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57" r:id="rId3"/>
    <p:sldId id="264" r:id="rId4"/>
    <p:sldId id="286" r:id="rId5"/>
    <p:sldId id="287" r:id="rId6"/>
    <p:sldId id="267" r:id="rId7"/>
    <p:sldId id="268" r:id="rId8"/>
    <p:sldId id="261" r:id="rId9"/>
    <p:sldId id="269" r:id="rId10"/>
    <p:sldId id="270" r:id="rId11"/>
    <p:sldId id="260" r:id="rId12"/>
    <p:sldId id="271" r:id="rId13"/>
    <p:sldId id="272" r:id="rId14"/>
    <p:sldId id="273" r:id="rId15"/>
    <p:sldId id="274" r:id="rId16"/>
    <p:sldId id="276" r:id="rId17"/>
    <p:sldId id="277" r:id="rId18"/>
    <p:sldId id="278" r:id="rId19"/>
    <p:sldId id="259" r:id="rId20"/>
    <p:sldId id="279" r:id="rId21"/>
    <p:sldId id="280" r:id="rId22"/>
    <p:sldId id="281" r:id="rId23"/>
    <p:sldId id="282" r:id="rId24"/>
    <p:sldId id="262" r:id="rId25"/>
    <p:sldId id="283" r:id="rId26"/>
    <p:sldId id="284" r:id="rId27"/>
    <p:sldId id="285" r:id="rId2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pPr/>
              <a:t>3/5/2017</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pPr/>
              <a:t>‹#›</a:t>
            </a:fld>
            <a:endParaRPr lang="en-US"/>
          </a:p>
        </p:txBody>
      </p:sp>
    </p:spTree>
    <p:extLst>
      <p:ext uri="{BB962C8B-B14F-4D97-AF65-F5344CB8AC3E}">
        <p14:creationId xmlns="" xmlns:p14="http://schemas.microsoft.com/office/powerpoint/2010/main"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3/5/2017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3/5/2017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3/5/2017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3/5/2017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3/5/2017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3/5/2017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 xmlns:p14="http://schemas.microsoft.com/office/powerpoint/2010/main"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768" y="2132856"/>
            <a:ext cx="8460432" cy="1753344"/>
          </a:xfrm>
        </p:spPr>
        <p:txBody>
          <a:bodyPr>
            <a:noAutofit/>
          </a:bodyPr>
          <a:lstStyle/>
          <a:p>
            <a:r>
              <a:rPr lang="en-US" sz="3800" dirty="0" smtClean="0"/>
              <a:t>Generating Test Data for Software Structural Testing using </a:t>
            </a:r>
            <a:br>
              <a:rPr lang="en-US" sz="3800" dirty="0" smtClean="0"/>
            </a:br>
            <a:r>
              <a:rPr lang="en-US" sz="3800" dirty="0" smtClean="0"/>
              <a:t>Parallel Particle Swarm Optimization</a:t>
            </a:r>
            <a:endParaRPr lang="en-US" sz="3800" dirty="0"/>
          </a:p>
        </p:txBody>
      </p:sp>
      <p:sp>
        <p:nvSpPr>
          <p:cNvPr id="3" name="Subtitle 2"/>
          <p:cNvSpPr>
            <a:spLocks noGrp="1"/>
          </p:cNvSpPr>
          <p:nvPr>
            <p:ph type="subTitle" idx="1"/>
          </p:nvPr>
        </p:nvSpPr>
        <p:spPr>
          <a:xfrm>
            <a:off x="467544" y="4267200"/>
            <a:ext cx="8280920" cy="1905000"/>
          </a:xfrm>
        </p:spPr>
        <p:txBody>
          <a:bodyPr>
            <a:normAutofit/>
          </a:bodyPr>
          <a:lstStyle/>
          <a:p>
            <a:r>
              <a:rPr lang="en-US" sz="2500" dirty="0" smtClean="0"/>
              <a:t>Ngoc-Thi Dinh, </a:t>
            </a:r>
            <a:r>
              <a:rPr lang="en-US" sz="2500" dirty="0" err="1" smtClean="0"/>
              <a:t>Hieu</a:t>
            </a:r>
            <a:r>
              <a:rPr lang="en-US" sz="2500" dirty="0" smtClean="0"/>
              <a:t>-Dinh Vo, Viet-Ha Nguyen</a:t>
            </a:r>
          </a:p>
          <a:p>
            <a:r>
              <a:rPr lang="en-US" sz="2500" dirty="0" smtClean="0"/>
              <a:t>Faculty </a:t>
            </a:r>
            <a:r>
              <a:rPr lang="en-US" sz="2500" dirty="0"/>
              <a:t>of Information Technology</a:t>
            </a:r>
          </a:p>
          <a:p>
            <a:r>
              <a:rPr lang="en-US" sz="2500" dirty="0"/>
              <a:t>VNU University of Engineering </a:t>
            </a:r>
            <a:r>
              <a:rPr lang="en-US" sz="2500" dirty="0" smtClean="0"/>
              <a:t>and Technology</a:t>
            </a:r>
            <a:r>
              <a:rPr lang="en-US" sz="2500" dirty="0"/>
              <a:t>, </a:t>
            </a:r>
            <a:endParaRPr lang="en-US" sz="2500" dirty="0" smtClean="0"/>
          </a:p>
          <a:p>
            <a:r>
              <a:rPr lang="en-US" sz="2500" dirty="0" smtClean="0"/>
              <a:t>Hanoi</a:t>
            </a:r>
            <a:r>
              <a:rPr lang="en-US" sz="2500" dirty="0"/>
              <a:t>, Vietnam</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63888" y="152400"/>
            <a:ext cx="1895475" cy="1695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4671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184840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 xmlns:p14="http://schemas.microsoft.com/office/powerpoint/2010/main"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16904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 xmlns:p14="http://schemas.microsoft.com/office/powerpoint/2010/main"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 xmlns:p14="http://schemas.microsoft.com/office/powerpoint/2010/main"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 xmlns:p14="http://schemas.microsoft.com/office/powerpoint/2010/main"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31850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514350" indent="-514350">
              <a:buAutoNum type="arabicPeriod"/>
            </a:pPr>
            <a:r>
              <a:rPr lang="en-US" b="1" dirty="0" smtClean="0"/>
              <a:t>Introduction</a:t>
            </a:r>
            <a:endParaRPr lang="en-US" b="1" dirty="0" smtClean="0"/>
          </a:p>
          <a:p>
            <a:pPr marL="514350" indent="-514350">
              <a:buAutoNum type="arabicPeriod"/>
            </a:pPr>
            <a:r>
              <a:rPr lang="en-US" dirty="0" smtClean="0"/>
              <a:t>Proposed approach</a:t>
            </a:r>
          </a:p>
          <a:p>
            <a:pPr marL="514350" indent="-514350">
              <a:buAutoNum type="arabicPeriod"/>
            </a:pPr>
            <a:r>
              <a:rPr lang="en-US" dirty="0" smtClean="0"/>
              <a:t>Experimental result</a:t>
            </a:r>
          </a:p>
          <a:p>
            <a:pPr marL="514350" indent="-514350">
              <a:buAutoNum type="arabicPeriod"/>
            </a:pPr>
            <a:r>
              <a:rPr lang="en-US" dirty="0" smtClean="0"/>
              <a:t>Conclusion</a:t>
            </a:r>
            <a:endParaRPr lang="en-US" dirty="0"/>
          </a:p>
        </p:txBody>
      </p:sp>
    </p:spTree>
    <p:extLst>
      <p:ext uri="{BB962C8B-B14F-4D97-AF65-F5344CB8AC3E}">
        <p14:creationId xmlns="" xmlns:p14="http://schemas.microsoft.com/office/powerpoint/2010/main" val="227956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grpSp>
        <p:nvGrpSpPr>
          <p:cNvPr id="9" name="Group 8"/>
          <p:cNvGrpSpPr/>
          <p:nvPr/>
        </p:nvGrpSpPr>
        <p:grpSpPr>
          <a:xfrm>
            <a:off x="762000" y="1981200"/>
            <a:ext cx="7162800" cy="4267200"/>
            <a:chOff x="899592" y="1268760"/>
            <a:chExt cx="6984776" cy="3888432"/>
          </a:xfrm>
        </p:grpSpPr>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
          <p:nvSpPr>
            <p:cNvPr id="5" name="TextBox 4"/>
            <p:cNvSpPr txBox="1"/>
            <p:nvPr/>
          </p:nvSpPr>
          <p:spPr>
            <a:xfrm>
              <a:off x="5715000" y="1524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7" name="Straight Arrow Connector 6"/>
            <p:cNvCxnSpPr>
              <a:stCxn id="5" idx="1"/>
            </p:cNvCxnSpPr>
            <p:nvPr/>
          </p:nvCxnSpPr>
          <p:spPr>
            <a:xfrm rot="10800000" flipV="1">
              <a:off x="4267200" y="1708666"/>
              <a:ext cx="1447800" cy="120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457200" y="900336"/>
            <a:ext cx="8229600" cy="1080864"/>
          </a:xfrm>
        </p:spPr>
        <p:txBody>
          <a:bodyPr>
            <a:normAutofit/>
          </a:bodyPr>
          <a:lstStyle/>
          <a:p>
            <a:pPr marL="0" indent="0">
              <a:buNone/>
            </a:pPr>
            <a:r>
              <a:rPr lang="en-US" sz="2800" dirty="0" smtClean="0"/>
              <a:t>Determine if 3 input variables (an angle and two sides) show an equilateral, isosceles, scalene triangle or not.</a:t>
            </a:r>
          </a:p>
        </p:txBody>
      </p:sp>
    </p:spTree>
    <p:extLst>
      <p:ext uri="{BB962C8B-B14F-4D97-AF65-F5344CB8AC3E}">
        <p14:creationId xmlns="" xmlns:p14="http://schemas.microsoft.com/office/powerpoint/2010/main" val="318509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grpSp>
        <p:nvGrpSpPr>
          <p:cNvPr id="11" name="Group 10"/>
          <p:cNvGrpSpPr/>
          <p:nvPr/>
        </p:nvGrpSpPr>
        <p:grpSpPr>
          <a:xfrm>
            <a:off x="895350" y="1981200"/>
            <a:ext cx="7105650" cy="4543425"/>
            <a:chOff x="899592" y="1124744"/>
            <a:chExt cx="7105650" cy="4772025"/>
          </a:xfrm>
        </p:grpSpPr>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
          <p:nvSpPr>
            <p:cNvPr id="4" name="TextBox 3"/>
            <p:cNvSpPr txBox="1"/>
            <p:nvPr/>
          </p:nvSpPr>
          <p:spPr>
            <a:xfrm>
              <a:off x="5181600" y="2286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5" name="Straight Arrow Connector 4"/>
            <p:cNvCxnSpPr>
              <a:stCxn id="4" idx="1"/>
            </p:cNvCxnSpPr>
            <p:nvPr/>
          </p:nvCxnSpPr>
          <p:spPr>
            <a:xfrm rot="10800000">
              <a:off x="2971800" y="1905000"/>
              <a:ext cx="2209800" cy="565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p:cNvCxnSpPr>
            <p:nvPr/>
          </p:nvCxnSpPr>
          <p:spPr>
            <a:xfrm rot="5400000">
              <a:off x="5023366" y="2737366"/>
              <a:ext cx="1307068"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2" name="Content Placeholder 2"/>
          <p:cNvSpPr>
            <a:spLocks noGrp="1"/>
          </p:cNvSpPr>
          <p:nvPr>
            <p:ph idx="1"/>
          </p:nvPr>
        </p:nvSpPr>
        <p:spPr>
          <a:xfrm>
            <a:off x="457200" y="824136"/>
            <a:ext cx="8229600" cy="1080864"/>
          </a:xfrm>
        </p:spPr>
        <p:txBody>
          <a:bodyPr>
            <a:normAutofit/>
          </a:bodyPr>
          <a:lstStyle/>
          <a:p>
            <a:pPr>
              <a:buNone/>
            </a:pPr>
            <a:r>
              <a:rPr lang="en-US" sz="2800" dirty="0" smtClean="0"/>
              <a:t>Find all roots of a quadratic equation with 3 coefficients</a:t>
            </a:r>
          </a:p>
          <a:p>
            <a:pPr>
              <a:buNone/>
            </a:pPr>
            <a:r>
              <a:rPr lang="en-US" sz="2800" dirty="0" smtClean="0"/>
              <a:t>a, b and c being the input variables.</a:t>
            </a:r>
            <a:endParaRPr lang="en-US" sz="2800" dirty="0"/>
          </a:p>
        </p:txBody>
      </p:sp>
    </p:spTree>
    <p:extLst>
      <p:ext uri="{BB962C8B-B14F-4D97-AF65-F5344CB8AC3E}">
        <p14:creationId xmlns="" xmlns:p14="http://schemas.microsoft.com/office/powerpoint/2010/main"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 xmlns:p14="http://schemas.microsoft.com/office/powerpoint/2010/main"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 xmlns:p14="http://schemas.microsoft.com/office/powerpoint/2010/main" val="113331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 xmlns:p14="http://schemas.microsoft.com/office/powerpoint/2010/main" val="1133312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lvl="0" indent="-514350">
              <a:buFont typeface="Arial" panose="020B0604020202020204" pitchFamily="34" charset="0"/>
              <a:buAutoNum type="arabicPeriod"/>
            </a:pPr>
            <a:r>
              <a:rPr lang="en-US" sz="2000" dirty="0" smtClean="0"/>
              <a:t>C. Mao: Generating Test Data for Software Structural Testing Based on Particle Swarm Optimization. Arabian Journal for Science and Engineering, </a:t>
            </a:r>
            <a:r>
              <a:rPr lang="en-US" sz="2000" dirty="0" err="1" smtClean="0"/>
              <a:t>vol</a:t>
            </a:r>
            <a:r>
              <a:rPr lang="en-US" sz="2000" dirty="0" smtClean="0"/>
              <a:t> 39, issue 6, pp 4593–4607 (June 2014).</a:t>
            </a:r>
          </a:p>
          <a:p>
            <a:pPr marL="514350" indent="-514350">
              <a:buAutoNum type="arabicPeriod"/>
            </a:pPr>
            <a:endParaRPr lang="en-US" sz="1900" dirty="0" smtClean="0"/>
          </a:p>
        </p:txBody>
      </p:sp>
    </p:spTree>
    <p:extLst>
      <p:ext uri="{BB962C8B-B14F-4D97-AF65-F5344CB8AC3E}">
        <p14:creationId xmlns="" xmlns:p14="http://schemas.microsoft.com/office/powerpoint/2010/main"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 xmlns:p14="http://schemas.microsoft.com/office/powerpoint/2010/main"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Introduction(1)</a:t>
            </a:r>
            <a:endParaRPr lang="en-US" dirty="0">
              <a:solidFill>
                <a:schemeClr val="bg1"/>
              </a:solidFill>
            </a:endParaRPr>
          </a:p>
        </p:txBody>
      </p:sp>
      <p:sp>
        <p:nvSpPr>
          <p:cNvPr id="3" name="Content Placeholder 2"/>
          <p:cNvSpPr>
            <a:spLocks noGrp="1"/>
          </p:cNvSpPr>
          <p:nvPr>
            <p:ph idx="1"/>
          </p:nvPr>
        </p:nvSpPr>
        <p:spPr>
          <a:xfrm>
            <a:off x="457200" y="914400"/>
            <a:ext cx="8229600" cy="5184576"/>
          </a:xfrm>
        </p:spPr>
        <p:txBody>
          <a:bodyPr>
            <a:normAutofit lnSpcReduction="10000"/>
          </a:bodyPr>
          <a:lstStyle/>
          <a:p>
            <a:pPr marL="0" indent="0">
              <a:buNone/>
            </a:pPr>
            <a:r>
              <a:rPr lang="en-US" dirty="0" smtClean="0"/>
              <a:t>Approaches </a:t>
            </a:r>
            <a:r>
              <a:rPr lang="en-US" dirty="0" smtClean="0"/>
              <a:t>to automated </a:t>
            </a:r>
            <a:r>
              <a:rPr lang="en-US" dirty="0" smtClean="0"/>
              <a:t>testing:</a:t>
            </a:r>
            <a:endParaRPr lang="en-US" dirty="0" smtClean="0"/>
          </a:p>
          <a:p>
            <a:pPr marL="0" indent="0">
              <a:buNone/>
            </a:pPr>
            <a:r>
              <a:rPr lang="en-US" dirty="0" smtClean="0"/>
              <a:t>	static </a:t>
            </a:r>
            <a:r>
              <a:rPr lang="en-US" dirty="0"/>
              <a:t>analysis </a:t>
            </a:r>
            <a:endParaRPr lang="en-US" dirty="0" smtClean="0"/>
          </a:p>
          <a:p>
            <a:pPr marL="0" indent="0">
              <a:buNone/>
            </a:pPr>
            <a:r>
              <a:rPr lang="en-US" dirty="0" smtClean="0"/>
              <a:t>	</a:t>
            </a:r>
            <a:r>
              <a:rPr lang="en-US" dirty="0" smtClean="0"/>
              <a:t>	</a:t>
            </a:r>
            <a:r>
              <a:rPr lang="en-US" sz="2800" dirty="0" smtClean="0"/>
              <a:t>automatic</a:t>
            </a:r>
            <a:r>
              <a:rPr lang="en-US" sz="2800" dirty="0" smtClean="0"/>
              <a:t>, scalable, exhaustive</a:t>
            </a:r>
          </a:p>
          <a:p>
            <a:pPr marL="0" indent="0">
              <a:buNone/>
            </a:pPr>
            <a:r>
              <a:rPr lang="en-US" sz="2800" dirty="0" smtClean="0"/>
              <a:t>	</a:t>
            </a:r>
            <a:r>
              <a:rPr lang="en-US" sz="2800" dirty="0" smtClean="0"/>
              <a:t>	infinite loops, array, procedure calls and </a:t>
            </a:r>
            <a:r>
              <a:rPr lang="en-US" sz="2800" dirty="0" smtClean="0"/>
              <a:t>		pointer references </a:t>
            </a:r>
            <a:endParaRPr lang="en-US" sz="2800" dirty="0" smtClean="0"/>
          </a:p>
          <a:p>
            <a:pPr marL="0" indent="0">
              <a:buNone/>
            </a:pPr>
            <a:r>
              <a:rPr lang="en-US" sz="2800" dirty="0" smtClean="0"/>
              <a:t>	</a:t>
            </a:r>
            <a:r>
              <a:rPr lang="en-US" sz="2800" dirty="0" smtClean="0"/>
              <a:t>	state-of-the-art: symbolic execution (SE)</a:t>
            </a:r>
            <a:endParaRPr lang="en-US" sz="2800" dirty="0"/>
          </a:p>
          <a:p>
            <a:pPr marL="0" indent="0">
              <a:buNone/>
            </a:pPr>
            <a:r>
              <a:rPr lang="en-US" dirty="0" smtClean="0"/>
              <a:t>	dynamic </a:t>
            </a:r>
            <a:r>
              <a:rPr lang="en-US" dirty="0" smtClean="0"/>
              <a:t>analysis</a:t>
            </a:r>
          </a:p>
          <a:p>
            <a:pPr marL="0" indent="0">
              <a:buNone/>
            </a:pPr>
            <a:r>
              <a:rPr lang="en-US" sz="2800" dirty="0" smtClean="0"/>
              <a:t>	</a:t>
            </a:r>
            <a:r>
              <a:rPr lang="en-US" sz="2800" dirty="0" smtClean="0"/>
              <a:t>	random </a:t>
            </a:r>
            <a:r>
              <a:rPr lang="en-US" sz="2800" dirty="0" smtClean="0"/>
              <a:t>testing, local search, and </a:t>
            </a:r>
            <a:r>
              <a:rPr lang="en-US" sz="2800" dirty="0" smtClean="0"/>
              <a:t>			evolutionary methods </a:t>
            </a:r>
            <a:endParaRPr lang="en-US" sz="2800" dirty="0" smtClean="0"/>
          </a:p>
          <a:p>
            <a:pPr marL="0" indent="0">
              <a:buNone/>
            </a:pPr>
            <a:r>
              <a:rPr lang="en-US" sz="2800" dirty="0" smtClean="0"/>
              <a:t>	</a:t>
            </a:r>
            <a:r>
              <a:rPr lang="en-US" sz="2800" dirty="0" smtClean="0"/>
              <a:t>	most widely known: </a:t>
            </a:r>
            <a:r>
              <a:rPr lang="en-US" sz="2800" dirty="0" smtClean="0"/>
              <a:t>Genetic </a:t>
            </a:r>
            <a:r>
              <a:rPr lang="en-US" sz="2800" dirty="0" smtClean="0"/>
              <a:t>A</a:t>
            </a:r>
            <a:r>
              <a:rPr lang="en-US" sz="2800" dirty="0" smtClean="0"/>
              <a:t>lgorithm 		(</a:t>
            </a:r>
            <a:r>
              <a:rPr lang="en-US" sz="2800" dirty="0" smtClean="0"/>
              <a:t>GA</a:t>
            </a:r>
            <a:r>
              <a:rPr lang="en-US" sz="2800" dirty="0" smtClean="0"/>
              <a:t>), Particle Swarm </a:t>
            </a:r>
            <a:r>
              <a:rPr lang="en-US" sz="2800" dirty="0" smtClean="0"/>
              <a:t>Optimization(</a:t>
            </a:r>
            <a:r>
              <a:rPr lang="en-US" sz="2800" dirty="0" err="1" smtClean="0"/>
              <a:t>PSO</a:t>
            </a:r>
            <a:r>
              <a:rPr lang="en-US" sz="2800" dirty="0" smtClean="0"/>
              <a:t>)</a:t>
            </a:r>
            <a:endParaRPr lang="en-US" sz="2800" dirty="0"/>
          </a:p>
        </p:txBody>
      </p:sp>
    </p:spTree>
    <p:extLst>
      <p:ext uri="{BB962C8B-B14F-4D97-AF65-F5344CB8AC3E}">
        <p14:creationId xmlns="" xmlns:p14="http://schemas.microsoft.com/office/powerpoint/2010/main" val="3736083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Introduction(2)</a:t>
            </a:r>
            <a:endParaRPr lang="en-US" dirty="0">
              <a:solidFill>
                <a:schemeClr val="bg1"/>
              </a:solidFill>
            </a:endParaRPr>
          </a:p>
        </p:txBody>
      </p:sp>
      <p:sp>
        <p:nvSpPr>
          <p:cNvPr id="3" name="Content Placeholder 2"/>
          <p:cNvSpPr>
            <a:spLocks noGrp="1"/>
          </p:cNvSpPr>
          <p:nvPr>
            <p:ph idx="1"/>
          </p:nvPr>
        </p:nvSpPr>
        <p:spPr>
          <a:xfrm>
            <a:off x="457200" y="685800"/>
            <a:ext cx="8229600" cy="5794176"/>
          </a:xfrm>
        </p:spPr>
        <p:txBody>
          <a:bodyPr>
            <a:normAutofit/>
          </a:bodyPr>
          <a:lstStyle/>
          <a:p>
            <a:pPr marL="0" indent="0">
              <a:buNone/>
            </a:pPr>
            <a:r>
              <a:rPr lang="en-US" sz="2500" dirty="0" smtClean="0"/>
              <a:t>Problem statement</a:t>
            </a:r>
            <a:endParaRPr lang="en-US" sz="2500" dirty="0" smtClean="0"/>
          </a:p>
        </p:txBody>
      </p:sp>
      <p:sp>
        <p:nvSpPr>
          <p:cNvPr id="5" name="TextBox 1"/>
          <p:cNvSpPr txBox="1"/>
          <p:nvPr/>
        </p:nvSpPr>
        <p:spPr>
          <a:xfrm>
            <a:off x="1066800" y="1157287"/>
            <a:ext cx="7162800" cy="562451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spcBef>
                <a:spcPts val="200"/>
              </a:spcBef>
              <a:spcAft>
                <a:spcPts val="200"/>
              </a:spcAft>
            </a:pPr>
            <a:r>
              <a:rPr lang="en-US" sz="1700" dirty="0" err="1"/>
              <a:t>int</a:t>
            </a:r>
            <a:r>
              <a:rPr lang="en-US" sz="1700" dirty="0"/>
              <a:t> </a:t>
            </a:r>
            <a:r>
              <a:rPr lang="en-US" sz="1700" dirty="0" err="1"/>
              <a:t>getDayNum</a:t>
            </a:r>
            <a:r>
              <a:rPr lang="en-US" sz="1700" dirty="0"/>
              <a:t>(</a:t>
            </a:r>
            <a:r>
              <a:rPr lang="en-US" sz="1700" dirty="0" err="1"/>
              <a:t>int</a:t>
            </a:r>
            <a:r>
              <a:rPr lang="en-US" sz="1700" dirty="0"/>
              <a:t> year, </a:t>
            </a:r>
            <a:r>
              <a:rPr lang="en-US" sz="1700" dirty="0" err="1"/>
              <a:t>int</a:t>
            </a:r>
            <a:r>
              <a:rPr lang="en-US" sz="1700" dirty="0"/>
              <a:t> month)</a:t>
            </a:r>
            <a:r>
              <a:rPr lang="en-US" sz="1700" baseline="0" dirty="0"/>
              <a:t> </a:t>
            </a:r>
            <a:r>
              <a:rPr lang="en-US" sz="1700" dirty="0"/>
              <a:t>{	</a:t>
            </a:r>
          </a:p>
          <a:p>
            <a:pPr>
              <a:spcBef>
                <a:spcPts val="200"/>
              </a:spcBef>
              <a:spcAft>
                <a:spcPts val="200"/>
              </a:spcAft>
            </a:pPr>
            <a:r>
              <a:rPr lang="en-US" sz="1700" dirty="0"/>
              <a:t>    </a:t>
            </a:r>
            <a:r>
              <a:rPr lang="en-US" sz="1700" dirty="0" err="1"/>
              <a:t>int</a:t>
            </a:r>
            <a:r>
              <a:rPr lang="en-US" sz="1700" dirty="0"/>
              <a:t> </a:t>
            </a:r>
            <a:r>
              <a:rPr lang="en-US" sz="1700" dirty="0" err="1"/>
              <a:t>maxDay</a:t>
            </a:r>
            <a:r>
              <a:rPr lang="en-US" sz="1700" dirty="0"/>
              <a:t>=0;</a:t>
            </a:r>
          </a:p>
          <a:p>
            <a:pPr>
              <a:spcBef>
                <a:spcPts val="200"/>
              </a:spcBef>
              <a:spcAft>
                <a:spcPts val="200"/>
              </a:spcAft>
            </a:pPr>
            <a:r>
              <a:rPr lang="en-US" sz="1700" dirty="0"/>
              <a:t>    if(</a:t>
            </a:r>
            <a:r>
              <a:rPr lang="en-US" sz="1700" dirty="0" err="1"/>
              <a:t>month≥1</a:t>
            </a:r>
            <a:r>
              <a:rPr lang="en-US" sz="1700" dirty="0"/>
              <a:t> &amp;&amp; </a:t>
            </a:r>
            <a:r>
              <a:rPr lang="en-US" sz="1700" dirty="0" err="1"/>
              <a:t>month≤12</a:t>
            </a:r>
            <a:r>
              <a:rPr lang="en-US" sz="1700" dirty="0"/>
              <a:t>) {</a:t>
            </a:r>
          </a:p>
          <a:p>
            <a:pPr>
              <a:spcBef>
                <a:spcPts val="200"/>
              </a:spcBef>
              <a:spcAft>
                <a:spcPts val="200"/>
              </a:spcAft>
            </a:pPr>
            <a:r>
              <a:rPr lang="en-US" sz="1700" dirty="0"/>
              <a:t>        if(month=2)</a:t>
            </a:r>
            <a:r>
              <a:rPr lang="en-US" sz="1700" baseline="0" dirty="0"/>
              <a:t> </a:t>
            </a:r>
            <a:r>
              <a:rPr lang="en-US" sz="1700" dirty="0"/>
              <a:t>{</a:t>
            </a:r>
          </a:p>
          <a:p>
            <a:pPr>
              <a:spcBef>
                <a:spcPts val="200"/>
              </a:spcBef>
              <a:spcAft>
                <a:spcPts val="200"/>
              </a:spcAft>
            </a:pPr>
            <a:r>
              <a:rPr lang="en-US" sz="1700" dirty="0"/>
              <a:t>            if(</a:t>
            </a:r>
            <a:r>
              <a:rPr lang="en-US" sz="1700" dirty="0" err="1"/>
              <a:t>year%400</a:t>
            </a:r>
            <a:r>
              <a:rPr lang="en-US" sz="1700" dirty="0"/>
              <a:t>=0||(</a:t>
            </a:r>
            <a:r>
              <a:rPr lang="en-US" sz="1700" dirty="0" err="1"/>
              <a:t>year%4</a:t>
            </a:r>
            <a:r>
              <a:rPr lang="en-US" sz="1700" dirty="0"/>
              <a:t>=0&amp;&amp;</a:t>
            </a:r>
            <a:r>
              <a:rPr lang="en-US" sz="1700" dirty="0" err="1"/>
              <a:t>year%100</a:t>
            </a:r>
            <a:r>
              <a:rPr lang="en-US" sz="1700" dirty="0"/>
              <a:t>=0))</a:t>
            </a:r>
          </a:p>
          <a:p>
            <a:pPr>
              <a:spcBef>
                <a:spcPts val="200"/>
              </a:spcBef>
              <a:spcAft>
                <a:spcPts val="200"/>
              </a:spcAft>
            </a:pPr>
            <a:r>
              <a:rPr lang="en-US" sz="1700" dirty="0"/>
              <a:t>                </a:t>
            </a:r>
            <a:r>
              <a:rPr lang="en-US" sz="1700" dirty="0" err="1"/>
              <a:t>maxDay</a:t>
            </a:r>
            <a:r>
              <a:rPr lang="en-US" sz="1700" dirty="0"/>
              <a:t>=29; //path</a:t>
            </a:r>
            <a:r>
              <a:rPr lang="en-US" sz="1700" baseline="0" dirty="0"/>
              <a:t> 5</a:t>
            </a:r>
            <a:endParaRPr lang="en-US" sz="1700" dirty="0"/>
          </a:p>
          <a:p>
            <a:pPr>
              <a:spcBef>
                <a:spcPts val="200"/>
              </a:spcBef>
              <a:spcAft>
                <a:spcPts val="200"/>
              </a:spcAft>
            </a:pPr>
            <a:r>
              <a:rPr lang="en-US" sz="1700" dirty="0"/>
              <a:t>            else</a:t>
            </a:r>
          </a:p>
          <a:p>
            <a:pPr>
              <a:spcBef>
                <a:spcPts val="200"/>
              </a:spcBef>
              <a:spcAft>
                <a:spcPts val="200"/>
              </a:spcAft>
            </a:pPr>
            <a:r>
              <a:rPr lang="en-US" sz="1700" dirty="0"/>
              <a:t>                </a:t>
            </a:r>
            <a:r>
              <a:rPr lang="en-US" sz="1700" dirty="0" err="1"/>
              <a:t>maxDay</a:t>
            </a:r>
            <a:r>
              <a:rPr lang="en-US" sz="1700" dirty="0"/>
              <a:t>=28; //path 4</a:t>
            </a:r>
          </a:p>
          <a:p>
            <a:pPr>
              <a:spcBef>
                <a:spcPts val="200"/>
              </a:spcBef>
              <a:spcAft>
                <a:spcPts val="200"/>
              </a:spcAft>
            </a:pPr>
            <a:r>
              <a:rPr lang="en-US" sz="1700" dirty="0"/>
              <a:t>        }</a:t>
            </a:r>
          </a:p>
          <a:p>
            <a:pPr>
              <a:spcBef>
                <a:spcPts val="200"/>
              </a:spcBef>
              <a:spcAft>
                <a:spcPts val="200"/>
              </a:spcAft>
            </a:pPr>
            <a:r>
              <a:rPr lang="en-US" sz="1700" dirty="0"/>
              <a:t>        else if(month=4||month=6||month=9||month=11)</a:t>
            </a:r>
          </a:p>
          <a:p>
            <a:pPr>
              <a:spcBef>
                <a:spcPts val="200"/>
              </a:spcBef>
              <a:spcAft>
                <a:spcPts val="200"/>
              </a:spcAft>
            </a:pPr>
            <a:r>
              <a:rPr lang="en-US" sz="1700" dirty="0"/>
              <a:t>            </a:t>
            </a:r>
            <a:r>
              <a:rPr lang="en-US" sz="1700" dirty="0" err="1"/>
              <a:t>maxDay</a:t>
            </a:r>
            <a:r>
              <a:rPr lang="en-US" sz="1700" dirty="0"/>
              <a:t>=30; // path</a:t>
            </a:r>
            <a:r>
              <a:rPr lang="en-US" sz="1700" baseline="0" dirty="0"/>
              <a:t> 3</a:t>
            </a:r>
            <a:endParaRPr lang="en-US" sz="1700" dirty="0"/>
          </a:p>
          <a:p>
            <a:pPr>
              <a:spcBef>
                <a:spcPts val="200"/>
              </a:spcBef>
              <a:spcAft>
                <a:spcPts val="200"/>
              </a:spcAft>
            </a:pPr>
            <a:r>
              <a:rPr lang="en-US" sz="1700" dirty="0"/>
              <a:t>        else</a:t>
            </a:r>
          </a:p>
          <a:p>
            <a:pPr>
              <a:spcBef>
                <a:spcPts val="200"/>
              </a:spcBef>
              <a:spcAft>
                <a:spcPts val="200"/>
              </a:spcAft>
            </a:pPr>
            <a:r>
              <a:rPr lang="en-US" sz="1700" dirty="0"/>
              <a:t>            </a:t>
            </a:r>
            <a:r>
              <a:rPr lang="en-US" sz="1700" dirty="0" err="1"/>
              <a:t>maxDay</a:t>
            </a:r>
            <a:r>
              <a:rPr lang="en-US" sz="1700" dirty="0"/>
              <a:t>=31; //path 2</a:t>
            </a:r>
          </a:p>
          <a:p>
            <a:pPr>
              <a:spcBef>
                <a:spcPts val="200"/>
              </a:spcBef>
              <a:spcAft>
                <a:spcPts val="200"/>
              </a:spcAft>
            </a:pPr>
            <a:r>
              <a:rPr lang="en-US" sz="1700" dirty="0"/>
              <a:t>    }</a:t>
            </a:r>
          </a:p>
          <a:p>
            <a:pPr>
              <a:spcBef>
                <a:spcPts val="200"/>
              </a:spcBef>
              <a:spcAft>
                <a:spcPts val="200"/>
              </a:spcAft>
            </a:pPr>
            <a:r>
              <a:rPr lang="en-US" sz="1700" dirty="0"/>
              <a:t>    else</a:t>
            </a:r>
          </a:p>
          <a:p>
            <a:pPr>
              <a:spcBef>
                <a:spcPts val="200"/>
              </a:spcBef>
              <a:spcAft>
                <a:spcPts val="200"/>
              </a:spcAft>
            </a:pPr>
            <a:r>
              <a:rPr lang="en-US" sz="1700" dirty="0"/>
              <a:t>        </a:t>
            </a:r>
            <a:r>
              <a:rPr lang="en-US" sz="1700" dirty="0" err="1"/>
              <a:t>maxDay</a:t>
            </a:r>
            <a:r>
              <a:rPr lang="en-US" sz="1700" dirty="0"/>
              <a:t>=-1;  //</a:t>
            </a:r>
            <a:r>
              <a:rPr lang="en-US" sz="1700" baseline="0" dirty="0"/>
              <a:t> path 1</a:t>
            </a:r>
            <a:endParaRPr lang="en-US" sz="1700" dirty="0"/>
          </a:p>
          <a:p>
            <a:pPr>
              <a:spcBef>
                <a:spcPts val="200"/>
              </a:spcBef>
              <a:spcAft>
                <a:spcPts val="200"/>
              </a:spcAft>
            </a:pPr>
            <a:r>
              <a:rPr lang="en-US" sz="1700" dirty="0"/>
              <a:t>    return </a:t>
            </a:r>
            <a:r>
              <a:rPr lang="en-US" sz="1700" dirty="0" err="1"/>
              <a:t>maxDay</a:t>
            </a:r>
            <a:r>
              <a:rPr lang="en-US" sz="1700" dirty="0"/>
              <a:t>;</a:t>
            </a:r>
          </a:p>
          <a:p>
            <a:pPr>
              <a:spcBef>
                <a:spcPts val="200"/>
              </a:spcBef>
              <a:spcAft>
                <a:spcPts val="200"/>
              </a:spcAft>
            </a:pPr>
            <a:r>
              <a:rPr lang="en-US" sz="1700" dirty="0"/>
              <a:t>}</a:t>
            </a:r>
          </a:p>
        </p:txBody>
      </p:sp>
    </p:spTree>
    <p:extLst>
      <p:ext uri="{BB962C8B-B14F-4D97-AF65-F5344CB8AC3E}">
        <p14:creationId xmlns="" xmlns:p14="http://schemas.microsoft.com/office/powerpoint/2010/main" val="373608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Introduction(3)</a:t>
            </a:r>
            <a:endParaRPr lang="en-US" dirty="0">
              <a:solidFill>
                <a:schemeClr val="bg1"/>
              </a:solidFill>
            </a:endParaRPr>
          </a:p>
        </p:txBody>
      </p:sp>
      <p:sp>
        <p:nvSpPr>
          <p:cNvPr id="3" name="Content Placeholder 2"/>
          <p:cNvSpPr>
            <a:spLocks noGrp="1"/>
          </p:cNvSpPr>
          <p:nvPr>
            <p:ph idx="1"/>
          </p:nvPr>
        </p:nvSpPr>
        <p:spPr>
          <a:xfrm>
            <a:off x="457200" y="838200"/>
            <a:ext cx="8229600" cy="2895600"/>
          </a:xfrm>
        </p:spPr>
        <p:txBody>
          <a:bodyPr>
            <a:normAutofit/>
          </a:bodyPr>
          <a:lstStyle/>
          <a:p>
            <a:pPr marL="0" indent="0">
              <a:buNone/>
            </a:pPr>
            <a:r>
              <a:rPr lang="en-US" sz="2800" dirty="0" smtClean="0"/>
              <a:t>Mao </a:t>
            </a:r>
            <a:r>
              <a:rPr lang="en-US" sz="2800" dirty="0" smtClean="0"/>
              <a:t>[1] </a:t>
            </a:r>
            <a:r>
              <a:rPr lang="en-US" sz="2800" dirty="0" smtClean="0"/>
              <a:t>used </a:t>
            </a:r>
            <a:r>
              <a:rPr lang="en-US" sz="2800" dirty="0" err="1" smtClean="0"/>
              <a:t>PSO</a:t>
            </a:r>
            <a:r>
              <a:rPr lang="en-US" sz="2800" dirty="0" smtClean="0"/>
              <a:t> to generate test data through building the one and only fitness function which was the combination of </a:t>
            </a:r>
            <a:r>
              <a:rPr lang="en-US" sz="2800" dirty="0" err="1" smtClean="0"/>
              <a:t>Korel</a:t>
            </a:r>
            <a:r>
              <a:rPr lang="en-US" sz="2800" dirty="0" smtClean="0"/>
              <a:t> formula </a:t>
            </a:r>
            <a:r>
              <a:rPr lang="en-US" sz="2800" dirty="0" smtClean="0"/>
              <a:t>and </a:t>
            </a:r>
            <a:r>
              <a:rPr lang="en-US" sz="2800" dirty="0" smtClean="0"/>
              <a:t>the branch </a:t>
            </a:r>
            <a:r>
              <a:rPr lang="en-US" sz="2800" dirty="0" smtClean="0"/>
              <a:t>weights</a:t>
            </a:r>
            <a:endParaRPr lang="en-US" sz="2500" dirty="0" smtClean="0"/>
          </a:p>
        </p:txBody>
      </p:sp>
    </p:spTree>
    <p:extLst>
      <p:ext uri="{BB962C8B-B14F-4D97-AF65-F5344CB8AC3E}">
        <p14:creationId xmlns="" xmlns:p14="http://schemas.microsoft.com/office/powerpoint/2010/main" val="373608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1484784"/>
            <a:ext cx="7391400" cy="3849216"/>
          </a:xfrm>
          <a:prstGeom prst="rect">
            <a:avLst/>
          </a:prstGeom>
          <a:noFill/>
          <a:ln w="9525">
            <a:noFill/>
            <a:miter lim="800000"/>
            <a:headEnd/>
            <a:tailEnd/>
          </a:ln>
        </p:spPr>
      </p:pic>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2057400"/>
            <a:ext cx="8420100" cy="4032448"/>
          </a:xfrm>
          <a:prstGeom prst="rect">
            <a:avLst/>
          </a:prstGeom>
          <a:noFill/>
          <a:ln w="9525">
            <a:noFill/>
            <a:miter lim="800000"/>
            <a:headEnd/>
            <a:tailEnd/>
          </a:ln>
        </p:spPr>
      </p:pic>
      <p:sp>
        <p:nvSpPr>
          <p:cNvPr id="4" name="Content Placeholder 2"/>
          <p:cNvSpPr>
            <a:spLocks noGrp="1"/>
          </p:cNvSpPr>
          <p:nvPr>
            <p:ph idx="1"/>
          </p:nvPr>
        </p:nvSpPr>
        <p:spPr>
          <a:xfrm>
            <a:off x="381000" y="914400"/>
            <a:ext cx="8534400" cy="1066800"/>
          </a:xfrm>
        </p:spPr>
        <p:txBody>
          <a:bodyPr>
            <a:noAutofit/>
          </a:bodyPr>
          <a:lstStyle/>
          <a:p>
            <a:pPr marL="0" indent="0">
              <a:buNone/>
            </a:pPr>
            <a:r>
              <a:rPr lang="en-US" sz="2600" dirty="0" smtClean="0"/>
              <a:t>Population is a set of chromosomes.</a:t>
            </a:r>
          </a:p>
          <a:p>
            <a:pPr marL="0" indent="0">
              <a:buNone/>
            </a:pPr>
            <a:r>
              <a:rPr lang="en-US" sz="2600" smtClean="0"/>
              <a:t>Each </a:t>
            </a:r>
            <a:r>
              <a:rPr lang="en-US" sz="2600" dirty="0" smtClean="0"/>
              <a:t>chromosome </a:t>
            </a:r>
            <a:r>
              <a:rPr lang="en-US" sz="2600" dirty="0" err="1" smtClean="0"/>
              <a:t>chrom</a:t>
            </a:r>
            <a:r>
              <a:rPr lang="en-US" sz="2600" dirty="0" smtClean="0"/>
              <a:t> = (x</a:t>
            </a:r>
            <a:r>
              <a:rPr lang="en-US" sz="2600" baseline="-25000" dirty="0" smtClean="0"/>
              <a:t>1</a:t>
            </a:r>
            <a:r>
              <a:rPr lang="en-US" sz="2600" dirty="0" smtClean="0"/>
              <a:t>, x</a:t>
            </a:r>
            <a:r>
              <a:rPr lang="en-US" sz="2600" baseline="-25000" dirty="0" smtClean="0"/>
              <a:t>2</a:t>
            </a:r>
            <a:r>
              <a:rPr lang="en-US" sz="2600" dirty="0" smtClean="0"/>
              <a:t>… </a:t>
            </a:r>
            <a:r>
              <a:rPr lang="en-US" sz="2600" dirty="0" err="1" smtClean="0"/>
              <a:t>x</a:t>
            </a:r>
            <a:r>
              <a:rPr lang="en-US" sz="2600" baseline="-25000" dirty="0" err="1" smtClean="0"/>
              <a:t>n</a:t>
            </a:r>
            <a:r>
              <a:rPr lang="en-US" sz="2600" dirty="0" smtClean="0"/>
              <a:t>) to present a test case.</a:t>
            </a:r>
            <a:endParaRPr lang="en-US" sz="2600" dirty="0"/>
          </a:p>
        </p:txBody>
      </p:sp>
    </p:spTree>
    <p:extLst>
      <p:ext uri="{BB962C8B-B14F-4D97-AF65-F5344CB8AC3E}">
        <p14:creationId xmlns="" xmlns:p14="http://schemas.microsoft.com/office/powerpoint/2010/main" val="976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 xmlns:p14="http://schemas.microsoft.com/office/powerpoint/2010/main" val="2330834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1213</TotalTime>
  <Words>606</Words>
  <Application>Microsoft Office PowerPoint</Application>
  <PresentationFormat>On-screen Show (4:3)</PresentationFormat>
  <Paragraphs>106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Generating Test Data for Software Structural Testing using  Parallel Particle Swarm Optimization</vt:lpstr>
      <vt:lpstr> outline</vt:lpstr>
      <vt:lpstr> Introduction(1)</vt:lpstr>
      <vt:lpstr> Introduction(2)</vt:lpstr>
      <vt:lpstr> Introduction(3)</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admin</cp:lastModifiedBy>
  <cp:revision>153</cp:revision>
  <cp:lastPrinted>2016-11-21T09:00:46Z</cp:lastPrinted>
  <dcterms:created xsi:type="dcterms:W3CDTF">2016-11-18T04:41:57Z</dcterms:created>
  <dcterms:modified xsi:type="dcterms:W3CDTF">2017-03-05T02:58:29Z</dcterms:modified>
</cp:coreProperties>
</file>