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4" r:id="rId3"/>
    <p:sldId id="261" r:id="rId4"/>
    <p:sldId id="267" r:id="rId5"/>
    <p:sldId id="287" r:id="rId6"/>
    <p:sldId id="288" r:id="rId7"/>
    <p:sldId id="289" r:id="rId8"/>
    <p:sldId id="290" r:id="rId9"/>
    <p:sldId id="286" r:id="rId10"/>
    <p:sldId id="293" r:id="rId11"/>
    <p:sldId id="292" r:id="rId12"/>
    <p:sldId id="302" r:id="rId13"/>
    <p:sldId id="295" r:id="rId14"/>
    <p:sldId id="296" r:id="rId15"/>
    <p:sldId id="297" r:id="rId16"/>
    <p:sldId id="303" r:id="rId17"/>
    <p:sldId id="299" r:id="rId18"/>
    <p:sldId id="301" r:id="rId19"/>
    <p:sldId id="298" r:id="rId20"/>
    <p:sldId id="280" r:id="rId21"/>
  </p:sldIdLst>
  <p:sldSz cx="9144000" cy="5143500" type="screen16x9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2" autoAdjust="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0665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3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96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85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4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88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01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25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10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 is a method that can help you to control some kind of flow in an algorithm.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IsGoodCandidate</a:t>
            </a:r>
            <a:r>
              <a:rPr lang="en-US" dirty="0"/>
              <a:t>(): </a:t>
            </a:r>
            <a:r>
              <a:rPr lang="en-US" dirty="0" err="1"/>
              <a:t>Các</a:t>
            </a:r>
            <a:r>
              <a:rPr lang="en-US" dirty="0"/>
              <a:t> subclasses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override </a:t>
            </a:r>
            <a:r>
              <a:rPr lang="en-US" dirty="0" err="1"/>
              <a:t>lại</a:t>
            </a:r>
            <a:r>
              <a:rPr lang="en-US" dirty="0"/>
              <a:t> method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introduce 1 implementation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3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65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86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33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87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7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2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1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profile/author/brian-lagunas" TargetMode="External"/><Relationship Id="rId13" Type="http://schemas.openxmlformats.org/officeDocument/2006/relationships/hyperlink" Target="https://app.pluralsight.com/profile/author/glenn-block" TargetMode="External"/><Relationship Id="rId3" Type="http://schemas.openxmlformats.org/officeDocument/2006/relationships/hyperlink" Target="https://app.pluralsight.com/profile/author/scott-allen" TargetMode="External"/><Relationship Id="rId7" Type="http://schemas.openxmlformats.org/officeDocument/2006/relationships/hyperlink" Target="https://app.pluralsight.com/profile/author/steve-smith" TargetMode="External"/><Relationship Id="rId12" Type="http://schemas.openxmlformats.org/officeDocument/2006/relationships/hyperlink" Target="https://app.pluralsight.com/profile/author/john-brow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profile/author/robert-horvick" TargetMode="External"/><Relationship Id="rId11" Type="http://schemas.openxmlformats.org/officeDocument/2006/relationships/hyperlink" Target="https://app.pluralsight.com/profile/author/niraj-bhatt" TargetMode="External"/><Relationship Id="rId5" Type="http://schemas.openxmlformats.org/officeDocument/2006/relationships/hyperlink" Target="https://app.pluralsight.com/profile/author/david-starr" TargetMode="External"/><Relationship Id="rId10" Type="http://schemas.openxmlformats.org/officeDocument/2006/relationships/hyperlink" Target="https://app.pluralsight.com/profile/author/donald-belcham" TargetMode="External"/><Relationship Id="rId4" Type="http://schemas.openxmlformats.org/officeDocument/2006/relationships/hyperlink" Target="https://app.pluralsight.com/profile/author/john-sonmez" TargetMode="External"/><Relationship Id="rId9" Type="http://schemas.openxmlformats.org/officeDocument/2006/relationships/hyperlink" Target="https://app.pluralsight.com/profile/author/keith-brow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845469" y="2156718"/>
            <a:ext cx="5943600" cy="152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800" dirty="0"/>
              <a:t>DESIGN PATTERN</a:t>
            </a:r>
            <a:br>
              <a:rPr lang="en" sz="4800" dirty="0"/>
            </a:br>
            <a:r>
              <a:rPr lang="en-US" sz="1800" dirty="0"/>
              <a:t>Strategy pattern &amp; Factory pattern</a:t>
            </a:r>
            <a:br>
              <a:rPr lang="en-US" sz="1800" dirty="0"/>
            </a:br>
            <a:endParaRPr lang="en" sz="18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C746C05-6298-4C6D-A715-62151EA8C833}"/>
              </a:ext>
            </a:extLst>
          </p:cNvPr>
          <p:cNvSpPr/>
          <p:nvPr/>
        </p:nvSpPr>
        <p:spPr>
          <a:xfrm>
            <a:off x="5486400" y="3790342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ora" panose="020B0604020202020204" charset="0"/>
              </a:rPr>
              <a:t>Author: 	Phu Dinh Nguyen</a:t>
            </a:r>
          </a:p>
          <a:p>
            <a:r>
              <a:rPr lang="en-US" dirty="0">
                <a:latin typeface="Lora" panose="020B0604020202020204" charset="0"/>
              </a:rPr>
              <a:t>Supervisor: An 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Factory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28600" y="1358267"/>
            <a:ext cx="3581400" cy="11818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Situation: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latin typeface="Lora" panose="020B0604020202020204" charset="0"/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87126B-6FC4-4F32-9E13-813C2C32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428750"/>
            <a:ext cx="5204011" cy="1371600"/>
          </a:xfrm>
          <a:prstGeom prst="rect">
            <a:avLst/>
          </a:prstGeom>
        </p:spPr>
      </p:pic>
      <p:pic>
        <p:nvPicPr>
          <p:cNvPr id="4" name="Graphic 3" descr="Forbidden">
            <a:extLst>
              <a:ext uri="{FF2B5EF4-FFF2-40B4-BE49-F238E27FC236}">
                <a16:creationId xmlns:a16="http://schemas.microsoft.com/office/drawing/2014/main" id="{DDF74F33-C2A0-46DA-9B73-943C5B8FB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3600" y="1332649"/>
            <a:ext cx="632359" cy="632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B912C9-EA3A-4F5D-8C81-AC7960D8F36E}"/>
              </a:ext>
            </a:extLst>
          </p:cNvPr>
          <p:cNvSpPr/>
          <p:nvPr/>
        </p:nvSpPr>
        <p:spPr>
          <a:xfrm>
            <a:off x="687648" y="3146810"/>
            <a:ext cx="815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ora" panose="020B0604020202020204" charset="0"/>
              </a:rPr>
              <a:t>- Buy new pizza type </a:t>
            </a:r>
            <a:r>
              <a:rPr lang="en-US" sz="1800" dirty="0">
                <a:solidFill>
                  <a:srgbClr val="FF0000"/>
                </a:solidFill>
                <a:latin typeface="Lora" panose="020B0604020202020204" charset="0"/>
              </a:rPr>
              <a:t>=&gt; Open close principle</a:t>
            </a:r>
          </a:p>
          <a:p>
            <a:r>
              <a:rPr lang="en-US" sz="1800" dirty="0">
                <a:latin typeface="Lora" panose="020B0604020202020204" charset="0"/>
              </a:rPr>
              <a:t>- Need to create pizza in other places </a:t>
            </a:r>
            <a:r>
              <a:rPr lang="en-US" sz="1800" dirty="0">
                <a:solidFill>
                  <a:srgbClr val="FF0000"/>
                </a:solidFill>
                <a:latin typeface="Lora" panose="020B0604020202020204" charset="0"/>
              </a:rPr>
              <a:t>=&gt; Duplicated code</a:t>
            </a:r>
          </a:p>
        </p:txBody>
      </p:sp>
    </p:spTree>
    <p:extLst>
      <p:ext uri="{BB962C8B-B14F-4D97-AF65-F5344CB8AC3E}">
        <p14:creationId xmlns:p14="http://schemas.microsoft.com/office/powerpoint/2010/main" val="293036544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Factory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Solution </a:t>
            </a:r>
            <a:r>
              <a:rPr lang="en-US" sz="1400" i="1" dirty="0">
                <a:latin typeface="Lora" panose="020B0604020202020204" charset="0"/>
              </a:rPr>
              <a:t>(Simple Factory Pattern)</a:t>
            </a:r>
            <a:r>
              <a:rPr lang="en-US" dirty="0">
                <a:latin typeface="Lora" panose="020B0604020202020204" charset="0"/>
              </a:rPr>
              <a:t>:</a:t>
            </a: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AA5CB3-7425-4F37-A20F-54B901C0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082" y="1771008"/>
            <a:ext cx="7162800" cy="33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212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Factory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Better Solution </a:t>
            </a:r>
            <a:r>
              <a:rPr lang="en-US" sz="1400" i="1" dirty="0">
                <a:latin typeface="Lora" panose="020B0604020202020204" charset="0"/>
              </a:rPr>
              <a:t>(Factory Method Pattern)</a:t>
            </a:r>
            <a:r>
              <a:rPr lang="en-US" dirty="0">
                <a:latin typeface="Lora" panose="020B0604020202020204" charset="0"/>
              </a:rPr>
              <a:t>:</a:t>
            </a: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8AEDAE-8BBE-4C38-9662-9E7A1569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0" y="1809750"/>
            <a:ext cx="6172200" cy="31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452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Factory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26841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Quattrocento Sans" panose="020B0604020202020204" charset="0"/>
              </a:rPr>
              <a:t>Is </a:t>
            </a:r>
            <a:r>
              <a:rPr lang="en-US" sz="2000" u="sng" dirty="0">
                <a:latin typeface="Quattrocento Sans" panose="020B0604020202020204" charset="0"/>
              </a:rPr>
              <a:t>creational pattern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Delegate creation process to an individual class</a:t>
            </a:r>
            <a:endParaRPr lang="en-US" sz="2000" dirty="0">
              <a:latin typeface="Quattrocento Sans" panose="020B060402020202020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Quattrocento Sans" panose="020B0604020202020204" charset="0"/>
              </a:rPr>
              <a:t>Adding new classes without breaking “Open close principle”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Quattrocento Sans" panose="020B0604020202020204" charset="0"/>
              </a:rPr>
              <a:t>Easy to integrate the third party facilities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endParaRPr sz="2000" dirty="0">
              <a:latin typeface="Quattrocento Sans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690167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56687" y="801950"/>
            <a:ext cx="50195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Application with Strategy and Factory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endParaRPr lang="en-US" dirty="0">
              <a:latin typeface="Lora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5798882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56687" y="801950"/>
            <a:ext cx="50195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Application with Strategy and Factory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endParaRPr lang="en-US" dirty="0">
              <a:latin typeface="Lora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556F69-EA9B-4825-8DD7-C1AD28B2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5" y="57150"/>
            <a:ext cx="782870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9457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256687" y="801950"/>
            <a:ext cx="50195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Application with Strategy and Factory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endParaRPr lang="en-US" dirty="0">
              <a:latin typeface="Lora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AEB71C-27AE-4470-928A-1F7DEE2E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86867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780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Template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28600" y="1448047"/>
            <a:ext cx="3352800" cy="34227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000" dirty="0">
                <a:latin typeface="Lora" panose="020B0604020202020204" charset="0"/>
              </a:rPr>
              <a:t>Real example: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latin typeface="Lora" panose="020B0604020202020204" charset="0"/>
              </a:rPr>
              <a:t>The </a:t>
            </a:r>
            <a:r>
              <a:rPr lang="en-US" sz="1200" b="1" dirty="0">
                <a:latin typeface="Lora" panose="020B0604020202020204" charset="0"/>
              </a:rPr>
              <a:t>skeleton of the algorithm </a:t>
            </a:r>
            <a:r>
              <a:rPr lang="en-US" sz="1200" dirty="0">
                <a:latin typeface="Lora" panose="020B0604020202020204" charset="0"/>
              </a:rPr>
              <a:t>has already introduced and will not change throughout the operation process. The algorithm operates without changing the structures.</a:t>
            </a:r>
          </a:p>
          <a:p>
            <a:pPr marL="171450" lvl="1" indent="-1714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latin typeface="Lora" panose="020B0604020202020204" charset="0"/>
              </a:rPr>
              <a:t>Subclasses have a capability of </a:t>
            </a:r>
            <a:r>
              <a:rPr lang="en-US" sz="1200" b="1" dirty="0">
                <a:latin typeface="Lora" panose="020B0604020202020204" charset="0"/>
              </a:rPr>
              <a:t>redefining the certain steps </a:t>
            </a:r>
            <a:r>
              <a:rPr lang="en-US" sz="1200" dirty="0">
                <a:latin typeface="Lora" panose="020B0604020202020204" charset="0"/>
              </a:rPr>
              <a:t>of an algorithm, but changes will not affect the core architecture.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dirty="0">
              <a:latin typeface="Lora" panose="020B0604020202020204" charset="0"/>
            </a:endParaRP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sz="1200" dirty="0">
              <a:latin typeface="Lora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endParaRPr lang="en-US" sz="1200" dirty="0">
              <a:latin typeface="Lora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endParaRPr lang="en-US" sz="2000" dirty="0">
              <a:latin typeface="Lora" panose="020B0604020202020204" charset="0"/>
            </a:endParaRPr>
          </a:p>
          <a:p>
            <a:pPr marL="342900" lvl="1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41D6DA-56AF-47D8-A61E-FBF430E5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02" y="1195641"/>
            <a:ext cx="5327406" cy="38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52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Template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58267"/>
            <a:ext cx="2719050" cy="15182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>
              <a:spcAft>
                <a:spcPts val="600"/>
              </a:spcAft>
            </a:pPr>
            <a:r>
              <a:rPr lang="en-US" dirty="0">
                <a:latin typeface="Lora" panose="020B0604020202020204" charset="0"/>
              </a:rPr>
              <a:t>Situation:</a:t>
            </a:r>
          </a:p>
          <a:p>
            <a:pPr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latin typeface="Lora" panose="020B0604020202020204" charset="0"/>
              </a:rPr>
              <a:t>Be in NEXT is not compulsory</a:t>
            </a:r>
          </a:p>
          <a:p>
            <a:pPr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latin typeface="Lora" panose="020B0604020202020204" charset="0"/>
              </a:rPr>
              <a:t>Ex: Good candidates will be accepted to the project after interviewing instantly.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latin typeface="Lora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25B04D-8EB0-41B1-A1E7-0A7D9709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44617"/>
            <a:ext cx="5334000" cy="3726782"/>
          </a:xfrm>
          <a:prstGeom prst="rect">
            <a:avLst/>
          </a:prstGeom>
        </p:spPr>
      </p:pic>
      <p:sp>
        <p:nvSpPr>
          <p:cNvPr id="11" name="Shape 112">
            <a:extLst>
              <a:ext uri="{FF2B5EF4-FFF2-40B4-BE49-F238E27FC236}">
                <a16:creationId xmlns:a16="http://schemas.microsoft.com/office/drawing/2014/main" id="{9519B0FE-F868-48B7-890C-85C33D8C49B2}"/>
              </a:ext>
            </a:extLst>
          </p:cNvPr>
          <p:cNvSpPr txBox="1">
            <a:spLocks/>
          </p:cNvSpPr>
          <p:nvPr/>
        </p:nvSpPr>
        <p:spPr>
          <a:xfrm rot="20653157">
            <a:off x="543776" y="3615602"/>
            <a:ext cx="2742553" cy="77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defRPr>
            </a:lvl9pPr>
          </a:lstStyle>
          <a:p>
            <a:pPr>
              <a:spcAft>
                <a:spcPts val="600"/>
              </a:spcAft>
              <a:buNone/>
            </a:pPr>
            <a:r>
              <a:rPr lang="en-US" sz="5000" b="1" dirty="0">
                <a:solidFill>
                  <a:srgbClr val="FF0000"/>
                </a:solidFill>
                <a:latin typeface="Lora" panose="020B0604020202020204" charset="0"/>
              </a:rPr>
              <a:t>=&gt; Hook</a:t>
            </a:r>
          </a:p>
          <a:p>
            <a:pPr>
              <a:spcBef>
                <a:spcPts val="0"/>
              </a:spcBef>
              <a:buFont typeface="Quattrocento Sans"/>
              <a:buNone/>
            </a:pPr>
            <a:endParaRPr lang="en-US" sz="5000" b="1" dirty="0">
              <a:solidFill>
                <a:srgbClr val="FF0000"/>
              </a:solidFill>
              <a:latin typeface="Lora" panose="020B0604020202020204" charset="0"/>
            </a:endParaRPr>
          </a:p>
          <a:p>
            <a:pPr>
              <a:spcBef>
                <a:spcPts val="0"/>
              </a:spcBef>
              <a:buNone/>
            </a:pPr>
            <a:endParaRPr lang="en-US" sz="5000" b="1" dirty="0">
              <a:solidFill>
                <a:srgbClr val="FF0000"/>
              </a:solidFill>
              <a:latin typeface="L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13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447800" y="908963"/>
            <a:ext cx="50195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References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endParaRPr lang="en-US" sz="2000" dirty="0">
              <a:latin typeface="Quattrocento Sans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latin typeface="Quattrocento Sans" panose="020B0604020202020204" charset="0"/>
              </a:rPr>
              <a:t>Factory-Patterns.pptx – (</a:t>
            </a:r>
            <a:r>
              <a:rPr lang="en-US" altLang="en-US" sz="2000" dirty="0">
                <a:latin typeface="Quattrocento Sans" panose="020B0604020202020204" charset="0"/>
              </a:rPr>
              <a:t>Gang-of-4)</a:t>
            </a:r>
          </a:p>
          <a:p>
            <a:pPr marL="342900" indent="-342900">
              <a:spcBef>
                <a:spcPts val="0"/>
              </a:spcBef>
            </a:pPr>
            <a:r>
              <a:rPr lang="en-US" altLang="en-US" sz="2000" dirty="0">
                <a:latin typeface="Quattrocento Sans" panose="020B0604020202020204" charset="0"/>
              </a:rPr>
              <a:t>Strategy (Anne Ryan)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latin typeface="Quattrocento Sans" panose="020B0604020202020204" charset="0"/>
              </a:rPr>
              <a:t>“Design Patterns Library” course in Plural Sight (</a:t>
            </a:r>
            <a:r>
              <a:rPr lang="en-US" sz="2000" dirty="0">
                <a:latin typeface="Quattrocento Sans" panose="020B0604020202020204" charset="0"/>
                <a:hlinkClick r:id="rId3"/>
              </a:rPr>
              <a:t>Scott Allen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4"/>
              </a:rPr>
              <a:t>John </a:t>
            </a:r>
            <a:r>
              <a:rPr lang="en-US" sz="2000" dirty="0" err="1">
                <a:latin typeface="Quattrocento Sans" panose="020B0604020202020204" charset="0"/>
                <a:hlinkClick r:id="rId4"/>
              </a:rPr>
              <a:t>Sonmez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5"/>
              </a:rPr>
              <a:t>David Starr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6"/>
              </a:rPr>
              <a:t>Robert </a:t>
            </a:r>
            <a:r>
              <a:rPr lang="en-US" sz="2000" dirty="0" err="1">
                <a:latin typeface="Quattrocento Sans" panose="020B0604020202020204" charset="0"/>
                <a:hlinkClick r:id="rId6"/>
              </a:rPr>
              <a:t>Horvick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7"/>
              </a:rPr>
              <a:t>Steve Smith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8"/>
              </a:rPr>
              <a:t>Brian Lagunas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9"/>
              </a:rPr>
              <a:t>Keith </a:t>
            </a:r>
            <a:r>
              <a:rPr lang="en-US" sz="2000" dirty="0" err="1">
                <a:latin typeface="Quattrocento Sans" panose="020B0604020202020204" charset="0"/>
                <a:hlinkClick r:id="rId9"/>
              </a:rPr>
              <a:t>Sparkjoy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10"/>
              </a:rPr>
              <a:t>Donald </a:t>
            </a:r>
            <a:r>
              <a:rPr lang="en-US" sz="2000" dirty="0" err="1">
                <a:latin typeface="Quattrocento Sans" panose="020B0604020202020204" charset="0"/>
                <a:hlinkClick r:id="rId10"/>
              </a:rPr>
              <a:t>Belcham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11"/>
              </a:rPr>
              <a:t>Niraj Bhatt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12"/>
              </a:rPr>
              <a:t>John Brown</a:t>
            </a:r>
            <a:r>
              <a:rPr lang="en-US" sz="2000" dirty="0">
                <a:latin typeface="Quattrocento Sans" panose="020B0604020202020204" charset="0"/>
              </a:rPr>
              <a:t>, and </a:t>
            </a:r>
            <a:r>
              <a:rPr lang="en-US" sz="2000" dirty="0">
                <a:latin typeface="Quattrocento Sans" panose="020B0604020202020204" charset="0"/>
                <a:hlinkClick r:id="rId13"/>
              </a:rPr>
              <a:t>Glenn Block</a:t>
            </a:r>
            <a:r>
              <a:rPr lang="en-US" sz="2000" dirty="0">
                <a:latin typeface="Quattrocento Sans" panose="020B0604020202020204" charset="0"/>
              </a:rPr>
              <a:t>)</a:t>
            </a:r>
          </a:p>
          <a:p>
            <a:pPr marL="342900" indent="-342900">
              <a:spcBef>
                <a:spcPts val="0"/>
              </a:spcBef>
            </a:pPr>
            <a:endParaRPr sz="2000" dirty="0">
              <a:latin typeface="Quattrocento Sans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057961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524000" y="1431608"/>
            <a:ext cx="7031099" cy="2280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Design Pattern introduction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Types of design pattern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Strategy pattern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Factory pattern</a:t>
            </a:r>
            <a:endParaRPr lang="en" sz="1800" dirty="0">
              <a:latin typeface="Lora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3480479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5533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>
                <a:solidFill>
                  <a:schemeClr val="dk1"/>
                </a:solidFill>
              </a:rPr>
              <a:t>E</a:t>
            </a:r>
            <a:r>
              <a:rPr lang="en" sz="1800" dirty="0">
                <a:solidFill>
                  <a:schemeClr val="dk1"/>
                </a:solidFill>
              </a:rPr>
              <a:t>mail: phudinhnguyen@kms-technol</a:t>
            </a:r>
            <a:r>
              <a:rPr lang="en-US" sz="1800" dirty="0">
                <a:solidFill>
                  <a:schemeClr val="dk1"/>
                </a:solidFill>
              </a:rPr>
              <a:t>ogy.com</a:t>
            </a: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Design Pattern introduction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9364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 Solutions for common problems in design.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 </a:t>
            </a:r>
            <a:r>
              <a:rPr lang="en-US" dirty="0"/>
              <a:t>Arrangement the interactions between individual software components.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 </a:t>
            </a:r>
            <a:r>
              <a:rPr lang="en-US" dirty="0"/>
              <a:t>Design patterns based on design principles.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Types of </a:t>
            </a:r>
            <a:r>
              <a:rPr lang="en-US"/>
              <a:t>design pattern</a:t>
            </a:r>
            <a:endParaRPr lang="en" dirty="0"/>
          </a:p>
        </p:txBody>
      </p:sp>
      <p:sp>
        <p:nvSpPr>
          <p:cNvPr id="188" name="Shape 188"/>
          <p:cNvSpPr/>
          <p:nvPr/>
        </p:nvSpPr>
        <p:spPr>
          <a:xfrm>
            <a:off x="3381975" y="1462504"/>
            <a:ext cx="2399100" cy="2399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Structural pattern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609600" y="1462504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Creational pattern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106725" y="1462504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Behavioral pattern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381CC8-5C72-41CD-B10C-885518B62049}"/>
              </a:ext>
            </a:extLst>
          </p:cNvPr>
          <p:cNvSpPr/>
          <p:nvPr/>
        </p:nvSpPr>
        <p:spPr>
          <a:xfrm>
            <a:off x="590550" y="4062461"/>
            <a:ext cx="23991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ora" panose="020B0604020202020204" charset="0"/>
              </a:rPr>
              <a:t>Solutions to instantiate a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699A2-B872-4200-89A6-69B2EA394AAA}"/>
              </a:ext>
            </a:extLst>
          </p:cNvPr>
          <p:cNvSpPr/>
          <p:nvPr/>
        </p:nvSpPr>
        <p:spPr>
          <a:xfrm>
            <a:off x="3381975" y="4042886"/>
            <a:ext cx="23991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ora" panose="020B0604020202020204" charset="0"/>
              </a:rPr>
              <a:t>Solutions to create a class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94401-07B9-4C93-A2D0-904627A84A9F}"/>
              </a:ext>
            </a:extLst>
          </p:cNvPr>
          <p:cNvSpPr/>
          <p:nvPr/>
        </p:nvSpPr>
        <p:spPr>
          <a:xfrm>
            <a:off x="6106725" y="4042886"/>
            <a:ext cx="2399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ora" panose="020B0604020202020204" charset="0"/>
              </a:rPr>
              <a:t>Solutions for the better interaction between objects</a:t>
            </a:r>
            <a:endParaRPr lang="en-US" sz="1500" dirty="0">
              <a:latin typeface="Lora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1000" y="1476622"/>
            <a:ext cx="8382000" cy="3304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Situation: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en-US" sz="1800" dirty="0">
                <a:latin typeface="Lora" panose="020B0604020202020204" charset="0"/>
              </a:rPr>
              <a:t>Change database </a:t>
            </a:r>
            <a:r>
              <a:rPr lang="en-US" sz="1800" dirty="0">
                <a:solidFill>
                  <a:srgbClr val="FF0000"/>
                </a:solidFill>
                <a:latin typeface="Lora" panose="020B0604020202020204" charset="0"/>
              </a:rPr>
              <a:t>=&gt; Open close principle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3A56C742-950D-4259-B684-8FB8BCD9E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1425350"/>
            <a:ext cx="561728" cy="5617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8757CA-5550-40FF-A1A4-2CA0E484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311" y="1419064"/>
            <a:ext cx="314368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917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1000" y="1476622"/>
            <a:ext cx="8382000" cy="3304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Solution: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207189-CF51-4A48-B78C-CE5FA38E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32618"/>
            <a:ext cx="6906232" cy="28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57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1000" y="1476622"/>
            <a:ext cx="8382000" cy="3304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General Model: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1C6FFE-FFF9-43C7-84B2-01087FCD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24" y="1476622"/>
            <a:ext cx="5591605" cy="32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896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9364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Quattrocento Sans" panose="020B0604020202020204" charset="0"/>
              </a:rPr>
              <a:t> </a:t>
            </a:r>
            <a:r>
              <a:rPr lang="en-US" dirty="0">
                <a:latin typeface="Quattrocento Sans" panose="020B0604020202020204" charset="0"/>
              </a:rPr>
              <a:t>Belong to </a:t>
            </a:r>
            <a:r>
              <a:rPr lang="en-US" u="sng" dirty="0">
                <a:latin typeface="Quattrocento Sans" panose="020B0604020202020204" charset="0"/>
              </a:rPr>
              <a:t>behavioral pattern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Quattrocento Sans" panose="020B0604020202020204" charset="0"/>
              </a:rPr>
              <a:t> Abide by “Open-close principle” and “Dependency inversion principle”</a:t>
            </a:r>
            <a:endParaRPr lang="en" dirty="0">
              <a:latin typeface="Quattrocento Sans" panose="020B0604020202020204" charset="0"/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Quattrocento Sans" panose="020B0604020202020204" charset="0"/>
              </a:rPr>
              <a:t> </a:t>
            </a:r>
            <a:r>
              <a:rPr lang="en-US" dirty="0">
                <a:latin typeface="Quattrocento Sans" panose="020B0604020202020204" charset="0"/>
              </a:rPr>
              <a:t>Easy for extensibility</a:t>
            </a:r>
            <a:endParaRPr lang="en" dirty="0">
              <a:latin typeface="Quattrocento Sans" panose="020B0604020202020204" charset="0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Quattrocento Sans" panose="020B0604020202020204" charset="0"/>
              </a:rPr>
              <a:t> </a:t>
            </a:r>
            <a:r>
              <a:rPr lang="en-US" dirty="0">
                <a:latin typeface="Quattrocento Sans" panose="020B0604020202020204" charset="0"/>
              </a:rPr>
              <a:t>Choice of implementation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27492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Factory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58266"/>
            <a:ext cx="6809700" cy="34994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Situation:</a:t>
            </a:r>
          </a:p>
          <a:p>
            <a:pPr marL="342900" indent="-342900">
              <a:spcBef>
                <a:spcPts val="0"/>
              </a:spcBef>
            </a:pPr>
            <a:endParaRPr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87126B-6FC4-4F32-9E13-813C2C32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503"/>
            <a:ext cx="9144000" cy="2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557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349</Words>
  <Application>Microsoft Office PowerPoint</Application>
  <PresentationFormat>On-screen Show (16:9)</PresentationFormat>
  <Paragraphs>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Quattrocento Sans</vt:lpstr>
      <vt:lpstr>Lora</vt:lpstr>
      <vt:lpstr>Arial</vt:lpstr>
      <vt:lpstr>Viola template</vt:lpstr>
      <vt:lpstr>DESIGN PATTERN Strategy pattern &amp; Factory pattern </vt:lpstr>
      <vt:lpstr>Agenda</vt:lpstr>
      <vt:lpstr>Design Pattern introduction</vt:lpstr>
      <vt:lpstr>Types of design pattern</vt:lpstr>
      <vt:lpstr>Strategy pattern</vt:lpstr>
      <vt:lpstr>Strategy pattern</vt:lpstr>
      <vt:lpstr>Strategy pattern</vt:lpstr>
      <vt:lpstr>Strategy pattern</vt:lpstr>
      <vt:lpstr>Factory Pattern</vt:lpstr>
      <vt:lpstr>Factory Pattern</vt:lpstr>
      <vt:lpstr>Factory Pattern</vt:lpstr>
      <vt:lpstr>Factory Pattern</vt:lpstr>
      <vt:lpstr>Factory Pattern</vt:lpstr>
      <vt:lpstr>Application with Strategy and Factory</vt:lpstr>
      <vt:lpstr>Application with Strategy and Factory</vt:lpstr>
      <vt:lpstr>Application with Strategy and Factory</vt:lpstr>
      <vt:lpstr>Template Pattern</vt:lpstr>
      <vt:lpstr>Template Pattern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SOUNDWAVE TATOO Your sound in your tattoo. </dc:title>
  <cp:lastModifiedBy>Office Activate 55</cp:lastModifiedBy>
  <cp:revision>27</cp:revision>
  <dcterms:modified xsi:type="dcterms:W3CDTF">2019-01-24T11:02:28Z</dcterms:modified>
</cp:coreProperties>
</file>