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417185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9546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732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15010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4003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38220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4051460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53214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83375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20499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D80376-4F60-4784-8E4F-EFD8913177E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53649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D80376-4F60-4784-8E4F-EFD8913177EB}"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0794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80376-4F60-4784-8E4F-EFD8913177EB}"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11117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80376-4F60-4784-8E4F-EFD8913177EB}"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31705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80376-4F60-4784-8E4F-EFD8913177E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103751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80376-4F60-4784-8E4F-EFD8913177E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14514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D80376-4F60-4784-8E4F-EFD8913177EB}" type="datetimeFigureOut">
              <a:rPr lang="en-US" smtClean="0"/>
              <a:t>11/16/2017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5DD60-C21A-48B2-AB5D-0F52A0F96B3E}" type="slidenum">
              <a:rPr lang="en-US" smtClean="0"/>
              <a:t>‹#›</a:t>
            </a:fld>
            <a:endParaRPr lang="en-US"/>
          </a:p>
        </p:txBody>
      </p:sp>
    </p:spTree>
    <p:extLst>
      <p:ext uri="{BB962C8B-B14F-4D97-AF65-F5344CB8AC3E}">
        <p14:creationId xmlns:p14="http://schemas.microsoft.com/office/powerpoint/2010/main" val="1273308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dirty="0"/>
              <a:t>Tìm hiểu các công cụ phân tích đánh giá lỗi các trang web </a:t>
            </a:r>
            <a:endParaRPr lang="en-US" dirty="0"/>
          </a:p>
        </p:txBody>
      </p:sp>
      <p:sp>
        <p:nvSpPr>
          <p:cNvPr id="3" name="Subtitle 2"/>
          <p:cNvSpPr>
            <a:spLocks noGrp="1"/>
          </p:cNvSpPr>
          <p:nvPr>
            <p:ph type="subTitle" idx="1"/>
          </p:nvPr>
        </p:nvSpPr>
        <p:spPr/>
        <p:txBody>
          <a:bodyPr>
            <a:normAutofit fontScale="62500" lnSpcReduction="20000"/>
          </a:bodyPr>
          <a:lstStyle/>
          <a:p>
            <a:r>
              <a:rPr lang="vi-VN" dirty="0" smtClean="0"/>
              <a:t>Nhóm</a:t>
            </a:r>
            <a:r>
              <a:rPr lang="en-US" dirty="0" smtClean="0"/>
              <a:t> </a:t>
            </a:r>
            <a:r>
              <a:rPr lang="en-US" dirty="0" smtClean="0"/>
              <a:t>16</a:t>
            </a:r>
          </a:p>
          <a:p>
            <a:r>
              <a:rPr lang="vi-VN" dirty="0"/>
              <a:t>Ngô Đình Phúc</a:t>
            </a:r>
            <a:endParaRPr lang="en-US" dirty="0"/>
          </a:p>
          <a:p>
            <a:r>
              <a:rPr lang="vi-VN" dirty="0"/>
              <a:t>Hoàng Tuấn Vũ</a:t>
            </a:r>
            <a:endParaRPr lang="en-US" dirty="0"/>
          </a:p>
          <a:p>
            <a:r>
              <a:rPr lang="vi-VN" dirty="0"/>
              <a:t>Vũ Trung Hiếu</a:t>
            </a:r>
            <a:endParaRPr lang="en-US" dirty="0"/>
          </a:p>
          <a:p>
            <a:endParaRPr lang="en-US" dirty="0"/>
          </a:p>
        </p:txBody>
      </p:sp>
    </p:spTree>
    <p:extLst>
      <p:ext uri="{BB962C8B-B14F-4D97-AF65-F5344CB8AC3E}">
        <p14:creationId xmlns:p14="http://schemas.microsoft.com/office/powerpoint/2010/main" val="324449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8099"/>
            <a:ext cx="8596668" cy="5753263"/>
          </a:xfrm>
        </p:spPr>
        <p:txBody>
          <a:bodyPr/>
          <a:lstStyle/>
          <a:p>
            <a:pPr marL="0" indent="0">
              <a:buNone/>
            </a:pPr>
            <a:r>
              <a:rPr lang="en-US" dirty="0" smtClean="0"/>
              <a:t>2.XSS</a:t>
            </a:r>
          </a:p>
          <a:p>
            <a:pPr marL="0" indent="0">
              <a:buNone/>
            </a:pPr>
            <a:r>
              <a:rPr lang="en-US" dirty="0">
                <a:latin typeface="Arial" pitchFamily="34" charset="0"/>
                <a:cs typeface="Arial" pitchFamily="34" charset="0"/>
              </a:rPr>
              <a:t>-</a:t>
            </a:r>
            <a:r>
              <a:rPr lang="en-US" dirty="0" smtClean="0">
                <a:latin typeface="Arial" pitchFamily="34" charset="0"/>
                <a:cs typeface="Arial" pitchFamily="34" charset="0"/>
              </a:rPr>
              <a:t>XSS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viết</a:t>
            </a:r>
            <a:r>
              <a:rPr lang="en-US" dirty="0">
                <a:latin typeface="Arial" pitchFamily="34" charset="0"/>
                <a:cs typeface="Arial" pitchFamily="34" charset="0"/>
              </a:rPr>
              <a:t> </a:t>
            </a:r>
            <a:r>
              <a:rPr lang="en-US" dirty="0" err="1">
                <a:latin typeface="Arial" pitchFamily="34" charset="0"/>
                <a:cs typeface="Arial" pitchFamily="34" charset="0"/>
              </a:rPr>
              <a:t>tắt</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Cross-Site Scripting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kĩ</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chèn</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thẻ</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HTML hay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script </a:t>
            </a:r>
            <a:r>
              <a:rPr lang="en-US" dirty="0" err="1">
                <a:latin typeface="Arial" pitchFamily="34" charset="0"/>
                <a:cs typeface="Arial" pitchFamily="34" charset="0"/>
              </a:rPr>
              <a:t>nguy</a:t>
            </a:r>
            <a:r>
              <a:rPr lang="en-US" dirty="0">
                <a:latin typeface="Arial" pitchFamily="34" charset="0"/>
                <a:cs typeface="Arial" pitchFamily="34" charset="0"/>
              </a:rPr>
              <a:t> </a:t>
            </a:r>
            <a:r>
              <a:rPr lang="en-US" dirty="0" err="1">
                <a:latin typeface="Arial" pitchFamily="34" charset="0"/>
                <a:cs typeface="Arial" pitchFamily="34" charset="0"/>
              </a:rPr>
              <a:t>hiểm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đánh</a:t>
            </a:r>
            <a:r>
              <a:rPr lang="en-US" dirty="0">
                <a:latin typeface="Arial" pitchFamily="34" charset="0"/>
                <a:cs typeface="Arial" pitchFamily="34" charset="0"/>
              </a:rPr>
              <a:t> </a:t>
            </a:r>
            <a:r>
              <a:rPr lang="en-US" dirty="0" err="1">
                <a:latin typeface="Arial" pitchFamily="34" charset="0"/>
                <a:cs typeface="Arial" pitchFamily="34" charset="0"/>
              </a:rPr>
              <a:t>cắp</a:t>
            </a:r>
            <a:r>
              <a:rPr lang="en-US" dirty="0">
                <a:latin typeface="Arial" pitchFamily="34" charset="0"/>
                <a:cs typeface="Arial" pitchFamily="34" charset="0"/>
              </a:rPr>
              <a:t> hay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tin </a:t>
            </a:r>
            <a:r>
              <a:rPr lang="en-US" dirty="0" err="1">
                <a:latin typeface="Arial" pitchFamily="34" charset="0"/>
                <a:cs typeface="Arial" pitchFamily="34" charset="0"/>
              </a:rPr>
              <a:t>quan</a:t>
            </a:r>
            <a:r>
              <a:rPr lang="en-US" dirty="0">
                <a:latin typeface="Arial" pitchFamily="34" charset="0"/>
                <a:cs typeface="Arial" pitchFamily="34" charset="0"/>
              </a:rPr>
              <a:t> </a:t>
            </a:r>
            <a:r>
              <a:rPr lang="en-US" dirty="0" err="1">
                <a:latin typeface="Arial" pitchFamily="34" charset="0"/>
                <a:cs typeface="Arial" pitchFamily="34" charset="0"/>
              </a:rPr>
              <a:t>trọng</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cookies, </a:t>
            </a:r>
            <a:r>
              <a:rPr lang="en-US" dirty="0" err="1">
                <a:latin typeface="Arial" pitchFamily="34" charset="0"/>
                <a:cs typeface="Arial" pitchFamily="34" charset="0"/>
              </a:rPr>
              <a:t>mật</a:t>
            </a:r>
            <a:r>
              <a:rPr lang="en-US" dirty="0">
                <a:latin typeface="Arial" pitchFamily="34" charset="0"/>
                <a:cs typeface="Arial" pitchFamily="34" charset="0"/>
              </a:rPr>
              <a:t> </a:t>
            </a:r>
            <a:r>
              <a:rPr lang="en-US" dirty="0" err="1">
                <a:latin typeface="Arial" pitchFamily="34" charset="0"/>
                <a:cs typeface="Arial" pitchFamily="34" charset="0"/>
              </a:rPr>
              <a:t>khẩu</a:t>
            </a:r>
            <a:r>
              <a:rPr lang="en-US" dirty="0" smtClean="0">
                <a:latin typeface="Arial" pitchFamily="34" charset="0"/>
                <a:cs typeface="Arial" pitchFamily="34" charset="0"/>
              </a:rPr>
              <a:t>....</a:t>
            </a:r>
          </a:p>
          <a:p>
            <a:pPr marL="0" lvl="0" indent="0">
              <a:buNone/>
            </a:pPr>
            <a:r>
              <a:rPr lang="en-US" dirty="0" smtClean="0">
                <a:latin typeface="Arial" pitchFamily="34" charset="0"/>
                <a:cs typeface="Arial" pitchFamily="34" charset="0"/>
              </a:rPr>
              <a:t>-</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Loại</a:t>
            </a:r>
            <a:r>
              <a:rPr lang="en-US" dirty="0" smtClean="0">
                <a:latin typeface="Arial" pitchFamily="34" charset="0"/>
                <a:cs typeface="Arial" pitchFamily="34" charset="0"/>
              </a:rPr>
              <a:t>:</a:t>
            </a:r>
            <a:r>
              <a:rPr lang="vi-VN" dirty="0"/>
              <a:t> </a:t>
            </a:r>
            <a:endParaRPr lang="en-US" dirty="0" smtClean="0"/>
          </a:p>
          <a:p>
            <a:pPr marL="0" lvl="0" indent="0">
              <a:buNone/>
            </a:pPr>
            <a:r>
              <a:rPr lang="en-US" dirty="0"/>
              <a:t>	</a:t>
            </a:r>
            <a:r>
              <a:rPr lang="en-US" dirty="0" smtClean="0"/>
              <a:t>+</a:t>
            </a:r>
            <a:r>
              <a:rPr lang="vi-VN" dirty="0" smtClean="0"/>
              <a:t>Stored XSS</a:t>
            </a:r>
            <a:endParaRPr lang="en-US" dirty="0"/>
          </a:p>
          <a:p>
            <a:pPr marL="0" lvl="0" indent="0">
              <a:buNone/>
            </a:pPr>
            <a:r>
              <a:rPr lang="en-US" dirty="0" smtClean="0"/>
              <a:t>	+</a:t>
            </a:r>
            <a:r>
              <a:rPr lang="vi-VN" dirty="0" smtClean="0"/>
              <a:t>Reflected XSS</a:t>
            </a:r>
            <a:endParaRPr lang="en-US" dirty="0"/>
          </a:p>
          <a:p>
            <a:pPr marL="0" lvl="0" indent="0">
              <a:buNone/>
            </a:pPr>
            <a:r>
              <a:rPr lang="en-US" dirty="0" smtClean="0"/>
              <a:t>	+DOM-based </a:t>
            </a:r>
            <a:r>
              <a:rPr lang="en-US" dirty="0"/>
              <a:t>XSS</a:t>
            </a:r>
          </a:p>
          <a:p>
            <a:pPr marL="0" indent="0">
              <a:buNone/>
            </a:pPr>
            <a:endParaRPr lang="en-US" dirty="0">
              <a:latin typeface="Arial" pitchFamily="34" charset="0"/>
              <a:cs typeface="Arial" pitchFamily="34" charset="0"/>
            </a:endParaRPr>
          </a:p>
          <a:p>
            <a:pPr>
              <a:buFontTx/>
              <a:buChar char="-"/>
            </a:pPr>
            <a:endParaRPr lang="en-US" dirty="0"/>
          </a:p>
        </p:txBody>
      </p:sp>
    </p:spTree>
    <p:extLst>
      <p:ext uri="{BB962C8B-B14F-4D97-AF65-F5344CB8AC3E}">
        <p14:creationId xmlns:p14="http://schemas.microsoft.com/office/powerpoint/2010/main" val="140988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3359"/>
            <a:ext cx="8596668" cy="5628003"/>
          </a:xfrm>
        </p:spPr>
        <p:txBody>
          <a:bodyPr/>
          <a:lstStyle/>
          <a:p>
            <a:pPr marL="0" indent="0">
              <a:buNone/>
            </a:pPr>
            <a:r>
              <a:rPr lang="en-US" dirty="0" smtClean="0"/>
              <a:t>-</a:t>
            </a:r>
            <a:r>
              <a:rPr lang="vi-VN" dirty="0" smtClean="0"/>
              <a:t>Stored </a:t>
            </a:r>
            <a:r>
              <a:rPr lang="vi-VN" dirty="0"/>
              <a:t>XSS là dạng tấn công mà hacker chèn trực tiếp các mã độc vào cơ sở dữ liệu của website. Dạng tấn công này xảy ra khi các dữ liệu được gửi lên server không được kiểm tra kỹ lưỡng mà lưu trực tiếp vào cơ sở dữ liệu. Khi người dùng truy cập vào trang web này thì những đoạn script độc hại sẽ được thực thi chung với quá trình load trang web</a:t>
            </a:r>
            <a:r>
              <a:rPr lang="vi-VN" dirty="0" smtClean="0"/>
              <a:t>.</a:t>
            </a:r>
            <a:endParaRPr lang="en-US" dirty="0" smtClean="0"/>
          </a:p>
          <a:p>
            <a:pPr marL="0" indent="0">
              <a:buNone/>
            </a:pPr>
            <a:r>
              <a:rPr lang="en-US" dirty="0" smtClean="0"/>
              <a:t>-</a:t>
            </a:r>
            <a:r>
              <a:rPr lang="vi-VN" dirty="0" smtClean="0"/>
              <a:t>Reflected </a:t>
            </a:r>
            <a:r>
              <a:rPr lang="vi-VN" dirty="0"/>
              <a:t>XSS là dạng tấn công thường gặp nhất trong các loại hình XSS. Với Reflected XSS, hacker không gửi dữ liệu độc hại lên server nạn nhân, mà gửi trực tiếp link có chứa mã độc cho người dùng, khi người dùng click vào link này thì trang web sẽ được load chung với các đoạn script độc hại. Reflected XSS thường dùng để ăn cắp cookie, chiếm session,... của nạn nhân hoăc cài keylogger, trojan ... vào máy tính nạn nhân</a:t>
            </a:r>
            <a:r>
              <a:rPr lang="vi-VN" dirty="0" smtClean="0"/>
              <a:t>.</a:t>
            </a:r>
            <a:endParaRPr lang="en-US" dirty="0" smtClean="0"/>
          </a:p>
          <a:p>
            <a:pPr marL="0" indent="0">
              <a:buNone/>
            </a:pPr>
            <a:r>
              <a:rPr lang="en-US" dirty="0" smtClean="0"/>
              <a:t>-</a:t>
            </a:r>
            <a:r>
              <a:rPr lang="vi-VN" dirty="0" smtClean="0"/>
              <a:t>DOM-based </a:t>
            </a:r>
            <a:r>
              <a:rPr lang="vi-VN" dirty="0"/>
              <a:t>XSS là một dạng tấn công XSS làm thay đổi cấu trúc của trang web bằng cách thay đổi cấu trúc HTML. Đối với dạng tấn công này, hacker sẽ chèn các đoạn script nhằm làm thay đổi giao diện mặc định của trang web thành một giao diện </a:t>
            </a:r>
            <a:r>
              <a:rPr lang="vi-VN" dirty="0" smtClean="0"/>
              <a:t>giả. </a:t>
            </a:r>
            <a:r>
              <a:rPr lang="vi-VN" dirty="0"/>
              <a:t>DOM-based XSS là một biến thể của Persistent XSS và Non-Persistent XSS.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600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III.Demo</a:t>
            </a:r>
            <a:endParaRPr lang="en-US" dirty="0"/>
          </a:p>
        </p:txBody>
      </p:sp>
      <p:sp>
        <p:nvSpPr>
          <p:cNvPr id="3" name="Content Placeholder 2"/>
          <p:cNvSpPr>
            <a:spLocks noGrp="1"/>
          </p:cNvSpPr>
          <p:nvPr>
            <p:ph idx="1"/>
          </p:nvPr>
        </p:nvSpPr>
        <p:spPr/>
        <p:txBody>
          <a:bodyPr/>
          <a:lstStyle/>
          <a:p>
            <a:pPr marL="0" indent="0">
              <a:buNone/>
            </a:pPr>
            <a:r>
              <a:rPr lang="vi-VN" dirty="0" smtClean="0"/>
              <a:t>MờI Cả lớp cùng xem bạn Phúc demo tấn công sử dụng một số </a:t>
            </a:r>
            <a:r>
              <a:rPr lang="vi-VN" dirty="0" smtClean="0"/>
              <a:t>tool</a:t>
            </a:r>
            <a:r>
              <a:rPr lang="vi-VN" dirty="0" smtClean="0"/>
              <a:t> trên linux.</a:t>
            </a:r>
            <a:endParaRPr lang="vi-VN" dirty="0"/>
          </a:p>
        </p:txBody>
      </p:sp>
    </p:spTree>
    <p:extLst>
      <p:ext uri="{BB962C8B-B14F-4D97-AF65-F5344CB8AC3E}">
        <p14:creationId xmlns:p14="http://schemas.microsoft.com/office/powerpoint/2010/main" val="315982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I.Giới thiệu một số công cụ </a:t>
            </a:r>
            <a:endParaRPr lang="vi-VN" dirty="0"/>
          </a:p>
        </p:txBody>
      </p:sp>
      <p:sp>
        <p:nvSpPr>
          <p:cNvPr id="3" name="Content Placeholder 2"/>
          <p:cNvSpPr>
            <a:spLocks noGrp="1"/>
          </p:cNvSpPr>
          <p:nvPr>
            <p:ph idx="1"/>
          </p:nvPr>
        </p:nvSpPr>
        <p:spPr/>
        <p:txBody>
          <a:bodyPr/>
          <a:lstStyle/>
          <a:p>
            <a:pPr marL="0" lvl="0" indent="0">
              <a:buNone/>
            </a:pPr>
            <a:r>
              <a:rPr lang="en-US" b="1" dirty="0" smtClean="0"/>
              <a:t>1.</a:t>
            </a:r>
            <a:r>
              <a:rPr lang="vi-VN" b="1" dirty="0" smtClean="0"/>
              <a:t>NMAP</a:t>
            </a:r>
            <a:endParaRPr lang="en-US" b="1" dirty="0" smtClean="0"/>
          </a:p>
          <a:p>
            <a:pPr marL="0" lvl="0" indent="0">
              <a:buNone/>
            </a:pPr>
            <a:r>
              <a:rPr lang="vi-VN" dirty="0"/>
              <a:t>– Nmap là công cụ miễn phí dành cho việc kiểm tra và đánh giá mức độ an toàn hệ thống mạng, lỗ hổng bảo mật tuyệt vời. Nmap thường được dùng chủ yếu để phát hiện máy chủ, mở cổng, chạy các dịch vụ</a:t>
            </a:r>
            <a:r>
              <a:rPr lang="vi-VN" dirty="0" smtClean="0"/>
              <a:t>.</a:t>
            </a:r>
            <a:endParaRPr lang="en-US" dirty="0" smtClean="0"/>
          </a:p>
          <a:p>
            <a:pPr marL="0" lvl="0" indent="0">
              <a:buNone/>
            </a:pPr>
            <a:r>
              <a:rPr lang="vi-VN" dirty="0" smtClean="0"/>
              <a:t>–Có thể rà </a:t>
            </a:r>
            <a:r>
              <a:rPr lang="vi-VN" dirty="0" smtClean="0"/>
              <a:t>quét được: </a:t>
            </a:r>
            <a:r>
              <a:rPr lang="vi-VN" dirty="0"/>
              <a:t>TCP SYN scanning, TCP FIN, Xmas hay NULL, nhận diện hệ điều hành bằng TCP/IP Fingerprinting, TCP ftp proxy (bounce attack) scanning,TCP ACK, Window scanning, TCP Ping scanning. ICMP scanning (ping-sweep)..</a:t>
            </a:r>
            <a:endParaRPr lang="en-US" b="1"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529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40" y="309976"/>
            <a:ext cx="10515600" cy="6253662"/>
          </a:xfrm>
        </p:spPr>
        <p:txBody>
          <a:bodyPr/>
          <a:lstStyle/>
          <a:p>
            <a:r>
              <a:rPr lang="vi-VN" dirty="0"/>
              <a:t>– Đánh giá về công cụ Nmap này, SecurityBox nhận thấy đây thực sự tuyệt vời và phổ biến. Hơn nữa, nmap rất linh hoạt, dễ sử dụng, và hỗ trợ hầu hết trên các hệ điều hành</a:t>
            </a:r>
            <a:br>
              <a:rPr lang="vi-VN" dirty="0"/>
            </a:br>
            <a:endParaRPr lang="en-US" dirty="0" smtClean="0"/>
          </a:p>
          <a:p>
            <a:endParaRPr lang="en-US" dirty="0"/>
          </a:p>
        </p:txBody>
      </p:sp>
      <p:pic>
        <p:nvPicPr>
          <p:cNvPr id="7" name="Picture 6" descr="cong cu kiem tra lo hong bao mat, test bao mat"/>
          <p:cNvPicPr/>
          <p:nvPr/>
        </p:nvPicPr>
        <p:blipFill>
          <a:blip r:embed="rId2">
            <a:extLst>
              <a:ext uri="{28A0092B-C50C-407E-A947-70E740481C1C}">
                <a14:useLocalDpi xmlns:a14="http://schemas.microsoft.com/office/drawing/2010/main" val="0"/>
              </a:ext>
            </a:extLst>
          </a:blip>
          <a:srcRect/>
          <a:stretch>
            <a:fillRect/>
          </a:stretch>
        </p:blipFill>
        <p:spPr bwMode="auto">
          <a:xfrm>
            <a:off x="3043043" y="2063185"/>
            <a:ext cx="5800332" cy="3711314"/>
          </a:xfrm>
          <a:prstGeom prst="rect">
            <a:avLst/>
          </a:prstGeom>
          <a:noFill/>
          <a:ln>
            <a:noFill/>
          </a:ln>
        </p:spPr>
      </p:pic>
    </p:spTree>
    <p:extLst>
      <p:ext uri="{BB962C8B-B14F-4D97-AF65-F5344CB8AC3E}">
        <p14:creationId xmlns:p14="http://schemas.microsoft.com/office/powerpoint/2010/main" val="423234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827" y="362439"/>
            <a:ext cx="10727499" cy="5888864"/>
          </a:xfrm>
        </p:spPr>
        <p:txBody>
          <a:bodyPr/>
          <a:lstStyle/>
          <a:p>
            <a:pPr marL="0" lvl="0" indent="0">
              <a:buNone/>
            </a:pPr>
            <a:r>
              <a:rPr lang="en-US" dirty="0" smtClean="0"/>
              <a:t>2.</a:t>
            </a:r>
            <a:r>
              <a:rPr lang="vi-VN" b="1" dirty="0"/>
              <a:t> </a:t>
            </a:r>
            <a:r>
              <a:rPr lang="vi-VN" b="1" dirty="0" smtClean="0"/>
              <a:t>Wireshark</a:t>
            </a:r>
            <a:endParaRPr lang="en-US" b="1" dirty="0"/>
          </a:p>
          <a:p>
            <a:pPr marL="0" lvl="0" indent="0">
              <a:buNone/>
            </a:pPr>
            <a:r>
              <a:rPr lang="vi-VN" dirty="0"/>
              <a:t>– </a:t>
            </a:r>
            <a:r>
              <a:rPr lang="vi-VN" dirty="0" smtClean="0"/>
              <a:t>Nhiệm </a:t>
            </a:r>
            <a:r>
              <a:rPr lang="vi-VN" dirty="0"/>
              <a:t>vụ chính của Wireshark là phân tích gói tin, nó cho phép bạn có thể giám sát </a:t>
            </a:r>
            <a:r>
              <a:rPr lang="vi-VN" dirty="0" smtClean="0"/>
              <a:t>được toàn bộ lưu lượng mạng bằng cách đưa giao diện vào chế độ promiscuouus.</a:t>
            </a:r>
            <a:endParaRPr lang="en-US" dirty="0" smtClean="0"/>
          </a:p>
          <a:p>
            <a:pPr marL="0" indent="0">
              <a:buNone/>
            </a:pPr>
            <a:r>
              <a:rPr lang="vi-VN" dirty="0"/>
              <a:t>– </a:t>
            </a:r>
            <a:r>
              <a:rPr lang="vi-VN" dirty="0" smtClean="0"/>
              <a:t>Ngoài </a:t>
            </a:r>
            <a:r>
              <a:rPr lang="vi-VN" dirty="0"/>
              <a:t>ra, bạn có thể xem các điểm cuối – endpoints, cửa sổ thống kê phân cấp giao </a:t>
            </a:r>
            <a:r>
              <a:rPr lang="vi-VN" dirty="0" smtClean="0"/>
              <a:t>thức</a:t>
            </a:r>
            <a:endParaRPr lang="en-US" dirty="0" smtClean="0"/>
          </a:p>
          <a:p>
            <a:pPr marL="0" indent="0">
              <a:buNone/>
            </a:pPr>
            <a:r>
              <a:rPr lang="vi-VN" dirty="0" smtClean="0"/>
              <a:t>–</a:t>
            </a:r>
            <a:r>
              <a:rPr lang="vi-VN" dirty="0"/>
              <a:t>Vẫn là giá rẻ, thân thiện với người dùng, cộng đồng whireshark lớn và các hệ điều hành đều có thể dùng được </a:t>
            </a:r>
            <a:r>
              <a:rPr lang="vi-VN" u="sng" dirty="0"/>
              <a:t>công cụ đánh giá an ninh mạng </a:t>
            </a:r>
            <a:r>
              <a:rPr lang="vi-VN" dirty="0"/>
              <a:t>Wireshark này.</a:t>
            </a:r>
            <a:endParaRPr lang="en-US" dirty="0"/>
          </a:p>
          <a:p>
            <a:pPr marL="0" indent="0">
              <a:buNone/>
            </a:pPr>
            <a:endParaRPr lang="en-US" dirty="0"/>
          </a:p>
          <a:p>
            <a:pPr marL="0" lvl="0" indent="0">
              <a:buNone/>
            </a:pPr>
            <a:endParaRPr lang="en-US" dirty="0"/>
          </a:p>
        </p:txBody>
      </p:sp>
      <p:pic>
        <p:nvPicPr>
          <p:cNvPr id="5" name="Picture 4" descr="http://securitybox.vn/wp-content/uploads/2017/04/cong-cu-wireshark-kiem-tra-lo-hong-bao-mat--300x210.png"/>
          <p:cNvPicPr/>
          <p:nvPr/>
        </p:nvPicPr>
        <p:blipFill>
          <a:blip r:embed="rId2">
            <a:extLst>
              <a:ext uri="{28A0092B-C50C-407E-A947-70E740481C1C}">
                <a14:useLocalDpi xmlns:a14="http://schemas.microsoft.com/office/drawing/2010/main" val="0"/>
              </a:ext>
            </a:extLst>
          </a:blip>
          <a:srcRect/>
          <a:stretch>
            <a:fillRect/>
          </a:stretch>
        </p:blipFill>
        <p:spPr bwMode="auto">
          <a:xfrm>
            <a:off x="784181" y="2629291"/>
            <a:ext cx="5867139" cy="3220363"/>
          </a:xfrm>
          <a:prstGeom prst="rect">
            <a:avLst/>
          </a:prstGeom>
          <a:noFill/>
          <a:ln>
            <a:noFill/>
          </a:ln>
        </p:spPr>
      </p:pic>
    </p:spTree>
    <p:extLst>
      <p:ext uri="{BB962C8B-B14F-4D97-AF65-F5344CB8AC3E}">
        <p14:creationId xmlns:p14="http://schemas.microsoft.com/office/powerpoint/2010/main" val="351702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5573"/>
            <a:ext cx="8596668" cy="5740737"/>
          </a:xfrm>
        </p:spPr>
        <p:txBody>
          <a:bodyPr/>
          <a:lstStyle/>
          <a:p>
            <a:pPr marL="0" lvl="0" indent="0">
              <a:buNone/>
            </a:pPr>
            <a:r>
              <a:rPr lang="en-US" dirty="0" smtClean="0"/>
              <a:t>3.</a:t>
            </a:r>
            <a:r>
              <a:rPr lang="vi-VN" b="1" dirty="0" smtClean="0"/>
              <a:t> Burp Suite</a:t>
            </a:r>
            <a:endParaRPr lang="en-US" b="1" dirty="0" smtClean="0"/>
          </a:p>
          <a:p>
            <a:pPr marL="0" indent="0">
              <a:buNone/>
            </a:pPr>
            <a:r>
              <a:rPr lang="en-US" dirty="0" smtClean="0"/>
              <a:t>-</a:t>
            </a:r>
            <a:r>
              <a:rPr lang="vi-VN" dirty="0" smtClean="0"/>
              <a:t>Burp </a:t>
            </a:r>
            <a:r>
              <a:rPr lang="vi-VN" dirty="0"/>
              <a:t>Suite là một nền tảng tích hợp, là một công cụ kiểm tra lỗ hổng bảo mật ứng dụng website. Nó có nhiều công cụ tích hợp trong đó hai công cụ chính trong phiên bản miễn phí là Spider and Intruder. Spider được sử dụng để thu thập thông tin các trang của ứng dụng và Intruder được sử dụng để thực hiện các cuộc tấn công tự động trên ứng dụng web. Burp có một công cụ bổ sung hiện nay được gọi là Burp Scanner được dùng trong việc quét các lỗ hổng có trong ứng dụng</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04500" y="2802437"/>
            <a:ext cx="7312365" cy="2558704"/>
          </a:xfrm>
          <a:prstGeom prst="rect">
            <a:avLst/>
          </a:prstGeom>
          <a:noFill/>
          <a:ln>
            <a:noFill/>
          </a:ln>
        </p:spPr>
      </p:pic>
    </p:spTree>
    <p:extLst>
      <p:ext uri="{BB962C8B-B14F-4D97-AF65-F5344CB8AC3E}">
        <p14:creationId xmlns:p14="http://schemas.microsoft.com/office/powerpoint/2010/main" val="386323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8099"/>
            <a:ext cx="8596668" cy="6137753"/>
          </a:xfrm>
        </p:spPr>
        <p:txBody>
          <a:bodyPr/>
          <a:lstStyle/>
          <a:p>
            <a:pPr marL="0" indent="0">
              <a:buNone/>
            </a:pPr>
            <a:r>
              <a:rPr lang="en-US" dirty="0" smtClean="0"/>
              <a:t>4.</a:t>
            </a:r>
            <a:r>
              <a:rPr lang="vi-VN" b="1" dirty="0"/>
              <a:t> John the </a:t>
            </a:r>
            <a:r>
              <a:rPr lang="vi-VN" b="1" dirty="0" smtClean="0"/>
              <a:t>Ripper</a:t>
            </a:r>
            <a:endParaRPr lang="en-US" b="1" dirty="0" smtClean="0"/>
          </a:p>
          <a:p>
            <a:pPr marL="0" indent="0">
              <a:buNone/>
            </a:pPr>
            <a:r>
              <a:rPr lang="vi-VN" dirty="0"/>
              <a:t>–  Đây là một công cụ kiểm thử, và bẻ khóa mật khẩu và thường được dùng để thực hiện cuộc tấn công bạo lực dựa trên từ điển</a:t>
            </a:r>
            <a:r>
              <a:rPr lang="vi-VN" dirty="0" smtClean="0"/>
              <a:t>.</a:t>
            </a:r>
            <a:endParaRPr lang="en-US" dirty="0" smtClean="0"/>
          </a:p>
          <a:p>
            <a:pPr marL="0" indent="0">
              <a:buNone/>
            </a:pPr>
            <a:r>
              <a:rPr lang="vi-VN" dirty="0"/>
              <a:t>– Nguyên lý hoạt động của công cụ John the Ripper: Nó sẽ  lấy các mẫu chuỗi ký tự ( có trong file dạng text, danh sách từ ngữ phổ biến và những từ phức trong từ điển hoặc những mật khẩu đã từng bẻ khóa trước đó), sau đó sẽ được mã hóa lại giống như cách mật khẩu đã bị bẻ khóa rồi so sánh với chuỗi ký tự mã hóa.  Đây là lý do tại sao các hacker có thể dò ra mật khẩu của bạn 1 cách dễ dàng trên youtube, web, ứng dụng… mà không cần tới nhiều kỹ thuật.</a:t>
            </a:r>
            <a:endParaRPr lang="en-US" dirty="0"/>
          </a:p>
          <a:p>
            <a:pPr marL="0" indent="0">
              <a:buNone/>
            </a:pPr>
            <a:endParaRPr lang="en-US" dirty="0"/>
          </a:p>
        </p:txBody>
      </p:sp>
      <p:pic>
        <p:nvPicPr>
          <p:cNvPr id="4" name="Picture 3" descr="công cụ bẻ khóa mật khẩu tuyệt vời"/>
          <p:cNvPicPr/>
          <p:nvPr/>
        </p:nvPicPr>
        <p:blipFill>
          <a:blip r:embed="rId2">
            <a:extLst>
              <a:ext uri="{28A0092B-C50C-407E-A947-70E740481C1C}">
                <a14:useLocalDpi xmlns:a14="http://schemas.microsoft.com/office/drawing/2010/main" val="0"/>
              </a:ext>
            </a:extLst>
          </a:blip>
          <a:srcRect/>
          <a:stretch>
            <a:fillRect/>
          </a:stretch>
        </p:blipFill>
        <p:spPr bwMode="auto">
          <a:xfrm>
            <a:off x="677334" y="3164730"/>
            <a:ext cx="4909274" cy="3023128"/>
          </a:xfrm>
          <a:prstGeom prst="rect">
            <a:avLst/>
          </a:prstGeom>
          <a:noFill/>
          <a:ln>
            <a:noFill/>
          </a:ln>
        </p:spPr>
      </p:pic>
    </p:spTree>
    <p:extLst>
      <p:ext uri="{BB962C8B-B14F-4D97-AF65-F5344CB8AC3E}">
        <p14:creationId xmlns:p14="http://schemas.microsoft.com/office/powerpoint/2010/main" val="222589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0729"/>
            <a:ext cx="8596668" cy="5690633"/>
          </a:xfrm>
        </p:spPr>
        <p:txBody>
          <a:bodyPr/>
          <a:lstStyle/>
          <a:p>
            <a:pPr marL="0" lvl="0" indent="0">
              <a:buNone/>
            </a:pPr>
            <a:r>
              <a:rPr lang="en-US" dirty="0" smtClean="0"/>
              <a:t>5.</a:t>
            </a:r>
            <a:r>
              <a:rPr lang="vi-VN" b="1" dirty="0"/>
              <a:t> Arachni</a:t>
            </a:r>
            <a:endParaRPr lang="en-US" b="1" dirty="0"/>
          </a:p>
          <a:p>
            <a:pPr marL="0" indent="0">
              <a:buNone/>
            </a:pPr>
            <a:r>
              <a:rPr lang="en-US" dirty="0" smtClean="0"/>
              <a:t>-</a:t>
            </a:r>
            <a:r>
              <a:rPr lang="vi-VN" dirty="0" smtClean="0"/>
              <a:t>Arachni </a:t>
            </a:r>
            <a:r>
              <a:rPr lang="vi-VN" dirty="0"/>
              <a:t>là một công cụ mã nguồn mở được phát triển để cung cấp một môi trường thử nghiệm thâm nhập. Công cụ này có thể phát hiện các lỗ hổng bảo mật ứng dụng web khác nhau. Nó có thể phát hiện các lỗ hổng khác nhau như SQL Injection, XSS, Local File inclusion, remote file inclusion, unvalidated redirect và nhiều lỗ hổng </a:t>
            </a:r>
            <a:r>
              <a:rPr lang="vi-VN" dirty="0" smtClean="0"/>
              <a:t>khác</a:t>
            </a:r>
            <a:r>
              <a:rPr lang="en-US" dirty="0" smtClean="0"/>
              <a:t>.</a:t>
            </a:r>
            <a:endParaRPr lang="en-US" dirty="0"/>
          </a:p>
        </p:txBody>
      </p:sp>
      <p:pic>
        <p:nvPicPr>
          <p:cNvPr id="4" name="Picture 3" descr="Kết quả hình ảnh cho Arachn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870" y="2718860"/>
            <a:ext cx="7278996" cy="3468998"/>
          </a:xfrm>
          <a:prstGeom prst="rect">
            <a:avLst/>
          </a:prstGeom>
          <a:noFill/>
          <a:ln>
            <a:noFill/>
          </a:ln>
        </p:spPr>
      </p:pic>
    </p:spTree>
    <p:extLst>
      <p:ext uri="{BB962C8B-B14F-4D97-AF65-F5344CB8AC3E}">
        <p14:creationId xmlns:p14="http://schemas.microsoft.com/office/powerpoint/2010/main" val="384851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5781"/>
            <a:ext cx="8596668" cy="5665581"/>
          </a:xfrm>
        </p:spPr>
        <p:txBody>
          <a:bodyPr/>
          <a:lstStyle/>
          <a:p>
            <a:pPr marL="0" indent="0">
              <a:buNone/>
            </a:pPr>
            <a:r>
              <a:rPr lang="en-US" dirty="0" smtClean="0"/>
              <a:t>6.</a:t>
            </a:r>
            <a:r>
              <a:rPr lang="en-US" dirty="0"/>
              <a:t> </a:t>
            </a:r>
            <a:r>
              <a:rPr lang="en-US" dirty="0" smtClean="0"/>
              <a:t>Wapiti</a:t>
            </a:r>
          </a:p>
          <a:p>
            <a:r>
              <a:rPr lang="vi-VN" dirty="0"/>
              <a:t>Phương thức kiểm tra an ninh trên web của nó là quét các đường link và chèn giữ liệu test lên các đối tượng ( texbox…), nó hỗ trợ GET cà POST HTTP. Các lỗ hổng có thể được phát hiện bằng công cụ này:</a:t>
            </a:r>
            <a:endParaRPr lang="en-US" dirty="0"/>
          </a:p>
          <a:p>
            <a:r>
              <a:rPr lang="vi-VN" dirty="0"/>
              <a:t>File Disclosure</a:t>
            </a:r>
            <a:br>
              <a:rPr lang="vi-VN" dirty="0"/>
            </a:br>
            <a:r>
              <a:rPr lang="vi-VN" dirty="0"/>
              <a:t>File inclusion</a:t>
            </a:r>
            <a:br>
              <a:rPr lang="vi-VN" dirty="0"/>
            </a:br>
            <a:r>
              <a:rPr lang="vi-VN" dirty="0"/>
              <a:t>Cross Site Scripting (XSS)</a:t>
            </a:r>
            <a:br>
              <a:rPr lang="vi-VN" dirty="0"/>
            </a:br>
            <a:r>
              <a:rPr lang="vi-VN" dirty="0"/>
              <a:t>Command execution detection</a:t>
            </a:r>
            <a:br>
              <a:rPr lang="vi-VN" dirty="0"/>
            </a:br>
            <a:r>
              <a:rPr lang="vi-VN" dirty="0"/>
              <a:t>CRLF Injection</a:t>
            </a:r>
            <a:br>
              <a:rPr lang="vi-VN" dirty="0"/>
            </a:br>
            <a:r>
              <a:rPr lang="vi-VN" dirty="0"/>
              <a:t>SEL Injection and Xpath Injection</a:t>
            </a:r>
            <a:br>
              <a:rPr lang="vi-VN" dirty="0"/>
            </a:br>
            <a:r>
              <a:rPr lang="vi-VN" dirty="0"/>
              <a:t>Weak .htaccess configuration</a:t>
            </a:r>
            <a:br>
              <a:rPr lang="vi-VN" dirty="0"/>
            </a:br>
            <a:r>
              <a:rPr lang="vi-VN" dirty="0"/>
              <a:t>Backup files disclosure</a:t>
            </a:r>
            <a:endParaRPr lang="en-US" dirty="0"/>
          </a:p>
          <a:p>
            <a:r>
              <a:rPr lang="vi-VN" dirty="0"/>
              <a:t>Đây là công cụ sử dụng dòng lệnh để thao tác nên dành cho các chuyên gia với các bạn mới bắt đầu thì sẽ khó sử dụng.</a:t>
            </a:r>
            <a:endParaRPr lang="en-US" dirty="0"/>
          </a:p>
          <a:p>
            <a:pPr marL="0" indent="0">
              <a:buNone/>
            </a:pPr>
            <a:endParaRPr lang="en-US" dirty="0"/>
          </a:p>
        </p:txBody>
      </p:sp>
    </p:spTree>
    <p:extLst>
      <p:ext uri="{BB962C8B-B14F-4D97-AF65-F5344CB8AC3E}">
        <p14:creationId xmlns:p14="http://schemas.microsoft.com/office/powerpoint/2010/main" val="249514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II.Lỗi injection và xss</a:t>
            </a:r>
            <a:endParaRPr lang="vi-VN" dirty="0"/>
          </a:p>
        </p:txBody>
      </p:sp>
      <p:sp>
        <p:nvSpPr>
          <p:cNvPr id="3" name="Content Placeholder 2"/>
          <p:cNvSpPr>
            <a:spLocks noGrp="1"/>
          </p:cNvSpPr>
          <p:nvPr>
            <p:ph idx="1"/>
          </p:nvPr>
        </p:nvSpPr>
        <p:spPr/>
        <p:txBody>
          <a:bodyPr/>
          <a:lstStyle/>
          <a:p>
            <a:pPr marL="0" indent="0">
              <a:buNone/>
            </a:pPr>
            <a:r>
              <a:rPr lang="en-US" dirty="0" smtClean="0"/>
              <a:t>1.SQL injection</a:t>
            </a:r>
          </a:p>
          <a:p>
            <a:r>
              <a:rPr lang="vi-VN" dirty="0"/>
              <a:t>SQL injection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a:t>
            </a:r>
            <a:endParaRPr lang="en-US" dirty="0"/>
          </a:p>
          <a:p>
            <a:r>
              <a:rPr lang="vi-VN" dirty="0"/>
              <a:t>Sql injection có thể cho phép những kẻ tấn công thực hiện các thao tác, delete, insert, update,… trên cơ sỡ dữ liệu của ứng dụng, thậm chí là server mà ứng dụng đó đang chạy, lỗi này thường xãy ra trên các ứng dụng web có dữ liệu được quản lý bằng các hệ quản trị cơ sở dữ liệu như SQL Server, MySQL, Oracle, DB2, Sysbase...</a:t>
            </a:r>
            <a:endParaRPr lang="en-US" dirty="0"/>
          </a:p>
        </p:txBody>
      </p:sp>
    </p:spTree>
    <p:extLst>
      <p:ext uri="{BB962C8B-B14F-4D97-AF65-F5344CB8AC3E}">
        <p14:creationId xmlns:p14="http://schemas.microsoft.com/office/powerpoint/2010/main" val="986559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967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Tahoma</vt:lpstr>
      <vt:lpstr>Times New Roman</vt:lpstr>
      <vt:lpstr>Trebuchet MS</vt:lpstr>
      <vt:lpstr>Wingdings 3</vt:lpstr>
      <vt:lpstr>Facet</vt:lpstr>
      <vt:lpstr>Tìm hiểu các công cụ phân tích đánh giá lỗi các trang web </vt:lpstr>
      <vt:lpstr>I.Giới thiệu một số công cụ </vt:lpstr>
      <vt:lpstr>PowerPoint Presentation</vt:lpstr>
      <vt:lpstr>PowerPoint Presentation</vt:lpstr>
      <vt:lpstr>PowerPoint Presentation</vt:lpstr>
      <vt:lpstr>PowerPoint Presentation</vt:lpstr>
      <vt:lpstr>PowerPoint Presentation</vt:lpstr>
      <vt:lpstr>PowerPoint Presentation</vt:lpstr>
      <vt:lpstr>II.Lỗi injection và xss</vt:lpstr>
      <vt:lpstr>PowerPoint Presentation</vt:lpstr>
      <vt:lpstr>PowerPoint Presentation</vt:lpstr>
      <vt:lpstr>III.Demo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các công cụ phân tích đánh giá lỗi các trang web</dc:title>
  <dc:creator>Vu</dc:creator>
  <cp:lastModifiedBy>Vu</cp:lastModifiedBy>
  <cp:revision>8</cp:revision>
  <dcterms:created xsi:type="dcterms:W3CDTF">2017-11-15T16:35:51Z</dcterms:created>
  <dcterms:modified xsi:type="dcterms:W3CDTF">2017-11-16T00:52:18Z</dcterms:modified>
</cp:coreProperties>
</file>