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latin typeface="Times New Roman" panose="02020603050405020304" pitchFamily="18" charset="0"/>
                <a:cs typeface="Times New Roman" panose="02020603050405020304" pitchFamily="18" charset="0"/>
              </a:rPr>
              <a:t>Đảm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an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a:t>
            </a:r>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72855" y="3614563"/>
            <a:ext cx="9235858" cy="2560767"/>
          </a:xfrm>
        </p:spPr>
        <p:txBody>
          <a:bodyPr/>
          <a:lstStyle/>
          <a:p>
            <a:r>
              <a:rPr lang="en-US" sz="2400" dirty="0" err="1" smtClean="0">
                <a:latin typeface="Times New Roman" panose="02020603050405020304" pitchFamily="18" charset="0"/>
                <a:cs typeface="Times New Roman" panose="02020603050405020304" pitchFamily="18" charset="0"/>
              </a:rPr>
              <a:t>Chủ</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đề</a:t>
            </a:r>
            <a:r>
              <a:rPr lang="en-US" sz="2400" dirty="0" smtClean="0">
                <a:latin typeface="Times New Roman" panose="02020603050405020304" pitchFamily="18" charset="0"/>
                <a:cs typeface="Times New Roman" panose="02020603050405020304" pitchFamily="18" charset="0"/>
              </a:rPr>
              <a:t> 1 : </a:t>
            </a:r>
            <a:r>
              <a:rPr lang="en-US" sz="2400" dirty="0" err="1" smtClean="0">
                <a:latin typeface="Times New Roman" panose="02020603050405020304" pitchFamily="18" charset="0"/>
                <a:cs typeface="Times New Roman" panose="02020603050405020304" pitchFamily="18" charset="0"/>
              </a:rPr>
              <a:t>Tấn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kiểu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tấn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mạng</a:t>
            </a:r>
            <a:endParaRPr lang="en-US" sz="2400" dirty="0" smtClean="0">
              <a:latin typeface="Times New Roman" panose="02020603050405020304" pitchFamily="18" charset="0"/>
              <a:cs typeface="Times New Roman" panose="02020603050405020304" pitchFamily="18" charset="0"/>
            </a:endParaRPr>
          </a:p>
          <a:p>
            <a:pPr algn="l"/>
            <a:endParaRPr lang="en-US" dirty="0" smtClean="0"/>
          </a:p>
          <a:p>
            <a:pPr algn="l"/>
            <a:r>
              <a:rPr lang="en-US" dirty="0" err="1" smtClean="0">
                <a:solidFill>
                  <a:schemeClr val="tx1"/>
                </a:solidFill>
                <a:latin typeface="Times New Roman" panose="02020603050405020304" pitchFamily="18" charset="0"/>
                <a:cs typeface="Times New Roman" panose="02020603050405020304" pitchFamily="18" charset="0"/>
              </a:rPr>
              <a:t>Họ</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Tên</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Ngô</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Đình</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Phúc</a:t>
            </a:r>
            <a:endParaRPr lang="en-US" dirty="0" smtClean="0">
              <a:solidFill>
                <a:schemeClr val="tx1"/>
              </a:solidFill>
              <a:latin typeface="Times New Roman" panose="02020603050405020304" pitchFamily="18" charset="0"/>
              <a:cs typeface="Times New Roman" panose="02020603050405020304" pitchFamily="18" charset="0"/>
            </a:endParaRPr>
          </a:p>
          <a:p>
            <a:pPr algn="l"/>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Hoàng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Tuấn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Vũ</a:t>
            </a:r>
            <a:endParaRPr lang="en-US" dirty="0" smtClean="0">
              <a:solidFill>
                <a:schemeClr val="tx1"/>
              </a:solidFill>
              <a:latin typeface="Times New Roman" panose="02020603050405020304" pitchFamily="18" charset="0"/>
              <a:cs typeface="Times New Roman" panose="02020603050405020304" pitchFamily="18" charset="0"/>
            </a:endParaRPr>
          </a:p>
          <a:p>
            <a:pPr algn="l"/>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Vũ</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Trung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Hiếu</a:t>
            </a:r>
            <a:endParaRPr lang="en-US" dirty="0" smtClean="0">
              <a:solidFill>
                <a:schemeClr val="tx1"/>
              </a:solidFill>
              <a:latin typeface="Times New Roman" panose="02020603050405020304" pitchFamily="18" charset="0"/>
              <a:cs typeface="Times New Roman" panose="02020603050405020304" pitchFamily="18" charset="0"/>
            </a:endParaRPr>
          </a:p>
          <a:p>
            <a:pPr algn="l"/>
            <a:r>
              <a:rPr lang="en-US" dirty="0" err="1" smtClean="0">
                <a:solidFill>
                  <a:schemeClr val="tx1"/>
                </a:solidFill>
                <a:latin typeface="Times New Roman" panose="02020603050405020304" pitchFamily="18" charset="0"/>
                <a:cs typeface="Times New Roman" panose="02020603050405020304" pitchFamily="18" charset="0"/>
              </a:rPr>
              <a:t>Lớp</a:t>
            </a:r>
            <a:r>
              <a:rPr lang="en-US" smtClean="0">
                <a:solidFill>
                  <a:schemeClr val="tx1"/>
                </a:solidFill>
                <a:latin typeface="Times New Roman" panose="02020603050405020304" pitchFamily="18" charset="0"/>
                <a:cs typeface="Times New Roman" panose="02020603050405020304" pitchFamily="18" charset="0"/>
              </a:rPr>
              <a:t> : KTPM –K14 </a:t>
            </a:r>
            <a:endParaRPr lang="en-US" dirty="0">
              <a:solidFill>
                <a:schemeClr val="tx1"/>
              </a:solidFill>
              <a:latin typeface="Times New Roman" panose="02020603050405020304" pitchFamily="18" charset="0"/>
              <a:cs typeface="Times New Roman" panose="02020603050405020304" pitchFamily="18" charset="0"/>
            </a:endParaRPr>
          </a:p>
          <a:p>
            <a:pPr algn="l"/>
            <a:endParaRPr lang="en-US" dirty="0" smtClean="0">
              <a:solidFill>
                <a:schemeClr val="tx1"/>
              </a:solidFill>
              <a:latin typeface="Times New Roman" panose="02020603050405020304" pitchFamily="18" charset="0"/>
              <a:cs typeface="Times New Roman" panose="02020603050405020304" pitchFamily="18" charset="0"/>
            </a:endParaRPr>
          </a:p>
          <a:p>
            <a:pPr algn="l"/>
            <a:endParaRPr lang="vi-VN" dirty="0">
              <a:solidFill>
                <a:schemeClr val="tx1"/>
              </a:solidFill>
              <a:latin typeface="Times New Roman" panose="02020603050405020304" pitchFamily="18" charset="0"/>
              <a:cs typeface="Times New Roman" panose="02020603050405020304" pitchFamily="18" charset="0"/>
            </a:endParaRPr>
          </a:p>
          <a:p>
            <a:endParaRPr lang="vi-VN" dirty="0"/>
          </a:p>
        </p:txBody>
      </p:sp>
    </p:spTree>
    <p:extLst>
      <p:ext uri="{BB962C8B-B14F-4D97-AF65-F5344CB8AC3E}">
        <p14:creationId xmlns:p14="http://schemas.microsoft.com/office/powerpoint/2010/main" val="10674399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7238" y="438411"/>
            <a:ext cx="9331891" cy="6100175"/>
          </a:xfrm>
        </p:spPr>
        <p:txBody>
          <a:bodyPr/>
          <a:lstStyle/>
          <a:p>
            <a:pPr algn="l"/>
            <a:r>
              <a:rPr lang="vi-VN" dirty="0">
                <a:latin typeface="Times New Roman" panose="02020603050405020304" pitchFamily="18" charset="0"/>
                <a:cs typeface="Times New Roman" panose="02020603050405020304" pitchFamily="18" charset="0"/>
              </a:rPr>
              <a:t>SQL INJECTION</a:t>
            </a:r>
          </a:p>
          <a:p>
            <a:pPr algn="l"/>
            <a:r>
              <a:rPr lang="vi-VN" dirty="0">
                <a:latin typeface="Times New Roman" panose="02020603050405020304" pitchFamily="18" charset="0"/>
                <a:cs typeface="Times New Roman" panose="02020603050405020304" pitchFamily="18" charset="0"/>
              </a:rPr>
              <a:t> </a:t>
            </a:r>
          </a:p>
          <a:p>
            <a:pPr algn="l"/>
            <a:r>
              <a:rPr lang="vi-VN" dirty="0" smtClean="0">
                <a:latin typeface="Times New Roman" panose="02020603050405020304" pitchFamily="18" charset="0"/>
                <a:cs typeface="Times New Roman" panose="02020603050405020304" pitchFamily="18" charset="0"/>
              </a:rPr>
              <a:t/>
            </a:r>
            <a:br>
              <a:rPr lang="vi-VN" dirty="0" smtClean="0">
                <a:latin typeface="Times New Roman" panose="02020603050405020304" pitchFamily="18" charset="0"/>
                <a:cs typeface="Times New Roman" panose="02020603050405020304" pitchFamily="18" charset="0"/>
              </a:rPr>
            </a:br>
            <a:r>
              <a:rPr lang="vi-VN" dirty="0" smtClean="0">
                <a:latin typeface="Times New Roman" panose="02020603050405020304" pitchFamily="18" charset="0"/>
                <a:cs typeface="Times New Roman" panose="02020603050405020304" pitchFamily="18" charset="0"/>
              </a:rPr>
              <a:t/>
            </a:r>
            <a:br>
              <a:rPr lang="vi-VN" dirty="0" smtClean="0">
                <a:latin typeface="Times New Roman" panose="02020603050405020304" pitchFamily="18" charset="0"/>
                <a:cs typeface="Times New Roman" panose="02020603050405020304" pitchFamily="18" charset="0"/>
              </a:rPr>
            </a:br>
            <a:r>
              <a:rPr lang="vi-VN" dirty="0" smtClean="0">
                <a:latin typeface="Times New Roman" panose="02020603050405020304" pitchFamily="18" charset="0"/>
                <a:cs typeface="Times New Roman" panose="02020603050405020304" pitchFamily="18" charset="0"/>
              </a:rPr>
              <a:t/>
            </a:r>
            <a:br>
              <a:rPr lang="vi-VN" dirty="0" smtClean="0">
                <a:latin typeface="Times New Roman" panose="02020603050405020304" pitchFamily="18" charset="0"/>
                <a:cs typeface="Times New Roman" panose="02020603050405020304" pitchFamily="18" charset="0"/>
              </a:rPr>
            </a:br>
            <a:r>
              <a:rPr lang="vi-VN" dirty="0" smtClean="0">
                <a:latin typeface="Times New Roman" panose="02020603050405020304" pitchFamily="18" charset="0"/>
                <a:cs typeface="Times New Roman" panose="02020603050405020304" pitchFamily="18" charset="0"/>
              </a:rPr>
              <a:t/>
            </a:r>
            <a:br>
              <a:rPr lang="vi-VN" dirty="0" smtClean="0">
                <a:latin typeface="Times New Roman" panose="02020603050405020304" pitchFamily="18" charset="0"/>
                <a:cs typeface="Times New Roman" panose="02020603050405020304" pitchFamily="18" charset="0"/>
              </a:rPr>
            </a:br>
            <a:r>
              <a:rPr lang="vi-VN" dirty="0" smtClean="0">
                <a:latin typeface="Times New Roman" panose="02020603050405020304" pitchFamily="18" charset="0"/>
                <a:cs typeface="Times New Roman" panose="02020603050405020304" pitchFamily="18" charset="0"/>
              </a:rPr>
              <a:t/>
            </a:r>
            <a:br>
              <a:rPr lang="vi-VN" dirty="0" smtClean="0">
                <a:latin typeface="Times New Roman" panose="02020603050405020304" pitchFamily="18" charset="0"/>
                <a:cs typeface="Times New Roman" panose="02020603050405020304" pitchFamily="18" charset="0"/>
              </a:rPr>
            </a:br>
            <a:r>
              <a:rPr lang="vi-VN" dirty="0" smtClean="0">
                <a:latin typeface="Times New Roman" panose="02020603050405020304" pitchFamily="18" charset="0"/>
                <a:cs typeface="Times New Roman" panose="02020603050405020304" pitchFamily="18" charset="0"/>
              </a:rPr>
              <a:t/>
            </a:r>
            <a:br>
              <a:rPr lang="vi-VN" dirty="0" smtClean="0">
                <a:latin typeface="Times New Roman" panose="02020603050405020304" pitchFamily="18" charset="0"/>
                <a:cs typeface="Times New Roman" panose="02020603050405020304" pitchFamily="18" charset="0"/>
              </a:rPr>
            </a:br>
            <a:r>
              <a:rPr lang="vi-VN" dirty="0" smtClean="0">
                <a:latin typeface="Times New Roman" panose="02020603050405020304" pitchFamily="18" charset="0"/>
                <a:cs typeface="Times New Roman" panose="02020603050405020304" pitchFamily="18" charset="0"/>
              </a:rPr>
              <a:t>1</a:t>
            </a:r>
            <a:r>
              <a:rPr lang="vi-VN" dirty="0">
                <a:latin typeface="Times New Roman" panose="02020603050405020304" pitchFamily="18" charset="0"/>
                <a:cs typeface="Times New Roman" panose="02020603050405020304" pitchFamily="18" charset="0"/>
              </a:rPr>
              <a:t>.	</a:t>
            </a:r>
            <a:r>
              <a:rPr lang="vi-VN" dirty="0">
                <a:solidFill>
                  <a:srgbClr val="92D050"/>
                </a:solidFill>
                <a:latin typeface="Times New Roman" panose="02020603050405020304" pitchFamily="18" charset="0"/>
                <a:cs typeface="Times New Roman" panose="02020603050405020304" pitchFamily="18" charset="0"/>
              </a:rPr>
              <a:t>Khái niệm</a:t>
            </a:r>
          </a:p>
          <a:p>
            <a:pPr algn="l"/>
            <a:r>
              <a:rPr lang="vi-VN" dirty="0">
                <a:solidFill>
                  <a:schemeClr val="tx1"/>
                </a:solidFill>
                <a:latin typeface="Times New Roman" panose="02020603050405020304" pitchFamily="18" charset="0"/>
                <a:cs typeface="Times New Roman" panose="02020603050405020304" pitchFamily="18" charset="0"/>
              </a:rPr>
              <a:t>SQL injection là một kỹ thuật cho phép những kẻ tấn công lợi dụng lỗ hổng của việc kiểm tra dữ liệu đầu vào trong các ứng dụng web và các thông báo lỗi của hệ quản trị cơ sở dữ liệu trả về để inject (tiêm vào) và thi hành các câu lệnh SQL bất hợp pháp</a:t>
            </a:r>
          </a:p>
          <a:p>
            <a:pPr algn="l"/>
            <a:r>
              <a:rPr lang="vi-VN" dirty="0">
                <a:solidFill>
                  <a:schemeClr val="tx1"/>
                </a:solidFill>
                <a:latin typeface="Times New Roman" panose="02020603050405020304" pitchFamily="18" charset="0"/>
                <a:cs typeface="Times New Roman" panose="02020603050405020304" pitchFamily="18" charset="0"/>
              </a:rPr>
              <a:t>Sql injection có thể cho phép những kẻ tấn công thực hiện các thao tác, delete, insert, update,… trên cơ sỡ dữ liệu của ứng dụng, thậm chí là server mà ứng dụng đó đang chạy, lỗi này thường xãy ra trên các ứng dụng web có dữ liệu được quản lý bằng các hệ quản trị cơ sở dữ liệu như SQL Server, MySQL, Oracle, DB2, Sysbase...</a:t>
            </a:r>
          </a:p>
          <a:p>
            <a:pPr algn="l"/>
            <a:endParaRPr lang="vi-VN" dirty="0">
              <a:latin typeface="Times New Roman" panose="02020603050405020304" pitchFamily="18" charset="0"/>
              <a:cs typeface="Times New Roman" panose="02020603050405020304" pitchFamily="18" charset="0"/>
            </a:endParaRPr>
          </a:p>
        </p:txBody>
      </p:sp>
      <p:pic>
        <p:nvPicPr>
          <p:cNvPr id="19" name="Picture 18"/>
          <p:cNvPicPr/>
          <p:nvPr/>
        </p:nvPicPr>
        <p:blipFill>
          <a:blip r:embed="rId2">
            <a:extLst>
              <a:ext uri="{28A0092B-C50C-407E-A947-70E740481C1C}">
                <a14:useLocalDpi xmlns:a14="http://schemas.microsoft.com/office/drawing/2010/main" val="0"/>
              </a:ext>
            </a:extLst>
          </a:blip>
          <a:stretch>
            <a:fillRect/>
          </a:stretch>
        </p:blipFill>
        <p:spPr>
          <a:xfrm>
            <a:off x="3762700" y="884977"/>
            <a:ext cx="2562225" cy="1781175"/>
          </a:xfrm>
          <a:prstGeom prst="rect">
            <a:avLst/>
          </a:prstGeom>
        </p:spPr>
      </p:pic>
    </p:spTree>
    <p:extLst>
      <p:ext uri="{BB962C8B-B14F-4D97-AF65-F5344CB8AC3E}">
        <p14:creationId xmlns:p14="http://schemas.microsoft.com/office/powerpoint/2010/main" val="140005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619" y="588723"/>
            <a:ext cx="8735383" cy="5452639"/>
          </a:xfrm>
        </p:spPr>
        <p:txBody>
          <a:bodyPr>
            <a:normAutofit/>
          </a:bodyPr>
          <a:lstStyle/>
          <a:p>
            <a:pPr marL="0" indent="0">
              <a:buNone/>
            </a:pPr>
            <a:r>
              <a:rPr lang="vi-VN" sz="2000" dirty="0" smtClean="0">
                <a:solidFill>
                  <a:schemeClr val="tx1"/>
                </a:solidFill>
                <a:latin typeface="Times New Roman" panose="02020603050405020304" pitchFamily="18" charset="0"/>
                <a:cs typeface="Times New Roman" panose="02020603050405020304" pitchFamily="18" charset="0"/>
              </a:rPr>
              <a:t>2. Các </a:t>
            </a:r>
            <a:r>
              <a:rPr lang="vi-VN" sz="2000" dirty="0">
                <a:solidFill>
                  <a:schemeClr val="tx1"/>
                </a:solidFill>
                <a:latin typeface="Times New Roman" panose="02020603050405020304" pitchFamily="18" charset="0"/>
                <a:cs typeface="Times New Roman" panose="02020603050405020304" pitchFamily="18" charset="0"/>
              </a:rPr>
              <a:t>phương pháp tấn công Sql </a:t>
            </a:r>
            <a:r>
              <a:rPr lang="vi-VN" sz="2000" dirty="0" smtClean="0">
                <a:solidFill>
                  <a:schemeClr val="tx1"/>
                </a:solidFill>
                <a:latin typeface="Times New Roman" panose="02020603050405020304" pitchFamily="18" charset="0"/>
                <a:cs typeface="Times New Roman" panose="02020603050405020304" pitchFamily="18" charset="0"/>
              </a:rPr>
              <a:t>injection</a:t>
            </a:r>
          </a:p>
          <a:p>
            <a:pPr>
              <a:buFont typeface="+mj-lt"/>
              <a:buAutoNum type="alphaLcParenR"/>
            </a:pPr>
            <a:r>
              <a:rPr lang="vi-VN" dirty="0" smtClean="0">
                <a:solidFill>
                  <a:srgbClr val="FF0000"/>
                </a:solidFill>
                <a:latin typeface="Times New Roman" panose="02020603050405020304" pitchFamily="18" charset="0"/>
                <a:cs typeface="Times New Roman" panose="02020603050405020304" pitchFamily="18" charset="0"/>
              </a:rPr>
              <a:t>Tấn </a:t>
            </a:r>
            <a:r>
              <a:rPr lang="vi-VN" dirty="0">
                <a:solidFill>
                  <a:srgbClr val="FF0000"/>
                </a:solidFill>
                <a:latin typeface="Times New Roman" panose="02020603050405020304" pitchFamily="18" charset="0"/>
                <a:cs typeface="Times New Roman" panose="02020603050405020304" pitchFamily="18" charset="0"/>
              </a:rPr>
              <a:t>công vượt qua hang rào đăng </a:t>
            </a:r>
            <a:r>
              <a:rPr lang="vi-VN" dirty="0" smtClean="0">
                <a:solidFill>
                  <a:srgbClr val="FF0000"/>
                </a:solidFill>
                <a:latin typeface="Times New Roman" panose="02020603050405020304" pitchFamily="18" charset="0"/>
                <a:cs typeface="Times New Roman" panose="02020603050405020304" pitchFamily="18" charset="0"/>
              </a:rPr>
              <a:t>nhập</a:t>
            </a:r>
            <a:r>
              <a:rPr lang="vi-VN" dirty="0" smtClean="0">
                <a:latin typeface="Times New Roman" panose="02020603050405020304" pitchFamily="18" charset="0"/>
                <a:cs typeface="Times New Roman" panose="02020603050405020304" pitchFamily="18" charset="0"/>
              </a:rPr>
              <a:t/>
            </a:r>
            <a:br>
              <a:rPr lang="vi-VN" dirty="0" smtClean="0">
                <a:latin typeface="Times New Roman" panose="02020603050405020304" pitchFamily="18" charset="0"/>
                <a:cs typeface="Times New Roman" panose="02020603050405020304" pitchFamily="18" charset="0"/>
              </a:rPr>
            </a:br>
            <a:r>
              <a:rPr lang="vi-VN" dirty="0" smtClean="0">
                <a:latin typeface="Times New Roman" panose="02020603050405020304" pitchFamily="18" charset="0"/>
                <a:cs typeface="Times New Roman" panose="02020603050405020304" pitchFamily="18" charset="0"/>
              </a:rPr>
              <a:t/>
            </a:r>
            <a:br>
              <a:rPr lang="vi-VN" dirty="0" smtClean="0">
                <a:latin typeface="Times New Roman" panose="02020603050405020304" pitchFamily="18" charset="0"/>
                <a:cs typeface="Times New Roman" panose="02020603050405020304" pitchFamily="18" charset="0"/>
              </a:rPr>
            </a:br>
            <a:r>
              <a:rPr lang="vi-VN" dirty="0" smtClean="0">
                <a:latin typeface="Times New Roman" panose="02020603050405020304" pitchFamily="18" charset="0"/>
                <a:cs typeface="Times New Roman" panose="02020603050405020304" pitchFamily="18" charset="0"/>
              </a:rPr>
              <a:t/>
            </a:r>
            <a:br>
              <a:rPr lang="vi-VN" dirty="0" smtClean="0">
                <a:latin typeface="Times New Roman" panose="02020603050405020304" pitchFamily="18" charset="0"/>
                <a:cs typeface="Times New Roman" panose="02020603050405020304" pitchFamily="18" charset="0"/>
              </a:rPr>
            </a:br>
            <a:r>
              <a:rPr lang="vi-VN" dirty="0" smtClean="0">
                <a:latin typeface="Times New Roman" panose="02020603050405020304" pitchFamily="18" charset="0"/>
                <a:cs typeface="Times New Roman" panose="02020603050405020304" pitchFamily="18" charset="0"/>
              </a:rPr>
              <a:t/>
            </a:r>
            <a:br>
              <a:rPr lang="vi-VN" dirty="0" smtClean="0">
                <a:latin typeface="Times New Roman" panose="02020603050405020304" pitchFamily="18" charset="0"/>
                <a:cs typeface="Times New Roman" panose="02020603050405020304" pitchFamily="18" charset="0"/>
              </a:rPr>
            </a:br>
            <a:r>
              <a:rPr lang="vi-VN" dirty="0" smtClean="0">
                <a:latin typeface="Times New Roman" panose="02020603050405020304" pitchFamily="18" charset="0"/>
                <a:cs typeface="Times New Roman" panose="02020603050405020304" pitchFamily="18" charset="0"/>
              </a:rPr>
              <a:t/>
            </a:r>
            <a:br>
              <a:rPr lang="vi-VN" dirty="0" smtClean="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a:p>
            <a:pPr marL="400050" lvl="1" indent="0">
              <a:buNone/>
            </a:pPr>
            <a:r>
              <a:rPr lang="vi-VN" dirty="0" smtClean="0">
                <a:latin typeface="Times New Roman" panose="02020603050405020304" pitchFamily="18" charset="0"/>
                <a:cs typeface="Times New Roman" panose="02020603050405020304" pitchFamily="18" charset="0"/>
              </a:rPr>
              <a:t/>
            </a:r>
            <a:br>
              <a:rPr lang="vi-VN" dirty="0" smtClean="0">
                <a:latin typeface="Times New Roman" panose="02020603050405020304" pitchFamily="18" charset="0"/>
                <a:cs typeface="Times New Roman" panose="02020603050405020304" pitchFamily="18" charset="0"/>
              </a:rPr>
            </a:br>
            <a:r>
              <a:rPr lang="vi-VN" dirty="0" smtClean="0">
                <a:latin typeface="Times New Roman" panose="02020603050405020304" pitchFamily="18" charset="0"/>
                <a:cs typeface="Times New Roman" panose="02020603050405020304" pitchFamily="18" charset="0"/>
              </a:rPr>
              <a:t/>
            </a:r>
            <a:br>
              <a:rPr lang="vi-VN" dirty="0" smtClean="0">
                <a:latin typeface="Times New Roman" panose="02020603050405020304" pitchFamily="18" charset="0"/>
                <a:cs typeface="Times New Roman" panose="02020603050405020304" pitchFamily="18" charset="0"/>
              </a:rPr>
            </a:br>
            <a:r>
              <a:rPr lang="vi-VN" dirty="0" smtClean="0">
                <a:latin typeface="Times New Roman" panose="02020603050405020304" pitchFamily="18" charset="0"/>
                <a:cs typeface="Times New Roman" panose="02020603050405020304" pitchFamily="18" charset="0"/>
              </a:rPr>
              <a:t>Với </a:t>
            </a:r>
            <a:r>
              <a:rPr lang="vi-VN" dirty="0">
                <a:latin typeface="Times New Roman" panose="02020603050405020304" pitchFamily="18" charset="0"/>
                <a:cs typeface="Times New Roman" panose="02020603050405020304" pitchFamily="18" charset="0"/>
              </a:rPr>
              <a:t>dạng tấn công này, hacker có thể dễ dàng vượt qua các trang đăng nhập nhờ vào lỗi khi dùng các câu lệnh SQL thao tác trên cơ sở dữ liệu của ứng dụng web. Thông thường để cho phép người dùng truy cập vào các trang web được bảo mật, hệ thống thường xây dựng trang đăng nhập để yêu cầu người dùng nhập thông tin về tên đăng nhập và mật khẩu. Sau khi người dùng nhập thông tin vào, hệ thống sẽ kiểm tra tên đăng nhập và mật khẩu có hợp lệ hay không để quyết định cho phép hay từ chối thực hiện tiếp</a:t>
            </a:r>
            <a:r>
              <a:rPr lang="vi-VN"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marL="0" indent="0">
              <a:buNone/>
            </a:pPr>
            <a:r>
              <a:rPr lang="vi-VN" dirty="0" smtClean="0">
                <a:latin typeface="Times New Roman" panose="02020603050405020304" pitchFamily="18" charset="0"/>
                <a:cs typeface="Times New Roman" panose="02020603050405020304" pitchFamily="18" charset="0"/>
              </a:rPr>
              <a:t>b)  </a:t>
            </a:r>
            <a:r>
              <a:rPr lang="vi-VN" dirty="0" smtClean="0">
                <a:solidFill>
                  <a:srgbClr val="FF0000"/>
                </a:solidFill>
                <a:latin typeface="Times New Roman" panose="02020603050405020304" pitchFamily="18" charset="0"/>
                <a:cs typeface="Times New Roman" panose="02020603050405020304" pitchFamily="18" charset="0"/>
              </a:rPr>
              <a:t>Sau </a:t>
            </a:r>
            <a:r>
              <a:rPr lang="vi-VN" dirty="0">
                <a:solidFill>
                  <a:srgbClr val="FF0000"/>
                </a:solidFill>
                <a:latin typeface="Times New Roman" panose="02020603050405020304" pitchFamily="18" charset="0"/>
                <a:cs typeface="Times New Roman" panose="02020603050405020304" pitchFamily="18" charset="0"/>
              </a:rPr>
              <a:t>khi đã vượt qua được hàng rào đăng </a:t>
            </a:r>
            <a:r>
              <a:rPr lang="vi-VN" dirty="0" smtClean="0">
                <a:solidFill>
                  <a:srgbClr val="FF0000"/>
                </a:solidFill>
                <a:latin typeface="Times New Roman" panose="02020603050405020304" pitchFamily="18" charset="0"/>
                <a:cs typeface="Times New Roman" panose="02020603050405020304" pitchFamily="18" charset="0"/>
              </a:rPr>
              <a:t>nhập</a:t>
            </a:r>
          </a:p>
          <a:p>
            <a:pPr marL="400050" lvl="1" indent="0">
              <a:buNone/>
            </a:pPr>
            <a:r>
              <a:rPr lang="vi-VN" dirty="0" smtClean="0">
                <a:latin typeface="Times New Roman" panose="02020603050405020304" pitchFamily="18" charset="0"/>
                <a:cs typeface="Times New Roman" panose="02020603050405020304" pitchFamily="18" charset="0"/>
              </a:rPr>
              <a:t>kẻ tấn công sử dụng các chức năng của trang web rồi tiêm câu lệnh Sql để lấy các thông tin về database: tên bảng/table, tên các cột trong table. Từ đó lấy được thông tin của người quản trị.</a:t>
            </a:r>
            <a:endParaRPr lang="vi-VN" dirty="0">
              <a:latin typeface="Times New Roman" panose="02020603050405020304" pitchFamily="18" charset="0"/>
              <a:cs typeface="Times New Roman" panose="02020603050405020304" pitchFamily="18" charset="0"/>
            </a:endParaRPr>
          </a:p>
          <a:p>
            <a:endParaRPr lang="vi-VN" dirty="0"/>
          </a:p>
          <a:p>
            <a:endParaRPr lang="vi-VN" dirty="0"/>
          </a:p>
          <a:p>
            <a:endParaRPr lang="vi-VN" dirty="0"/>
          </a:p>
        </p:txBody>
      </p:sp>
      <p:pic>
        <p:nvPicPr>
          <p:cNvPr id="6" name="Picture 5"/>
          <p:cNvPicPr>
            <a:picLocks noChangeAspect="1"/>
          </p:cNvPicPr>
          <p:nvPr/>
        </p:nvPicPr>
        <p:blipFill>
          <a:blip r:embed="rId2"/>
          <a:stretch>
            <a:fillRect/>
          </a:stretch>
        </p:blipFill>
        <p:spPr>
          <a:xfrm>
            <a:off x="5042444" y="588723"/>
            <a:ext cx="4086225" cy="2581275"/>
          </a:xfrm>
          <a:prstGeom prst="rect">
            <a:avLst/>
          </a:prstGeom>
        </p:spPr>
      </p:pic>
    </p:spTree>
    <p:extLst>
      <p:ext uri="{BB962C8B-B14F-4D97-AF65-F5344CB8AC3E}">
        <p14:creationId xmlns:p14="http://schemas.microsoft.com/office/powerpoint/2010/main" val="370521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619" y="588723"/>
            <a:ext cx="8735383" cy="5452639"/>
          </a:xfrm>
        </p:spPr>
        <p:txBody>
          <a:bodyPr>
            <a:normAutofit/>
          </a:bodyPr>
          <a:lstStyle/>
          <a:p>
            <a:pPr marL="0" indent="0">
              <a:buNone/>
            </a:pPr>
            <a:r>
              <a:rPr lang="vi-VN" dirty="0" smtClean="0">
                <a:latin typeface="Times New Roman" panose="02020603050405020304" pitchFamily="18" charset="0"/>
                <a:cs typeface="Times New Roman" panose="02020603050405020304" pitchFamily="18" charset="0"/>
              </a:rPr>
              <a:t>c. </a:t>
            </a:r>
            <a:r>
              <a:rPr lang="vi-VN" dirty="0" smtClean="0">
                <a:solidFill>
                  <a:srgbClr val="FF0000"/>
                </a:solidFill>
                <a:latin typeface="Times New Roman" panose="02020603050405020304" pitchFamily="18" charset="0"/>
                <a:cs typeface="Times New Roman" panose="02020603050405020304" pitchFamily="18" charset="0"/>
              </a:rPr>
              <a:t>Sử </a:t>
            </a:r>
            <a:r>
              <a:rPr lang="vi-VN" dirty="0">
                <a:solidFill>
                  <a:srgbClr val="FF0000"/>
                </a:solidFill>
                <a:latin typeface="Times New Roman" panose="02020603050405020304" pitchFamily="18" charset="0"/>
                <a:cs typeface="Times New Roman" panose="02020603050405020304" pitchFamily="18" charset="0"/>
              </a:rPr>
              <a:t>dụng câu lệnh insert</a:t>
            </a:r>
          </a:p>
          <a:p>
            <a:pPr marL="400050" lvl="1" indent="0">
              <a:buNone/>
            </a:pPr>
            <a:r>
              <a:rPr lang="vi-VN" dirty="0">
                <a:latin typeface="Times New Roman" panose="02020603050405020304" pitchFamily="18" charset="0"/>
                <a:cs typeface="Times New Roman" panose="02020603050405020304" pitchFamily="18" charset="0"/>
              </a:rPr>
              <a:t>Thông thường các ứng dụng web cho phép người dùng đăng kí một tài khoản để tham gia. Chức năng không thể thiếu là sau khi đăng kí thành công, người dùng có thể xem và hiệu chỉnh thông tin của mình. SQL injection có thể được dùng khi hệ thống không kiểm tra tính hợp lệ của thông tin nhập vào.</a:t>
            </a:r>
          </a:p>
          <a:p>
            <a:pPr marL="0" indent="0">
              <a:buNone/>
            </a:pPr>
            <a:r>
              <a:rPr lang="vi-VN" dirty="0" smtClean="0">
                <a:latin typeface="Times New Roman" panose="02020603050405020304" pitchFamily="18" charset="0"/>
                <a:cs typeface="Times New Roman" panose="02020603050405020304" pitchFamily="18" charset="0"/>
              </a:rPr>
              <a:t>d. </a:t>
            </a:r>
            <a:r>
              <a:rPr lang="vi-VN" dirty="0" smtClean="0">
                <a:solidFill>
                  <a:srgbClr val="FF0000"/>
                </a:solidFill>
                <a:latin typeface="Times New Roman" panose="02020603050405020304" pitchFamily="18" charset="0"/>
                <a:cs typeface="Times New Roman" panose="02020603050405020304" pitchFamily="18" charset="0"/>
              </a:rPr>
              <a:t>Tấn công bằng proceduce</a:t>
            </a:r>
            <a:endParaRPr lang="vi-VN" dirty="0">
              <a:solidFill>
                <a:srgbClr val="FF0000"/>
              </a:solidFill>
              <a:latin typeface="Times New Roman" panose="02020603050405020304" pitchFamily="18" charset="0"/>
              <a:cs typeface="Times New Roman" panose="02020603050405020304" pitchFamily="18" charset="0"/>
            </a:endParaRPr>
          </a:p>
          <a:p>
            <a:pPr marL="400050" lvl="1" indent="0">
              <a:buNone/>
            </a:pPr>
            <a:r>
              <a:rPr lang="vi-VN" dirty="0" smtClean="0">
                <a:latin typeface="Times New Roman" panose="02020603050405020304" pitchFamily="18" charset="0"/>
                <a:cs typeface="Times New Roman" panose="02020603050405020304" pitchFamily="18" charset="0"/>
              </a:rPr>
              <a:t>Việc </a:t>
            </a:r>
            <a:r>
              <a:rPr lang="vi-VN" dirty="0">
                <a:latin typeface="Times New Roman" panose="02020603050405020304" pitchFamily="18" charset="0"/>
                <a:cs typeface="Times New Roman" panose="02020603050405020304" pitchFamily="18" charset="0"/>
              </a:rPr>
              <a:t>tấn công bằng stored-procedures sẽ gây tác hại rất lớn nếu ứng dụng được thực thi với quyền quản trị hệ thống 'sa'. Ví dụ, nếu ta thay đoạn mã tiêm vào dạng: ' ; EXEC xp_cmdshell ‘cmdd.exe dir C: '. Lúc này hệ thống sẽ thực hiện lệnh liệt kê thư mục trên ổ đĩa C:\ cài đặt server. Việc phá hoại kiểu nào tuỳ thuộc vào câu lệnh đằng sau cmd.exe.</a:t>
            </a:r>
          </a:p>
          <a:p>
            <a:endParaRPr lang="vi-VN"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665179" y="3786187"/>
            <a:ext cx="4076700" cy="1114425"/>
          </a:xfrm>
          <a:prstGeom prst="rect">
            <a:avLst/>
          </a:prstGeom>
        </p:spPr>
      </p:pic>
    </p:spTree>
    <p:extLst>
      <p:ext uri="{BB962C8B-B14F-4D97-AF65-F5344CB8AC3E}">
        <p14:creationId xmlns:p14="http://schemas.microsoft.com/office/powerpoint/2010/main" val="142336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359" y="250521"/>
            <a:ext cx="8860643" cy="5790841"/>
          </a:xfrm>
        </p:spPr>
        <p:txBody>
          <a:bodyPr>
            <a:noAutofit/>
          </a:bodyPr>
          <a:lstStyle/>
          <a:p>
            <a:pPr marL="0" lvl="0" indent="0">
              <a:buNone/>
            </a:pPr>
            <a:r>
              <a:rPr lang="en-US" sz="2000" b="1" dirty="0" smtClean="0">
                <a:solidFill>
                  <a:schemeClr val="tx1"/>
                </a:solidFill>
                <a:latin typeface="Times New Roman" panose="02020603050405020304" pitchFamily="18" charset="0"/>
                <a:cs typeface="Times New Roman" panose="02020603050405020304" pitchFamily="18" charset="0"/>
              </a:rPr>
              <a:t>3. </a:t>
            </a:r>
            <a:r>
              <a:rPr lang="en-US" sz="2000" b="1" dirty="0" err="1" smtClean="0">
                <a:solidFill>
                  <a:schemeClr val="tx1"/>
                </a:solidFill>
                <a:latin typeface="Times New Roman" panose="02020603050405020304" pitchFamily="18" charset="0"/>
                <a:cs typeface="Times New Roman" panose="02020603050405020304" pitchFamily="18" charset="0"/>
              </a:rPr>
              <a:t>Cách</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phòng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tránh</a:t>
            </a:r>
            <a:endParaRPr lang="vi-VN" sz="2000" b="1" dirty="0">
              <a:solidFill>
                <a:schemeClr val="tx1"/>
              </a:solidFill>
              <a:latin typeface="Times New Roman" panose="02020603050405020304" pitchFamily="18" charset="0"/>
              <a:cs typeface="Times New Roman" panose="02020603050405020304" pitchFamily="18" charset="0"/>
            </a:endParaRPr>
          </a:p>
          <a:p>
            <a:pPr marL="0" indent="0">
              <a:buNone/>
            </a:pPr>
            <a:r>
              <a:rPr lang="vi-VN" sz="1600" dirty="0">
                <a:latin typeface="Times New Roman" panose="02020603050405020304" pitchFamily="18" charset="0"/>
                <a:cs typeface="Times New Roman" panose="02020603050405020304" pitchFamily="18" charset="0"/>
              </a:rPr>
              <a:t>Như vậy, có thể thấy lỗi SQL injection khai thác những bất cẩn của các lập trình viên phát triển 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xây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dựng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câu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lệnh</a:t>
            </a:r>
            <a:r>
              <a:rPr lang="en-US" sz="1600" dirty="0">
                <a:latin typeface="Times New Roman" panose="02020603050405020304" pitchFamily="18" charset="0"/>
                <a:cs typeface="Times New Roman" panose="02020603050405020304" pitchFamily="18" charset="0"/>
              </a:rPr>
              <a:t> SQL. </a:t>
            </a:r>
            <a:r>
              <a:rPr lang="en-US" sz="1600" dirty="0" err="1">
                <a:latin typeface="Times New Roman" panose="02020603050405020304" pitchFamily="18" charset="0"/>
                <a:cs typeface="Times New Roman" panose="02020603050405020304" pitchFamily="18" charset="0"/>
              </a:rPr>
              <a:t>Tác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lỗi</a:t>
            </a:r>
            <a:r>
              <a:rPr lang="en-US" sz="1600" dirty="0">
                <a:latin typeface="Times New Roman" panose="02020603050405020304" pitchFamily="18" charset="0"/>
                <a:cs typeface="Times New Roman" panose="02020603050405020304" pitchFamily="18" charset="0"/>
              </a:rPr>
              <a:t> SQL injection </a:t>
            </a:r>
            <a:r>
              <a:rPr lang="vi-VN" sz="1600" dirty="0">
                <a:latin typeface="Times New Roman" panose="02020603050405020304" pitchFamily="18" charset="0"/>
                <a:cs typeface="Times New Roman" panose="02020603050405020304" pitchFamily="18" charset="0"/>
              </a:rPr>
              <a:t>tùy thuộc vào môi trường và cách cấu hình hệ thống. Nếu ứng dụng sử dụng quyền dbo (quyền của người sở hữu cơ sở dữ liệu - owner) khi thao tác dữ liệu, nó có thể xóa toàn bộ các bảng dữ liệu, 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mới</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quyền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quyền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thống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khiển toàn bộ hệ quản trị cơ sở dữ liệu và với quyền hạn rộng lớn như vậy nó có thể tạo ra các tài khoản người dùng bất hợp pháp để điều khiển hệ thống của bạn. Để phòng tránh, ta có thể thực hiện </a:t>
            </a:r>
            <a:r>
              <a:rPr lang="en-US" sz="1600" dirty="0">
                <a:latin typeface="Times New Roman" panose="02020603050405020304" pitchFamily="18" charset="0"/>
                <a:cs typeface="Times New Roman" panose="02020603050405020304" pitchFamily="18" charset="0"/>
              </a:rPr>
              <a:t>ở </a:t>
            </a:r>
            <a:r>
              <a:rPr lang="en-US" sz="1600" dirty="0" err="1">
                <a:latin typeface="Times New Roman" panose="02020603050405020304" pitchFamily="18" charset="0"/>
                <a:cs typeface="Times New Roman" panose="02020603050405020304" pitchFamily="18" charset="0"/>
              </a:rPr>
              <a:t>hai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a:t>
            </a:r>
            <a:r>
              <a:rPr lang="en-US" sz="1600" b="1" dirty="0">
                <a:latin typeface="Times New Roman" panose="02020603050405020304" pitchFamily="18" charset="0"/>
                <a:cs typeface="Times New Roman" panose="02020603050405020304" pitchFamily="18" charset="0"/>
              </a:rPr>
              <a:t> </a:t>
            </a:r>
            <a:r>
              <a:rPr lang="en-US" sz="1600" b="1" dirty="0" err="1">
                <a:solidFill>
                  <a:srgbClr val="FF0000"/>
                </a:solidFill>
                <a:latin typeface="Times New Roman" panose="02020603050405020304" pitchFamily="18" charset="0"/>
                <a:cs typeface="Times New Roman" panose="02020603050405020304" pitchFamily="18" charset="0"/>
              </a:rPr>
              <a:t>Kiểm</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err="1">
                <a:solidFill>
                  <a:srgbClr val="FF0000"/>
                </a:solidFill>
                <a:latin typeface="Times New Roman" panose="02020603050405020304" pitchFamily="18" charset="0"/>
                <a:cs typeface="Times New Roman" panose="02020603050405020304" pitchFamily="18" charset="0"/>
              </a:rPr>
              <a:t>soát</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err="1">
                <a:solidFill>
                  <a:srgbClr val="FF0000"/>
                </a:solidFill>
                <a:latin typeface="Times New Roman" panose="02020603050405020304" pitchFamily="18" charset="0"/>
                <a:cs typeface="Times New Roman" panose="02020603050405020304" pitchFamily="18" charset="0"/>
              </a:rPr>
              <a:t>chặt</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err="1">
                <a:solidFill>
                  <a:srgbClr val="FF0000"/>
                </a:solidFill>
                <a:latin typeface="Times New Roman" panose="02020603050405020304" pitchFamily="18" charset="0"/>
                <a:cs typeface="Times New Roman" panose="02020603050405020304" pitchFamily="18" charset="0"/>
              </a:rPr>
              <a:t>chẽ</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err="1">
                <a:solidFill>
                  <a:srgbClr val="FF0000"/>
                </a:solidFill>
                <a:latin typeface="Times New Roman" panose="02020603050405020304" pitchFamily="18" charset="0"/>
                <a:cs typeface="Times New Roman" panose="02020603050405020304" pitchFamily="18" charset="0"/>
              </a:rPr>
              <a:t>dữ</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err="1">
                <a:solidFill>
                  <a:srgbClr val="FF0000"/>
                </a:solidFill>
                <a:latin typeface="Times New Roman" panose="02020603050405020304" pitchFamily="18" charset="0"/>
                <a:cs typeface="Times New Roman" panose="02020603050405020304" pitchFamily="18" charset="0"/>
              </a:rPr>
              <a:t>liệu</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err="1">
                <a:solidFill>
                  <a:srgbClr val="FF0000"/>
                </a:solidFill>
                <a:latin typeface="Times New Roman" panose="02020603050405020304" pitchFamily="18" charset="0"/>
                <a:cs typeface="Times New Roman" panose="02020603050405020304" pitchFamily="18" charset="0"/>
              </a:rPr>
              <a:t>nhập</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err="1">
                <a:solidFill>
                  <a:srgbClr val="FF0000"/>
                </a:solidFill>
                <a:latin typeface="Times New Roman" panose="02020603050405020304" pitchFamily="18" charset="0"/>
                <a:cs typeface="Times New Roman" panose="02020603050405020304" pitchFamily="18" charset="0"/>
              </a:rPr>
              <a:t>vào</a:t>
            </a:r>
            <a:endParaRPr lang="vi-VN" sz="1600" dirty="0">
              <a:solidFill>
                <a:srgbClr val="FF0000"/>
              </a:solidFill>
              <a:latin typeface="Times New Roman" panose="02020603050405020304" pitchFamily="18" charset="0"/>
              <a:cs typeface="Times New Roman" panose="02020603050405020304" pitchFamily="18" charset="0"/>
            </a:endParaRPr>
          </a:p>
          <a:p>
            <a:pPr marL="0" indent="0">
              <a:buNone/>
            </a:pPr>
            <a:r>
              <a:rPr lang="vi-VN" sz="1600" dirty="0">
                <a:latin typeface="Times New Roman" panose="02020603050405020304" pitchFamily="18" charset="0"/>
                <a:cs typeface="Times New Roman" panose="02020603050405020304" pitchFamily="18" charset="0"/>
              </a:rPr>
              <a:t>Để phòng tránh các nguy cơ có thể xảy ra, hãy bảo vệ các câu lệnh SQL là bằng cách kiểm soát chặt chẽ tất cả các dữ liệu nhập nhận được từ đối tượng Request (Request, Request.QueryString,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Request.Form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Request.Cookies</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Request.ServerVariables</a:t>
            </a:r>
            <a:r>
              <a:rPr lang="en-US" sz="1600" dirty="0">
                <a:latin typeface="Times New Roman" panose="02020603050405020304" pitchFamily="18" charset="0"/>
                <a:cs typeface="Times New Roman" panose="02020603050405020304" pitchFamily="18" charset="0"/>
              </a:rPr>
              <a:t>). </a:t>
            </a:r>
            <a:endParaRPr lang="vi-V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chuỗi nhập liệu, hoặc xây dựng hàm EscapeQuotes để thay thế các dấu nháy đơn bằng 2 dấu nháy đơn như:</a:t>
            </a:r>
          </a:p>
          <a:p>
            <a:pPr marL="0" indent="0">
              <a:buNone/>
            </a:pPr>
            <a:r>
              <a:rPr lang="en-US" sz="1600" b="1" dirty="0" err="1">
                <a:latin typeface="Times New Roman" panose="02020603050405020304" pitchFamily="18" charset="0"/>
                <a:cs typeface="Times New Roman" panose="02020603050405020304" pitchFamily="18" charset="0"/>
              </a:rPr>
              <a:t>sInput</a:t>
            </a:r>
            <a:r>
              <a:rPr lang="en-US" sz="1600" b="1" dirty="0">
                <a:latin typeface="Times New Roman" panose="02020603050405020304" pitchFamily="18" charset="0"/>
                <a:cs typeface="Times New Roman" panose="02020603050405020304" pitchFamily="18" charset="0"/>
              </a:rPr>
              <a:t> = replace(</a:t>
            </a:r>
            <a:r>
              <a:rPr lang="en-US" sz="1600" b="1" dirty="0" err="1">
                <a:latin typeface="Times New Roman" panose="02020603050405020304" pitchFamily="18" charset="0"/>
                <a:cs typeface="Times New Roman" panose="02020603050405020304" pitchFamily="18" charset="0"/>
              </a:rPr>
              <a:t>sInput</a:t>
            </a:r>
            <a:r>
              <a:rPr lang="en-US" sz="1600" b="1" dirty="0">
                <a:latin typeface="Times New Roman" panose="02020603050405020304" pitchFamily="18" charset="0"/>
                <a:cs typeface="Times New Roman" panose="02020603050405020304" pitchFamily="18" charset="0"/>
              </a:rPr>
              <a:t>, " ' ", " ' ' ")</a:t>
            </a:r>
            <a:endParaRPr lang="vi-V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endParaRPr lang="vi-V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067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359" y="250521"/>
            <a:ext cx="8860643" cy="5790841"/>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b.</a:t>
            </a:r>
            <a:r>
              <a:rPr lang="en-US" sz="1600" b="1" dirty="0">
                <a:latin typeface="Times New Roman" panose="02020603050405020304" pitchFamily="18" charset="0"/>
                <a:cs typeface="Times New Roman" panose="02020603050405020304" pitchFamily="18" charset="0"/>
              </a:rPr>
              <a:t> </a:t>
            </a:r>
            <a:r>
              <a:rPr lang="vi-VN" sz="1600" b="1" dirty="0">
                <a:solidFill>
                  <a:srgbClr val="FF0000"/>
                </a:solidFill>
                <a:latin typeface="Times New Roman" panose="02020603050405020304" pitchFamily="18" charset="0"/>
                <a:cs typeface="Times New Roman" panose="02020603050405020304" pitchFamily="18" charset="0"/>
              </a:rPr>
              <a:t>Thiết lập cấu hình an toàn cho hệ quản trị cơ sở dữ liệu</a:t>
            </a:r>
            <a:endParaRPr lang="vi-VN" sz="1600" dirty="0">
              <a:solidFill>
                <a:srgbClr val="FF0000"/>
              </a:solidFill>
              <a:latin typeface="Times New Roman" panose="02020603050405020304" pitchFamily="18" charset="0"/>
              <a:cs typeface="Times New Roman" panose="02020603050405020304" pitchFamily="18" charset="0"/>
            </a:endParaRPr>
          </a:p>
          <a:p>
            <a:pPr marL="400050" lvl="1" indent="0">
              <a:buNone/>
            </a:pPr>
            <a:r>
              <a:rPr lang="vi-VN" sz="1400" dirty="0">
                <a:latin typeface="Times New Roman" panose="02020603050405020304" pitchFamily="18" charset="0"/>
                <a:cs typeface="Times New Roman" panose="02020603050405020304" pitchFamily="18" charset="0"/>
              </a:rPr>
              <a:t>Cần có cơ chế kiểm soát chặt chẽ và giới hạn quyền xử lí dữ liệu đến tài khoản người dùng mà ứng dụng web đang sử dụng. Các ứng dụng thông thường nên tránh dùng đến các quyền như dbo hay sa.</a:t>
            </a:r>
          </a:p>
          <a:p>
            <a:pPr marL="400050" lvl="1" indent="0">
              <a:buNone/>
            </a:pPr>
            <a:r>
              <a:rPr lang="en-US" sz="1400" dirty="0" err="1">
                <a:latin typeface="Times New Roman" panose="02020603050405020304" pitchFamily="18" charset="0"/>
                <a:cs typeface="Times New Roman" panose="02020603050405020304" pitchFamily="18" charset="0"/>
              </a:rPr>
              <a:t>Quyền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càng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chế</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thiệt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càng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ít</a:t>
            </a:r>
            <a:r>
              <a:rPr lang="en-US" sz="1400" dirty="0">
                <a:latin typeface="Times New Roman" panose="02020603050405020304" pitchFamily="18" charset="0"/>
                <a:cs typeface="Times New Roman" panose="02020603050405020304" pitchFamily="18" charset="0"/>
              </a:rPr>
              <a:t>.</a:t>
            </a:r>
            <a:endParaRPr lang="vi-VN" sz="1400" dirty="0">
              <a:latin typeface="Times New Roman" panose="02020603050405020304" pitchFamily="18" charset="0"/>
              <a:cs typeface="Times New Roman" panose="02020603050405020304" pitchFamily="18" charset="0"/>
            </a:endParaRPr>
          </a:p>
          <a:p>
            <a:pPr marL="400050" lvl="1" indent="0">
              <a:buNone/>
            </a:pPr>
            <a:r>
              <a:rPr lang="vi-VN" sz="1400" dirty="0">
                <a:latin typeface="Times New Roman" panose="02020603050405020304" pitchFamily="18" charset="0"/>
                <a:cs typeface="Times New Roman" panose="02020603050405020304" pitchFamily="18" charset="0"/>
              </a:rPr>
              <a:t>Ngoài ra để tránh các nguy cơ từ SQL Injection attack, nên chú ý loại bỏ bất kì thông tin kĩ thuật nào chứa trong thông điệp chuyển xuống cho người dùng khi ứng dụng có lỗi. Các thông báo lỗi thông thường tiết lộ các chi tiết kĩ thuật có thể cho phép kẻ tấn công biết được điểm yếu của hệ</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thống</a:t>
            </a:r>
            <a:r>
              <a:rPr lang="en-US" sz="1400" dirty="0">
                <a:latin typeface="Times New Roman" panose="02020603050405020304" pitchFamily="18" charset="0"/>
                <a:cs typeface="Times New Roman" panose="02020603050405020304" pitchFamily="18" charset="0"/>
              </a:rPr>
              <a:t>.</a:t>
            </a:r>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596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TotalTime>
  <Words>580</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Trebuchet MS</vt:lpstr>
      <vt:lpstr>Wingdings 3</vt:lpstr>
      <vt:lpstr>Facet</vt:lpstr>
      <vt:lpstr>Đảm bảo an toàn thông tin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PhucND</dc:creator>
  <cp:lastModifiedBy>PhucND</cp:lastModifiedBy>
  <cp:revision>3</cp:revision>
  <dcterms:created xsi:type="dcterms:W3CDTF">2017-10-25T08:25:09Z</dcterms:created>
  <dcterms:modified xsi:type="dcterms:W3CDTF">2017-10-25T09:14:55Z</dcterms:modified>
</cp:coreProperties>
</file>