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7" d="100"/>
          <a:sy n="47" d="100"/>
        </p:scale>
        <p:origin x="7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376381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151961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96728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53713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9828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1752268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1619066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188442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49600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9BE4A-366C-4BCE-B93A-1C7F1C018158}" type="datetimeFigureOut">
              <a:rPr lang="en-US" smtClean="0"/>
              <a:t>10/25/2017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273357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89BE4A-366C-4BCE-B93A-1C7F1C018158}"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290934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89BE4A-366C-4BCE-B93A-1C7F1C018158}" type="datetimeFigureOut">
              <a:rPr lang="en-US" smtClean="0"/>
              <a:t>10/25/2017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22308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89BE4A-366C-4BCE-B93A-1C7F1C018158}" type="datetimeFigureOut">
              <a:rPr lang="en-US" smtClean="0"/>
              <a:t>10/25/2017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246614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9BE4A-366C-4BCE-B93A-1C7F1C018158}" type="datetimeFigureOut">
              <a:rPr lang="en-US" smtClean="0"/>
              <a:t>10/25/2017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302347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9BE4A-366C-4BCE-B93A-1C7F1C018158}"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351831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9BE4A-366C-4BCE-B93A-1C7F1C018158}" type="datetimeFigureOut">
              <a:rPr lang="en-US" smtClean="0"/>
              <a:t>10/25/2017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E5BA0E-B006-4181-82C9-4139CF6EE7F5}" type="slidenum">
              <a:rPr lang="en-US" smtClean="0"/>
              <a:t>‹#›</a:t>
            </a:fld>
            <a:endParaRPr lang="en-US"/>
          </a:p>
        </p:txBody>
      </p:sp>
    </p:spTree>
    <p:extLst>
      <p:ext uri="{BB962C8B-B14F-4D97-AF65-F5344CB8AC3E}">
        <p14:creationId xmlns:p14="http://schemas.microsoft.com/office/powerpoint/2010/main" val="44829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789BE4A-366C-4BCE-B93A-1C7F1C018158}" type="datetimeFigureOut">
              <a:rPr lang="en-US" smtClean="0"/>
              <a:t>10/25/2017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E5BA0E-B006-4181-82C9-4139CF6EE7F5}" type="slidenum">
              <a:rPr lang="en-US" smtClean="0"/>
              <a:t>‹#›</a:t>
            </a:fld>
            <a:endParaRPr lang="en-US"/>
          </a:p>
        </p:txBody>
      </p:sp>
    </p:spTree>
    <p:extLst>
      <p:ext uri="{BB962C8B-B14F-4D97-AF65-F5344CB8AC3E}">
        <p14:creationId xmlns:p14="http://schemas.microsoft.com/office/powerpoint/2010/main" val="2381115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abc.com/hello.php?name=passioner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751" y="19594"/>
            <a:ext cx="9144000" cy="2387600"/>
          </a:xfrm>
        </p:spPr>
        <p:txBody>
          <a:bodyPr/>
          <a:lstStyle/>
          <a:p>
            <a:pPr algn="ctr"/>
            <a:r>
              <a:rPr lang="en-US" dirty="0" err="1" smtClean="0"/>
              <a:t>Tấn</a:t>
            </a:r>
            <a:r>
              <a:rPr lang="en-US" dirty="0" smtClean="0"/>
              <a:t> </a:t>
            </a:r>
            <a:r>
              <a:rPr lang="en-US" dirty="0" err="1" smtClean="0"/>
              <a:t>Công</a:t>
            </a:r>
            <a:r>
              <a:rPr lang="en-US" dirty="0" smtClean="0"/>
              <a:t> XSS</a:t>
            </a:r>
            <a:endParaRPr lang="en-US" dirty="0"/>
          </a:p>
        </p:txBody>
      </p:sp>
      <p:sp>
        <p:nvSpPr>
          <p:cNvPr id="4" name="Title 1"/>
          <p:cNvSpPr>
            <a:spLocks noGrp="1"/>
          </p:cNvSpPr>
          <p:nvPr>
            <p:ph type="subTitle" idx="1"/>
          </p:nvPr>
        </p:nvSpPr>
        <p:spPr>
          <a:xfrm>
            <a:off x="1524000" y="3602038"/>
            <a:ext cx="9144000" cy="2047200"/>
          </a:xfrm>
        </p:spPr>
        <p:txBody>
          <a:bodyPr>
            <a:noAutofit/>
          </a:bodyPr>
          <a:lstStyle/>
          <a:p>
            <a:pPr algn="l"/>
            <a:r>
              <a:rPr lang="en-US" sz="2000" dirty="0" err="1" smtClean="0">
                <a:latin typeface="Arial" pitchFamily="34" charset="0"/>
                <a:cs typeface="Arial" pitchFamily="34" charset="0"/>
              </a:rPr>
              <a:t>Thực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hiện</a:t>
            </a:r>
            <a:r>
              <a:rPr lang="en-US" sz="2000" dirty="0" smtClean="0">
                <a:latin typeface="Arial" pitchFamily="34" charset="0"/>
                <a:cs typeface="Arial" pitchFamily="34" charset="0"/>
              </a:rPr>
              <a:t>:</a:t>
            </a:r>
          </a:p>
          <a:p>
            <a:pPr algn="l"/>
            <a:r>
              <a:rPr lang="en-US" sz="2000" dirty="0" err="1">
                <a:solidFill>
                  <a:schemeClr val="tx1"/>
                </a:solidFill>
                <a:latin typeface="Arial" panose="020B0604020202020204" pitchFamily="34" charset="0"/>
                <a:cs typeface="Arial" panose="020B0604020202020204" pitchFamily="34" charset="0"/>
              </a:rPr>
              <a:t>Họ</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Tên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Ngô</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Đình</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Phúc</a:t>
            </a:r>
            <a:endParaRPr lang="en-US" sz="2000" dirty="0">
              <a:solidFill>
                <a:schemeClr val="tx1"/>
              </a:solidFill>
              <a:latin typeface="Arial" panose="020B0604020202020204" pitchFamily="34" charset="0"/>
              <a:cs typeface="Arial" panose="020B0604020202020204" pitchFamily="34" charset="0"/>
            </a:endParaRPr>
          </a:p>
          <a:p>
            <a:pPr algn="l"/>
            <a:r>
              <a:rPr lang="en-US" sz="20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   </a:t>
            </a:r>
            <a:r>
              <a:rPr lang="en-US" sz="2000" dirty="0" err="1" smtClean="0">
                <a:solidFill>
                  <a:schemeClr val="tx1"/>
                </a:solidFill>
                <a:latin typeface="Arial" panose="020B0604020202020204" pitchFamily="34" charset="0"/>
                <a:cs typeface="Arial" panose="020B0604020202020204" pitchFamily="34" charset="0"/>
              </a:rPr>
              <a:t>Hoàng</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Tuấn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Vũ</a:t>
            </a:r>
            <a:endParaRPr lang="en-US" sz="2000" dirty="0">
              <a:solidFill>
                <a:schemeClr val="tx1"/>
              </a:solidFill>
              <a:latin typeface="Arial" panose="020B0604020202020204" pitchFamily="34" charset="0"/>
              <a:cs typeface="Arial" panose="020B0604020202020204" pitchFamily="34" charset="0"/>
            </a:endParaRPr>
          </a:p>
          <a:p>
            <a:pPr algn="l"/>
            <a:r>
              <a:rPr lang="en-US" sz="2000" dirty="0">
                <a:solidFill>
                  <a:schemeClr val="tx1"/>
                </a:solidFill>
                <a:latin typeface="Arial" panose="020B0604020202020204" pitchFamily="34" charset="0"/>
                <a:cs typeface="Arial" panose="020B0604020202020204" pitchFamily="34" charset="0"/>
              </a:rPr>
              <a:t>	</a:t>
            </a:r>
            <a:r>
              <a:rPr lang="en-US" sz="2000">
                <a:solidFill>
                  <a:schemeClr val="tx1"/>
                </a:solidFill>
                <a:latin typeface="Arial" panose="020B0604020202020204" pitchFamily="34" charset="0"/>
                <a:cs typeface="Arial" panose="020B0604020202020204" pitchFamily="34" charset="0"/>
              </a:rPr>
              <a:t>	</a:t>
            </a:r>
            <a:r>
              <a:rPr lang="en-US" sz="2000" smtClean="0">
                <a:solidFill>
                  <a:schemeClr val="tx1"/>
                </a:solidFill>
                <a:latin typeface="Arial" panose="020B0604020202020204" pitchFamily="34" charset="0"/>
                <a:cs typeface="Arial" panose="020B0604020202020204" pitchFamily="34" charset="0"/>
              </a:rPr>
              <a:t>   Vũ</a:t>
            </a:r>
            <a:r>
              <a:rPr lang="en-US" sz="2000" dirty="0" smtClean="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Trung</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Hiếu</a:t>
            </a:r>
            <a:endParaRPr lang="vi-VN" sz="2000" dirty="0">
              <a:solidFill>
                <a:schemeClr val="tx1"/>
              </a:solidFill>
              <a:latin typeface="Arial" panose="020B0604020202020204" pitchFamily="34" charset="0"/>
              <a:cs typeface="Arial" panose="020B0604020202020204" pitchFamily="34" charset="0"/>
            </a:endParaRPr>
          </a:p>
          <a:p>
            <a:pPr algn="l"/>
            <a:r>
              <a:rPr lang="en-US" sz="2000" dirty="0" err="1">
                <a:solidFill>
                  <a:schemeClr val="tx1"/>
                </a:solidFill>
                <a:latin typeface="Arial" panose="020B0604020202020204" pitchFamily="34" charset="0"/>
                <a:cs typeface="Arial" panose="020B0604020202020204" pitchFamily="34" charset="0"/>
              </a:rPr>
              <a:t>Lớp</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Kỹ</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Thuật</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Phần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mềm</a:t>
            </a:r>
            <a:r>
              <a:rPr lang="en-US" sz="2000" dirty="0">
                <a:solidFill>
                  <a:schemeClr val="tx1"/>
                </a:solidFill>
                <a:latin typeface="Arial" panose="020B0604020202020204" pitchFamily="34" charset="0"/>
                <a:cs typeface="Arial" panose="020B0604020202020204" pitchFamily="34" charset="0"/>
              </a:rPr>
              <a:t> – K14</a:t>
            </a:r>
            <a:endParaRPr lang="vi-VN" sz="2000" dirty="0">
              <a:solidFill>
                <a:schemeClr val="tx1"/>
              </a:solidFill>
              <a:latin typeface="Arial" panose="020B0604020202020204" pitchFamily="34" charset="0"/>
              <a:cs typeface="Arial" panose="020B0604020202020204" pitchFamily="34" charset="0"/>
            </a:endParaRPr>
          </a:p>
          <a:p>
            <a:pPr algn="l"/>
            <a:endParaRPr lang="en-US" sz="2000" i="1" dirty="0">
              <a:latin typeface="Arial" pitchFamily="34" charset="0"/>
              <a:cs typeface="Arial" pitchFamily="34" charset="0"/>
            </a:endParaRPr>
          </a:p>
        </p:txBody>
      </p:sp>
    </p:spTree>
    <p:extLst>
      <p:ext uri="{BB962C8B-B14F-4D97-AF65-F5344CB8AC3E}">
        <p14:creationId xmlns:p14="http://schemas.microsoft.com/office/powerpoint/2010/main" val="409785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a:t>
            </a:r>
            <a:endParaRPr lang="en-US" dirty="0"/>
          </a:p>
        </p:txBody>
      </p:sp>
      <p:sp>
        <p:nvSpPr>
          <p:cNvPr id="3" name="Content Placeholder 2"/>
          <p:cNvSpPr>
            <a:spLocks noGrp="1"/>
          </p:cNvSpPr>
          <p:nvPr>
            <p:ph idx="1"/>
          </p:nvPr>
        </p:nvSpPr>
        <p:spPr/>
        <p:txBody>
          <a:bodyPr/>
          <a:lstStyle/>
          <a:p>
            <a:r>
              <a:rPr lang="vi-VN" dirty="0" smtClean="0"/>
              <a:t>Ví dụ ta có một URL như sau</a:t>
            </a:r>
            <a:r>
              <a:rPr lang="en-US" dirty="0" smtClean="0"/>
              <a:t>:</a:t>
            </a:r>
            <a:br>
              <a:rPr lang="en-US" dirty="0" smtClean="0"/>
            </a:br>
            <a:r>
              <a:rPr lang="en-US" dirty="0" smtClean="0"/>
              <a:t>http://www.abc.com/hello.php</a:t>
            </a:r>
          </a:p>
          <a:p>
            <a:r>
              <a:rPr lang="en-US" dirty="0" smtClean="0"/>
              <a:t>&lt;!</a:t>
            </a:r>
            <a:r>
              <a:rPr lang="en-US" dirty="0"/>
              <a:t>DOCTYPE html&gt; &lt;html&gt; &lt;body&gt; &lt;?</a:t>
            </a:r>
            <a:r>
              <a:rPr lang="en-US" dirty="0" err="1"/>
              <a:t>php</a:t>
            </a:r>
            <a:r>
              <a:rPr lang="en-US" dirty="0"/>
              <a:t> if(</a:t>
            </a:r>
            <a:r>
              <a:rPr lang="en-US" dirty="0" err="1"/>
              <a:t>isset</a:t>
            </a:r>
            <a:r>
              <a:rPr lang="en-US" dirty="0"/>
              <a:t>($_GET("name"))) { echo "Hello " . $_GET["name"]; }?&gt; &lt;/body&gt; &lt;/html</a:t>
            </a:r>
            <a:r>
              <a:rPr lang="en-US" dirty="0" smtClean="0"/>
              <a:t>&gt;</a:t>
            </a:r>
          </a:p>
          <a:p>
            <a:r>
              <a:rPr lang="vi-VN" dirty="0"/>
              <a:t>Như ta thấy, đoạn code trên dùng để hiện thị nội dung chào mừng người dùng khi người dùng được chuyển hướng tới, tên của người dùng được lấy từ tham </a:t>
            </a:r>
            <a:r>
              <a:rPr lang="vi-VN" dirty="0" smtClean="0"/>
              <a:t>số</a:t>
            </a:r>
            <a:r>
              <a:rPr lang="en-US" dirty="0" smtClean="0"/>
              <a:t> name </a:t>
            </a:r>
            <a:r>
              <a:rPr lang="en-US" dirty="0" err="1" smtClean="0"/>
              <a:t>trên</a:t>
            </a:r>
            <a:r>
              <a:rPr lang="en-US" dirty="0" smtClean="0"/>
              <a:t> URL</a:t>
            </a:r>
          </a:p>
          <a:p>
            <a:r>
              <a:rPr lang="en-US" dirty="0">
                <a:hlinkClick r:id="rId2"/>
              </a:rPr>
              <a:t>http://</a:t>
            </a:r>
            <a:r>
              <a:rPr lang="en-US" dirty="0" smtClean="0">
                <a:hlinkClick r:id="rId2"/>
              </a:rPr>
              <a:t>www.abc.com/hello.php?name=passionery</a:t>
            </a:r>
            <a:endParaRPr lang="en-US" dirty="0" smtClean="0"/>
          </a:p>
          <a:p>
            <a:r>
              <a:rPr lang="vi-VN" dirty="0"/>
              <a:t>URL trên sẽ chào mừng người dùng có tên </a:t>
            </a:r>
            <a:r>
              <a:rPr lang="en-US" dirty="0" err="1" smtClean="0">
                <a:hlinkClick r:id="rId2"/>
              </a:rPr>
              <a:t>passionery</a:t>
            </a:r>
            <a:endParaRPr lang="en-US" dirty="0" smtClean="0"/>
          </a:p>
          <a:p>
            <a:pPr marL="0" indent="0">
              <a:buNone/>
            </a:pPr>
            <a:endParaRPr lang="en-US" dirty="0"/>
          </a:p>
        </p:txBody>
      </p:sp>
    </p:spTree>
    <p:extLst>
      <p:ext uri="{BB962C8B-B14F-4D97-AF65-F5344CB8AC3E}">
        <p14:creationId xmlns:p14="http://schemas.microsoft.com/office/powerpoint/2010/main" val="173032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835"/>
          </a:xfrm>
        </p:spPr>
        <p:txBody>
          <a:bodyPr/>
          <a:lstStyle/>
          <a:p>
            <a:endParaRPr lang="en-US" dirty="0"/>
          </a:p>
        </p:txBody>
      </p:sp>
      <p:sp>
        <p:nvSpPr>
          <p:cNvPr id="3" name="Content Placeholder 2"/>
          <p:cNvSpPr>
            <a:spLocks noGrp="1"/>
          </p:cNvSpPr>
          <p:nvPr>
            <p:ph idx="1"/>
          </p:nvPr>
        </p:nvSpPr>
        <p:spPr>
          <a:xfrm>
            <a:off x="838200" y="1463040"/>
            <a:ext cx="10515600" cy="4835843"/>
          </a:xfrm>
        </p:spPr>
        <p:txBody>
          <a:bodyPr>
            <a:normAutofit/>
          </a:bodyPr>
          <a:lstStyle/>
          <a:p>
            <a:r>
              <a:rPr lang="vi-VN" dirty="0" smtClean="0"/>
              <a:t>Xem</a:t>
            </a:r>
            <a:r>
              <a:rPr lang="fr-FR" dirty="0" smtClean="0"/>
              <a:t> </a:t>
            </a:r>
            <a:r>
              <a:rPr lang="fr-FR" dirty="0" err="1"/>
              <a:t>xét</a:t>
            </a:r>
            <a:r>
              <a:rPr lang="fr-FR" dirty="0"/>
              <a:t> source code </a:t>
            </a:r>
            <a:r>
              <a:rPr lang="fr-FR" dirty="0" err="1"/>
              <a:t>của</a:t>
            </a:r>
            <a:r>
              <a:rPr lang="fr-FR" dirty="0"/>
              <a:t> </a:t>
            </a:r>
            <a:r>
              <a:rPr lang="fr-FR" dirty="0" err="1" smtClean="0"/>
              <a:t>hello.php</a:t>
            </a:r>
            <a:r>
              <a:rPr lang="fr-FR" dirty="0" smtClean="0"/>
              <a:t> </a:t>
            </a:r>
            <a:r>
              <a:rPr lang="en-US" dirty="0"/>
              <a:t>, ta </a:t>
            </a:r>
            <a:r>
              <a:rPr lang="en-US" dirty="0" err="1"/>
              <a:t>thấy</a:t>
            </a:r>
            <a:r>
              <a:rPr lang="en-US" dirty="0"/>
              <a:t> </a:t>
            </a:r>
            <a:r>
              <a:rPr lang="en-US" dirty="0" err="1"/>
              <a:t>không</a:t>
            </a:r>
            <a:r>
              <a:rPr lang="en-US" dirty="0"/>
              <a:t> </a:t>
            </a:r>
            <a:r>
              <a:rPr lang="en-US" dirty="0" err="1"/>
              <a:t>có</a:t>
            </a:r>
            <a:r>
              <a:rPr lang="en-US" dirty="0"/>
              <a:t> </a:t>
            </a:r>
            <a:r>
              <a:rPr lang="en-US" dirty="0" err="1"/>
              <a:t>sự</a:t>
            </a:r>
            <a:r>
              <a:rPr lang="en-US" dirty="0"/>
              <a:t> </a:t>
            </a:r>
            <a:r>
              <a:rPr lang="en-US" dirty="0" err="1"/>
              <a:t>ràng</a:t>
            </a:r>
            <a:r>
              <a:rPr lang="en-US" dirty="0"/>
              <a:t> </a:t>
            </a:r>
            <a:r>
              <a:rPr lang="en-US" dirty="0" err="1"/>
              <a:t>buộc</a:t>
            </a:r>
            <a:r>
              <a:rPr lang="en-US" dirty="0"/>
              <a:t> </a:t>
            </a:r>
            <a:r>
              <a:rPr lang="en-US" dirty="0" err="1"/>
              <a:t>dữ</a:t>
            </a:r>
            <a:r>
              <a:rPr lang="en-US" dirty="0"/>
              <a:t> </a:t>
            </a:r>
            <a:r>
              <a:rPr lang="en-US" dirty="0" err="1"/>
              <a:t>liệu</a:t>
            </a:r>
            <a:r>
              <a:rPr lang="en-US" dirty="0"/>
              <a:t> </a:t>
            </a:r>
            <a:r>
              <a:rPr lang="en-US" dirty="0" err="1"/>
              <a:t>nào</a:t>
            </a:r>
            <a:r>
              <a:rPr lang="en-US" dirty="0"/>
              <a:t>, </a:t>
            </a:r>
            <a:r>
              <a:rPr lang="en-US" dirty="0" err="1"/>
              <a:t>vì</a:t>
            </a:r>
            <a:r>
              <a:rPr lang="en-US" dirty="0"/>
              <a:t> </a:t>
            </a:r>
            <a:r>
              <a:rPr lang="en-US" dirty="0" err="1"/>
              <a:t>vậy</a:t>
            </a:r>
            <a:r>
              <a:rPr lang="en-US" dirty="0"/>
              <a:t>, </a:t>
            </a:r>
            <a:r>
              <a:rPr lang="en-US" dirty="0" err="1"/>
              <a:t>thay</a:t>
            </a:r>
            <a:r>
              <a:rPr lang="en-US" dirty="0"/>
              <a:t> </a:t>
            </a:r>
            <a:r>
              <a:rPr lang="en-US" dirty="0" err="1"/>
              <a:t>vì</a:t>
            </a:r>
            <a:r>
              <a:rPr lang="en-US" dirty="0"/>
              <a:t> </a:t>
            </a:r>
            <a:r>
              <a:rPr lang="en-US" dirty="0" err="1"/>
              <a:t>truyền</a:t>
            </a:r>
            <a:r>
              <a:rPr lang="en-US" dirty="0"/>
              <a:t> </a:t>
            </a:r>
            <a:r>
              <a:rPr lang="en-US" dirty="0" err="1"/>
              <a:t>tham</a:t>
            </a:r>
            <a:r>
              <a:rPr lang="en-US" dirty="0"/>
              <a:t> </a:t>
            </a:r>
            <a:r>
              <a:rPr lang="en-US" dirty="0" err="1"/>
              <a:t>số</a:t>
            </a:r>
            <a:r>
              <a:rPr lang="en-US" dirty="0"/>
              <a:t> </a:t>
            </a:r>
            <a:r>
              <a:rPr lang="en-US" dirty="0" err="1"/>
              <a:t>là</a:t>
            </a:r>
            <a:r>
              <a:rPr lang="en-US" dirty="0"/>
              <a:t> </a:t>
            </a:r>
            <a:r>
              <a:rPr lang="en-US" dirty="0" err="1" smtClean="0"/>
              <a:t>passionery</a:t>
            </a:r>
            <a:r>
              <a:rPr lang="en-US" dirty="0" smtClean="0"/>
              <a:t> </a:t>
            </a:r>
            <a:r>
              <a:rPr lang="en-US" dirty="0"/>
              <a:t>, ta </a:t>
            </a:r>
            <a:r>
              <a:rPr lang="en-US" dirty="0" err="1"/>
              <a:t>có</a:t>
            </a:r>
            <a:r>
              <a:rPr lang="en-US" dirty="0"/>
              <a:t> </a:t>
            </a:r>
            <a:r>
              <a:rPr lang="en-US" dirty="0" err="1"/>
              <a:t>thể</a:t>
            </a:r>
            <a:r>
              <a:rPr lang="en-US" dirty="0"/>
              <a:t> </a:t>
            </a:r>
            <a:r>
              <a:rPr lang="en-US" dirty="0" err="1"/>
              <a:t>thay</a:t>
            </a:r>
            <a:r>
              <a:rPr lang="en-US" dirty="0"/>
              <a:t> </a:t>
            </a:r>
            <a:r>
              <a:rPr lang="en-US" dirty="0" err="1" smtClean="0"/>
              <a:t>bằng</a:t>
            </a:r>
            <a:r>
              <a:rPr lang="en-US" dirty="0" smtClean="0"/>
              <a:t>:</a:t>
            </a:r>
          </a:p>
          <a:p>
            <a:r>
              <a:rPr lang="en-US" dirty="0"/>
              <a:t>&lt;script&gt;</a:t>
            </a:r>
            <a:r>
              <a:rPr lang="en-US" dirty="0" err="1"/>
              <a:t>document.getElementById</a:t>
            </a:r>
            <a:r>
              <a:rPr lang="en-US" dirty="0"/>
              <a:t>('hello').</a:t>
            </a:r>
            <a:r>
              <a:rPr lang="en-US" dirty="0" err="1"/>
              <a:t>innerHTML</a:t>
            </a:r>
            <a:r>
              <a:rPr lang="en-US" dirty="0"/>
              <a:t>="&lt;label&gt;</a:t>
            </a:r>
            <a:r>
              <a:rPr lang="en-US" dirty="0" err="1"/>
              <a:t>Vui</a:t>
            </a:r>
            <a:r>
              <a:rPr lang="en-US" dirty="0"/>
              <a:t> </a:t>
            </a:r>
            <a:r>
              <a:rPr lang="en-US" dirty="0" err="1"/>
              <a:t>lòng</a:t>
            </a:r>
            <a:r>
              <a:rPr lang="en-US" dirty="0"/>
              <a:t> </a:t>
            </a:r>
            <a:r>
              <a:rPr lang="en-US" dirty="0" err="1"/>
              <a:t>xác</a:t>
            </a:r>
            <a:r>
              <a:rPr lang="en-US" dirty="0"/>
              <a:t> </a:t>
            </a:r>
            <a:r>
              <a:rPr lang="en-US" dirty="0" err="1"/>
              <a:t>nhận</a:t>
            </a:r>
            <a:r>
              <a:rPr lang="en-US" dirty="0"/>
              <a:t> </a:t>
            </a:r>
            <a:r>
              <a:rPr lang="en-US" dirty="0" err="1"/>
              <a:t>lại</a:t>
            </a:r>
            <a:r>
              <a:rPr lang="en-US" dirty="0"/>
              <a:t> </a:t>
            </a:r>
            <a:r>
              <a:rPr lang="en-US" dirty="0" err="1"/>
              <a:t>mật</a:t>
            </a:r>
            <a:r>
              <a:rPr lang="en-US" dirty="0"/>
              <a:t> </a:t>
            </a:r>
            <a:r>
              <a:rPr lang="en-US" dirty="0" err="1"/>
              <a:t>khẩu</a:t>
            </a:r>
            <a:r>
              <a:rPr lang="en-US" dirty="0"/>
              <a:t> </a:t>
            </a:r>
            <a:r>
              <a:rPr lang="en-US" dirty="0" err="1"/>
              <a:t>để</a:t>
            </a:r>
            <a:r>
              <a:rPr lang="en-US" dirty="0"/>
              <a:t> </a:t>
            </a:r>
            <a:r>
              <a:rPr lang="en-US" dirty="0" err="1"/>
              <a:t>tiếp</a:t>
            </a:r>
            <a:r>
              <a:rPr lang="en-US" dirty="0"/>
              <a:t> </a:t>
            </a:r>
            <a:r>
              <a:rPr lang="en-US" dirty="0" err="1"/>
              <a:t>tục</a:t>
            </a:r>
            <a:r>
              <a:rPr lang="en-US" dirty="0"/>
              <a:t>: &lt;/label&gt;&lt;input type='password'/&gt;&lt;button </a:t>
            </a:r>
            <a:r>
              <a:rPr lang="en-US" dirty="0" err="1"/>
              <a:t>onclick</a:t>
            </a:r>
            <a:r>
              <a:rPr lang="en-US" dirty="0"/>
              <a:t>='show()'&gt;Submit&lt;/button&gt;";function show(){alert('HACKED');}&lt;/script</a:t>
            </a:r>
            <a:r>
              <a:rPr lang="en-US" dirty="0" smtClean="0"/>
              <a:t>&gt;</a:t>
            </a:r>
          </a:p>
          <a:p>
            <a:r>
              <a:rPr lang="vi-VN" dirty="0"/>
              <a:t>Như vậy URL sẽ </a:t>
            </a:r>
            <a:r>
              <a:rPr lang="vi-VN" dirty="0" smtClean="0"/>
              <a:t>thành</a:t>
            </a:r>
            <a:r>
              <a:rPr lang="en-US" dirty="0" smtClean="0"/>
              <a:t>: </a:t>
            </a:r>
            <a:r>
              <a:rPr lang="en-US" dirty="0"/>
              <a:t>http://</a:t>
            </a:r>
            <a:r>
              <a:rPr lang="en-US" dirty="0" smtClean="0"/>
              <a:t>www.abc.com/hello.php?name</a:t>
            </a:r>
            <a:r>
              <a:rPr lang="en-US" dirty="0"/>
              <a:t>=&lt;script&gt;document.getElementById('hello').innerHTML="&lt;label&gt;Vui </a:t>
            </a:r>
            <a:r>
              <a:rPr lang="en-US" dirty="0" err="1"/>
              <a:t>lòng</a:t>
            </a:r>
            <a:r>
              <a:rPr lang="en-US" dirty="0"/>
              <a:t> </a:t>
            </a:r>
            <a:r>
              <a:rPr lang="en-US" dirty="0" err="1"/>
              <a:t>xác</a:t>
            </a:r>
            <a:r>
              <a:rPr lang="en-US" dirty="0"/>
              <a:t> </a:t>
            </a:r>
            <a:r>
              <a:rPr lang="en-US" dirty="0" err="1"/>
              <a:t>nhận</a:t>
            </a:r>
            <a:r>
              <a:rPr lang="en-US" dirty="0"/>
              <a:t> </a:t>
            </a:r>
            <a:r>
              <a:rPr lang="en-US" dirty="0" err="1"/>
              <a:t>lại</a:t>
            </a:r>
            <a:r>
              <a:rPr lang="en-US" dirty="0"/>
              <a:t> </a:t>
            </a:r>
            <a:r>
              <a:rPr lang="en-US" dirty="0" err="1"/>
              <a:t>mật</a:t>
            </a:r>
            <a:r>
              <a:rPr lang="en-US" dirty="0"/>
              <a:t> </a:t>
            </a:r>
            <a:r>
              <a:rPr lang="en-US" dirty="0" err="1"/>
              <a:t>khẩu</a:t>
            </a:r>
            <a:r>
              <a:rPr lang="en-US" dirty="0"/>
              <a:t> </a:t>
            </a:r>
            <a:r>
              <a:rPr lang="en-US" dirty="0" err="1"/>
              <a:t>để</a:t>
            </a:r>
            <a:r>
              <a:rPr lang="en-US" dirty="0"/>
              <a:t> </a:t>
            </a:r>
            <a:r>
              <a:rPr lang="en-US" dirty="0" err="1"/>
              <a:t>tiếp</a:t>
            </a:r>
            <a:r>
              <a:rPr lang="en-US" dirty="0"/>
              <a:t> </a:t>
            </a:r>
            <a:r>
              <a:rPr lang="en-US" dirty="0" err="1"/>
              <a:t>tục</a:t>
            </a:r>
            <a:r>
              <a:rPr lang="en-US" dirty="0"/>
              <a:t>:&lt;/label&gt;&lt;input type='password'/&gt;&lt;button </a:t>
            </a:r>
            <a:r>
              <a:rPr lang="en-US" dirty="0" err="1"/>
              <a:t>onclick</a:t>
            </a:r>
            <a:r>
              <a:rPr lang="en-US" dirty="0"/>
              <a:t>='show()'&gt;Submit&lt;/button&gt;";function show(){alert('HACKED');}&lt;/script</a:t>
            </a:r>
            <a:r>
              <a:rPr lang="en-US" dirty="0" smtClean="0"/>
              <a:t>&gt;</a:t>
            </a:r>
          </a:p>
          <a:p>
            <a:r>
              <a:rPr lang="en-US" dirty="0" err="1" smtClean="0"/>
              <a:t>Sau</a:t>
            </a:r>
            <a:r>
              <a:rPr lang="en-US" dirty="0" smtClean="0"/>
              <a:t> </a:t>
            </a:r>
            <a:r>
              <a:rPr lang="en-US" dirty="0" err="1" smtClean="0"/>
              <a:t>khi</a:t>
            </a:r>
            <a:r>
              <a:rPr lang="en-US" dirty="0" smtClean="0"/>
              <a:t> </a:t>
            </a:r>
            <a:r>
              <a:rPr lang="en-US" dirty="0" err="1" smtClean="0"/>
              <a:t>nhập</a:t>
            </a:r>
            <a:r>
              <a:rPr lang="en-US" dirty="0" smtClean="0"/>
              <a:t> </a:t>
            </a:r>
            <a:r>
              <a:rPr lang="en-US" dirty="0" err="1" smtClean="0"/>
              <a:t>vào</a:t>
            </a:r>
            <a:r>
              <a:rPr lang="en-US" dirty="0" smtClean="0"/>
              <a:t> </a:t>
            </a:r>
            <a:r>
              <a:rPr lang="en-US" smtClean="0"/>
              <a:t>ô </a:t>
            </a:r>
            <a:r>
              <a:rPr lang="vi-VN" dirty="0" smtClean="0"/>
              <a:t>xác</a:t>
            </a:r>
            <a:r>
              <a:rPr lang="en-US" dirty="0" smtClean="0"/>
              <a:t> </a:t>
            </a:r>
            <a:r>
              <a:rPr lang="en-US" dirty="0" err="1" smtClean="0"/>
              <a:t>nhận</a:t>
            </a:r>
            <a:r>
              <a:rPr lang="en-US" dirty="0" smtClean="0"/>
              <a:t> </a:t>
            </a:r>
            <a:r>
              <a:rPr lang="en-US" dirty="0" err="1" smtClean="0"/>
              <a:t>thì</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đã</a:t>
            </a:r>
            <a:r>
              <a:rPr lang="en-US" dirty="0" smtClean="0"/>
              <a:t> submit pass </a:t>
            </a:r>
            <a:r>
              <a:rPr lang="en-US" dirty="0" err="1" smtClean="0"/>
              <a:t>của</a:t>
            </a:r>
            <a:r>
              <a:rPr lang="en-US" dirty="0" smtClean="0"/>
              <a:t> </a:t>
            </a:r>
            <a:r>
              <a:rPr lang="en-US" dirty="0" err="1" smtClean="0"/>
              <a:t>mình</a:t>
            </a:r>
            <a:r>
              <a:rPr lang="en-US" dirty="0" smtClean="0"/>
              <a:t> </a:t>
            </a:r>
            <a:r>
              <a:rPr lang="en-US" dirty="0" err="1" smtClean="0"/>
              <a:t>đi</a:t>
            </a:r>
            <a:r>
              <a:rPr lang="en-US" dirty="0" smtClean="0"/>
              <a:t>…</a:t>
            </a:r>
            <a:endParaRPr lang="en-US" dirty="0"/>
          </a:p>
        </p:txBody>
      </p:sp>
    </p:spTree>
    <p:extLst>
      <p:ext uri="{BB962C8B-B14F-4D97-AF65-F5344CB8AC3E}">
        <p14:creationId xmlns:p14="http://schemas.microsoft.com/office/powerpoint/2010/main" val="275399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err="1" smtClean="0">
                <a:solidFill>
                  <a:schemeClr val="accent2">
                    <a:lumMod val="75000"/>
                  </a:schemeClr>
                </a:solidFill>
                <a:latin typeface="Arial" pitchFamily="34" charset="0"/>
                <a:cs typeface="Arial" pitchFamily="34" charset="0"/>
              </a:rPr>
              <a:t>Giới</a:t>
            </a:r>
            <a:r>
              <a:rPr lang="en-US" b="1" i="1" dirty="0" smtClean="0">
                <a:solidFill>
                  <a:schemeClr val="accent2">
                    <a:lumMod val="75000"/>
                  </a:schemeClr>
                </a:solidFill>
                <a:latin typeface="Arial" pitchFamily="34" charset="0"/>
                <a:cs typeface="Arial" pitchFamily="34" charset="0"/>
              </a:rPr>
              <a:t> </a:t>
            </a:r>
            <a:r>
              <a:rPr lang="en-US" b="1" i="1" dirty="0" err="1" smtClean="0">
                <a:solidFill>
                  <a:schemeClr val="accent2">
                    <a:lumMod val="75000"/>
                  </a:schemeClr>
                </a:solidFill>
                <a:latin typeface="Arial" pitchFamily="34" charset="0"/>
                <a:cs typeface="Arial" pitchFamily="34" charset="0"/>
              </a:rPr>
              <a:t>thiệu</a:t>
            </a:r>
            <a:r>
              <a:rPr lang="en-US" b="1" i="1" dirty="0" smtClean="0">
                <a:solidFill>
                  <a:schemeClr val="accent2">
                    <a:lumMod val="75000"/>
                  </a:schemeClr>
                </a:solidFill>
                <a:latin typeface="Arial" pitchFamily="34" charset="0"/>
                <a:cs typeface="Arial" pitchFamily="34" charset="0"/>
              </a:rPr>
              <a:t> </a:t>
            </a:r>
            <a:r>
              <a:rPr lang="en-US" b="1" i="1" dirty="0" err="1" smtClean="0">
                <a:solidFill>
                  <a:schemeClr val="accent2">
                    <a:lumMod val="75000"/>
                  </a:schemeClr>
                </a:solidFill>
                <a:latin typeface="Arial" pitchFamily="34" charset="0"/>
                <a:cs typeface="Arial" pitchFamily="34" charset="0"/>
              </a:rPr>
              <a:t>chung</a:t>
            </a:r>
            <a:r>
              <a:rPr lang="en-US" b="1" i="1" dirty="0" smtClean="0">
                <a:solidFill>
                  <a:schemeClr val="accent2">
                    <a:lumMod val="75000"/>
                  </a:schemeClr>
                </a:solidFill>
                <a:latin typeface="Arial" pitchFamily="34" charset="0"/>
                <a:cs typeface="Arial" pitchFamily="34" charset="0"/>
              </a:rPr>
              <a:t> </a:t>
            </a:r>
            <a:r>
              <a:rPr lang="en-US" b="1" i="1" dirty="0" err="1" smtClean="0">
                <a:solidFill>
                  <a:schemeClr val="accent2">
                    <a:lumMod val="75000"/>
                  </a:schemeClr>
                </a:solidFill>
                <a:latin typeface="Arial" pitchFamily="34" charset="0"/>
                <a:cs typeface="Arial" pitchFamily="34" charset="0"/>
              </a:rPr>
              <a:t>về</a:t>
            </a:r>
            <a:r>
              <a:rPr lang="en-US" b="1" i="1" dirty="0" smtClean="0">
                <a:solidFill>
                  <a:schemeClr val="accent2">
                    <a:lumMod val="75000"/>
                  </a:schemeClr>
                </a:solidFill>
                <a:latin typeface="Arial" pitchFamily="34" charset="0"/>
                <a:cs typeface="Arial" pitchFamily="34" charset="0"/>
              </a:rPr>
              <a:t> XSS</a:t>
            </a:r>
            <a:endParaRPr lang="en-US" dirty="0"/>
          </a:p>
        </p:txBody>
      </p:sp>
      <p:sp>
        <p:nvSpPr>
          <p:cNvPr id="3" name="Content Placeholder 2"/>
          <p:cNvSpPr>
            <a:spLocks noGrp="1"/>
          </p:cNvSpPr>
          <p:nvPr>
            <p:ph idx="1"/>
          </p:nvPr>
        </p:nvSpPr>
        <p:spPr/>
        <p:txBody>
          <a:bodyPr/>
          <a:lstStyle/>
          <a:p>
            <a:r>
              <a:rPr lang="en-US" sz="2400" b="1" dirty="0" smtClean="0">
                <a:latin typeface="Arial" pitchFamily="34" charset="0"/>
                <a:cs typeface="Arial" pitchFamily="34" charset="0"/>
              </a:rPr>
              <a:t> -   </a:t>
            </a:r>
            <a:r>
              <a:rPr lang="en-US" b="1" dirty="0" smtClean="0">
                <a:latin typeface="Arial" pitchFamily="34" charset="0"/>
                <a:cs typeface="Arial" pitchFamily="34" charset="0"/>
              </a:rPr>
              <a:t>XSS </a:t>
            </a:r>
            <a:r>
              <a:rPr lang="en-US" b="1" dirty="0" err="1" smtClean="0">
                <a:latin typeface="Arial" pitchFamily="34" charset="0"/>
                <a:cs typeface="Arial" pitchFamily="34" charset="0"/>
              </a:rPr>
              <a:t>là</a:t>
            </a:r>
            <a:r>
              <a:rPr lang="en-US" b="1" dirty="0" smtClean="0">
                <a:latin typeface="Arial" pitchFamily="34" charset="0"/>
                <a:cs typeface="Arial" pitchFamily="34" charset="0"/>
              </a:rPr>
              <a:t> </a:t>
            </a:r>
            <a:r>
              <a:rPr lang="en-US" b="1" dirty="0" err="1" smtClean="0">
                <a:latin typeface="Arial" pitchFamily="34" charset="0"/>
                <a:cs typeface="Arial" pitchFamily="34" charset="0"/>
              </a:rPr>
              <a:t>viết</a:t>
            </a:r>
            <a:r>
              <a:rPr lang="en-US" b="1" dirty="0" smtClean="0">
                <a:latin typeface="Arial" pitchFamily="34" charset="0"/>
                <a:cs typeface="Arial" pitchFamily="34" charset="0"/>
              </a:rPr>
              <a:t> </a:t>
            </a:r>
            <a:r>
              <a:rPr lang="en-US" b="1" dirty="0" err="1" smtClean="0">
                <a:latin typeface="Arial" pitchFamily="34" charset="0"/>
                <a:cs typeface="Arial" pitchFamily="34" charset="0"/>
              </a:rPr>
              <a:t>tắt</a:t>
            </a:r>
            <a:r>
              <a:rPr lang="en-US" b="1" dirty="0" smtClean="0">
                <a:latin typeface="Arial" pitchFamily="34" charset="0"/>
                <a:cs typeface="Arial" pitchFamily="34" charset="0"/>
              </a:rPr>
              <a:t> </a:t>
            </a:r>
            <a:r>
              <a:rPr lang="en-US" b="1" dirty="0" err="1" smtClean="0">
                <a:latin typeface="Arial" pitchFamily="34" charset="0"/>
                <a:cs typeface="Arial" pitchFamily="34" charset="0"/>
              </a:rPr>
              <a:t>của</a:t>
            </a:r>
            <a:r>
              <a:rPr lang="en-US" b="1" dirty="0" smtClean="0">
                <a:latin typeface="Arial" pitchFamily="34" charset="0"/>
                <a:cs typeface="Arial" pitchFamily="34" charset="0"/>
              </a:rPr>
              <a:t> Cross-Site Scripting </a:t>
            </a:r>
            <a:r>
              <a:rPr lang="en-US" sz="2000" i="1" dirty="0" smtClean="0">
                <a:latin typeface="Arial" pitchFamily="34" charset="0"/>
                <a:cs typeface="Arial" pitchFamily="34" charset="0"/>
              </a:rPr>
              <a:t>(</a:t>
            </a:r>
            <a:r>
              <a:rPr lang="en-US" sz="2000" i="1" dirty="0" err="1" smtClean="0">
                <a:latin typeface="Arial" pitchFamily="34" charset="0"/>
                <a:cs typeface="Arial" pitchFamily="34" charset="0"/>
              </a:rPr>
              <a:t>thay</a:t>
            </a:r>
            <a:r>
              <a:rPr lang="en-US" sz="2000" i="1" dirty="0" smtClean="0">
                <a:latin typeface="Arial" pitchFamily="34" charset="0"/>
                <a:cs typeface="Arial" pitchFamily="34" charset="0"/>
              </a:rPr>
              <a:t> ‘C’ </a:t>
            </a:r>
            <a:r>
              <a:rPr lang="en-US" sz="2000" i="1" dirty="0" err="1" smtClean="0">
                <a:latin typeface="Arial" pitchFamily="34" charset="0"/>
                <a:cs typeface="Arial" pitchFamily="34" charset="0"/>
              </a:rPr>
              <a:t>bằng</a:t>
            </a:r>
            <a:r>
              <a:rPr lang="en-US" sz="2000" i="1" dirty="0" smtClean="0">
                <a:latin typeface="Arial" pitchFamily="34" charset="0"/>
                <a:cs typeface="Arial" pitchFamily="34" charset="0"/>
              </a:rPr>
              <a:t> ‘X’ </a:t>
            </a:r>
            <a:r>
              <a:rPr lang="en-US" sz="2000" i="1" dirty="0" err="1" smtClean="0">
                <a:latin typeface="Arial" pitchFamily="34" charset="0"/>
                <a:cs typeface="Arial" pitchFamily="34" charset="0"/>
              </a:rPr>
              <a:t>nhằm</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tránh</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nhầm</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lẫn</a:t>
            </a:r>
            <a:r>
              <a:rPr lang="en-US" sz="2000" i="1" dirty="0" smtClean="0">
                <a:latin typeface="Arial" pitchFamily="34" charset="0"/>
                <a:cs typeface="Arial" pitchFamily="34" charset="0"/>
              </a:rPr>
              <a:t> </a:t>
            </a:r>
            <a:r>
              <a:rPr lang="en-US" sz="2000" i="1" dirty="0" err="1" smtClean="0">
                <a:latin typeface="Arial" pitchFamily="34" charset="0"/>
                <a:cs typeface="Arial" pitchFamily="34" charset="0"/>
              </a:rPr>
              <a:t>với</a:t>
            </a:r>
            <a:r>
              <a:rPr lang="en-US" sz="2000" i="1" dirty="0" smtClean="0">
                <a:latin typeface="Arial" pitchFamily="34" charset="0"/>
                <a:cs typeface="Arial" pitchFamily="34" charset="0"/>
              </a:rPr>
              <a:t> CSS-Cascading Style Sheet </a:t>
            </a:r>
            <a:r>
              <a:rPr lang="en-US" sz="2000" i="1" dirty="0" err="1" smtClean="0">
                <a:latin typeface="Arial" pitchFamily="34" charset="0"/>
                <a:cs typeface="Arial" pitchFamily="34" charset="0"/>
              </a:rPr>
              <a:t>của</a:t>
            </a:r>
            <a:r>
              <a:rPr lang="en-US" sz="2000" i="1" dirty="0" smtClean="0">
                <a:latin typeface="Arial" pitchFamily="34" charset="0"/>
                <a:cs typeface="Arial" pitchFamily="34" charset="0"/>
              </a:rPr>
              <a:t> HTML)</a:t>
            </a:r>
            <a:r>
              <a:rPr lang="en-US" sz="2400" dirty="0" smtClean="0">
                <a:latin typeface="Arial" pitchFamily="34" charset="0"/>
                <a:cs typeface="Arial" pitchFamily="34" charset="0"/>
              </a:rPr>
              <a:t> </a:t>
            </a:r>
            <a:r>
              <a:rPr lang="en-US" b="1" dirty="0" err="1" smtClean="0">
                <a:latin typeface="Arial" pitchFamily="34" charset="0"/>
                <a:cs typeface="Arial" pitchFamily="34" charset="0"/>
              </a:rPr>
              <a:t>là</a:t>
            </a:r>
            <a:r>
              <a:rPr lang="en-US" b="1" dirty="0" smtClean="0">
                <a:latin typeface="Arial" pitchFamily="34" charset="0"/>
                <a:cs typeface="Arial" pitchFamily="34" charset="0"/>
              </a:rPr>
              <a:t> </a:t>
            </a:r>
            <a:r>
              <a:rPr lang="en-US" b="1" dirty="0" err="1" smtClean="0">
                <a:latin typeface="Arial" pitchFamily="34" charset="0"/>
                <a:cs typeface="Arial" pitchFamily="34" charset="0"/>
              </a:rPr>
              <a:t>một</a:t>
            </a:r>
            <a:r>
              <a:rPr lang="en-US" b="1" dirty="0" smtClean="0">
                <a:latin typeface="Arial" pitchFamily="34" charset="0"/>
                <a:cs typeface="Arial" pitchFamily="34" charset="0"/>
              </a:rPr>
              <a:t> </a:t>
            </a:r>
            <a:r>
              <a:rPr lang="en-US" b="1" dirty="0" err="1" smtClean="0">
                <a:latin typeface="Arial" pitchFamily="34" charset="0"/>
                <a:cs typeface="Arial" pitchFamily="34" charset="0"/>
              </a:rPr>
              <a:t>kĩ</a:t>
            </a:r>
            <a:r>
              <a:rPr lang="en-US" b="1" dirty="0" smtClean="0">
                <a:latin typeface="Arial" pitchFamily="34" charset="0"/>
                <a:cs typeface="Arial" pitchFamily="34" charset="0"/>
              </a:rPr>
              <a:t> </a:t>
            </a:r>
            <a:r>
              <a:rPr lang="en-US" b="1" dirty="0" err="1" smtClean="0">
                <a:latin typeface="Arial" pitchFamily="34" charset="0"/>
                <a:cs typeface="Arial" pitchFamily="34" charset="0"/>
              </a:rPr>
              <a:t>thuật</a:t>
            </a:r>
            <a:r>
              <a:rPr lang="en-US" b="1" dirty="0" smtClean="0">
                <a:latin typeface="Arial" pitchFamily="34" charset="0"/>
                <a:cs typeface="Arial" pitchFamily="34" charset="0"/>
              </a:rPr>
              <a:t> </a:t>
            </a:r>
            <a:r>
              <a:rPr lang="en-US" b="1" dirty="0" err="1" smtClean="0">
                <a:latin typeface="Arial" pitchFamily="34" charset="0"/>
                <a:cs typeface="Arial" pitchFamily="34" charset="0"/>
              </a:rPr>
              <a:t>tấn</a:t>
            </a:r>
            <a:r>
              <a:rPr lang="en-US" b="1" dirty="0" smtClean="0">
                <a:latin typeface="Arial" pitchFamily="34" charset="0"/>
                <a:cs typeface="Arial" pitchFamily="34" charset="0"/>
              </a:rPr>
              <a:t> </a:t>
            </a:r>
            <a:r>
              <a:rPr lang="en-US" b="1" dirty="0" err="1" smtClean="0">
                <a:latin typeface="Arial" pitchFamily="34" charset="0"/>
                <a:cs typeface="Arial" pitchFamily="34" charset="0"/>
              </a:rPr>
              <a:t>công</a:t>
            </a:r>
            <a:r>
              <a:rPr lang="en-US" b="1" dirty="0" smtClean="0">
                <a:latin typeface="Arial" pitchFamily="34" charset="0"/>
                <a:cs typeface="Arial" pitchFamily="34" charset="0"/>
              </a:rPr>
              <a:t> </a:t>
            </a:r>
            <a:r>
              <a:rPr lang="en-US" b="1" dirty="0" err="1" smtClean="0">
                <a:latin typeface="Arial" pitchFamily="34" charset="0"/>
                <a:cs typeface="Arial" pitchFamily="34" charset="0"/>
              </a:rPr>
              <a:t>bằng</a:t>
            </a:r>
            <a:r>
              <a:rPr lang="en-US" b="1" dirty="0" smtClean="0">
                <a:latin typeface="Arial" pitchFamily="34" charset="0"/>
                <a:cs typeface="Arial" pitchFamily="34" charset="0"/>
              </a:rPr>
              <a:t> </a:t>
            </a:r>
            <a:r>
              <a:rPr lang="en-US" b="1" dirty="0" err="1" smtClean="0">
                <a:latin typeface="Arial" pitchFamily="34" charset="0"/>
                <a:cs typeface="Arial" pitchFamily="34" charset="0"/>
              </a:rPr>
              <a:t>cách</a:t>
            </a:r>
            <a:r>
              <a:rPr lang="en-US" b="1" dirty="0" smtClean="0">
                <a:latin typeface="Arial" pitchFamily="34" charset="0"/>
                <a:cs typeface="Arial" pitchFamily="34" charset="0"/>
              </a:rPr>
              <a:t> </a:t>
            </a:r>
            <a:r>
              <a:rPr lang="en-US" b="1" dirty="0" err="1" smtClean="0">
                <a:latin typeface="Arial" pitchFamily="34" charset="0"/>
                <a:cs typeface="Arial" pitchFamily="34" charset="0"/>
              </a:rPr>
              <a:t>chèn</a:t>
            </a:r>
            <a:r>
              <a:rPr lang="en-US" b="1" dirty="0" smtClean="0">
                <a:latin typeface="Arial" pitchFamily="34" charset="0"/>
                <a:cs typeface="Arial" pitchFamily="34" charset="0"/>
              </a:rPr>
              <a:t> </a:t>
            </a:r>
            <a:r>
              <a:rPr lang="en-US" b="1" dirty="0" err="1" smtClean="0">
                <a:latin typeface="Arial" pitchFamily="34" charset="0"/>
                <a:cs typeface="Arial" pitchFamily="34" charset="0"/>
              </a:rPr>
              <a:t>vào</a:t>
            </a:r>
            <a:r>
              <a:rPr lang="en-US" b="1" dirty="0" smtClean="0">
                <a:latin typeface="Arial" pitchFamily="34" charset="0"/>
                <a:cs typeface="Arial" pitchFamily="34" charset="0"/>
              </a:rPr>
              <a:t> </a:t>
            </a:r>
            <a:r>
              <a:rPr lang="en-US" b="1" dirty="0" err="1" smtClean="0">
                <a:latin typeface="Arial" pitchFamily="34" charset="0"/>
                <a:cs typeface="Arial" pitchFamily="34" charset="0"/>
              </a:rPr>
              <a:t>những</a:t>
            </a:r>
            <a:r>
              <a:rPr lang="en-US" b="1" dirty="0" smtClean="0">
                <a:latin typeface="Arial" pitchFamily="34" charset="0"/>
                <a:cs typeface="Arial" pitchFamily="34" charset="0"/>
              </a:rPr>
              <a:t> </a:t>
            </a:r>
            <a:r>
              <a:rPr lang="en-US" b="1" dirty="0" err="1" smtClean="0">
                <a:latin typeface="Arial" pitchFamily="34" charset="0"/>
                <a:cs typeface="Arial" pitchFamily="34" charset="0"/>
              </a:rPr>
              <a:t>thẻ</a:t>
            </a:r>
            <a:r>
              <a:rPr lang="en-US" b="1" dirty="0" smtClean="0">
                <a:latin typeface="Arial" pitchFamily="34" charset="0"/>
                <a:cs typeface="Arial" pitchFamily="34" charset="0"/>
              </a:rPr>
              <a:t> </a:t>
            </a:r>
            <a:r>
              <a:rPr lang="en-US" b="1" dirty="0" err="1" smtClean="0">
                <a:latin typeface="Arial" pitchFamily="34" charset="0"/>
                <a:cs typeface="Arial" pitchFamily="34" charset="0"/>
              </a:rPr>
              <a:t>những</a:t>
            </a:r>
            <a:r>
              <a:rPr lang="en-US" b="1" dirty="0" smtClean="0">
                <a:latin typeface="Arial" pitchFamily="34" charset="0"/>
                <a:cs typeface="Arial" pitchFamily="34" charset="0"/>
              </a:rPr>
              <a:t> </a:t>
            </a:r>
            <a:r>
              <a:rPr lang="en-US" b="1" dirty="0" err="1" smtClean="0">
                <a:latin typeface="Arial" pitchFamily="34" charset="0"/>
                <a:cs typeface="Arial" pitchFamily="34" charset="0"/>
              </a:rPr>
              <a:t>đoạn</a:t>
            </a:r>
            <a:r>
              <a:rPr lang="en-US" b="1" dirty="0" smtClean="0">
                <a:latin typeface="Arial" pitchFamily="34" charset="0"/>
                <a:cs typeface="Arial" pitchFamily="34" charset="0"/>
              </a:rPr>
              <a:t> </a:t>
            </a:r>
            <a:r>
              <a:rPr lang="en-US" b="1" dirty="0" err="1" smtClean="0">
                <a:latin typeface="Arial" pitchFamily="34" charset="0"/>
                <a:cs typeface="Arial" pitchFamily="34" charset="0"/>
              </a:rPr>
              <a:t>mã</a:t>
            </a:r>
            <a:r>
              <a:rPr lang="en-US" b="1" dirty="0" smtClean="0">
                <a:latin typeface="Arial" pitchFamily="34" charset="0"/>
                <a:cs typeface="Arial" pitchFamily="34" charset="0"/>
              </a:rPr>
              <a:t> HTML hay </a:t>
            </a:r>
            <a:r>
              <a:rPr lang="en-US" b="1" dirty="0" err="1" smtClean="0">
                <a:latin typeface="Arial" pitchFamily="34" charset="0"/>
                <a:cs typeface="Arial" pitchFamily="34" charset="0"/>
              </a:rPr>
              <a:t>những</a:t>
            </a:r>
            <a:r>
              <a:rPr lang="en-US" b="1" dirty="0" smtClean="0">
                <a:latin typeface="Arial" pitchFamily="34" charset="0"/>
                <a:cs typeface="Arial" pitchFamily="34" charset="0"/>
              </a:rPr>
              <a:t> </a:t>
            </a:r>
            <a:r>
              <a:rPr lang="en-US" b="1" dirty="0" err="1" smtClean="0">
                <a:latin typeface="Arial" pitchFamily="34" charset="0"/>
                <a:cs typeface="Arial" pitchFamily="34" charset="0"/>
              </a:rPr>
              <a:t>đoạn</a:t>
            </a:r>
            <a:r>
              <a:rPr lang="en-US" b="1" dirty="0" smtClean="0">
                <a:latin typeface="Arial" pitchFamily="34" charset="0"/>
                <a:cs typeface="Arial" pitchFamily="34" charset="0"/>
              </a:rPr>
              <a:t> </a:t>
            </a:r>
            <a:r>
              <a:rPr lang="en-US" b="1" dirty="0" err="1" smtClean="0">
                <a:latin typeface="Arial" pitchFamily="34" charset="0"/>
                <a:cs typeface="Arial" pitchFamily="34" charset="0"/>
              </a:rPr>
              <a:t>mã</a:t>
            </a:r>
            <a:r>
              <a:rPr lang="en-US" b="1" dirty="0" smtClean="0">
                <a:latin typeface="Arial" pitchFamily="34" charset="0"/>
                <a:cs typeface="Arial" pitchFamily="34" charset="0"/>
              </a:rPr>
              <a:t> script </a:t>
            </a:r>
            <a:r>
              <a:rPr lang="en-US" b="1" dirty="0" err="1" smtClean="0">
                <a:latin typeface="Arial" pitchFamily="34" charset="0"/>
                <a:cs typeface="Arial" pitchFamily="34" charset="0"/>
              </a:rPr>
              <a:t>nguy</a:t>
            </a:r>
            <a:r>
              <a:rPr lang="en-US" b="1" dirty="0" smtClean="0">
                <a:latin typeface="Arial" pitchFamily="34" charset="0"/>
                <a:cs typeface="Arial" pitchFamily="34" charset="0"/>
              </a:rPr>
              <a:t> </a:t>
            </a:r>
            <a:r>
              <a:rPr lang="en-US" b="1" dirty="0" err="1" smtClean="0">
                <a:latin typeface="Arial" pitchFamily="34" charset="0"/>
                <a:cs typeface="Arial" pitchFamily="34" charset="0"/>
              </a:rPr>
              <a:t>hiểm</a:t>
            </a:r>
            <a:r>
              <a:rPr lang="en-US" b="1" dirty="0" smtClean="0">
                <a:latin typeface="Arial" pitchFamily="34" charset="0"/>
                <a:cs typeface="Arial" pitchFamily="34" charset="0"/>
              </a:rPr>
              <a:t> </a:t>
            </a:r>
            <a:r>
              <a:rPr lang="en-US" b="1" dirty="0" err="1" smtClean="0">
                <a:latin typeface="Arial" pitchFamily="34" charset="0"/>
                <a:cs typeface="Arial" pitchFamily="34" charset="0"/>
              </a:rPr>
              <a:t>có</a:t>
            </a:r>
            <a:r>
              <a:rPr lang="en-US" b="1" dirty="0" smtClean="0">
                <a:latin typeface="Arial" pitchFamily="34" charset="0"/>
                <a:cs typeface="Arial" pitchFamily="34" charset="0"/>
              </a:rPr>
              <a:t> </a:t>
            </a:r>
            <a:r>
              <a:rPr lang="en-US" b="1" dirty="0" err="1" smtClean="0">
                <a:latin typeface="Arial" pitchFamily="34" charset="0"/>
                <a:cs typeface="Arial" pitchFamily="34" charset="0"/>
              </a:rPr>
              <a:t>khả</a:t>
            </a:r>
            <a:r>
              <a:rPr lang="en-US" b="1" dirty="0" smtClean="0">
                <a:latin typeface="Arial" pitchFamily="34" charset="0"/>
                <a:cs typeface="Arial" pitchFamily="34" charset="0"/>
              </a:rPr>
              <a:t> </a:t>
            </a:r>
            <a:r>
              <a:rPr lang="en-US" b="1" dirty="0" err="1" smtClean="0">
                <a:latin typeface="Arial" pitchFamily="34" charset="0"/>
                <a:cs typeface="Arial" pitchFamily="34" charset="0"/>
              </a:rPr>
              <a:t>năng</a:t>
            </a:r>
            <a:r>
              <a:rPr lang="en-US" b="1" dirty="0" smtClean="0">
                <a:latin typeface="Arial" pitchFamily="34" charset="0"/>
                <a:cs typeface="Arial" pitchFamily="34" charset="0"/>
              </a:rPr>
              <a:t> </a:t>
            </a:r>
            <a:r>
              <a:rPr lang="en-US" b="1" dirty="0" err="1" smtClean="0">
                <a:latin typeface="Arial" pitchFamily="34" charset="0"/>
                <a:cs typeface="Arial" pitchFamily="34" charset="0"/>
              </a:rPr>
              <a:t>đánh</a:t>
            </a:r>
            <a:r>
              <a:rPr lang="en-US" b="1" dirty="0" smtClean="0">
                <a:latin typeface="Arial" pitchFamily="34" charset="0"/>
                <a:cs typeface="Arial" pitchFamily="34" charset="0"/>
              </a:rPr>
              <a:t> </a:t>
            </a:r>
            <a:r>
              <a:rPr lang="en-US" b="1" dirty="0" err="1" smtClean="0">
                <a:latin typeface="Arial" pitchFamily="34" charset="0"/>
                <a:cs typeface="Arial" pitchFamily="34" charset="0"/>
              </a:rPr>
              <a:t>cắp</a:t>
            </a:r>
            <a:r>
              <a:rPr lang="en-US" b="1" dirty="0" smtClean="0">
                <a:latin typeface="Arial" pitchFamily="34" charset="0"/>
                <a:cs typeface="Arial" pitchFamily="34" charset="0"/>
              </a:rPr>
              <a:t> hay </a:t>
            </a:r>
            <a:r>
              <a:rPr lang="en-US" b="1" dirty="0" err="1" smtClean="0">
                <a:latin typeface="Arial" pitchFamily="34" charset="0"/>
                <a:cs typeface="Arial" pitchFamily="34" charset="0"/>
              </a:rPr>
              <a:t>thiết</a:t>
            </a:r>
            <a:r>
              <a:rPr lang="en-US" b="1" dirty="0" smtClean="0">
                <a:latin typeface="Arial" pitchFamily="34" charset="0"/>
                <a:cs typeface="Arial" pitchFamily="34" charset="0"/>
              </a:rPr>
              <a:t> </a:t>
            </a:r>
            <a:r>
              <a:rPr lang="en-US" b="1" dirty="0" err="1" smtClean="0">
                <a:latin typeface="Arial" pitchFamily="34" charset="0"/>
                <a:cs typeface="Arial" pitchFamily="34" charset="0"/>
              </a:rPr>
              <a:t>lập</a:t>
            </a:r>
            <a:r>
              <a:rPr lang="en-US" b="1" dirty="0" smtClean="0">
                <a:latin typeface="Arial" pitchFamily="34" charset="0"/>
                <a:cs typeface="Arial" pitchFamily="34" charset="0"/>
              </a:rPr>
              <a:t> </a:t>
            </a:r>
            <a:r>
              <a:rPr lang="en-US" b="1" dirty="0" err="1" smtClean="0">
                <a:latin typeface="Arial" pitchFamily="34" charset="0"/>
                <a:cs typeface="Arial" pitchFamily="34" charset="0"/>
              </a:rPr>
              <a:t>được</a:t>
            </a:r>
            <a:r>
              <a:rPr lang="en-US" b="1" dirty="0" smtClean="0">
                <a:latin typeface="Arial" pitchFamily="34" charset="0"/>
                <a:cs typeface="Arial" pitchFamily="34" charset="0"/>
              </a:rPr>
              <a:t> </a:t>
            </a:r>
            <a:r>
              <a:rPr lang="en-US" b="1" dirty="0" err="1" smtClean="0">
                <a:latin typeface="Arial" pitchFamily="34" charset="0"/>
                <a:cs typeface="Arial" pitchFamily="34" charset="0"/>
              </a:rPr>
              <a:t>những</a:t>
            </a:r>
            <a:r>
              <a:rPr lang="en-US" b="1" dirty="0" smtClean="0">
                <a:latin typeface="Arial" pitchFamily="34" charset="0"/>
                <a:cs typeface="Arial" pitchFamily="34" charset="0"/>
              </a:rPr>
              <a:t> </a:t>
            </a:r>
            <a:r>
              <a:rPr lang="en-US" b="1" dirty="0" err="1" smtClean="0">
                <a:latin typeface="Arial" pitchFamily="34" charset="0"/>
                <a:cs typeface="Arial" pitchFamily="34" charset="0"/>
              </a:rPr>
              <a:t>thông</a:t>
            </a:r>
            <a:r>
              <a:rPr lang="en-US" b="1" dirty="0" smtClean="0">
                <a:latin typeface="Arial" pitchFamily="34" charset="0"/>
                <a:cs typeface="Arial" pitchFamily="34" charset="0"/>
              </a:rPr>
              <a:t> tin </a:t>
            </a:r>
            <a:r>
              <a:rPr lang="en-US" b="1" dirty="0" err="1" smtClean="0">
                <a:latin typeface="Arial" pitchFamily="34" charset="0"/>
                <a:cs typeface="Arial" pitchFamily="34" charset="0"/>
              </a:rPr>
              <a:t>quan</a:t>
            </a:r>
            <a:r>
              <a:rPr lang="en-US" b="1" dirty="0" smtClean="0">
                <a:latin typeface="Arial" pitchFamily="34" charset="0"/>
                <a:cs typeface="Arial" pitchFamily="34" charset="0"/>
              </a:rPr>
              <a:t> </a:t>
            </a:r>
            <a:r>
              <a:rPr lang="en-US" b="1" dirty="0" err="1" smtClean="0">
                <a:latin typeface="Arial" pitchFamily="34" charset="0"/>
                <a:cs typeface="Arial" pitchFamily="34" charset="0"/>
              </a:rPr>
              <a:t>trọng</a:t>
            </a:r>
            <a:r>
              <a:rPr lang="en-US" b="1" dirty="0" smtClean="0">
                <a:latin typeface="Arial" pitchFamily="34" charset="0"/>
                <a:cs typeface="Arial" pitchFamily="34" charset="0"/>
              </a:rPr>
              <a:t> </a:t>
            </a:r>
            <a:r>
              <a:rPr lang="en-US" b="1" dirty="0" err="1" smtClean="0">
                <a:latin typeface="Arial" pitchFamily="34" charset="0"/>
                <a:cs typeface="Arial" pitchFamily="34" charset="0"/>
              </a:rPr>
              <a:t>như</a:t>
            </a:r>
            <a:r>
              <a:rPr lang="en-US" b="1" dirty="0" smtClean="0">
                <a:latin typeface="Arial" pitchFamily="34" charset="0"/>
                <a:cs typeface="Arial" pitchFamily="34" charset="0"/>
              </a:rPr>
              <a:t> cookies, </a:t>
            </a:r>
            <a:r>
              <a:rPr lang="en-US" b="1" dirty="0" err="1" smtClean="0">
                <a:latin typeface="Arial" pitchFamily="34" charset="0"/>
                <a:cs typeface="Arial" pitchFamily="34" charset="0"/>
              </a:rPr>
              <a:t>mật</a:t>
            </a:r>
            <a:r>
              <a:rPr lang="en-US" b="1" dirty="0" smtClean="0">
                <a:latin typeface="Arial" pitchFamily="34" charset="0"/>
                <a:cs typeface="Arial" pitchFamily="34" charset="0"/>
              </a:rPr>
              <a:t> </a:t>
            </a:r>
            <a:r>
              <a:rPr lang="en-US" b="1" dirty="0" err="1" smtClean="0">
                <a:latin typeface="Arial" pitchFamily="34" charset="0"/>
                <a:cs typeface="Arial" pitchFamily="34" charset="0"/>
              </a:rPr>
              <a:t>khẩu</a:t>
            </a:r>
            <a:r>
              <a:rPr lang="en-US" b="1" dirty="0" smtClean="0">
                <a:latin typeface="Arial" pitchFamily="34" charset="0"/>
                <a:cs typeface="Arial" pitchFamily="34" charset="0"/>
              </a:rPr>
              <a:t>....</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222" y="3942081"/>
            <a:ext cx="4929187" cy="266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15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FF0000"/>
                </a:solidFill>
                <a:latin typeface="Arial" panose="020B0604020202020204" pitchFamily="34" charset="0"/>
                <a:cs typeface="Arial" panose="020B0604020202020204" pitchFamily="34" charset="0"/>
              </a:rPr>
              <a:t>Mục </a:t>
            </a:r>
            <a:r>
              <a:rPr lang="en-US" b="1" i="1" dirty="0" err="1">
                <a:solidFill>
                  <a:srgbClr val="FF0000"/>
                </a:solidFill>
                <a:latin typeface="Arial" panose="020B0604020202020204" pitchFamily="34" charset="0"/>
                <a:cs typeface="Arial" panose="020B0604020202020204" pitchFamily="34" charset="0"/>
              </a:rPr>
              <a:t>đích</a:t>
            </a:r>
            <a:r>
              <a:rPr lang="en-US" b="1" i="1" dirty="0">
                <a:solidFill>
                  <a:srgbClr val="FF0000"/>
                </a:solidFill>
                <a:latin typeface="Arial" panose="020B0604020202020204" pitchFamily="34" charset="0"/>
                <a:cs typeface="Arial" panose="020B0604020202020204" pitchFamily="34" charset="0"/>
              </a:rPr>
              <a:t> </a:t>
            </a:r>
            <a:r>
              <a:rPr lang="en-US" b="1" i="1" dirty="0" err="1">
                <a:solidFill>
                  <a:srgbClr val="FF0000"/>
                </a:solidFill>
                <a:latin typeface="Arial" panose="020B0604020202020204" pitchFamily="34" charset="0"/>
                <a:cs typeface="Arial" panose="020B0604020202020204" pitchFamily="34" charset="0"/>
              </a:rPr>
              <a:t>của</a:t>
            </a:r>
            <a:r>
              <a:rPr lang="en-US" b="1" i="1" dirty="0">
                <a:solidFill>
                  <a:srgbClr val="FF0000"/>
                </a:solidFill>
                <a:latin typeface="Arial" panose="020B0604020202020204" pitchFamily="34" charset="0"/>
                <a:cs typeface="Arial" panose="020B0604020202020204" pitchFamily="34" charset="0"/>
              </a:rPr>
              <a:t> </a:t>
            </a:r>
            <a:r>
              <a:rPr lang="en-US" b="1" i="1" dirty="0" err="1">
                <a:solidFill>
                  <a:srgbClr val="FF0000"/>
                </a:solidFill>
                <a:latin typeface="Arial" panose="020B0604020202020204" pitchFamily="34" charset="0"/>
                <a:cs typeface="Arial" panose="020B0604020202020204" pitchFamily="34" charset="0"/>
              </a:rPr>
              <a:t>tấn</a:t>
            </a:r>
            <a:r>
              <a:rPr lang="en-US" b="1" i="1" dirty="0">
                <a:solidFill>
                  <a:srgbClr val="FF0000"/>
                </a:solidFill>
                <a:latin typeface="Arial" panose="020B0604020202020204" pitchFamily="34" charset="0"/>
                <a:cs typeface="Arial" panose="020B0604020202020204" pitchFamily="34" charset="0"/>
              </a:rPr>
              <a:t> </a:t>
            </a:r>
            <a:r>
              <a:rPr lang="en-US" b="1" i="1" dirty="0" err="1">
                <a:solidFill>
                  <a:srgbClr val="FF0000"/>
                </a:solidFill>
                <a:latin typeface="Arial" panose="020B0604020202020204" pitchFamily="34" charset="0"/>
                <a:cs typeface="Arial" panose="020B0604020202020204" pitchFamily="34" charset="0"/>
              </a:rPr>
              <a:t>công</a:t>
            </a:r>
            <a:r>
              <a:rPr lang="en-US" b="1" i="1" dirty="0">
                <a:solidFill>
                  <a:srgbClr val="FF0000"/>
                </a:solidFill>
                <a:latin typeface="Arial" panose="020B0604020202020204" pitchFamily="34" charset="0"/>
                <a:cs typeface="Arial" panose="020B0604020202020204" pitchFamily="34" charset="0"/>
              </a:rPr>
              <a:t> XSS</a:t>
            </a:r>
          </a:p>
        </p:txBody>
      </p:sp>
      <p:sp>
        <p:nvSpPr>
          <p:cNvPr id="3" name="Content Placeholder 2"/>
          <p:cNvSpPr>
            <a:spLocks noGrp="1"/>
          </p:cNvSpPr>
          <p:nvPr>
            <p:ph idx="1"/>
          </p:nvPr>
        </p:nvSpPr>
        <p:spPr/>
        <p:txBody>
          <a:bodyPr>
            <a:normAutofit/>
          </a:bodyPr>
          <a:lstStyle/>
          <a:p>
            <a:r>
              <a:rPr lang="en-US" dirty="0" smtClean="0"/>
              <a:t>Cookie: </a:t>
            </a:r>
            <a:r>
              <a:rPr lang="vi-VN" dirty="0" smtClean="0"/>
              <a:t>hacker </a:t>
            </a:r>
            <a:r>
              <a:rPr lang="vi-VN" dirty="0"/>
              <a:t>có thể lấy được cookie của người dùng và dùng những thông tin trong cookie để giả mạo phiên truy cập hoặc lấy những thông tin nhạy cảm khác được lưu trong cookie</a:t>
            </a:r>
            <a:r>
              <a:rPr lang="vi-VN" dirty="0" smtClean="0"/>
              <a:t>.</a:t>
            </a:r>
            <a:endParaRPr lang="en-US" dirty="0" smtClean="0"/>
          </a:p>
          <a:p>
            <a:r>
              <a:rPr lang="en-US" dirty="0" err="1" smtClean="0"/>
              <a:t>Keylogging</a:t>
            </a:r>
            <a:r>
              <a:rPr lang="en-US" dirty="0" smtClean="0"/>
              <a:t>: </a:t>
            </a:r>
            <a:r>
              <a:rPr lang="vi-VN" dirty="0" smtClean="0"/>
              <a:t>hacker </a:t>
            </a:r>
            <a:r>
              <a:rPr lang="vi-VN" dirty="0"/>
              <a:t>có thể ghi lại những thao tác gõ phím của người dùng bằng cách sử dụng sự kiện </a:t>
            </a:r>
            <a:r>
              <a:rPr lang="en-US" dirty="0" err="1" smtClean="0"/>
              <a:t>addEventListener</a:t>
            </a:r>
            <a:r>
              <a:rPr lang="en-US" dirty="0" smtClean="0"/>
              <a:t> </a:t>
            </a:r>
            <a:r>
              <a:rPr lang="vi-VN" dirty="0"/>
              <a:t>trong Javascript và gửi tất cả những thao tác gõ phím đó về cho hắn để thực hiện những mục đích như đánh cắp các thông tin nhạy cảm, lấy mật khẩu truy cập website hoặc mã số thẻ tín dụng</a:t>
            </a:r>
            <a:r>
              <a:rPr lang="vi-VN" dirty="0" smtClean="0"/>
              <a:t>...</a:t>
            </a:r>
            <a:endParaRPr lang="en-US" dirty="0" smtClean="0"/>
          </a:p>
          <a:p>
            <a:r>
              <a:rPr lang="en-US" dirty="0" smtClean="0"/>
              <a:t>Phishing:</a:t>
            </a:r>
            <a:r>
              <a:rPr lang="vi-VN" dirty="0"/>
              <a:t>: hacker có thể thay đổi giao diện của website bằng cách thay đổi cấu trúc HTML trong trang web để đánh lừa người dùng. Hacker có thể tạo ra những form đăng nhập giả nhằm lừa người dùng đăng nhập vào để đánh cắp mật khẩu.</a:t>
            </a:r>
            <a:endParaRPr lang="en-US" dirty="0" smtClean="0"/>
          </a:p>
        </p:txBody>
      </p:sp>
    </p:spTree>
    <p:extLst>
      <p:ext uri="{BB962C8B-B14F-4D97-AF65-F5344CB8AC3E}">
        <p14:creationId xmlns:p14="http://schemas.microsoft.com/office/powerpoint/2010/main" val="2378486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812"/>
            <a:ext cx="10515600" cy="1325563"/>
          </a:xfrm>
        </p:spPr>
        <p:txBody>
          <a:bodyPr>
            <a:normAutofit fontScale="90000"/>
          </a:bodyPr>
          <a:lstStyle/>
          <a:p>
            <a:r>
              <a:rPr lang="vi-VN" dirty="0" smtClean="0"/>
              <a:t/>
            </a:r>
            <a:br>
              <a:rPr lang="vi-VN" dirty="0" smtClean="0"/>
            </a:br>
            <a:r>
              <a:rPr lang="vi-VN" b="1" i="1" dirty="0" smtClean="0">
                <a:solidFill>
                  <a:schemeClr val="accent2">
                    <a:lumMod val="75000"/>
                  </a:schemeClr>
                </a:solidFill>
              </a:rPr>
              <a:t>Phân loại XSS:</a:t>
            </a:r>
            <a:r>
              <a:rPr lang="vi-VN"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latin typeface="Arial" pitchFamily="34" charset="0"/>
                <a:cs typeface="Arial" pitchFamily="34" charset="0"/>
              </a:rPr>
              <a:t>1.</a:t>
            </a:r>
            <a:r>
              <a:rPr lang="vi-VN" dirty="0">
                <a:cs typeface="Arial" pitchFamily="34" charset="0"/>
              </a:rPr>
              <a:t>Stored XSS:  </a:t>
            </a:r>
          </a:p>
          <a:p>
            <a:r>
              <a:rPr lang="vi-VN" dirty="0"/>
              <a:t>Stored XSS là dạng tấn công mà hacker chèn trực tiếp các mã độc vào cơ sở dữ liệu của website. Dạng tấn công này xảy ra khi các dữ liệu được gửi lên server không được kiểm tra kỹ lưỡng mà lưu trực tiếp vào cơ sở dữ liệu. Khi người dùng truy cập vào trang web này thì những đoạn script độc hại sẽ được thực thi chung với quá trình load trang </a:t>
            </a:r>
            <a:r>
              <a:rPr lang="vi-VN" dirty="0" smtClean="0"/>
              <a:t>web.</a:t>
            </a:r>
            <a:endParaRPr lang="en-US" dirty="0" smtClean="0"/>
          </a:p>
          <a:p>
            <a:endParaRPr lang="en-US" dirty="0"/>
          </a:p>
        </p:txBody>
      </p:sp>
    </p:spTree>
    <p:extLst>
      <p:ext uri="{BB962C8B-B14F-4D97-AF65-F5344CB8AC3E}">
        <p14:creationId xmlns:p14="http://schemas.microsoft.com/office/powerpoint/2010/main" val="227430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Thi</a:t>
            </a:r>
            <a:r>
              <a:rPr lang="en-US"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48" y="1544320"/>
            <a:ext cx="9306560" cy="4374039"/>
          </a:xfrm>
          <a:prstGeom prst="rect">
            <a:avLst/>
          </a:prstGeom>
        </p:spPr>
      </p:pic>
    </p:spTree>
    <p:extLst>
      <p:ext uri="{BB962C8B-B14F-4D97-AF65-F5344CB8AC3E}">
        <p14:creationId xmlns:p14="http://schemas.microsoft.com/office/powerpoint/2010/main" val="4294699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smtClean="0"/>
              <a:t/>
            </a:r>
            <a:br>
              <a:rPr lang="vi-VN" dirty="0" smtClean="0"/>
            </a:br>
            <a:r>
              <a:rPr lang="vi-VN" b="1" i="1" dirty="0" smtClean="0">
                <a:solidFill>
                  <a:schemeClr val="accent2">
                    <a:lumMod val="75000"/>
                  </a:schemeClr>
                </a:solidFill>
              </a:rPr>
              <a:t>Phân loại XSS:</a:t>
            </a:r>
            <a:r>
              <a:rPr lang="vi-VN" dirty="0" smtClean="0"/>
              <a:t>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latin typeface="Arial" pitchFamily="34" charset="0"/>
                <a:cs typeface="Arial" pitchFamily="34" charset="0"/>
              </a:rPr>
              <a:t>2.</a:t>
            </a:r>
            <a:r>
              <a:rPr lang="vi-VN" dirty="0">
                <a:cs typeface="Arial" pitchFamily="34" charset="0"/>
              </a:rPr>
              <a:t> Reflected XSS: </a:t>
            </a:r>
          </a:p>
          <a:p>
            <a:pPr marL="0" indent="0">
              <a:buNone/>
            </a:pPr>
            <a:r>
              <a:rPr lang="vi-VN" dirty="0"/>
              <a:t>Reflected XSS là dạng tấn công thường gặp nhất trong các loại hình XSS. Với Reflected XSS, hacker không gửi dữ liệu độc hại lên server nạn nhân, mà gửi trực tiếp link có chứa mã độc cho người dùng, khi người dùng click vào link này thì trang web sẽ được load chung với các đoạn script độc hại. Reflected XSS thường dùng để ăn cắp cookie, chiếm session,... của nạn nhân hoăc cài keylogger, trojan ... vào máy tính nạn nhân.</a:t>
            </a:r>
            <a:endParaRPr lang="en-US" dirty="0"/>
          </a:p>
        </p:txBody>
      </p:sp>
    </p:spTree>
    <p:extLst>
      <p:ext uri="{BB962C8B-B14F-4D97-AF65-F5344CB8AC3E}">
        <p14:creationId xmlns:p14="http://schemas.microsoft.com/office/powerpoint/2010/main" val="406784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Tấn</a:t>
            </a:r>
            <a:r>
              <a:rPr lang="en-US" dirty="0" smtClean="0"/>
              <a:t> </a:t>
            </a:r>
            <a:r>
              <a:rPr lang="en-US" dirty="0" err="1" smtClean="0"/>
              <a:t>Công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920" y="1930400"/>
            <a:ext cx="7254239" cy="4348480"/>
          </a:xfrm>
        </p:spPr>
      </p:pic>
    </p:spTree>
    <p:extLst>
      <p:ext uri="{BB962C8B-B14F-4D97-AF65-F5344CB8AC3E}">
        <p14:creationId xmlns:p14="http://schemas.microsoft.com/office/powerpoint/2010/main" val="193839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vi-VN" dirty="0"/>
              <a:t>Trước tiên, hacker sẽ gửi cho nạn nhân một đường link có chứa mã độc hại đi kèm, ví </a:t>
            </a:r>
            <a:r>
              <a:rPr lang="vi-VN" dirty="0" smtClean="0"/>
              <a:t>dụ</a:t>
            </a:r>
            <a:r>
              <a:rPr lang="en-US" dirty="0" smtClean="0"/>
              <a:t>:</a:t>
            </a:r>
          </a:p>
          <a:p>
            <a:pPr marL="0" indent="0">
              <a:buNone/>
            </a:pPr>
            <a:r>
              <a:rPr lang="en-US" dirty="0" smtClean="0"/>
              <a:t>http://abc.com/index.php?id</a:t>
            </a:r>
            <a:r>
              <a:rPr lang="en-US" dirty="0"/>
              <a:t>=&lt;script&gt;alert(document.cookie)&lt;/script</a:t>
            </a:r>
            <a:r>
              <a:rPr lang="en-US" dirty="0" smtClean="0"/>
              <a:t>&gt;</a:t>
            </a:r>
          </a:p>
          <a:p>
            <a:pPr marL="0" indent="0">
              <a:buNone/>
            </a:pPr>
            <a:r>
              <a:rPr lang="en-US" dirty="0"/>
              <a:t>N</a:t>
            </a:r>
            <a:r>
              <a:rPr lang="vi-VN" dirty="0" smtClean="0"/>
              <a:t>hưng </a:t>
            </a:r>
            <a:r>
              <a:rPr lang="vi-VN" dirty="0"/>
              <a:t>đường link trên sẽ dễ khiến nạn nhân chú ý và sẽ nghi ngờ, nên khi gửi đường link trên cho nạn nhân, hacker có thể sẽ mã hoá nó thành những ký tự lạ khó đọc, ví </a:t>
            </a:r>
            <a:r>
              <a:rPr lang="vi-VN" dirty="0" smtClean="0"/>
              <a:t>dụ</a:t>
            </a:r>
            <a:endParaRPr lang="en-US" dirty="0" smtClean="0"/>
          </a:p>
          <a:p>
            <a:pPr marL="0" indent="0">
              <a:buNone/>
            </a:pPr>
            <a:r>
              <a:rPr lang="en-US" dirty="0" smtClean="0"/>
              <a:t>http%3A%2F%2Fvictim.com%2Findex.php%3Fid%3D%3Cscript%3Ealert%28document.cookie%29%3C%2Fscript%3E</a:t>
            </a:r>
          </a:p>
          <a:p>
            <a:pPr marL="0" indent="0">
              <a:buNone/>
            </a:pPr>
            <a:r>
              <a:rPr lang="vi-VN" dirty="0" smtClean="0"/>
              <a:t/>
            </a:r>
            <a:br>
              <a:rPr lang="vi-VN" dirty="0" smtClean="0"/>
            </a:br>
            <a:r>
              <a:rPr lang="en-US" dirty="0" smtClean="0"/>
              <a:t>N</a:t>
            </a:r>
            <a:r>
              <a:rPr lang="vi-VN" dirty="0" smtClean="0"/>
              <a:t>hư </a:t>
            </a:r>
            <a:r>
              <a:rPr lang="vi-VN" dirty="0"/>
              <a:t>vậy, nạn nhân sẽ không nghi ngờ đường link lạ, và click vào link</a:t>
            </a:r>
            <a:endParaRPr lang="en-US" dirty="0" smtClean="0"/>
          </a:p>
          <a:p>
            <a:pPr marL="0" indent="0">
              <a:buNone/>
            </a:pPr>
            <a:r>
              <a:rPr lang="vi-VN" dirty="0" smtClean="0"/>
              <a:t>Khi </a:t>
            </a:r>
            <a:r>
              <a:rPr lang="vi-VN" dirty="0"/>
              <a:t>nạn nhân click vào đường link được hacker gửi, trình duyệt sẽ load trang web và thực thi các đoạn script kèm theo, sau đó gửi về cho hacker những thông tin của nạn nhân.</a:t>
            </a:r>
            <a:endParaRPr lang="en-US" dirty="0"/>
          </a:p>
        </p:txBody>
      </p:sp>
    </p:spTree>
    <p:extLst>
      <p:ext uri="{BB962C8B-B14F-4D97-AF65-F5344CB8AC3E}">
        <p14:creationId xmlns:p14="http://schemas.microsoft.com/office/powerpoint/2010/main" val="228413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i="1" dirty="0" smtClean="0">
                <a:solidFill>
                  <a:schemeClr val="accent2">
                    <a:lumMod val="75000"/>
                  </a:schemeClr>
                </a:solidFill>
              </a:rPr>
              <a:t>Phân loại XSS:</a:t>
            </a:r>
            <a:endParaRPr lang="en-US" dirty="0"/>
          </a:p>
        </p:txBody>
      </p:sp>
      <p:sp>
        <p:nvSpPr>
          <p:cNvPr id="3" name="Content Placeholder 2"/>
          <p:cNvSpPr>
            <a:spLocks noGrp="1"/>
          </p:cNvSpPr>
          <p:nvPr>
            <p:ph idx="1"/>
          </p:nvPr>
        </p:nvSpPr>
        <p:spPr/>
        <p:txBody>
          <a:bodyPr/>
          <a:lstStyle/>
          <a:p>
            <a:pPr marL="0" indent="0">
              <a:buNone/>
            </a:pPr>
            <a:r>
              <a:rPr lang="en-US" dirty="0" smtClean="0"/>
              <a:t>3.DOM-based XSS</a:t>
            </a:r>
          </a:p>
          <a:p>
            <a:pPr marL="0" indent="0">
              <a:buNone/>
            </a:pPr>
            <a:r>
              <a:rPr lang="vi-VN" dirty="0"/>
              <a:t>DOM-based XSS là một dạng tấn công XSS làm thay đổi cấu trúc của trang web bằng cách thay đổi cấu trúc HTML. Đối với dạng tấn công này, hacker sẽ chèn các đoạn script nhằm làm thay đổi giao diện mặc định của trang web thành một giao diện giả, ví dụ như tạo ra form đăng nhập giả và dụ người dùng đăng nhập để chiếm mật khẩu của họ. DOM-based XSS là một biến thể của Persistent XSS và Non-Persistent XSS.</a:t>
            </a:r>
            <a:endParaRPr lang="en-US" dirty="0" smtClean="0"/>
          </a:p>
          <a:p>
            <a:endParaRPr lang="en-US" dirty="0"/>
          </a:p>
        </p:txBody>
      </p:sp>
    </p:spTree>
    <p:extLst>
      <p:ext uri="{BB962C8B-B14F-4D97-AF65-F5344CB8AC3E}">
        <p14:creationId xmlns:p14="http://schemas.microsoft.com/office/powerpoint/2010/main" val="18706826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TotalTime>
  <Words>765</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Tahoma</vt:lpstr>
      <vt:lpstr>Trebuchet MS</vt:lpstr>
      <vt:lpstr>Wingdings 3</vt:lpstr>
      <vt:lpstr>Facet</vt:lpstr>
      <vt:lpstr>Tấn Công XSS</vt:lpstr>
      <vt:lpstr>Giới thiệu chung về XSS</vt:lpstr>
      <vt:lpstr>Mục đích của tấn công XSS</vt:lpstr>
      <vt:lpstr> Phân loại XSS:  </vt:lpstr>
      <vt:lpstr>Các Bước Thực Thi :</vt:lpstr>
      <vt:lpstr> Phân loại XSS:  </vt:lpstr>
      <vt:lpstr>Các Bước Tấn Công</vt:lpstr>
      <vt:lpstr>PowerPoint Presentation</vt:lpstr>
      <vt:lpstr>Phân loại XSS:</vt:lpstr>
      <vt:lpstr>Ví dụ:</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Tấn Công XSS</dc:title>
  <dc:creator>Vu</dc:creator>
  <cp:lastModifiedBy>Vu</cp:lastModifiedBy>
  <cp:revision>9</cp:revision>
  <dcterms:created xsi:type="dcterms:W3CDTF">2017-10-25T08:22:50Z</dcterms:created>
  <dcterms:modified xsi:type="dcterms:W3CDTF">2017-10-25T09:15:35Z</dcterms:modified>
</cp:coreProperties>
</file>