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75" r:id="rId3"/>
    <p:sldId id="277" r:id="rId4"/>
    <p:sldId id="276" r:id="rId5"/>
    <p:sldId id="278" r:id="rId6"/>
    <p:sldId id="279" r:id="rId7"/>
    <p:sldId id="285" r:id="rId8"/>
    <p:sldId id="283" r:id="rId9"/>
    <p:sldId id="286" r:id="rId10"/>
    <p:sldId id="287"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270" r:id="rId24"/>
    <p:sldId id="269" r:id="rId25"/>
    <p:sldId id="271" r:id="rId26"/>
    <p:sldId id="263" r:id="rId27"/>
    <p:sldId id="274" r:id="rId28"/>
    <p:sldId id="257" r:id="rId29"/>
    <p:sldId id="260" r:id="rId30"/>
    <p:sldId id="262" r:id="rId31"/>
    <p:sldId id="264" r:id="rId32"/>
    <p:sldId id="272" r:id="rId33"/>
    <p:sldId id="267" r:id="rId34"/>
    <p:sldId id="288" r:id="rId35"/>
    <p:sldId id="289" r:id="rId36"/>
    <p:sldId id="290" r:id="rId37"/>
    <p:sldId id="28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vi.wikipedia.org/wiki/V%C4%83n_b%E1%BA%A3n" TargetMode="External"/><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hyperlink" Target="http://vi.wikipedia.org/wiki/Video" TargetMode="External"/><Relationship Id="rId4" Type="http://schemas.openxmlformats.org/officeDocument/2006/relationships/hyperlink" Target="http://vi.wikipedia.org/w/index.php?title=H%C3%ACnh_%E1%BA%A3nh&amp;action=edit&amp;redlink=1"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wmf"/><Relationship Id="rId5" Type="http://schemas.openxmlformats.org/officeDocument/2006/relationships/oleObject" Target="../embeddings/oleObject2.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8.wmf"/><Relationship Id="rId5" Type="http://schemas.openxmlformats.org/officeDocument/2006/relationships/oleObject" Target="../embeddings/oleObject6.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8.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4611442" y="5433166"/>
            <a:ext cx="2613830" cy="1048473"/>
          </a:xfrm>
          <a:prstGeom prst="rect">
            <a:avLst/>
          </a:prstGeom>
          <a:gradFill flip="none" rotWithShape="1">
            <a:gsLst>
              <a:gs pos="0">
                <a:srgbClr val="C198E0"/>
              </a:gs>
              <a:gs pos="100000">
                <a:schemeClr val="bg1">
                  <a:alpha val="13000"/>
                </a:schemeClr>
              </a:gs>
            </a:gsLst>
            <a:lin ang="108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000"/>
          </a:p>
        </p:txBody>
      </p:sp>
      <p:sp>
        <p:nvSpPr>
          <p:cNvPr id="56" name="Rectangle 55"/>
          <p:cNvSpPr/>
          <p:nvPr/>
        </p:nvSpPr>
        <p:spPr>
          <a:xfrm>
            <a:off x="5410200" y="5486400"/>
            <a:ext cx="1676400" cy="830997"/>
          </a:xfrm>
          <a:prstGeom prst="rect">
            <a:avLst/>
          </a:prstGeom>
        </p:spPr>
        <p:txBody>
          <a:bodyPr wrap="square">
            <a:spAutoFit/>
          </a:bodyPr>
          <a:lstStyle/>
          <a:p>
            <a:pPr algn="ctr"/>
            <a:r>
              <a:rPr lang="en-US" sz="1600" dirty="0" err="1" smtClean="0">
                <a:latin typeface="Times New Roman" pitchFamily="18" charset="0"/>
                <a:cs typeface="Times New Roman" pitchFamily="18" charset="0"/>
              </a:rPr>
              <a:t>xuất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đồng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thời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với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sự</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xuất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của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chữ</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viết</a:t>
            </a:r>
            <a:endParaRPr lang="en-US" sz="1600" b="1" dirty="0" smtClean="0">
              <a:latin typeface="Times New Roman" pitchFamily="18" charset="0"/>
              <a:cs typeface="Times New Roman" pitchFamily="18" charset="0"/>
            </a:endParaRPr>
          </a:p>
        </p:txBody>
      </p:sp>
      <p:sp>
        <p:nvSpPr>
          <p:cNvPr id="51" name="Rectangle 50"/>
          <p:cNvSpPr/>
          <p:nvPr/>
        </p:nvSpPr>
        <p:spPr>
          <a:xfrm>
            <a:off x="6368996" y="3457493"/>
            <a:ext cx="2407732" cy="1224726"/>
          </a:xfrm>
          <a:prstGeom prst="rect">
            <a:avLst/>
          </a:prstGeom>
          <a:gradFill flip="none" rotWithShape="1">
            <a:gsLst>
              <a:gs pos="0">
                <a:srgbClr val="5DD5FF"/>
              </a:gs>
              <a:gs pos="100000">
                <a:schemeClr val="bg1">
                  <a:alpha val="13000"/>
                </a:schemeClr>
              </a:gs>
            </a:gsLst>
            <a:lin ang="108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000"/>
          </a:p>
        </p:txBody>
      </p:sp>
      <p:sp>
        <p:nvSpPr>
          <p:cNvPr id="40" name="Rectangle 39"/>
          <p:cNvSpPr/>
          <p:nvPr/>
        </p:nvSpPr>
        <p:spPr>
          <a:xfrm>
            <a:off x="367272" y="3478370"/>
            <a:ext cx="2590800" cy="1224726"/>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000"/>
          </a:p>
        </p:txBody>
      </p:sp>
      <p:grpSp>
        <p:nvGrpSpPr>
          <p:cNvPr id="2" name="Group 9"/>
          <p:cNvGrpSpPr/>
          <p:nvPr/>
        </p:nvGrpSpPr>
        <p:grpSpPr>
          <a:xfrm>
            <a:off x="2192894" y="3490617"/>
            <a:ext cx="1222378" cy="1206140"/>
            <a:chOff x="589058" y="3264476"/>
            <a:chExt cx="1389424" cy="1206140"/>
          </a:xfrm>
        </p:grpSpPr>
        <p:sp>
          <p:nvSpPr>
            <p:cNvPr id="24" name="Right Arrow 23"/>
            <p:cNvSpPr/>
            <p:nvPr/>
          </p:nvSpPr>
          <p:spPr>
            <a:xfrm>
              <a:off x="589058" y="3264476"/>
              <a:ext cx="1389424" cy="1206140"/>
            </a:xfrm>
            <a:prstGeom prst="rightArrow">
              <a:avLst>
                <a:gd name="adj1" fmla="val 64494"/>
                <a:gd name="adj2" fmla="val 52681"/>
              </a:avLst>
            </a:prstGeom>
            <a:gradFill flip="none" rotWithShape="1">
              <a:gsLst>
                <a:gs pos="0">
                  <a:srgbClr val="0853E8"/>
                </a:gs>
                <a:gs pos="100000">
                  <a:srgbClr val="148EFC"/>
                </a:gs>
              </a:gsLst>
              <a:lin ang="10800000" scaled="1"/>
              <a:tileRect/>
            </a:gradFill>
            <a:ln>
              <a:noFill/>
            </a:ln>
            <a:effectLst>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000"/>
            </a:p>
          </p:txBody>
        </p:sp>
        <p:sp>
          <p:nvSpPr>
            <p:cNvPr id="25" name="Right Arrow 24"/>
            <p:cNvSpPr/>
            <p:nvPr/>
          </p:nvSpPr>
          <p:spPr>
            <a:xfrm>
              <a:off x="621086" y="3287750"/>
              <a:ext cx="1318998" cy="1141498"/>
            </a:xfrm>
            <a:prstGeom prst="rightArrow">
              <a:avLst>
                <a:gd name="adj1" fmla="val 65066"/>
                <a:gd name="adj2" fmla="val 50795"/>
              </a:avLst>
            </a:prstGeom>
            <a:gradFill flip="none" rotWithShape="1">
              <a:gsLst>
                <a:gs pos="5000">
                  <a:schemeClr val="bg1"/>
                </a:gs>
                <a:gs pos="33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000"/>
            </a:p>
          </p:txBody>
        </p:sp>
      </p:grpSp>
      <p:grpSp>
        <p:nvGrpSpPr>
          <p:cNvPr id="4" name="Group 10"/>
          <p:cNvGrpSpPr/>
          <p:nvPr/>
        </p:nvGrpSpPr>
        <p:grpSpPr>
          <a:xfrm>
            <a:off x="3993069" y="5194192"/>
            <a:ext cx="1246324" cy="1295400"/>
            <a:chOff x="2667001" y="5080855"/>
            <a:chExt cx="1246324" cy="1396145"/>
          </a:xfrm>
          <a:effectLst>
            <a:reflection blurRad="6350" stA="52000" endA="300" endPos="35000" dir="5400000" sy="-100000" algn="bl" rotWithShape="0"/>
          </a:effectLst>
        </p:grpSpPr>
        <p:sp>
          <p:nvSpPr>
            <p:cNvPr id="43" name="Right Arrow 42"/>
            <p:cNvSpPr/>
            <p:nvPr/>
          </p:nvSpPr>
          <p:spPr>
            <a:xfrm rot="16200000">
              <a:off x="2602330" y="5145526"/>
              <a:ext cx="1375665" cy="1246324"/>
            </a:xfrm>
            <a:prstGeom prst="rightArrow">
              <a:avLst>
                <a:gd name="adj1" fmla="val 59857"/>
                <a:gd name="adj2" fmla="val 50795"/>
              </a:avLst>
            </a:prstGeom>
            <a:gradFill flip="none" rotWithShape="1">
              <a:gsLst>
                <a:gs pos="8000">
                  <a:srgbClr val="7030A0"/>
                </a:gs>
                <a:gs pos="100000">
                  <a:srgbClr val="A86ED4"/>
                </a:gs>
              </a:gsLst>
              <a:lin ang="108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000"/>
            </a:p>
          </p:txBody>
        </p:sp>
        <p:sp>
          <p:nvSpPr>
            <p:cNvPr id="41" name="Right Arrow 40"/>
            <p:cNvSpPr/>
            <p:nvPr/>
          </p:nvSpPr>
          <p:spPr>
            <a:xfrm rot="16200000">
              <a:off x="2595979" y="5198535"/>
              <a:ext cx="1378791" cy="1178139"/>
            </a:xfrm>
            <a:prstGeom prst="rightArrow">
              <a:avLst>
                <a:gd name="adj1" fmla="val 63635"/>
                <a:gd name="adj2" fmla="val 50795"/>
              </a:avLst>
            </a:prstGeom>
            <a:gradFill flip="none" rotWithShape="1">
              <a:gsLst>
                <a:gs pos="0">
                  <a:schemeClr val="bg1"/>
                </a:gs>
                <a:gs pos="50000">
                  <a:schemeClr val="bg1">
                    <a:alpha val="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000"/>
            </a:p>
          </p:txBody>
        </p:sp>
      </p:grpSp>
      <p:grpSp>
        <p:nvGrpSpPr>
          <p:cNvPr id="6" name="Group 8"/>
          <p:cNvGrpSpPr/>
          <p:nvPr/>
        </p:nvGrpSpPr>
        <p:grpSpPr>
          <a:xfrm>
            <a:off x="5791200" y="3469786"/>
            <a:ext cx="1227681" cy="1260105"/>
            <a:chOff x="4572001" y="3227743"/>
            <a:chExt cx="1395452" cy="1260105"/>
          </a:xfrm>
        </p:grpSpPr>
        <p:sp>
          <p:nvSpPr>
            <p:cNvPr id="33" name="Right Arrow 32"/>
            <p:cNvSpPr/>
            <p:nvPr/>
          </p:nvSpPr>
          <p:spPr>
            <a:xfrm rot="10800000">
              <a:off x="4588923" y="3227743"/>
              <a:ext cx="1378530" cy="1209319"/>
            </a:xfrm>
            <a:prstGeom prst="rightArrow">
              <a:avLst>
                <a:gd name="adj1" fmla="val 61902"/>
                <a:gd name="adj2" fmla="val 53006"/>
              </a:avLst>
            </a:prstGeom>
            <a:gradFill flip="none" rotWithShape="1">
              <a:gsLst>
                <a:gs pos="38000">
                  <a:schemeClr val="accent1"/>
                </a:gs>
                <a:gs pos="100000">
                  <a:srgbClr val="22D1FA"/>
                </a:gs>
              </a:gsLst>
              <a:lin ang="10800000" scaled="1"/>
              <a:tileRect/>
            </a:gradFill>
            <a:ln>
              <a:noFill/>
            </a:ln>
            <a:effectLst>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000"/>
            </a:p>
          </p:txBody>
        </p:sp>
        <p:sp>
          <p:nvSpPr>
            <p:cNvPr id="101" name="Right Arrow 100"/>
            <p:cNvSpPr/>
            <p:nvPr/>
          </p:nvSpPr>
          <p:spPr>
            <a:xfrm rot="10800000">
              <a:off x="4572001" y="3278529"/>
              <a:ext cx="1368964" cy="1209319"/>
            </a:xfrm>
            <a:prstGeom prst="rightArrow">
              <a:avLst>
                <a:gd name="adj1" fmla="val 61902"/>
                <a:gd name="adj2" fmla="val 53006"/>
              </a:avLst>
            </a:prstGeom>
            <a:gradFill flip="none" rotWithShape="1">
              <a:gsLst>
                <a:gs pos="0">
                  <a:schemeClr val="bg1"/>
                </a:gs>
                <a:gs pos="26000">
                  <a:srgbClr val="22D1FA">
                    <a:alpha val="0"/>
                  </a:srgb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000"/>
            </a:p>
          </p:txBody>
        </p:sp>
      </p:grpSp>
      <p:sp>
        <p:nvSpPr>
          <p:cNvPr id="113" name="Rectangle 112"/>
          <p:cNvSpPr/>
          <p:nvPr/>
        </p:nvSpPr>
        <p:spPr>
          <a:xfrm>
            <a:off x="5951550" y="3733800"/>
            <a:ext cx="907835" cy="707886"/>
          </a:xfrm>
          <a:prstGeom prst="rect">
            <a:avLst/>
          </a:prstGeom>
        </p:spPr>
        <p:txBody>
          <a:bodyPr wrap="square">
            <a:spAutoFit/>
          </a:bodyPr>
          <a:lstStyle/>
          <a:p>
            <a:pPr algn="ctr"/>
            <a:r>
              <a:rPr lang="en-US" sz="2000" b="1" dirty="0" err="1" smtClean="0">
                <a:solidFill>
                  <a:schemeClr val="bg1"/>
                </a:solidFill>
                <a:latin typeface="Times New Roman" pitchFamily="18" charset="0"/>
                <a:cs typeface="Times New Roman" pitchFamily="18" charset="0"/>
              </a:rPr>
              <a:t>Nội</a:t>
            </a:r>
            <a:r>
              <a:rPr lang="en-US" sz="2000" b="1" dirty="0" smtClean="0">
                <a:solidFill>
                  <a:schemeClr val="bg1"/>
                </a:solidFill>
                <a:latin typeface="Times New Roman" pitchFamily="18" charset="0"/>
                <a:cs typeface="Times New Roman" pitchFamily="18" charset="0"/>
              </a:rPr>
              <a:t> dung</a:t>
            </a:r>
          </a:p>
        </p:txBody>
      </p:sp>
      <p:sp>
        <p:nvSpPr>
          <p:cNvPr id="115" name="Rectangle 114"/>
          <p:cNvSpPr/>
          <p:nvPr/>
        </p:nvSpPr>
        <p:spPr>
          <a:xfrm>
            <a:off x="4240285" y="5607687"/>
            <a:ext cx="754605" cy="707886"/>
          </a:xfrm>
          <a:prstGeom prst="rect">
            <a:avLst/>
          </a:prstGeom>
        </p:spPr>
        <p:txBody>
          <a:bodyPr wrap="square">
            <a:spAutoFit/>
          </a:bodyPr>
          <a:lstStyle/>
          <a:p>
            <a:pPr algn="ctr"/>
            <a:r>
              <a:rPr lang="en-US" sz="2000" b="1" dirty="0" err="1" smtClean="0">
                <a:solidFill>
                  <a:schemeClr val="bg1"/>
                </a:solidFill>
                <a:latin typeface="Times New Roman" pitchFamily="18" charset="0"/>
                <a:cs typeface="Times New Roman" pitchFamily="18" charset="0"/>
              </a:rPr>
              <a:t>Nội</a:t>
            </a:r>
            <a:r>
              <a:rPr lang="en-US" sz="2000" b="1" dirty="0" smtClean="0">
                <a:solidFill>
                  <a:schemeClr val="bg1"/>
                </a:solidFill>
                <a:latin typeface="Times New Roman" pitchFamily="18" charset="0"/>
                <a:cs typeface="Times New Roman" pitchFamily="18" charset="0"/>
              </a:rPr>
              <a:t> dung</a:t>
            </a:r>
          </a:p>
        </p:txBody>
      </p:sp>
      <p:sp>
        <p:nvSpPr>
          <p:cNvPr id="117" name="Rectangle 116"/>
          <p:cNvSpPr/>
          <p:nvPr/>
        </p:nvSpPr>
        <p:spPr>
          <a:xfrm>
            <a:off x="2363118" y="3733800"/>
            <a:ext cx="887237" cy="707886"/>
          </a:xfrm>
          <a:prstGeom prst="rect">
            <a:avLst/>
          </a:prstGeom>
        </p:spPr>
        <p:txBody>
          <a:bodyPr wrap="square">
            <a:spAutoFit/>
          </a:bodyPr>
          <a:lstStyle/>
          <a:p>
            <a:pPr algn="ctr"/>
            <a:r>
              <a:rPr lang="en-US" sz="2000" b="1" dirty="0" err="1" smtClean="0">
                <a:solidFill>
                  <a:schemeClr val="bg1"/>
                </a:solidFill>
                <a:latin typeface="Times New Roman" pitchFamily="18" charset="0"/>
                <a:cs typeface="Times New Roman" pitchFamily="18" charset="0"/>
              </a:rPr>
              <a:t>Nội</a:t>
            </a:r>
            <a:r>
              <a:rPr lang="en-US" sz="2000" b="1" dirty="0" smtClean="0">
                <a:solidFill>
                  <a:schemeClr val="bg1"/>
                </a:solidFill>
                <a:latin typeface="Times New Roman" pitchFamily="18" charset="0"/>
                <a:cs typeface="Times New Roman" pitchFamily="18" charset="0"/>
              </a:rPr>
              <a:t> dung</a:t>
            </a:r>
          </a:p>
        </p:txBody>
      </p:sp>
      <p:sp>
        <p:nvSpPr>
          <p:cNvPr id="5" name="Rectangle 4"/>
          <p:cNvSpPr/>
          <p:nvPr/>
        </p:nvSpPr>
        <p:spPr>
          <a:xfrm>
            <a:off x="3558201" y="3058133"/>
            <a:ext cx="2143071" cy="1968275"/>
          </a:xfrm>
          <a:prstGeom prst="rect">
            <a:avLst/>
          </a:prstGeom>
          <a:blipFill dpi="0" rotWithShape="1">
            <a:blip r:embed="rId2" cstate="print">
              <a:extLst>
                <a:ext uri="{28A0092B-C50C-407E-A947-70E740481C1C}">
                  <a14:useLocalDpi xmlns:a14="http://schemas.microsoft.com/office/drawing/2010/main"/>
                </a:ext>
              </a:extLst>
            </a:blip>
            <a:srcRect/>
            <a:stretch>
              <a:fillRect/>
            </a:stretch>
          </a:blipFill>
          <a:ln w="28575">
            <a:gradFill>
              <a:gsLst>
                <a:gs pos="0">
                  <a:schemeClr val="bg2"/>
                </a:gs>
                <a:gs pos="50000">
                  <a:srgbClr val="EFB115"/>
                </a:gs>
                <a:gs pos="100000">
                  <a:srgbClr val="EFB115"/>
                </a:gs>
              </a:gsLst>
              <a:lin ang="5400000" scaled="0"/>
            </a:gradFill>
          </a:ln>
          <a:effectLst>
            <a:outerShdw blurRad="50800" dist="38100" dir="5400000" algn="t" rotWithShape="0">
              <a:prstClr val="black">
                <a:alpha val="5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6" name="Rectangle 45"/>
          <p:cNvSpPr/>
          <p:nvPr/>
        </p:nvSpPr>
        <p:spPr>
          <a:xfrm>
            <a:off x="519672" y="3625732"/>
            <a:ext cx="1613928" cy="1077218"/>
          </a:xfrm>
          <a:prstGeom prst="rect">
            <a:avLst/>
          </a:prstGeom>
        </p:spPr>
        <p:txBody>
          <a:bodyPr wrap="square">
            <a:spAutoFit/>
          </a:bodyPr>
          <a:lstStyle/>
          <a:p>
            <a:pPr algn="ctr"/>
            <a:r>
              <a:rPr lang="en-US" sz="1600" dirty="0" err="1" smtClean="0">
                <a:solidFill>
                  <a:srgbClr val="000000"/>
                </a:solidFill>
                <a:latin typeface="Times New Roman" pitchFamily="18" charset="0"/>
              </a:rPr>
              <a:t>Nhằm</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che</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giấu</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nội</a:t>
            </a:r>
            <a:r>
              <a:rPr lang="en-US" sz="1600" dirty="0" smtClean="0">
                <a:solidFill>
                  <a:srgbClr val="000000"/>
                </a:solidFill>
                <a:latin typeface="Times New Roman" pitchFamily="18" charset="0"/>
              </a:rPr>
              <a:t> dung, ý </a:t>
            </a:r>
            <a:r>
              <a:rPr lang="en-US" sz="1600" dirty="0" err="1" smtClean="0">
                <a:solidFill>
                  <a:srgbClr val="000000"/>
                </a:solidFill>
                <a:latin typeface="Times New Roman" pitchFamily="18" charset="0"/>
              </a:rPr>
              <a:t>nghĩa</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của</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thông</a:t>
            </a:r>
            <a:r>
              <a:rPr lang="en-US" sz="1600" dirty="0" smtClean="0">
                <a:solidFill>
                  <a:srgbClr val="000000"/>
                </a:solidFill>
                <a:latin typeface="Times New Roman" pitchFamily="18" charset="0"/>
              </a:rPr>
              <a:t> tin </a:t>
            </a:r>
            <a:r>
              <a:rPr lang="en-US" sz="1600" dirty="0" err="1" smtClean="0">
                <a:solidFill>
                  <a:srgbClr val="000000"/>
                </a:solidFill>
                <a:latin typeface="Times New Roman" pitchFamily="18" charset="0"/>
              </a:rPr>
              <a:t>cần</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mã</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hóa</a:t>
            </a:r>
            <a:endParaRPr lang="en-US" sz="1600" b="1" dirty="0" smtClean="0">
              <a:solidFill>
                <a:schemeClr val="bg1"/>
              </a:solidFill>
              <a:latin typeface="Times New Roman" pitchFamily="18" charset="0"/>
              <a:cs typeface="Times New Roman" pitchFamily="18" charset="0"/>
            </a:endParaRPr>
          </a:p>
        </p:txBody>
      </p:sp>
      <p:sp>
        <p:nvSpPr>
          <p:cNvPr id="53" name="Rectangle 52"/>
          <p:cNvSpPr/>
          <p:nvPr/>
        </p:nvSpPr>
        <p:spPr>
          <a:xfrm>
            <a:off x="7010400" y="3505200"/>
            <a:ext cx="1752600" cy="1077218"/>
          </a:xfrm>
          <a:prstGeom prst="rect">
            <a:avLst/>
          </a:prstGeom>
        </p:spPr>
        <p:txBody>
          <a:bodyPr wrap="square">
            <a:spAutoFit/>
          </a:bodyPr>
          <a:lstStyle/>
          <a:p>
            <a:pPr algn="ctr" eaLnBrk="0" hangingPunct="0"/>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Là</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ngành</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khoa</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học</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quan</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trọng</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có</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rất</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nhiều</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ứng</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dụng</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trong</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cuộc</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sống</a:t>
            </a:r>
            <a:endParaRPr lang="en-US" sz="1600" dirty="0">
              <a:solidFill>
                <a:srgbClr val="000000"/>
              </a:solidFill>
              <a:latin typeface="Times New Roman" pitchFamily="18" charset="0"/>
            </a:endParaRPr>
          </a:p>
        </p:txBody>
      </p:sp>
      <p:grpSp>
        <p:nvGrpSpPr>
          <p:cNvPr id="44" name="Group 10"/>
          <p:cNvGrpSpPr/>
          <p:nvPr/>
        </p:nvGrpSpPr>
        <p:grpSpPr>
          <a:xfrm rot="10800000">
            <a:off x="3886200" y="1676400"/>
            <a:ext cx="1246324" cy="1295400"/>
            <a:chOff x="2667001" y="5080855"/>
            <a:chExt cx="1246324" cy="1396145"/>
          </a:xfrm>
          <a:effectLst>
            <a:reflection blurRad="6350" stA="52000" endA="300" endPos="35000" dir="5400000" sy="-100000" algn="bl" rotWithShape="0"/>
          </a:effectLst>
        </p:grpSpPr>
        <p:sp>
          <p:nvSpPr>
            <p:cNvPr id="45" name="Right Arrow 44"/>
            <p:cNvSpPr/>
            <p:nvPr/>
          </p:nvSpPr>
          <p:spPr>
            <a:xfrm rot="16200000">
              <a:off x="2602330" y="5145526"/>
              <a:ext cx="1375665" cy="1246324"/>
            </a:xfrm>
            <a:prstGeom prst="rightArrow">
              <a:avLst>
                <a:gd name="adj1" fmla="val 59857"/>
                <a:gd name="adj2" fmla="val 50795"/>
              </a:avLst>
            </a:prstGeom>
            <a:gradFill flip="none" rotWithShape="1">
              <a:gsLst>
                <a:gs pos="8000">
                  <a:srgbClr val="7030A0"/>
                </a:gs>
                <a:gs pos="100000">
                  <a:srgbClr val="A86ED4"/>
                </a:gs>
              </a:gsLst>
              <a:lin ang="108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000"/>
            </a:p>
          </p:txBody>
        </p:sp>
        <p:sp>
          <p:nvSpPr>
            <p:cNvPr id="47" name="Right Arrow 46"/>
            <p:cNvSpPr/>
            <p:nvPr/>
          </p:nvSpPr>
          <p:spPr>
            <a:xfrm rot="16200000">
              <a:off x="2595979" y="5198535"/>
              <a:ext cx="1378791" cy="1178139"/>
            </a:xfrm>
            <a:prstGeom prst="rightArrow">
              <a:avLst>
                <a:gd name="adj1" fmla="val 63635"/>
                <a:gd name="adj2" fmla="val 50795"/>
              </a:avLst>
            </a:prstGeom>
            <a:gradFill flip="none" rotWithShape="1">
              <a:gsLst>
                <a:gs pos="0">
                  <a:schemeClr val="bg1"/>
                </a:gs>
                <a:gs pos="50000">
                  <a:schemeClr val="bg1">
                    <a:alpha val="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000"/>
            </a:p>
          </p:txBody>
        </p:sp>
      </p:grpSp>
      <p:sp>
        <p:nvSpPr>
          <p:cNvPr id="49" name="Rectangle 48"/>
          <p:cNvSpPr/>
          <p:nvPr/>
        </p:nvSpPr>
        <p:spPr>
          <a:xfrm rot="10800000">
            <a:off x="1828800" y="1752600"/>
            <a:ext cx="2613830" cy="1048473"/>
          </a:xfrm>
          <a:prstGeom prst="rect">
            <a:avLst/>
          </a:prstGeom>
          <a:gradFill flip="none" rotWithShape="1">
            <a:gsLst>
              <a:gs pos="0">
                <a:srgbClr val="C198E0"/>
              </a:gs>
              <a:gs pos="100000">
                <a:schemeClr val="bg1">
                  <a:alpha val="13000"/>
                </a:schemeClr>
              </a:gs>
            </a:gsLst>
            <a:lin ang="108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000"/>
          </a:p>
        </p:txBody>
      </p:sp>
      <p:sp>
        <p:nvSpPr>
          <p:cNvPr id="50" name="Rectangle 49"/>
          <p:cNvSpPr/>
          <p:nvPr/>
        </p:nvSpPr>
        <p:spPr>
          <a:xfrm>
            <a:off x="1905000" y="1828800"/>
            <a:ext cx="2114701" cy="830997"/>
          </a:xfrm>
          <a:prstGeom prst="rect">
            <a:avLst/>
          </a:prstGeom>
        </p:spPr>
        <p:txBody>
          <a:bodyPr wrap="square">
            <a:spAutoFit/>
          </a:bodyPr>
          <a:lstStyle/>
          <a:p>
            <a:pPr algn="ctr"/>
            <a:r>
              <a:rPr lang="en-US" sz="1600" dirty="0" err="1" smtClean="0">
                <a:solidFill>
                  <a:srgbClr val="000000"/>
                </a:solidFill>
                <a:latin typeface="Times New Roman" pitchFamily="18" charset="0"/>
              </a:rPr>
              <a:t>sử</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dụng</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các</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thuật</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toán</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để</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biến</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đổi</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thông</a:t>
            </a:r>
            <a:r>
              <a:rPr lang="en-US" sz="1600" dirty="0" smtClean="0">
                <a:solidFill>
                  <a:srgbClr val="000000"/>
                </a:solidFill>
                <a:latin typeface="Times New Roman" pitchFamily="18" charset="0"/>
              </a:rPr>
              <a:t> tin sang </a:t>
            </a:r>
            <a:r>
              <a:rPr lang="en-US" sz="1600" dirty="0" err="1" smtClean="0">
                <a:solidFill>
                  <a:srgbClr val="000000"/>
                </a:solidFill>
                <a:latin typeface="Times New Roman" pitchFamily="18" charset="0"/>
              </a:rPr>
              <a:t>một</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dạng</a:t>
            </a:r>
            <a:r>
              <a:rPr lang="en-US" sz="1600" dirty="0" smtClean="0">
                <a:solidFill>
                  <a:srgbClr val="000000"/>
                </a:solidFill>
                <a:latin typeface="Times New Roman" pitchFamily="18" charset="0"/>
              </a:rPr>
              <a:t> </a:t>
            </a:r>
            <a:r>
              <a:rPr lang="en-US" sz="1600" dirty="0" err="1" smtClean="0">
                <a:solidFill>
                  <a:srgbClr val="000000"/>
                </a:solidFill>
                <a:latin typeface="Times New Roman" pitchFamily="18" charset="0"/>
              </a:rPr>
              <a:t>khác</a:t>
            </a:r>
            <a:endParaRPr lang="en-US" sz="1600" b="1" dirty="0" smtClean="0">
              <a:latin typeface="Times New Roman" pitchFamily="18" charset="0"/>
              <a:cs typeface="Times New Roman" pitchFamily="18" charset="0"/>
            </a:endParaRPr>
          </a:p>
        </p:txBody>
      </p:sp>
      <p:sp>
        <p:nvSpPr>
          <p:cNvPr id="55" name="Rectangle 2"/>
          <p:cNvSpPr txBox="1">
            <a:spLocks noChangeArrowheads="1"/>
          </p:cNvSpPr>
          <p:nvPr/>
        </p:nvSpPr>
        <p:spPr>
          <a:xfrm>
            <a:off x="457200" y="274638"/>
            <a:ext cx="8229600" cy="1143000"/>
          </a:xfrm>
          <a:prstGeom prst="rect">
            <a:avLst/>
          </a:prstGeom>
        </p:spPr>
        <p:txBody>
          <a:bodyPr anchor="ctr"/>
          <a:lstStyle/>
          <a:p>
            <a:pPr algn="ctr">
              <a:spcBef>
                <a:spcPct val="0"/>
              </a:spcBef>
            </a:pPr>
            <a:r>
              <a:rPr lang="en-US" sz="3600" dirty="0" smtClean="0">
                <a:latin typeface="Times New Roman" pitchFamily="18" charset="0"/>
                <a:ea typeface="+mj-ea"/>
                <a:cs typeface="Times New Roman" pitchFamily="18" charset="0"/>
              </a:rPr>
              <a:t>MÃ HÓA</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513278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marL="0" indent="0">
              <a:buNone/>
            </a:pPr>
            <a:r>
              <a:rPr lang="en-US" dirty="0"/>
              <a:t>2. </a:t>
            </a:r>
            <a:r>
              <a:rPr lang="en-US" dirty="0" err="1"/>
              <a:t>Thủ</a:t>
            </a:r>
            <a:r>
              <a:rPr lang="en-US" dirty="0"/>
              <a:t> </a:t>
            </a:r>
            <a:r>
              <a:rPr lang="en-US" dirty="0" err="1"/>
              <a:t>tục</a:t>
            </a:r>
            <a:r>
              <a:rPr lang="en-US" dirty="0"/>
              <a:t> </a:t>
            </a:r>
            <a:r>
              <a:rPr lang="en-US" dirty="0" err="1"/>
              <a:t>mã</a:t>
            </a:r>
            <a:r>
              <a:rPr lang="en-US" dirty="0"/>
              <a:t> </a:t>
            </a:r>
            <a:r>
              <a:rPr lang="en-US" dirty="0" err="1" smtClean="0"/>
              <a:t>hóa</a:t>
            </a:r>
            <a:endParaRPr lang="en-US" dirty="0" smtClean="0"/>
          </a:p>
          <a:p>
            <a:r>
              <a:rPr lang="en-US" sz="2200" dirty="0"/>
              <a:t>AES </a:t>
            </a:r>
            <a:r>
              <a:rPr lang="en-US" sz="2200" dirty="0" err="1"/>
              <a:t>mã</a:t>
            </a:r>
            <a:r>
              <a:rPr lang="en-US" sz="2200" dirty="0"/>
              <a:t> </a:t>
            </a:r>
            <a:r>
              <a:rPr lang="en-US" sz="2200" dirty="0" err="1"/>
              <a:t>hóa</a:t>
            </a:r>
            <a:r>
              <a:rPr lang="en-US" sz="2200" dirty="0"/>
              <a:t> </a:t>
            </a:r>
            <a:r>
              <a:rPr lang="en-US" sz="2200" dirty="0" err="1"/>
              <a:t>một</a:t>
            </a:r>
            <a:r>
              <a:rPr lang="en-US" sz="2200" dirty="0"/>
              <a:t> </a:t>
            </a:r>
            <a:r>
              <a:rPr lang="en-US" sz="2200" dirty="0" err="1"/>
              <a:t>khối</a:t>
            </a:r>
            <a:r>
              <a:rPr lang="en-US" sz="2200" dirty="0"/>
              <a:t> </a:t>
            </a:r>
            <a:r>
              <a:rPr lang="en-US" sz="2200" dirty="0" err="1"/>
              <a:t>bản</a:t>
            </a:r>
            <a:r>
              <a:rPr lang="en-US" sz="2200" dirty="0"/>
              <a:t> </a:t>
            </a:r>
            <a:r>
              <a:rPr lang="en-US" sz="2200" dirty="0" err="1"/>
              <a:t>rõ</a:t>
            </a:r>
            <a:r>
              <a:rPr lang="en-US" sz="2200" dirty="0"/>
              <a:t> (</a:t>
            </a:r>
            <a:r>
              <a:rPr lang="en-US" sz="2200" i="1" dirty="0"/>
              <a:t>M</a:t>
            </a:r>
            <a:r>
              <a:rPr lang="en-US" sz="2200" dirty="0"/>
              <a:t>) 128 bit </a:t>
            </a:r>
            <a:r>
              <a:rPr lang="en-US" sz="2200" dirty="0" err="1"/>
              <a:t>thành</a:t>
            </a:r>
            <a:r>
              <a:rPr lang="en-US" sz="2200" dirty="0"/>
              <a:t> </a:t>
            </a:r>
            <a:r>
              <a:rPr lang="en-US" sz="2200" dirty="0" err="1"/>
              <a:t>một</a:t>
            </a:r>
            <a:r>
              <a:rPr lang="en-US" sz="2200" dirty="0"/>
              <a:t> </a:t>
            </a:r>
            <a:r>
              <a:rPr lang="en-US" sz="2200" dirty="0" err="1"/>
              <a:t>khối</a:t>
            </a:r>
            <a:r>
              <a:rPr lang="en-US" sz="2200" dirty="0"/>
              <a:t> </a:t>
            </a:r>
            <a:r>
              <a:rPr lang="en-US" sz="2200" dirty="0" err="1"/>
              <a:t>bản</a:t>
            </a:r>
            <a:r>
              <a:rPr lang="en-US" sz="2200" dirty="0"/>
              <a:t> </a:t>
            </a:r>
            <a:r>
              <a:rPr lang="en-US" sz="2200" dirty="0" err="1"/>
              <a:t>mã</a:t>
            </a:r>
            <a:r>
              <a:rPr lang="en-US" sz="2200" dirty="0"/>
              <a:t> (</a:t>
            </a:r>
            <a:r>
              <a:rPr lang="en-US" sz="2200" i="1" dirty="0"/>
              <a:t>C</a:t>
            </a:r>
            <a:r>
              <a:rPr lang="en-US" sz="2200" dirty="0"/>
              <a:t>) 128 bit </a:t>
            </a:r>
            <a:r>
              <a:rPr lang="en-US" sz="2200" dirty="0" err="1"/>
              <a:t>tương</a:t>
            </a:r>
            <a:r>
              <a:rPr lang="en-US" sz="2200" dirty="0"/>
              <a:t> </a:t>
            </a:r>
            <a:r>
              <a:rPr lang="en-US" sz="2200" dirty="0" err="1"/>
              <a:t>ứng</a:t>
            </a:r>
            <a:r>
              <a:rPr lang="en-US" sz="2200" dirty="0"/>
              <a:t> </a:t>
            </a:r>
            <a:r>
              <a:rPr lang="en-US" sz="2200" dirty="0" err="1"/>
              <a:t>bằng</a:t>
            </a:r>
            <a:r>
              <a:rPr lang="en-US" sz="2200" dirty="0"/>
              <a:t> </a:t>
            </a:r>
            <a:r>
              <a:rPr lang="en-US" sz="2200" dirty="0" err="1"/>
              <a:t>cách</a:t>
            </a:r>
            <a:r>
              <a:rPr lang="en-US" sz="2200" dirty="0"/>
              <a:t> </a:t>
            </a:r>
            <a:r>
              <a:rPr lang="en-US" sz="2200" dirty="0" err="1"/>
              <a:t>dùng</a:t>
            </a:r>
            <a:r>
              <a:rPr lang="en-US" sz="2200" dirty="0"/>
              <a:t> </a:t>
            </a:r>
            <a:r>
              <a:rPr lang="en-US" sz="2200" dirty="0" err="1"/>
              <a:t>một</a:t>
            </a:r>
            <a:r>
              <a:rPr lang="en-US" sz="2200" dirty="0"/>
              <a:t> </a:t>
            </a:r>
            <a:r>
              <a:rPr lang="en-US" sz="2200" dirty="0" err="1"/>
              <a:t>khóa</a:t>
            </a:r>
            <a:r>
              <a:rPr lang="en-US" sz="2200" dirty="0"/>
              <a:t> </a:t>
            </a:r>
            <a:r>
              <a:rPr lang="en-US" sz="2200" dirty="0" err="1"/>
              <a:t>mã</a:t>
            </a:r>
            <a:r>
              <a:rPr lang="en-US" sz="2200" dirty="0"/>
              <a:t> </a:t>
            </a:r>
            <a:r>
              <a:rPr lang="en-US" sz="2200" i="1" dirty="0"/>
              <a:t>k</a:t>
            </a:r>
            <a:r>
              <a:rPr lang="en-US" sz="2200" dirty="0"/>
              <a:t> </a:t>
            </a:r>
            <a:r>
              <a:rPr lang="en-US" sz="2200" dirty="0" err="1"/>
              <a:t>có</a:t>
            </a:r>
            <a:r>
              <a:rPr lang="en-US" sz="2200" dirty="0"/>
              <a:t> </a:t>
            </a:r>
            <a:r>
              <a:rPr lang="en-US" sz="2200" dirty="0" err="1"/>
              <a:t>độ</a:t>
            </a:r>
            <a:r>
              <a:rPr lang="en-US" sz="2200" dirty="0"/>
              <a:t> </a:t>
            </a:r>
            <a:r>
              <a:rPr lang="en-US" sz="2200" dirty="0" err="1"/>
              <a:t>dài</a:t>
            </a:r>
            <a:r>
              <a:rPr lang="en-US" sz="2200" dirty="0"/>
              <a:t> 128 bit (</a:t>
            </a:r>
            <a:r>
              <a:rPr lang="en-US" sz="2200" dirty="0" err="1"/>
              <a:t>hoặc</a:t>
            </a:r>
            <a:r>
              <a:rPr lang="en-US" sz="2200" dirty="0"/>
              <a:t> 192 </a:t>
            </a:r>
            <a:r>
              <a:rPr lang="en-US" sz="2200" dirty="0" err="1"/>
              <a:t>hoặc</a:t>
            </a:r>
            <a:r>
              <a:rPr lang="en-US" sz="2200" dirty="0"/>
              <a:t> 256 bit) </a:t>
            </a:r>
            <a:r>
              <a:rPr lang="en-US" sz="2200" dirty="0" err="1"/>
              <a:t>tương</a:t>
            </a:r>
            <a:r>
              <a:rPr lang="en-US" sz="2200" dirty="0"/>
              <a:t> </a:t>
            </a:r>
            <a:r>
              <a:rPr lang="en-US" sz="2200" dirty="0" err="1"/>
              <a:t>ứng</a:t>
            </a:r>
            <a:r>
              <a:rPr lang="en-US" sz="2200" dirty="0"/>
              <a:t> </a:t>
            </a:r>
            <a:r>
              <a:rPr lang="en-US" sz="2200" dirty="0" err="1"/>
              <a:t>với</a:t>
            </a:r>
            <a:r>
              <a:rPr lang="en-US" sz="2200" dirty="0"/>
              <a:t> AES-128 (</a:t>
            </a:r>
            <a:r>
              <a:rPr lang="en-US" sz="2200" dirty="0" err="1"/>
              <a:t>hoặc</a:t>
            </a:r>
            <a:r>
              <a:rPr lang="en-US" sz="2200" dirty="0"/>
              <a:t> AES-192 </a:t>
            </a:r>
            <a:r>
              <a:rPr lang="en-US" sz="2200" dirty="0" err="1"/>
              <a:t>hoặc</a:t>
            </a:r>
            <a:r>
              <a:rPr lang="en-US" sz="2200" dirty="0"/>
              <a:t> AES-256). </a:t>
            </a:r>
          </a:p>
          <a:p>
            <a:r>
              <a:rPr lang="en-US" sz="2200" dirty="0" err="1"/>
              <a:t>Thuật</a:t>
            </a:r>
            <a:r>
              <a:rPr lang="en-US" sz="2200" dirty="0"/>
              <a:t> </a:t>
            </a:r>
            <a:r>
              <a:rPr lang="en-US" sz="2200" dirty="0" err="1"/>
              <a:t>toán</a:t>
            </a:r>
            <a:r>
              <a:rPr lang="en-US" sz="2200" dirty="0"/>
              <a:t> </a:t>
            </a:r>
            <a:r>
              <a:rPr lang="en-US" sz="2200" dirty="0" err="1"/>
              <a:t>thực</a:t>
            </a:r>
            <a:r>
              <a:rPr lang="en-US" sz="2200" dirty="0"/>
              <a:t> </a:t>
            </a:r>
            <a:r>
              <a:rPr lang="en-US" sz="2200" dirty="0" err="1"/>
              <a:t>hiện</a:t>
            </a:r>
            <a:r>
              <a:rPr lang="en-US" sz="2200" dirty="0"/>
              <a:t> </a:t>
            </a:r>
            <a:r>
              <a:rPr lang="en-US" sz="2200" dirty="0" err="1"/>
              <a:t>xử</a:t>
            </a:r>
            <a:r>
              <a:rPr lang="en-US" sz="2200" dirty="0"/>
              <a:t> </a:t>
            </a:r>
            <a:r>
              <a:rPr lang="en-US" sz="2200" dirty="0" err="1"/>
              <a:t>lý</a:t>
            </a:r>
            <a:r>
              <a:rPr lang="en-US" sz="2200" dirty="0"/>
              <a:t> </a:t>
            </a:r>
            <a:r>
              <a:rPr lang="en-US" sz="2200" dirty="0" err="1"/>
              <a:t>trên</a:t>
            </a:r>
            <a:r>
              <a:rPr lang="en-US" sz="2200" dirty="0"/>
              <a:t> </a:t>
            </a:r>
            <a:r>
              <a:rPr lang="en-US" sz="2200" dirty="0" err="1"/>
              <a:t>các</a:t>
            </a:r>
            <a:r>
              <a:rPr lang="en-US" sz="2200" dirty="0"/>
              <a:t> byte </a:t>
            </a:r>
            <a:r>
              <a:rPr lang="en-US" sz="2200" dirty="0" err="1"/>
              <a:t>và</a:t>
            </a:r>
            <a:r>
              <a:rPr lang="en-US" sz="2200" dirty="0"/>
              <a:t> </a:t>
            </a:r>
            <a:r>
              <a:rPr lang="en-US" sz="2200" dirty="0" err="1"/>
              <a:t>kích</a:t>
            </a:r>
            <a:r>
              <a:rPr lang="en-US" sz="2200" dirty="0"/>
              <a:t> </a:t>
            </a:r>
            <a:r>
              <a:rPr lang="en-US" sz="2200" dirty="0" err="1"/>
              <a:t>thước</a:t>
            </a:r>
            <a:r>
              <a:rPr lang="en-US" sz="2200" dirty="0"/>
              <a:t> </a:t>
            </a:r>
            <a:r>
              <a:rPr lang="en-US" sz="2200" dirty="0" err="1"/>
              <a:t>khối</a:t>
            </a:r>
            <a:r>
              <a:rPr lang="en-US" sz="2200" dirty="0"/>
              <a:t> </a:t>
            </a:r>
            <a:r>
              <a:rPr lang="en-US" sz="2200" dirty="0" err="1"/>
              <a:t>đối</a:t>
            </a:r>
            <a:r>
              <a:rPr lang="en-US" sz="2200" dirty="0"/>
              <a:t> </a:t>
            </a:r>
            <a:r>
              <a:rPr lang="en-US" sz="2200" dirty="0" err="1"/>
              <a:t>với</a:t>
            </a:r>
            <a:r>
              <a:rPr lang="en-US" sz="2200" dirty="0"/>
              <a:t> </a:t>
            </a:r>
            <a:r>
              <a:rPr lang="en-US" sz="2200" dirty="0" err="1"/>
              <a:t>đầu</a:t>
            </a:r>
            <a:r>
              <a:rPr lang="en-US" sz="2200" dirty="0"/>
              <a:t> </a:t>
            </a:r>
            <a:r>
              <a:rPr lang="en-US" sz="2200" dirty="0" err="1"/>
              <a:t>vào</a:t>
            </a:r>
            <a:r>
              <a:rPr lang="en-US" sz="2200" dirty="0"/>
              <a:t>, </a:t>
            </a:r>
            <a:r>
              <a:rPr lang="en-US" sz="2200" dirty="0" err="1"/>
              <a:t>đầu</a:t>
            </a:r>
            <a:r>
              <a:rPr lang="en-US" sz="2200" dirty="0"/>
              <a:t> </a:t>
            </a:r>
            <a:r>
              <a:rPr lang="en-US" sz="2200" dirty="0" err="1"/>
              <a:t>ra</a:t>
            </a:r>
            <a:r>
              <a:rPr lang="en-US" sz="2200" dirty="0"/>
              <a:t> </a:t>
            </a:r>
            <a:r>
              <a:rPr lang="en-US" sz="2200" dirty="0" err="1"/>
              <a:t>và</a:t>
            </a:r>
            <a:r>
              <a:rPr lang="en-US" sz="2200" dirty="0"/>
              <a:t> </a:t>
            </a:r>
            <a:r>
              <a:rPr lang="en-US" sz="2200" dirty="0" err="1"/>
              <a:t>khóa</a:t>
            </a:r>
            <a:r>
              <a:rPr lang="en-US" sz="2200" dirty="0"/>
              <a:t> </a:t>
            </a:r>
            <a:r>
              <a:rPr lang="en-US" sz="2200" dirty="0" err="1"/>
              <a:t>được</a:t>
            </a:r>
            <a:r>
              <a:rPr lang="en-US" sz="2200" dirty="0"/>
              <a:t> </a:t>
            </a:r>
            <a:r>
              <a:rPr lang="en-US" sz="2200" dirty="0" err="1"/>
              <a:t>biểu</a:t>
            </a:r>
            <a:r>
              <a:rPr lang="en-US" sz="2200" dirty="0"/>
              <a:t> </a:t>
            </a:r>
            <a:r>
              <a:rPr lang="en-US" sz="2200" dirty="0" err="1"/>
              <a:t>thị</a:t>
            </a:r>
            <a:r>
              <a:rPr lang="en-US" sz="2200" dirty="0"/>
              <a:t> </a:t>
            </a:r>
            <a:r>
              <a:rPr lang="en-US" sz="2200" dirty="0" err="1"/>
              <a:t>bằng</a:t>
            </a:r>
            <a:r>
              <a:rPr lang="en-US" sz="2200" dirty="0"/>
              <a:t> </a:t>
            </a:r>
            <a:r>
              <a:rPr lang="en-US" sz="2200" dirty="0" err="1"/>
              <a:t>các</a:t>
            </a:r>
            <a:r>
              <a:rPr lang="en-US" sz="2200" dirty="0"/>
              <a:t> </a:t>
            </a:r>
            <a:r>
              <a:rPr lang="en-US" sz="2200" dirty="0" err="1"/>
              <a:t>từ</a:t>
            </a:r>
            <a:r>
              <a:rPr lang="en-US" sz="2200" dirty="0"/>
              <a:t> 32 bit (4 byte). </a:t>
            </a:r>
          </a:p>
          <a:p>
            <a:pPr algn="just"/>
            <a:r>
              <a:rPr lang="en-US" sz="2200" dirty="0" err="1"/>
              <a:t>Xử</a:t>
            </a:r>
            <a:r>
              <a:rPr lang="en-US" sz="2200" dirty="0"/>
              <a:t> </a:t>
            </a:r>
            <a:r>
              <a:rPr lang="en-US" sz="2200" dirty="0" err="1"/>
              <a:t>lý</a:t>
            </a:r>
            <a:r>
              <a:rPr lang="en-US" sz="2200" dirty="0"/>
              <a:t> </a:t>
            </a:r>
            <a:r>
              <a:rPr lang="en-US" sz="2200" dirty="0" err="1"/>
              <a:t>khối</a:t>
            </a:r>
            <a:r>
              <a:rPr lang="en-US" sz="2200" dirty="0"/>
              <a:t> </a:t>
            </a:r>
            <a:r>
              <a:rPr lang="en-US" sz="2200" dirty="0" err="1"/>
              <a:t>dữ</a:t>
            </a:r>
            <a:r>
              <a:rPr lang="en-US" sz="2200" dirty="0"/>
              <a:t> </a:t>
            </a:r>
            <a:r>
              <a:rPr lang="en-US" sz="2200" dirty="0" err="1"/>
              <a:t>liệu</a:t>
            </a:r>
            <a:r>
              <a:rPr lang="en-US" sz="2200" dirty="0"/>
              <a:t> 128 bit </a:t>
            </a:r>
            <a:r>
              <a:rPr lang="en-US" sz="2200" dirty="0" err="1"/>
              <a:t>như</a:t>
            </a:r>
            <a:r>
              <a:rPr lang="en-US" sz="2200" dirty="0"/>
              <a:t> 4 </a:t>
            </a:r>
            <a:r>
              <a:rPr lang="en-US" sz="2200" dirty="0" err="1"/>
              <a:t>nhóm</a:t>
            </a:r>
            <a:r>
              <a:rPr lang="en-US" sz="2200" dirty="0"/>
              <a:t> </a:t>
            </a:r>
            <a:r>
              <a:rPr lang="en-US" sz="2200" dirty="0" err="1"/>
              <a:t>của</a:t>
            </a:r>
            <a:r>
              <a:rPr lang="en-US" sz="2200" dirty="0"/>
              <a:t> 4 byte: 128 bit = 4 </a:t>
            </a:r>
            <a:r>
              <a:rPr lang="en-US" sz="2200" dirty="0">
                <a:sym typeface="Symbol"/>
              </a:rPr>
              <a:t></a:t>
            </a:r>
            <a:r>
              <a:rPr lang="en-US" sz="2200" dirty="0"/>
              <a:t> 4 </a:t>
            </a:r>
            <a:r>
              <a:rPr lang="en-US" sz="2200" dirty="0">
                <a:sym typeface="Symbol"/>
              </a:rPr>
              <a:t></a:t>
            </a:r>
            <a:r>
              <a:rPr lang="en-US" sz="2200" dirty="0"/>
              <a:t> 8 bit (</a:t>
            </a:r>
            <a:r>
              <a:rPr lang="en-US" sz="2200" dirty="0" err="1"/>
              <a:t>mỗi</a:t>
            </a:r>
            <a:r>
              <a:rPr lang="en-US" sz="2200" dirty="0"/>
              <a:t> </a:t>
            </a:r>
            <a:r>
              <a:rPr lang="en-US" sz="2200" dirty="0" err="1"/>
              <a:t>nhóm</a:t>
            </a:r>
            <a:r>
              <a:rPr lang="en-US" sz="2200" dirty="0"/>
              <a:t> </a:t>
            </a:r>
            <a:r>
              <a:rPr lang="en-US" sz="2200" dirty="0" err="1"/>
              <a:t>nằm</a:t>
            </a:r>
            <a:r>
              <a:rPr lang="en-US" sz="2200" dirty="0"/>
              <a:t> </a:t>
            </a:r>
            <a:r>
              <a:rPr lang="en-US" sz="2200" dirty="0" err="1"/>
              <a:t>trên</a:t>
            </a:r>
            <a:r>
              <a:rPr lang="en-US" sz="2200" dirty="0"/>
              <a:t> </a:t>
            </a:r>
            <a:r>
              <a:rPr lang="en-US" sz="2200" dirty="0" err="1"/>
              <a:t>một</a:t>
            </a:r>
            <a:r>
              <a:rPr lang="en-US" sz="2200" dirty="0"/>
              <a:t> </a:t>
            </a:r>
            <a:r>
              <a:rPr lang="en-US" sz="2200" dirty="0" err="1"/>
              <a:t>hàng</a:t>
            </a:r>
            <a:r>
              <a:rPr lang="en-US" sz="2200" dirty="0"/>
              <a:t>). </a:t>
            </a:r>
          </a:p>
          <a:p>
            <a:pPr algn="just"/>
            <a:r>
              <a:rPr lang="en-US" sz="2200" dirty="0"/>
              <a:t>Ma </a:t>
            </a:r>
            <a:r>
              <a:rPr lang="en-US" sz="2200" dirty="0" err="1"/>
              <a:t>trận</a:t>
            </a:r>
            <a:r>
              <a:rPr lang="en-US" sz="2200" dirty="0"/>
              <a:t> 4 </a:t>
            </a:r>
            <a:r>
              <a:rPr lang="en-US" sz="2200" dirty="0" err="1"/>
              <a:t>hàng</a:t>
            </a:r>
            <a:r>
              <a:rPr lang="en-US" sz="2200" dirty="0"/>
              <a:t>, 4 </a:t>
            </a:r>
            <a:r>
              <a:rPr lang="en-US" sz="2200" dirty="0" err="1"/>
              <a:t>cột</a:t>
            </a:r>
            <a:r>
              <a:rPr lang="en-US" sz="2200" dirty="0"/>
              <a:t> </a:t>
            </a:r>
            <a:r>
              <a:rPr lang="en-US" sz="2200" dirty="0" err="1"/>
              <a:t>với</a:t>
            </a:r>
            <a:r>
              <a:rPr lang="en-US" sz="2200" dirty="0"/>
              <a:t> </a:t>
            </a:r>
            <a:r>
              <a:rPr lang="en-US" sz="2200" dirty="0" err="1"/>
              <a:t>mỗi</a:t>
            </a:r>
            <a:r>
              <a:rPr lang="en-US" sz="2200" dirty="0"/>
              <a:t> </a:t>
            </a:r>
            <a:r>
              <a:rPr lang="en-US" sz="2200" dirty="0" err="1"/>
              <a:t>phần</a:t>
            </a:r>
            <a:r>
              <a:rPr lang="en-US" sz="2200" dirty="0"/>
              <a:t> </a:t>
            </a:r>
            <a:r>
              <a:rPr lang="en-US" sz="2200" dirty="0" err="1"/>
              <a:t>tử</a:t>
            </a:r>
            <a:r>
              <a:rPr lang="en-US" sz="2200" dirty="0"/>
              <a:t> 1 byte </a:t>
            </a:r>
            <a:r>
              <a:rPr lang="en-US" sz="2200" dirty="0" err="1"/>
              <a:t>được</a:t>
            </a:r>
            <a:r>
              <a:rPr lang="en-US" sz="2200" dirty="0"/>
              <a:t> </a:t>
            </a:r>
            <a:r>
              <a:rPr lang="en-US" sz="2200" dirty="0" err="1"/>
              <a:t>coi</a:t>
            </a:r>
            <a:r>
              <a:rPr lang="en-US" sz="2200" dirty="0"/>
              <a:t> </a:t>
            </a:r>
            <a:r>
              <a:rPr lang="en-US" sz="2200" dirty="0" err="1"/>
              <a:t>như</a:t>
            </a:r>
            <a:r>
              <a:rPr lang="en-US" sz="2200" dirty="0"/>
              <a:t> </a:t>
            </a:r>
            <a:r>
              <a:rPr lang="en-US" sz="2200" dirty="0" err="1"/>
              <a:t>trạng</a:t>
            </a:r>
            <a:r>
              <a:rPr lang="en-US" sz="2200" dirty="0"/>
              <a:t> </a:t>
            </a:r>
            <a:r>
              <a:rPr lang="en-US" sz="2200" dirty="0" err="1"/>
              <a:t>thái</a:t>
            </a:r>
            <a:r>
              <a:rPr lang="en-US" sz="2200" dirty="0"/>
              <a:t> (state) </a:t>
            </a:r>
            <a:r>
              <a:rPr lang="en-US" sz="2200" dirty="0" err="1"/>
              <a:t>được</a:t>
            </a:r>
            <a:r>
              <a:rPr lang="en-US" sz="2200" dirty="0"/>
              <a:t> </a:t>
            </a:r>
            <a:r>
              <a:rPr lang="en-US" sz="2200" dirty="0" err="1"/>
              <a:t>xử</a:t>
            </a:r>
            <a:r>
              <a:rPr lang="en-US" sz="2200" dirty="0"/>
              <a:t> </a:t>
            </a:r>
            <a:r>
              <a:rPr lang="en-US" sz="2200" dirty="0" err="1"/>
              <a:t>lý</a:t>
            </a:r>
            <a:r>
              <a:rPr lang="en-US" sz="2200" dirty="0"/>
              <a:t> qua </a:t>
            </a:r>
            <a:r>
              <a:rPr lang="en-US" sz="2200" dirty="0" err="1"/>
              <a:t>các</a:t>
            </a:r>
            <a:r>
              <a:rPr lang="en-US" sz="2200" dirty="0"/>
              <a:t> </a:t>
            </a:r>
            <a:r>
              <a:rPr lang="en-US" sz="2200" dirty="0" err="1"/>
              <a:t>vòng</a:t>
            </a:r>
            <a:r>
              <a:rPr lang="en-US" sz="2200" dirty="0"/>
              <a:t> </a:t>
            </a:r>
            <a:r>
              <a:rPr lang="en-US" sz="2200" dirty="0" err="1"/>
              <a:t>xử</a:t>
            </a:r>
            <a:r>
              <a:rPr lang="en-US" sz="2200" dirty="0"/>
              <a:t> </a:t>
            </a:r>
            <a:r>
              <a:rPr lang="en-US" sz="2200" dirty="0" err="1"/>
              <a:t>lý</a:t>
            </a:r>
            <a:r>
              <a:rPr lang="en-US" sz="2200" dirty="0"/>
              <a:t>. </a:t>
            </a:r>
          </a:p>
          <a:p>
            <a:pPr algn="just"/>
            <a:r>
              <a:rPr lang="en-US" sz="2200" dirty="0" err="1"/>
              <a:t>Khóa</a:t>
            </a:r>
            <a:r>
              <a:rPr lang="en-US" sz="2200" dirty="0"/>
              <a:t> </a:t>
            </a:r>
            <a:r>
              <a:rPr lang="en-US" sz="2200" dirty="0" err="1"/>
              <a:t>sẽ</a:t>
            </a:r>
            <a:r>
              <a:rPr lang="en-US" sz="2200" dirty="0"/>
              <a:t> </a:t>
            </a:r>
            <a:r>
              <a:rPr lang="en-US" sz="2200" dirty="0" err="1"/>
              <a:t>được</a:t>
            </a:r>
            <a:r>
              <a:rPr lang="en-US" sz="2200" dirty="0"/>
              <a:t> </a:t>
            </a:r>
            <a:r>
              <a:rPr lang="en-US" sz="2200" dirty="0" err="1"/>
              <a:t>mở</a:t>
            </a:r>
            <a:r>
              <a:rPr lang="en-US" sz="2200" dirty="0"/>
              <a:t> </a:t>
            </a:r>
            <a:r>
              <a:rPr lang="en-US" sz="2200" dirty="0" err="1"/>
              <a:t>rộng</a:t>
            </a:r>
            <a:r>
              <a:rPr lang="en-US" sz="2200" dirty="0"/>
              <a:t> </a:t>
            </a:r>
            <a:r>
              <a:rPr lang="en-US" sz="2200" dirty="0" err="1"/>
              <a:t>thành</a:t>
            </a:r>
            <a:r>
              <a:rPr lang="en-US" sz="2200" dirty="0"/>
              <a:t> </a:t>
            </a:r>
            <a:r>
              <a:rPr lang="en-US" sz="2200" dirty="0" err="1"/>
              <a:t>mảng</a:t>
            </a:r>
            <a:r>
              <a:rPr lang="en-US" sz="2200" dirty="0"/>
              <a:t> </a:t>
            </a:r>
            <a:r>
              <a:rPr lang="en-US" sz="2200" dirty="0" err="1"/>
              <a:t>gồm</a:t>
            </a:r>
            <a:r>
              <a:rPr lang="en-US" sz="2200" dirty="0"/>
              <a:t> 44, 52 </a:t>
            </a:r>
            <a:r>
              <a:rPr lang="en-US" sz="2200" dirty="0" err="1"/>
              <a:t>và</a:t>
            </a:r>
            <a:r>
              <a:rPr lang="en-US" sz="2200" dirty="0"/>
              <a:t> 60 </a:t>
            </a:r>
            <a:r>
              <a:rPr lang="en-US" sz="2200" dirty="0" err="1"/>
              <a:t>từ</a:t>
            </a:r>
            <a:r>
              <a:rPr lang="en-US" sz="2200" dirty="0"/>
              <a:t> 32 bit </a:t>
            </a:r>
            <a:r>
              <a:rPr lang="en-US" sz="2200" i="1" dirty="0"/>
              <a:t>W</a:t>
            </a:r>
            <a:r>
              <a:rPr lang="en-US" sz="2200" dirty="0"/>
              <a:t>[</a:t>
            </a:r>
            <a:r>
              <a:rPr lang="en-US" sz="2200" i="1" dirty="0" err="1"/>
              <a:t>i</a:t>
            </a:r>
            <a:r>
              <a:rPr lang="en-US" sz="2200" dirty="0"/>
              <a:t>] </a:t>
            </a:r>
            <a:r>
              <a:rPr lang="en-US" sz="2200" dirty="0" err="1"/>
              <a:t>tương</a:t>
            </a:r>
            <a:r>
              <a:rPr lang="en-US" sz="2200" dirty="0"/>
              <a:t> </a:t>
            </a:r>
            <a:r>
              <a:rPr lang="en-US" sz="2200" dirty="0" err="1"/>
              <a:t>ứng</a:t>
            </a:r>
            <a:r>
              <a:rPr lang="en-US" sz="2200" dirty="0"/>
              <a:t> </a:t>
            </a:r>
            <a:r>
              <a:rPr lang="en-US" sz="2200" dirty="0" err="1"/>
              <a:t>với</a:t>
            </a:r>
            <a:r>
              <a:rPr lang="en-US" sz="2200" dirty="0"/>
              <a:t> </a:t>
            </a:r>
            <a:r>
              <a:rPr lang="en-US" sz="2200" dirty="0" err="1"/>
              <a:t>độ</a:t>
            </a:r>
            <a:r>
              <a:rPr lang="en-US" sz="2200" dirty="0"/>
              <a:t> </a:t>
            </a:r>
            <a:r>
              <a:rPr lang="en-US" sz="2200" dirty="0" err="1"/>
              <a:t>dài</a:t>
            </a:r>
            <a:r>
              <a:rPr lang="en-US" sz="2200" dirty="0"/>
              <a:t> </a:t>
            </a:r>
            <a:r>
              <a:rPr lang="en-US" sz="2200" dirty="0" err="1"/>
              <a:t>khóa</a:t>
            </a:r>
            <a:r>
              <a:rPr lang="en-US" sz="2200" dirty="0"/>
              <a:t> 128, 192 </a:t>
            </a:r>
            <a:r>
              <a:rPr lang="en-US" sz="2200" dirty="0" err="1"/>
              <a:t>và</a:t>
            </a:r>
            <a:r>
              <a:rPr lang="en-US" sz="2200" dirty="0"/>
              <a:t> 256 bit.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lnSpcReduction="10000"/>
          </a:bodyPr>
          <a:lstStyle/>
          <a:p>
            <a:r>
              <a:rPr lang="en-US" sz="2200" dirty="0"/>
              <a:t>AES </a:t>
            </a:r>
            <a:r>
              <a:rPr lang="en-US" sz="2200" dirty="0" err="1"/>
              <a:t>sẽ</a:t>
            </a:r>
            <a:r>
              <a:rPr lang="en-US" sz="2200" dirty="0"/>
              <a:t> </a:t>
            </a:r>
            <a:r>
              <a:rPr lang="en-US" sz="2200" dirty="0" err="1"/>
              <a:t>thực</a:t>
            </a:r>
            <a:r>
              <a:rPr lang="en-US" sz="2200" dirty="0"/>
              <a:t> </a:t>
            </a:r>
            <a:r>
              <a:rPr lang="en-US" sz="2200" dirty="0" err="1"/>
              <a:t>hiện</a:t>
            </a:r>
            <a:r>
              <a:rPr lang="en-US" sz="2200" dirty="0"/>
              <a:t> </a:t>
            </a:r>
            <a:r>
              <a:rPr lang="en-US" sz="2200" dirty="0" err="1"/>
              <a:t>một</a:t>
            </a:r>
            <a:r>
              <a:rPr lang="en-US" sz="2200" dirty="0"/>
              <a:t> </a:t>
            </a:r>
            <a:r>
              <a:rPr lang="en-US" sz="2200" dirty="0" err="1"/>
              <a:t>số</a:t>
            </a:r>
            <a:r>
              <a:rPr lang="en-US" sz="2200" dirty="0"/>
              <a:t> </a:t>
            </a:r>
            <a:r>
              <a:rPr lang="en-US" sz="2200" dirty="0" err="1"/>
              <a:t>vòng</a:t>
            </a:r>
            <a:r>
              <a:rPr lang="en-US" sz="2200" dirty="0"/>
              <a:t> </a:t>
            </a:r>
            <a:r>
              <a:rPr lang="en-US" sz="2200" dirty="0" err="1"/>
              <a:t>mã</a:t>
            </a:r>
            <a:r>
              <a:rPr lang="en-US" sz="2200" dirty="0"/>
              <a:t> </a:t>
            </a:r>
            <a:r>
              <a:rPr lang="en-US" sz="2200" dirty="0" err="1"/>
              <a:t>hóa</a:t>
            </a:r>
            <a:r>
              <a:rPr lang="en-US" sz="2200" dirty="0"/>
              <a:t>, </a:t>
            </a:r>
            <a:r>
              <a:rPr lang="en-US" sz="2200" dirty="0" err="1"/>
              <a:t>số</a:t>
            </a:r>
            <a:r>
              <a:rPr lang="en-US" sz="2200" dirty="0"/>
              <a:t> </a:t>
            </a:r>
            <a:r>
              <a:rPr lang="en-US" sz="2200" dirty="0" err="1"/>
              <a:t>vòng</a:t>
            </a:r>
            <a:r>
              <a:rPr lang="en-US" sz="2200" dirty="0"/>
              <a:t> </a:t>
            </a:r>
            <a:r>
              <a:rPr lang="en-US" sz="2200" dirty="0" err="1"/>
              <a:t>phụ</a:t>
            </a:r>
            <a:r>
              <a:rPr lang="en-US" sz="2200" dirty="0"/>
              <a:t> </a:t>
            </a:r>
            <a:r>
              <a:rPr lang="en-US" sz="2200" dirty="0" err="1"/>
              <a:t>thuộc</a:t>
            </a:r>
            <a:r>
              <a:rPr lang="en-US" sz="2200" dirty="0"/>
              <a:t> </a:t>
            </a:r>
            <a:r>
              <a:rPr lang="en-US" sz="2200" dirty="0" err="1"/>
              <a:t>vào</a:t>
            </a:r>
            <a:r>
              <a:rPr lang="en-US" sz="2200" dirty="0"/>
              <a:t> </a:t>
            </a:r>
            <a:r>
              <a:rPr lang="en-US" sz="2200" dirty="0" err="1"/>
              <a:t>độ</a:t>
            </a:r>
            <a:r>
              <a:rPr lang="en-US" sz="2200" dirty="0"/>
              <a:t> </a:t>
            </a:r>
            <a:r>
              <a:rPr lang="en-US" sz="2200" dirty="0" err="1"/>
              <a:t>dài</a:t>
            </a:r>
            <a:r>
              <a:rPr lang="en-US" sz="2200" dirty="0"/>
              <a:t> </a:t>
            </a:r>
            <a:r>
              <a:rPr lang="en-US" sz="2200" dirty="0" err="1"/>
              <a:t>khóa</a:t>
            </a:r>
            <a:r>
              <a:rPr lang="en-US" sz="2200" dirty="0"/>
              <a:t> </a:t>
            </a:r>
            <a:r>
              <a:rPr lang="en-US" sz="2200" dirty="0" err="1"/>
              <a:t>được</a:t>
            </a:r>
            <a:r>
              <a:rPr lang="en-US" sz="2200" dirty="0"/>
              <a:t> </a:t>
            </a:r>
            <a:r>
              <a:rPr lang="en-US" sz="2200" dirty="0" err="1"/>
              <a:t>sử</a:t>
            </a:r>
            <a:r>
              <a:rPr lang="en-US" sz="2200" dirty="0"/>
              <a:t> </a:t>
            </a:r>
            <a:r>
              <a:rPr lang="en-US" sz="2200" dirty="0" err="1"/>
              <a:t>dụng</a:t>
            </a:r>
            <a:r>
              <a:rPr lang="en-US" sz="2200" dirty="0"/>
              <a:t> :</a:t>
            </a:r>
          </a:p>
          <a:p>
            <a:endParaRPr lang="en-US" dirty="0" smtClean="0"/>
          </a:p>
          <a:p>
            <a:pPr marL="0" indent="0">
              <a:buNone/>
            </a:pPr>
            <a:endParaRPr lang="en-US" dirty="0" smtClean="0"/>
          </a:p>
          <a:p>
            <a:pPr marL="0" indent="0">
              <a:buNone/>
            </a:pPr>
            <a:endParaRPr lang="en-US" dirty="0" smtClean="0"/>
          </a:p>
          <a:p>
            <a:pPr algn="just">
              <a:lnSpc>
                <a:spcPct val="150000"/>
              </a:lnSpc>
            </a:pPr>
            <a:r>
              <a:rPr lang="en-US" sz="2200" dirty="0" err="1"/>
              <a:t>Trong</a:t>
            </a:r>
            <a:r>
              <a:rPr lang="en-US" sz="2200" dirty="0"/>
              <a:t> </a:t>
            </a:r>
            <a:r>
              <a:rPr lang="en-US" sz="2200" dirty="0" err="1"/>
              <a:t>trường</a:t>
            </a:r>
            <a:r>
              <a:rPr lang="en-US" sz="2200" dirty="0"/>
              <a:t> </a:t>
            </a:r>
            <a:r>
              <a:rPr lang="en-US" sz="2200" dirty="0" err="1"/>
              <a:t>hợp</a:t>
            </a:r>
            <a:r>
              <a:rPr lang="en-US" sz="2200" dirty="0"/>
              <a:t> </a:t>
            </a:r>
            <a:r>
              <a:rPr lang="en-US" sz="2200" dirty="0" err="1"/>
              <a:t>này</a:t>
            </a:r>
            <a:r>
              <a:rPr lang="en-US" sz="2200" dirty="0"/>
              <a:t>, </a:t>
            </a:r>
            <a:r>
              <a:rPr lang="en-US" sz="2200" dirty="0" err="1"/>
              <a:t>một</a:t>
            </a:r>
            <a:r>
              <a:rPr lang="en-US" sz="2200" dirty="0"/>
              <a:t> </a:t>
            </a:r>
            <a:r>
              <a:rPr lang="en-US" sz="2200" dirty="0" err="1"/>
              <a:t>khối</a:t>
            </a:r>
            <a:r>
              <a:rPr lang="en-US" sz="2200" dirty="0"/>
              <a:t> 128 bit (</a:t>
            </a:r>
            <a:r>
              <a:rPr lang="en-US" sz="2200" dirty="0" err="1"/>
              <a:t>bản</a:t>
            </a:r>
            <a:r>
              <a:rPr lang="en-US" sz="2200" dirty="0"/>
              <a:t> </a:t>
            </a:r>
            <a:r>
              <a:rPr lang="en-US" sz="2200" dirty="0" err="1"/>
              <a:t>rõ</a:t>
            </a:r>
            <a:r>
              <a:rPr lang="en-US" sz="2200" dirty="0"/>
              <a:t>, </a:t>
            </a:r>
            <a:r>
              <a:rPr lang="en-US" sz="2200" dirty="0" err="1"/>
              <a:t>khóa</a:t>
            </a:r>
            <a:r>
              <a:rPr lang="en-US" sz="2200" dirty="0"/>
              <a:t>) </a:t>
            </a:r>
            <a:r>
              <a:rPr lang="en-US" sz="2200" dirty="0" err="1"/>
              <a:t>được</a:t>
            </a:r>
            <a:r>
              <a:rPr lang="en-US" sz="2200" dirty="0"/>
              <a:t> </a:t>
            </a:r>
            <a:r>
              <a:rPr lang="en-US" sz="2200" dirty="0" err="1"/>
              <a:t>phân</a:t>
            </a:r>
            <a:r>
              <a:rPr lang="en-US" sz="2200" dirty="0"/>
              <a:t> </a:t>
            </a:r>
            <a:r>
              <a:rPr lang="en-US" sz="2200" dirty="0" err="1"/>
              <a:t>thành</a:t>
            </a:r>
            <a:r>
              <a:rPr lang="en-US" sz="2200" dirty="0"/>
              <a:t> 16 byte.</a:t>
            </a:r>
          </a:p>
          <a:p>
            <a:pPr lvl="1" algn="just">
              <a:lnSpc>
                <a:spcPct val="150000"/>
              </a:lnSpc>
            </a:pPr>
            <a:r>
              <a:rPr lang="en-US" sz="2200" dirty="0" err="1"/>
              <a:t>Khối</a:t>
            </a:r>
            <a:r>
              <a:rPr lang="en-US" sz="2200" dirty="0"/>
              <a:t> </a:t>
            </a:r>
            <a:r>
              <a:rPr lang="en-US" sz="2200" dirty="0" err="1"/>
              <a:t>bản</a:t>
            </a:r>
            <a:r>
              <a:rPr lang="en-US" sz="2200" dirty="0"/>
              <a:t> </a:t>
            </a:r>
            <a:r>
              <a:rPr lang="en-US" sz="2200" dirty="0" err="1"/>
              <a:t>rõ</a:t>
            </a:r>
            <a:r>
              <a:rPr lang="en-US" sz="2200" dirty="0"/>
              <a:t>: </a:t>
            </a:r>
            <a:r>
              <a:rPr lang="en-US" sz="2200" i="1" dirty="0"/>
              <a:t>m</a:t>
            </a:r>
            <a:r>
              <a:rPr lang="en-US" sz="2200" baseline="-25000" dirty="0"/>
              <a:t>0</a:t>
            </a:r>
            <a:r>
              <a:rPr lang="en-US" sz="2200" dirty="0"/>
              <a:t>, </a:t>
            </a:r>
            <a:r>
              <a:rPr lang="en-US" sz="2200" i="1" dirty="0"/>
              <a:t>m</a:t>
            </a:r>
            <a:r>
              <a:rPr lang="en-US" sz="2200" baseline="-25000" dirty="0"/>
              <a:t>1</a:t>
            </a:r>
            <a:r>
              <a:rPr lang="en-US" sz="2200" dirty="0"/>
              <a:t>,…, </a:t>
            </a:r>
            <a:r>
              <a:rPr lang="en-US" sz="2200" i="1" dirty="0"/>
              <a:t>m</a:t>
            </a:r>
            <a:r>
              <a:rPr lang="en-US" sz="2200" baseline="-25000" dirty="0"/>
              <a:t>15</a:t>
            </a:r>
            <a:r>
              <a:rPr lang="en-US" sz="2200" dirty="0"/>
              <a:t>.</a:t>
            </a:r>
          </a:p>
          <a:p>
            <a:pPr lvl="1" algn="just">
              <a:lnSpc>
                <a:spcPct val="150000"/>
              </a:lnSpc>
            </a:pPr>
            <a:r>
              <a:rPr lang="en-US" sz="2200" dirty="0" err="1"/>
              <a:t>Khóa</a:t>
            </a:r>
            <a:r>
              <a:rPr lang="en-US" sz="2200" dirty="0"/>
              <a:t> </a:t>
            </a:r>
            <a:r>
              <a:rPr lang="en-US" sz="2200" dirty="0" err="1"/>
              <a:t>đầu</a:t>
            </a:r>
            <a:r>
              <a:rPr lang="en-US" sz="2200" dirty="0"/>
              <a:t> </a:t>
            </a:r>
            <a:r>
              <a:rPr lang="en-US" sz="2200" dirty="0" err="1"/>
              <a:t>vào</a:t>
            </a:r>
            <a:r>
              <a:rPr lang="en-US" sz="2200" dirty="0"/>
              <a:t>: </a:t>
            </a:r>
            <a:r>
              <a:rPr lang="en-US" sz="2200" i="1" dirty="0"/>
              <a:t>k</a:t>
            </a:r>
            <a:r>
              <a:rPr lang="en-US" sz="2200" baseline="-25000" dirty="0"/>
              <a:t>0</a:t>
            </a:r>
            <a:r>
              <a:rPr lang="en-US" sz="2200" dirty="0"/>
              <a:t>, </a:t>
            </a:r>
            <a:r>
              <a:rPr lang="en-US" sz="2200" i="1" dirty="0"/>
              <a:t>k</a:t>
            </a:r>
            <a:r>
              <a:rPr lang="en-US" sz="2200" baseline="-25000" dirty="0"/>
              <a:t>1</a:t>
            </a:r>
            <a:r>
              <a:rPr lang="en-US" sz="2200" dirty="0"/>
              <a:t>, …, </a:t>
            </a:r>
            <a:r>
              <a:rPr lang="en-US" sz="2200" i="1" dirty="0"/>
              <a:t>k</a:t>
            </a:r>
            <a:r>
              <a:rPr lang="en-US" sz="2200" baseline="-25000" dirty="0"/>
              <a:t>15</a:t>
            </a:r>
            <a:r>
              <a:rPr lang="en-US" sz="2200" dirty="0"/>
              <a:t>.</a:t>
            </a:r>
          </a:p>
          <a:p>
            <a:pPr>
              <a:lnSpc>
                <a:spcPct val="120000"/>
              </a:lnSpc>
            </a:pPr>
            <a:r>
              <a:rPr lang="en-US" sz="2400" dirty="0" err="1"/>
              <a:t>Một</a:t>
            </a:r>
            <a:r>
              <a:rPr lang="en-US" sz="2400" dirty="0"/>
              <a:t> </a:t>
            </a:r>
            <a:r>
              <a:rPr lang="en-US" sz="2400" dirty="0" err="1"/>
              <a:t>vòng</a:t>
            </a:r>
            <a:r>
              <a:rPr lang="en-US" sz="2400" dirty="0"/>
              <a:t> </a:t>
            </a:r>
            <a:r>
              <a:rPr lang="en-US" sz="2400" dirty="0" err="1"/>
              <a:t>trong</a:t>
            </a:r>
            <a:r>
              <a:rPr lang="en-US" sz="2400" dirty="0"/>
              <a:t> </a:t>
            </a:r>
            <a:r>
              <a:rPr lang="en-US" sz="2400" dirty="0" err="1"/>
              <a:t>thuật</a:t>
            </a:r>
            <a:r>
              <a:rPr lang="en-US" sz="2400" dirty="0"/>
              <a:t> </a:t>
            </a:r>
            <a:r>
              <a:rPr lang="en-US" sz="2400" dirty="0" err="1"/>
              <a:t>toán</a:t>
            </a:r>
            <a:r>
              <a:rPr lang="en-US" sz="2400" dirty="0"/>
              <a:t> AES </a:t>
            </a:r>
            <a:r>
              <a:rPr lang="en-US" sz="2400" dirty="0" err="1"/>
              <a:t>được</a:t>
            </a:r>
            <a:r>
              <a:rPr lang="en-US" sz="2400" dirty="0"/>
              <a:t> </a:t>
            </a:r>
            <a:r>
              <a:rPr lang="en-US" sz="2400" dirty="0" err="1"/>
              <a:t>ký</a:t>
            </a:r>
            <a:r>
              <a:rPr lang="en-US" sz="2400" dirty="0"/>
              <a:t> </a:t>
            </a:r>
            <a:r>
              <a:rPr lang="en-US" sz="2400" dirty="0" err="1"/>
              <a:t>hiệu</a:t>
            </a:r>
            <a:r>
              <a:rPr lang="en-US" sz="2400" dirty="0"/>
              <a:t> </a:t>
            </a:r>
            <a:r>
              <a:rPr lang="en-US" sz="2400" dirty="0" err="1"/>
              <a:t>là</a:t>
            </a:r>
            <a:r>
              <a:rPr lang="en-US" sz="2400" dirty="0"/>
              <a:t>: </a:t>
            </a:r>
            <a:r>
              <a:rPr lang="en-US" sz="2400" b="1" dirty="0"/>
              <a:t>Round</a:t>
            </a:r>
            <a:r>
              <a:rPr lang="en-US" sz="2400" dirty="0"/>
              <a:t>(State, </a:t>
            </a:r>
            <a:r>
              <a:rPr lang="en-US" sz="2400" dirty="0" err="1"/>
              <a:t>RoundKey</a:t>
            </a:r>
            <a:r>
              <a:rPr lang="en-US" sz="2400" dirty="0"/>
              <a:t>)</a:t>
            </a:r>
          </a:p>
          <a:p>
            <a:pPr marL="0" indent="0">
              <a:lnSpc>
                <a:spcPct val="120000"/>
              </a:lnSpc>
              <a:buNone/>
            </a:pPr>
            <a:r>
              <a:rPr lang="en-US" sz="2400" dirty="0"/>
              <a:t>       - State :  ma </a:t>
            </a:r>
            <a:r>
              <a:rPr lang="en-US" sz="2400" dirty="0" err="1"/>
              <a:t>trận</a:t>
            </a:r>
            <a:r>
              <a:rPr lang="en-US" sz="2400" dirty="0"/>
              <a:t> </a:t>
            </a:r>
            <a:r>
              <a:rPr lang="en-US" sz="2400" dirty="0" err="1"/>
              <a:t>dữ</a:t>
            </a:r>
            <a:r>
              <a:rPr lang="en-US" sz="2400" dirty="0"/>
              <a:t> </a:t>
            </a:r>
            <a:r>
              <a:rPr lang="en-US" sz="2400" dirty="0" err="1"/>
              <a:t>liệu</a:t>
            </a:r>
            <a:endParaRPr lang="en-US" sz="2400" dirty="0"/>
          </a:p>
          <a:p>
            <a:pPr marL="0" indent="0">
              <a:lnSpc>
                <a:spcPct val="120000"/>
              </a:lnSpc>
              <a:buNone/>
            </a:pPr>
            <a:r>
              <a:rPr lang="en-US" sz="2400" dirty="0"/>
              <a:t>        -</a:t>
            </a:r>
            <a:r>
              <a:rPr lang="en-US" sz="2400" dirty="0" err="1"/>
              <a:t>Roundkey</a:t>
            </a:r>
            <a:r>
              <a:rPr lang="en-US" sz="2400" dirty="0"/>
              <a:t>: ma </a:t>
            </a:r>
            <a:r>
              <a:rPr lang="en-US" sz="2400" dirty="0" err="1"/>
              <a:t>trận</a:t>
            </a:r>
            <a:r>
              <a:rPr lang="en-US" sz="2400" dirty="0"/>
              <a:t> </a:t>
            </a:r>
            <a:r>
              <a:rPr lang="en-US" sz="2400" dirty="0" err="1"/>
              <a:t>khóa</a:t>
            </a:r>
            <a:r>
              <a:rPr lang="en-US" sz="2400" dirty="0"/>
              <a:t> </a:t>
            </a:r>
            <a:r>
              <a:rPr lang="en-US" sz="2400" dirty="0" err="1"/>
              <a:t>vòng</a:t>
            </a:r>
            <a:endParaRPr lang="en-US" sz="2400" dirty="0"/>
          </a:p>
          <a:p>
            <a:endParaRPr lang="vi-VN" dirty="0"/>
          </a:p>
        </p:txBody>
      </p:sp>
      <p:pic>
        <p:nvPicPr>
          <p:cNvPr id="4" name="Picture 2"/>
          <p:cNvPicPr>
            <a:picLocks noChangeAspect="1" noChangeArrowheads="1"/>
          </p:cNvPicPr>
          <p:nvPr/>
        </p:nvPicPr>
        <p:blipFill>
          <a:blip r:embed="rId2"/>
          <a:srcRect/>
          <a:stretch>
            <a:fillRect/>
          </a:stretch>
        </p:blipFill>
        <p:spPr bwMode="auto">
          <a:xfrm>
            <a:off x="1676400" y="914400"/>
            <a:ext cx="4495800" cy="1527699"/>
          </a:xfrm>
          <a:prstGeom prst="rect">
            <a:avLst/>
          </a:prstGeom>
          <a:noFill/>
          <a:ln w="9525">
            <a:noFill/>
            <a:miter lim="800000"/>
            <a:headEnd/>
            <a:tailEnd/>
          </a:ln>
          <a:effectLst/>
        </p:spPr>
      </p:pic>
    </p:spTree>
    <p:extLst>
      <p:ext uri="{BB962C8B-B14F-4D97-AF65-F5344CB8AC3E}">
        <p14:creationId xmlns:p14="http://schemas.microsoft.com/office/powerpoint/2010/main" val="42612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a:bodyPr>
          <a:lstStyle/>
          <a:p>
            <a:pPr algn="just">
              <a:lnSpc>
                <a:spcPct val="120000"/>
              </a:lnSpc>
            </a:pPr>
            <a:r>
              <a:rPr lang="en-US" sz="2200" dirty="0" err="1"/>
              <a:t>Khi</a:t>
            </a:r>
            <a:r>
              <a:rPr lang="en-US" sz="2200" dirty="0"/>
              <a:t> </a:t>
            </a:r>
            <a:r>
              <a:rPr lang="en-US" sz="2200" dirty="0" err="1"/>
              <a:t>thực</a:t>
            </a:r>
            <a:r>
              <a:rPr lang="en-US" sz="2200" dirty="0"/>
              <a:t> </a:t>
            </a:r>
            <a:r>
              <a:rPr lang="en-US" sz="2200" dirty="0" err="1"/>
              <a:t>hiện</a:t>
            </a:r>
            <a:r>
              <a:rPr lang="en-US" sz="2200" dirty="0"/>
              <a:t> </a:t>
            </a:r>
            <a:r>
              <a:rPr lang="en-US" sz="2200" dirty="0" err="1"/>
              <a:t>mã</a:t>
            </a:r>
            <a:r>
              <a:rPr lang="en-US" sz="2200" dirty="0"/>
              <a:t> </a:t>
            </a:r>
            <a:r>
              <a:rPr lang="en-US" sz="2200" dirty="0" err="1"/>
              <a:t>hóa</a:t>
            </a:r>
            <a:r>
              <a:rPr lang="en-US" sz="2200" dirty="0"/>
              <a:t> (</a:t>
            </a:r>
            <a:r>
              <a:rPr lang="en-US" sz="2200" dirty="0" err="1"/>
              <a:t>hoặc</a:t>
            </a:r>
            <a:r>
              <a:rPr lang="en-US" sz="2200" dirty="0"/>
              <a:t> </a:t>
            </a:r>
            <a:r>
              <a:rPr lang="en-US" sz="2200" dirty="0" err="1"/>
              <a:t>giải</a:t>
            </a:r>
            <a:r>
              <a:rPr lang="en-US" sz="2200" dirty="0"/>
              <a:t> </a:t>
            </a:r>
            <a:r>
              <a:rPr lang="en-US" sz="2200" dirty="0" err="1"/>
              <a:t>mã</a:t>
            </a:r>
            <a:r>
              <a:rPr lang="en-US" sz="2200" dirty="0"/>
              <a:t>), State </a:t>
            </a:r>
            <a:r>
              <a:rPr lang="en-US" sz="2200" dirty="0" err="1"/>
              <a:t>được</a:t>
            </a:r>
            <a:r>
              <a:rPr lang="en-US" sz="2200" dirty="0"/>
              <a:t> </a:t>
            </a:r>
            <a:r>
              <a:rPr lang="en-US" sz="2200" dirty="0" err="1"/>
              <a:t>đặt</a:t>
            </a:r>
            <a:r>
              <a:rPr lang="en-US" sz="2200" dirty="0"/>
              <a:t> </a:t>
            </a:r>
            <a:r>
              <a:rPr lang="en-US" sz="2200" dirty="0" err="1"/>
              <a:t>vào</a:t>
            </a:r>
            <a:r>
              <a:rPr lang="en-US" sz="2200" dirty="0"/>
              <a:t> </a:t>
            </a:r>
            <a:r>
              <a:rPr lang="en-US" sz="2200" dirty="0" err="1"/>
              <a:t>vòng</a:t>
            </a:r>
            <a:r>
              <a:rPr lang="en-US" sz="2200" dirty="0"/>
              <a:t> </a:t>
            </a:r>
            <a:r>
              <a:rPr lang="en-US" sz="2200" dirty="0" err="1"/>
              <a:t>đầu</a:t>
            </a:r>
            <a:r>
              <a:rPr lang="en-US" sz="2200" dirty="0"/>
              <a:t> </a:t>
            </a:r>
            <a:r>
              <a:rPr lang="en-US" sz="2200" dirty="0" err="1"/>
              <a:t>tiên</a:t>
            </a:r>
            <a:r>
              <a:rPr lang="en-US" sz="2200" dirty="0"/>
              <a:t> </a:t>
            </a:r>
            <a:r>
              <a:rPr lang="en-US" sz="2200" dirty="0" err="1"/>
              <a:t>sẽ</a:t>
            </a:r>
            <a:r>
              <a:rPr lang="en-US" sz="2200" dirty="0"/>
              <a:t> </a:t>
            </a:r>
            <a:r>
              <a:rPr lang="en-US" sz="2200" dirty="0" err="1"/>
              <a:t>là</a:t>
            </a:r>
            <a:r>
              <a:rPr lang="en-US" sz="2200" dirty="0"/>
              <a:t> </a:t>
            </a:r>
            <a:r>
              <a:rPr lang="en-US" sz="2200" dirty="0" err="1"/>
              <a:t>khối</a:t>
            </a:r>
            <a:r>
              <a:rPr lang="en-US" sz="2200" dirty="0"/>
              <a:t> </a:t>
            </a:r>
            <a:r>
              <a:rPr lang="en-US" sz="2200" dirty="0" err="1"/>
              <a:t>bản</a:t>
            </a:r>
            <a:r>
              <a:rPr lang="en-US" sz="2200" dirty="0"/>
              <a:t> </a:t>
            </a:r>
            <a:r>
              <a:rPr lang="en-US" sz="2200" dirty="0" err="1"/>
              <a:t>rõ</a:t>
            </a:r>
            <a:r>
              <a:rPr lang="en-US" sz="2200" dirty="0"/>
              <a:t> </a:t>
            </a:r>
            <a:r>
              <a:rPr lang="en-US" sz="2200" dirty="0" err="1"/>
              <a:t>đầu</a:t>
            </a:r>
            <a:r>
              <a:rPr lang="en-US" sz="2200" dirty="0"/>
              <a:t> </a:t>
            </a:r>
            <a:r>
              <a:rPr lang="en-US" sz="2200" dirty="0" err="1"/>
              <a:t>vào</a:t>
            </a:r>
            <a:r>
              <a:rPr lang="en-US" sz="2200" dirty="0"/>
              <a:t> (</a:t>
            </a:r>
            <a:r>
              <a:rPr lang="en-US" sz="2200" dirty="0" err="1"/>
              <a:t>hoặc</a:t>
            </a:r>
            <a:r>
              <a:rPr lang="en-US" sz="2200" dirty="0"/>
              <a:t> </a:t>
            </a:r>
            <a:r>
              <a:rPr lang="en-US" sz="2200" dirty="0" err="1"/>
              <a:t>khối</a:t>
            </a:r>
            <a:r>
              <a:rPr lang="en-US" sz="2200" dirty="0"/>
              <a:t> </a:t>
            </a:r>
            <a:r>
              <a:rPr lang="en-US" sz="2200" dirty="0" err="1"/>
              <a:t>bản</a:t>
            </a:r>
            <a:r>
              <a:rPr lang="en-US" sz="2200" dirty="0"/>
              <a:t> </a:t>
            </a:r>
            <a:r>
              <a:rPr lang="en-US" sz="2200" dirty="0" err="1"/>
              <a:t>mã</a:t>
            </a:r>
            <a:r>
              <a:rPr lang="en-US" sz="2200" dirty="0"/>
              <a:t> </a:t>
            </a:r>
            <a:r>
              <a:rPr lang="en-US" sz="2200" dirty="0" err="1"/>
              <a:t>đầu</a:t>
            </a:r>
            <a:r>
              <a:rPr lang="en-US" sz="2200" dirty="0"/>
              <a:t> </a:t>
            </a:r>
            <a:r>
              <a:rPr lang="en-US" sz="2200" dirty="0" err="1"/>
              <a:t>vào</a:t>
            </a:r>
            <a:r>
              <a:rPr lang="en-US" sz="2200" dirty="0"/>
              <a:t>) </a:t>
            </a:r>
            <a:r>
              <a:rPr lang="en-US" sz="2200" dirty="0" err="1"/>
              <a:t>và</a:t>
            </a:r>
            <a:r>
              <a:rPr lang="en-US" sz="2200" dirty="0"/>
              <a:t> State </a:t>
            </a:r>
            <a:r>
              <a:rPr lang="en-US" sz="2200" dirty="0" err="1"/>
              <a:t>đầu</a:t>
            </a:r>
            <a:r>
              <a:rPr lang="en-US" sz="2200" dirty="0"/>
              <a:t> </a:t>
            </a:r>
            <a:r>
              <a:rPr lang="en-US" sz="2200" dirty="0" err="1"/>
              <a:t>ra</a:t>
            </a:r>
            <a:r>
              <a:rPr lang="en-US" sz="2200" dirty="0"/>
              <a:t> ở </a:t>
            </a:r>
            <a:r>
              <a:rPr lang="en-US" sz="2200" dirty="0" err="1"/>
              <a:t>vòng</a:t>
            </a:r>
            <a:r>
              <a:rPr lang="en-US" sz="2200" dirty="0"/>
              <a:t> </a:t>
            </a:r>
            <a:r>
              <a:rPr lang="en-US" sz="2200" dirty="0" err="1"/>
              <a:t>cuối</a:t>
            </a:r>
            <a:r>
              <a:rPr lang="en-US" sz="2200" dirty="0"/>
              <a:t> </a:t>
            </a:r>
            <a:r>
              <a:rPr lang="en-US" sz="2200" dirty="0" err="1"/>
              <a:t>cùng</a:t>
            </a:r>
            <a:r>
              <a:rPr lang="en-US" sz="2200" dirty="0"/>
              <a:t> </a:t>
            </a:r>
            <a:r>
              <a:rPr lang="en-US" sz="2200" dirty="0" err="1"/>
              <a:t>sẽ</a:t>
            </a:r>
            <a:r>
              <a:rPr lang="en-US" sz="2200" dirty="0"/>
              <a:t> </a:t>
            </a:r>
            <a:r>
              <a:rPr lang="en-US" sz="2200" dirty="0" err="1"/>
              <a:t>là</a:t>
            </a:r>
            <a:r>
              <a:rPr lang="en-US" sz="2200" dirty="0"/>
              <a:t> </a:t>
            </a:r>
            <a:r>
              <a:rPr lang="en-US" sz="2200" dirty="0" err="1"/>
              <a:t>khối</a:t>
            </a:r>
            <a:r>
              <a:rPr lang="en-US" sz="2200" dirty="0"/>
              <a:t> </a:t>
            </a:r>
            <a:r>
              <a:rPr lang="en-US" sz="2200" dirty="0" err="1"/>
              <a:t>bản</a:t>
            </a:r>
            <a:r>
              <a:rPr lang="en-US" sz="2200" dirty="0"/>
              <a:t> </a:t>
            </a:r>
            <a:r>
              <a:rPr lang="en-US" sz="2200" dirty="0" err="1"/>
              <a:t>mã</a:t>
            </a:r>
            <a:r>
              <a:rPr lang="en-US" sz="2200" dirty="0"/>
              <a:t> </a:t>
            </a:r>
            <a:r>
              <a:rPr lang="en-US" sz="2200" dirty="0" err="1"/>
              <a:t>đầu</a:t>
            </a:r>
            <a:r>
              <a:rPr lang="en-US" sz="2200" dirty="0"/>
              <a:t> </a:t>
            </a:r>
            <a:r>
              <a:rPr lang="en-US" sz="2200" dirty="0" err="1"/>
              <a:t>ra</a:t>
            </a:r>
            <a:r>
              <a:rPr lang="en-US" sz="2200" dirty="0"/>
              <a:t> (</a:t>
            </a:r>
            <a:r>
              <a:rPr lang="en-US" sz="2200" dirty="0" err="1"/>
              <a:t>hoặc</a:t>
            </a:r>
            <a:r>
              <a:rPr lang="en-US" sz="2200" dirty="0"/>
              <a:t> </a:t>
            </a:r>
            <a:r>
              <a:rPr lang="en-US" sz="2200" dirty="0" err="1"/>
              <a:t>khối</a:t>
            </a:r>
            <a:r>
              <a:rPr lang="en-US" sz="2200" dirty="0"/>
              <a:t> </a:t>
            </a:r>
            <a:r>
              <a:rPr lang="en-US" sz="2200" dirty="0" err="1"/>
              <a:t>bản</a:t>
            </a:r>
            <a:r>
              <a:rPr lang="en-US" sz="2200" dirty="0"/>
              <a:t> </a:t>
            </a:r>
            <a:r>
              <a:rPr lang="en-US" sz="2200" dirty="0" err="1"/>
              <a:t>rõ</a:t>
            </a:r>
            <a:r>
              <a:rPr lang="en-US" sz="2200" dirty="0"/>
              <a:t> </a:t>
            </a:r>
            <a:r>
              <a:rPr lang="en-US" sz="2200" dirty="0" err="1"/>
              <a:t>đầu</a:t>
            </a:r>
            <a:r>
              <a:rPr lang="en-US" sz="2200" dirty="0"/>
              <a:t> </a:t>
            </a:r>
            <a:r>
              <a:rPr lang="en-US" sz="2200" dirty="0" err="1"/>
              <a:t>ra</a:t>
            </a:r>
            <a:r>
              <a:rPr lang="en-US" sz="2200" dirty="0"/>
              <a:t>).</a:t>
            </a:r>
          </a:p>
          <a:p>
            <a:pPr algn="just">
              <a:lnSpc>
                <a:spcPct val="120000"/>
              </a:lnSpc>
            </a:pPr>
            <a:r>
              <a:rPr lang="en-US" sz="2200" dirty="0" err="1"/>
              <a:t>Phép</a:t>
            </a:r>
            <a:r>
              <a:rPr lang="en-US" sz="2200" dirty="0"/>
              <a:t> </a:t>
            </a:r>
            <a:r>
              <a:rPr lang="en-US" sz="2200" dirty="0" err="1"/>
              <a:t>xử</a:t>
            </a:r>
            <a:r>
              <a:rPr lang="en-US" sz="2200" dirty="0"/>
              <a:t> </a:t>
            </a:r>
            <a:r>
              <a:rPr lang="en-US" sz="2200" dirty="0" err="1"/>
              <a:t>lí</a:t>
            </a:r>
            <a:r>
              <a:rPr lang="en-US" sz="2200" dirty="0"/>
              <a:t> </a:t>
            </a:r>
            <a:r>
              <a:rPr lang="en-US" sz="2200" dirty="0" err="1"/>
              <a:t>vòng</a:t>
            </a:r>
            <a:r>
              <a:rPr lang="en-US" sz="2200" dirty="0"/>
              <a:t> </a:t>
            </a:r>
            <a:r>
              <a:rPr lang="en-US" sz="2200" dirty="0" err="1"/>
              <a:t>được</a:t>
            </a:r>
            <a:r>
              <a:rPr lang="en-US" sz="2200" dirty="0"/>
              <a:t> </a:t>
            </a:r>
            <a:r>
              <a:rPr lang="en-US" sz="2200" dirty="0" err="1"/>
              <a:t>tạo</a:t>
            </a:r>
            <a:r>
              <a:rPr lang="en-US" sz="2200" dirty="0"/>
              <a:t> </a:t>
            </a:r>
            <a:r>
              <a:rPr lang="en-US" sz="2200" dirty="0" err="1"/>
              <a:t>ra</a:t>
            </a:r>
            <a:r>
              <a:rPr lang="en-US" sz="2200" dirty="0"/>
              <a:t> </a:t>
            </a:r>
            <a:r>
              <a:rPr lang="en-US" sz="2200" dirty="0" err="1"/>
              <a:t>từ</a:t>
            </a:r>
            <a:r>
              <a:rPr lang="en-US" sz="2200" dirty="0"/>
              <a:t> 4 </a:t>
            </a:r>
            <a:r>
              <a:rPr lang="en-US" sz="2200" dirty="0" err="1"/>
              <a:t>phép</a:t>
            </a:r>
            <a:r>
              <a:rPr lang="en-US" sz="2200" dirty="0"/>
              <a:t> </a:t>
            </a:r>
            <a:r>
              <a:rPr lang="en-US" sz="2200" dirty="0" err="1"/>
              <a:t>toán</a:t>
            </a:r>
            <a:r>
              <a:rPr lang="en-US" sz="2200" dirty="0"/>
              <a:t> </a:t>
            </a:r>
            <a:r>
              <a:rPr lang="en-US" sz="2200" dirty="0" err="1"/>
              <a:t>khác</a:t>
            </a:r>
            <a:r>
              <a:rPr lang="en-US" sz="2200" dirty="0"/>
              <a:t> </a:t>
            </a:r>
            <a:r>
              <a:rPr lang="en-US" sz="2200" dirty="0" err="1"/>
              <a:t>nhau</a:t>
            </a:r>
            <a:r>
              <a:rPr lang="en-US" sz="2200" dirty="0"/>
              <a:t> : </a:t>
            </a:r>
            <a:br>
              <a:rPr lang="en-US" sz="2200" dirty="0"/>
            </a:br>
            <a:r>
              <a:rPr lang="en-US" sz="2200" dirty="0" smtClean="0"/>
              <a:t>         </a:t>
            </a:r>
            <a:r>
              <a:rPr lang="en-US" sz="2200" b="1" dirty="0" smtClean="0"/>
              <a:t>Round</a:t>
            </a:r>
            <a:r>
              <a:rPr lang="en-US" sz="2200" dirty="0" smtClean="0"/>
              <a:t>(State</a:t>
            </a:r>
            <a:r>
              <a:rPr lang="en-US" sz="2200" dirty="0"/>
              <a:t>, </a:t>
            </a:r>
            <a:r>
              <a:rPr lang="en-US" sz="2200" dirty="0" err="1"/>
              <a:t>RoundKey</a:t>
            </a:r>
            <a:r>
              <a:rPr lang="en-US" sz="2200" dirty="0"/>
              <a:t>) {</a:t>
            </a:r>
          </a:p>
          <a:p>
            <a:pPr algn="just">
              <a:lnSpc>
                <a:spcPct val="120000"/>
              </a:lnSpc>
              <a:buNone/>
            </a:pPr>
            <a:r>
              <a:rPr lang="en-US" sz="2200" dirty="0"/>
              <a:t>		</a:t>
            </a:r>
            <a:r>
              <a:rPr lang="en-US" sz="2200" b="1" dirty="0" err="1"/>
              <a:t>Subbytes</a:t>
            </a:r>
            <a:r>
              <a:rPr lang="en-US" sz="2200" dirty="0"/>
              <a:t>(State);</a:t>
            </a:r>
          </a:p>
          <a:p>
            <a:pPr algn="just">
              <a:lnSpc>
                <a:spcPct val="120000"/>
              </a:lnSpc>
              <a:buNone/>
            </a:pPr>
            <a:r>
              <a:rPr lang="en-US" sz="2200" dirty="0"/>
              <a:t>		</a:t>
            </a:r>
            <a:r>
              <a:rPr lang="en-US" sz="2200" b="1" dirty="0" err="1"/>
              <a:t>ShiftRows</a:t>
            </a:r>
            <a:r>
              <a:rPr lang="en-US" sz="2200" dirty="0"/>
              <a:t>(State);</a:t>
            </a:r>
          </a:p>
          <a:p>
            <a:pPr algn="just">
              <a:lnSpc>
                <a:spcPct val="120000"/>
              </a:lnSpc>
              <a:buNone/>
            </a:pPr>
            <a:r>
              <a:rPr lang="en-US" sz="2200" dirty="0"/>
              <a:t>		</a:t>
            </a:r>
            <a:r>
              <a:rPr lang="en-US" sz="2200" b="1" dirty="0" err="1"/>
              <a:t>MixColumns</a:t>
            </a:r>
            <a:r>
              <a:rPr lang="en-US" sz="2200" dirty="0"/>
              <a:t>(State);</a:t>
            </a:r>
          </a:p>
          <a:p>
            <a:pPr algn="just">
              <a:lnSpc>
                <a:spcPct val="120000"/>
              </a:lnSpc>
              <a:buNone/>
            </a:pPr>
            <a:r>
              <a:rPr lang="en-US" sz="2200" b="1" dirty="0"/>
              <a:t>		</a:t>
            </a:r>
            <a:r>
              <a:rPr lang="en-US" sz="2200" b="1" dirty="0" err="1"/>
              <a:t>AddRoundKey</a:t>
            </a:r>
            <a:r>
              <a:rPr lang="en-US" sz="2200" dirty="0"/>
              <a:t>(</a:t>
            </a:r>
            <a:r>
              <a:rPr lang="en-US" sz="2200" dirty="0" err="1"/>
              <a:t>State,RoundKey</a:t>
            </a:r>
            <a:r>
              <a:rPr lang="en-US" sz="2200" dirty="0"/>
              <a:t>);</a:t>
            </a:r>
          </a:p>
          <a:p>
            <a:pPr>
              <a:buNone/>
            </a:pPr>
            <a:r>
              <a:rPr lang="en-US" sz="2200" dirty="0" smtClean="0"/>
              <a:t>}</a:t>
            </a:r>
          </a:p>
          <a:p>
            <a:r>
              <a:rPr lang="en-US" sz="2000" dirty="0" err="1"/>
              <a:t>các</a:t>
            </a:r>
            <a:r>
              <a:rPr lang="en-US" sz="2000" dirty="0"/>
              <a:t> </a:t>
            </a:r>
            <a:r>
              <a:rPr lang="en-US" sz="2000" dirty="0" err="1"/>
              <a:t>phép</a:t>
            </a:r>
            <a:r>
              <a:rPr lang="en-US" sz="2000" dirty="0"/>
              <a:t> </a:t>
            </a:r>
            <a:r>
              <a:rPr lang="en-US" sz="2000" dirty="0" err="1"/>
              <a:t>toán</a:t>
            </a:r>
            <a:r>
              <a:rPr lang="en-US" sz="2000" dirty="0"/>
              <a:t> </a:t>
            </a:r>
            <a:r>
              <a:rPr lang="en-US" sz="2000" dirty="0" err="1"/>
              <a:t>có</a:t>
            </a:r>
            <a:r>
              <a:rPr lang="en-US" sz="2000" dirty="0"/>
              <a:t> </a:t>
            </a:r>
            <a:r>
              <a:rPr lang="en-US" sz="2000" dirty="0" err="1"/>
              <a:t>tính</a:t>
            </a:r>
            <a:r>
              <a:rPr lang="en-US" sz="2000" dirty="0"/>
              <a:t> </a:t>
            </a:r>
            <a:r>
              <a:rPr lang="en-US" sz="2000" dirty="0" err="1"/>
              <a:t>chất</a:t>
            </a:r>
            <a:r>
              <a:rPr lang="en-US" sz="2000" dirty="0"/>
              <a:t> </a:t>
            </a:r>
            <a:r>
              <a:rPr lang="en-US" sz="2000" dirty="0" err="1"/>
              <a:t>nghịch</a:t>
            </a:r>
            <a:r>
              <a:rPr lang="en-US" sz="2000" dirty="0"/>
              <a:t> </a:t>
            </a:r>
            <a:r>
              <a:rPr lang="en-US" sz="2000" dirty="0" err="1"/>
              <a:t>đảo</a:t>
            </a:r>
            <a:r>
              <a:rPr lang="en-US" sz="2000" dirty="0"/>
              <a:t> (involution).</a:t>
            </a:r>
          </a:p>
          <a:p>
            <a:pPr>
              <a:buNone/>
            </a:pPr>
            <a:endParaRPr lang="en-US" sz="2200" dirty="0"/>
          </a:p>
          <a:p>
            <a:endParaRPr lang="vi-VN" dirty="0"/>
          </a:p>
        </p:txBody>
      </p:sp>
    </p:spTree>
    <p:extLst>
      <p:ext uri="{BB962C8B-B14F-4D97-AF65-F5344CB8AC3E}">
        <p14:creationId xmlns:p14="http://schemas.microsoft.com/office/powerpoint/2010/main" val="3402064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lstStyle/>
          <a:p>
            <a:r>
              <a:rPr lang="en-US" dirty="0" err="1"/>
              <a:t>Hàm</a:t>
            </a:r>
            <a:r>
              <a:rPr lang="en-US" dirty="0"/>
              <a:t> </a:t>
            </a:r>
            <a:r>
              <a:rPr lang="en-US" b="1" i="1" dirty="0" err="1"/>
              <a:t>SubBytes</a:t>
            </a:r>
            <a:r>
              <a:rPr lang="en-US" b="1" i="1" dirty="0"/>
              <a:t>(State)</a:t>
            </a:r>
          </a:p>
          <a:p>
            <a:endParaRPr lang="vi-VN" dirty="0"/>
          </a:p>
        </p:txBody>
      </p:sp>
      <p:pic>
        <p:nvPicPr>
          <p:cNvPr id="4" name="Picture 2"/>
          <p:cNvPicPr>
            <a:picLocks noChangeAspect="1" noChangeArrowheads="1"/>
          </p:cNvPicPr>
          <p:nvPr/>
        </p:nvPicPr>
        <p:blipFill>
          <a:blip r:embed="rId2"/>
          <a:srcRect/>
          <a:stretch>
            <a:fillRect/>
          </a:stretch>
        </p:blipFill>
        <p:spPr bwMode="auto">
          <a:xfrm>
            <a:off x="609600" y="914400"/>
            <a:ext cx="7924800" cy="5181600"/>
          </a:xfrm>
          <a:prstGeom prst="rect">
            <a:avLst/>
          </a:prstGeom>
          <a:noFill/>
          <a:ln w="9525">
            <a:noFill/>
            <a:miter lim="800000"/>
            <a:headEnd/>
            <a:tailEnd/>
          </a:ln>
          <a:effectLst/>
        </p:spPr>
      </p:pic>
    </p:spTree>
    <p:extLst>
      <p:ext uri="{BB962C8B-B14F-4D97-AF65-F5344CB8AC3E}">
        <p14:creationId xmlns:p14="http://schemas.microsoft.com/office/powerpoint/2010/main" val="3772993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lstStyle/>
          <a:p>
            <a:r>
              <a:rPr lang="en-US" dirty="0" err="1"/>
              <a:t>Hàm</a:t>
            </a:r>
            <a:r>
              <a:rPr lang="en-US" b="1" i="1" dirty="0"/>
              <a:t> </a:t>
            </a:r>
            <a:r>
              <a:rPr lang="en-US" b="1" i="1" dirty="0" err="1"/>
              <a:t>ShiftRows</a:t>
            </a:r>
            <a:r>
              <a:rPr lang="en-US" b="1" i="1" dirty="0"/>
              <a:t>(State)</a:t>
            </a:r>
          </a:p>
          <a:p>
            <a:endParaRPr lang="vi-VN" dirty="0"/>
          </a:p>
        </p:txBody>
      </p:sp>
      <p:pic>
        <p:nvPicPr>
          <p:cNvPr id="4" name="Picture 2"/>
          <p:cNvPicPr>
            <a:picLocks noChangeAspect="1" noChangeArrowheads="1"/>
          </p:cNvPicPr>
          <p:nvPr/>
        </p:nvPicPr>
        <p:blipFill>
          <a:blip r:embed="rId2"/>
          <a:srcRect/>
          <a:stretch>
            <a:fillRect/>
          </a:stretch>
        </p:blipFill>
        <p:spPr bwMode="auto">
          <a:xfrm>
            <a:off x="469710" y="1143000"/>
            <a:ext cx="8000999" cy="4419600"/>
          </a:xfrm>
          <a:prstGeom prst="rect">
            <a:avLst/>
          </a:prstGeom>
          <a:noFill/>
          <a:ln w="9525">
            <a:noFill/>
            <a:miter lim="800000"/>
            <a:headEnd/>
            <a:tailEnd/>
          </a:ln>
          <a:effectLst/>
        </p:spPr>
      </p:pic>
    </p:spTree>
    <p:extLst>
      <p:ext uri="{BB962C8B-B14F-4D97-AF65-F5344CB8AC3E}">
        <p14:creationId xmlns:p14="http://schemas.microsoft.com/office/powerpoint/2010/main" val="3625347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1305"/>
            <a:ext cx="8229600" cy="6248400"/>
          </a:xfrm>
        </p:spPr>
        <p:txBody>
          <a:bodyPr/>
          <a:lstStyle/>
          <a:p>
            <a:r>
              <a:rPr lang="en-US" dirty="0" err="1"/>
              <a:t>Hàm</a:t>
            </a:r>
            <a:r>
              <a:rPr lang="en-US" b="1" i="1" dirty="0"/>
              <a:t> </a:t>
            </a:r>
            <a:r>
              <a:rPr lang="en-US" b="1" i="1" dirty="0" err="1"/>
              <a:t>MixColumns</a:t>
            </a:r>
            <a:r>
              <a:rPr lang="en-US" b="1" i="1" dirty="0"/>
              <a:t>(State)</a:t>
            </a:r>
          </a:p>
          <a:p>
            <a:endParaRPr lang="vi-VN" dirty="0"/>
          </a:p>
        </p:txBody>
      </p:sp>
      <p:pic>
        <p:nvPicPr>
          <p:cNvPr id="4" name="Picture 2"/>
          <p:cNvPicPr>
            <a:picLocks noChangeAspect="1" noChangeArrowheads="1"/>
          </p:cNvPicPr>
          <p:nvPr/>
        </p:nvPicPr>
        <p:blipFill>
          <a:blip r:embed="rId2"/>
          <a:srcRect/>
          <a:stretch>
            <a:fillRect/>
          </a:stretch>
        </p:blipFill>
        <p:spPr bwMode="auto">
          <a:xfrm>
            <a:off x="647700" y="1143000"/>
            <a:ext cx="7848599" cy="4876800"/>
          </a:xfrm>
          <a:prstGeom prst="rect">
            <a:avLst/>
          </a:prstGeom>
          <a:noFill/>
          <a:ln w="9525">
            <a:noFill/>
            <a:miter lim="800000"/>
            <a:headEnd/>
            <a:tailEnd/>
          </a:ln>
          <a:effectLst/>
        </p:spPr>
      </p:pic>
    </p:spTree>
    <p:extLst>
      <p:ext uri="{BB962C8B-B14F-4D97-AF65-F5344CB8AC3E}">
        <p14:creationId xmlns:p14="http://schemas.microsoft.com/office/powerpoint/2010/main" val="2331617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Grp="1" noChangeAspect="1" noChangeArrowheads="1"/>
          </p:cNvPicPr>
          <p:nvPr>
            <p:ph idx="1"/>
          </p:nvPr>
        </p:nvPicPr>
        <p:blipFill>
          <a:blip r:embed="rId2"/>
          <a:srcRect/>
          <a:stretch>
            <a:fillRect/>
          </a:stretch>
        </p:blipFill>
        <p:spPr bwMode="auto">
          <a:xfrm>
            <a:off x="838200" y="152400"/>
            <a:ext cx="7219950" cy="3982244"/>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838200" y="4134644"/>
            <a:ext cx="7219949" cy="2558132"/>
          </a:xfrm>
          <a:prstGeom prst="rect">
            <a:avLst/>
          </a:prstGeom>
          <a:noFill/>
          <a:ln w="9525">
            <a:noFill/>
            <a:miter lim="800000"/>
            <a:headEnd/>
            <a:tailEnd/>
          </a:ln>
          <a:effectLst/>
        </p:spPr>
      </p:pic>
    </p:spTree>
    <p:extLst>
      <p:ext uri="{BB962C8B-B14F-4D97-AF65-F5344CB8AC3E}">
        <p14:creationId xmlns:p14="http://schemas.microsoft.com/office/powerpoint/2010/main" val="17985451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914400" y="228600"/>
            <a:ext cx="7210425" cy="2952750"/>
          </a:xfrm>
          <a:prstGeom prst="rect">
            <a:avLst/>
          </a:prstGeom>
          <a:noFill/>
          <a:ln w="9525">
            <a:noFill/>
            <a:miter lim="800000"/>
            <a:headEnd/>
            <a:tailEnd/>
          </a:ln>
          <a:effectLst/>
        </p:spPr>
      </p:pic>
      <p:sp>
        <p:nvSpPr>
          <p:cNvPr id="5" name="Rectangle 4"/>
          <p:cNvSpPr/>
          <p:nvPr/>
        </p:nvSpPr>
        <p:spPr>
          <a:xfrm>
            <a:off x="914400" y="3429000"/>
            <a:ext cx="7086600" cy="3139321"/>
          </a:xfrm>
          <a:prstGeom prst="rect">
            <a:avLst/>
          </a:prstGeom>
        </p:spPr>
        <p:txBody>
          <a:bodyPr wrap="square">
            <a:spAutoFit/>
          </a:bodyPr>
          <a:lstStyle/>
          <a:p>
            <a:pPr>
              <a:buFont typeface="Wingdings" pitchFamily="2" charset="2"/>
              <a:buChar char="Ø"/>
            </a:pPr>
            <a:r>
              <a:rPr lang="en-US" sz="2200" dirty="0" err="1"/>
              <a:t>Hàm</a:t>
            </a:r>
            <a:r>
              <a:rPr lang="en-US" sz="2200" b="1" i="1" dirty="0"/>
              <a:t> </a:t>
            </a:r>
            <a:r>
              <a:rPr lang="en-US" sz="2200" b="1" i="1" dirty="0" err="1"/>
              <a:t>AddRoundKey</a:t>
            </a:r>
            <a:r>
              <a:rPr lang="en-US" sz="2200" b="1" i="1" dirty="0"/>
              <a:t>(State, </a:t>
            </a:r>
            <a:r>
              <a:rPr lang="en-US" sz="2200" b="1" i="1" dirty="0" err="1"/>
              <a:t>RoundKey</a:t>
            </a:r>
            <a:r>
              <a:rPr lang="en-US" sz="2200" b="1" i="1" dirty="0"/>
              <a:t>)</a:t>
            </a:r>
          </a:p>
          <a:p>
            <a:pPr marL="342900" indent="-342900">
              <a:buFont typeface="Arial" panose="020B0604020202020204" pitchFamily="34" charset="0"/>
              <a:buChar char="•"/>
            </a:pPr>
            <a:r>
              <a:rPr lang="en-US" sz="2200" dirty="0" err="1"/>
              <a:t>Hàm</a:t>
            </a:r>
            <a:r>
              <a:rPr lang="en-US" sz="2200" dirty="0"/>
              <a:t> </a:t>
            </a:r>
            <a:r>
              <a:rPr lang="en-US" sz="2200" dirty="0" err="1"/>
              <a:t>này</a:t>
            </a:r>
            <a:r>
              <a:rPr lang="en-US" sz="2200" dirty="0"/>
              <a:t> </a:t>
            </a:r>
            <a:r>
              <a:rPr lang="en-US" sz="2200" dirty="0" err="1"/>
              <a:t>chỉ</a:t>
            </a:r>
            <a:r>
              <a:rPr lang="en-US" sz="2200" dirty="0"/>
              <a:t> </a:t>
            </a:r>
            <a:r>
              <a:rPr lang="en-US" sz="2200" dirty="0" err="1"/>
              <a:t>đơn</a:t>
            </a:r>
            <a:r>
              <a:rPr lang="en-US" sz="2200" dirty="0"/>
              <a:t> </a:t>
            </a:r>
            <a:r>
              <a:rPr lang="en-US" sz="2200" dirty="0" err="1"/>
              <a:t>thuần</a:t>
            </a:r>
            <a:r>
              <a:rPr lang="en-US" sz="2200" dirty="0"/>
              <a:t> </a:t>
            </a:r>
            <a:r>
              <a:rPr lang="en-US" sz="2200" dirty="0" err="1"/>
              <a:t>là</a:t>
            </a:r>
            <a:r>
              <a:rPr lang="en-US" sz="2200" dirty="0"/>
              <a:t> </a:t>
            </a:r>
            <a:r>
              <a:rPr lang="en-US" sz="2200" dirty="0" err="1"/>
              <a:t>phép</a:t>
            </a:r>
            <a:r>
              <a:rPr lang="en-US" sz="2200" dirty="0"/>
              <a:t> </a:t>
            </a:r>
            <a:r>
              <a:rPr lang="en-US" sz="2200" dirty="0" err="1"/>
              <a:t>cộng</a:t>
            </a:r>
            <a:r>
              <a:rPr lang="en-US" sz="2200" dirty="0"/>
              <a:t> </a:t>
            </a:r>
            <a:r>
              <a:rPr lang="en-US" sz="2200" dirty="0" err="1"/>
              <a:t>theo</a:t>
            </a:r>
            <a:r>
              <a:rPr lang="en-US" sz="2200" dirty="0"/>
              <a:t> </a:t>
            </a:r>
            <a:r>
              <a:rPr lang="en-US" sz="2200" dirty="0" err="1"/>
              <a:t>từng</a:t>
            </a:r>
            <a:r>
              <a:rPr lang="en-US" sz="2200" dirty="0"/>
              <a:t> byte </a:t>
            </a:r>
            <a:r>
              <a:rPr lang="en-US" sz="2200" dirty="0" err="1"/>
              <a:t>và</a:t>
            </a:r>
            <a:r>
              <a:rPr lang="en-US" sz="2200" dirty="0"/>
              <a:t> </a:t>
            </a:r>
            <a:r>
              <a:rPr lang="en-US" sz="2200" dirty="0" err="1"/>
              <a:t>theo</a:t>
            </a:r>
            <a:r>
              <a:rPr lang="en-US" sz="2200" dirty="0"/>
              <a:t> </a:t>
            </a:r>
            <a:r>
              <a:rPr lang="en-US" sz="2200" dirty="0" err="1"/>
              <a:t>từng</a:t>
            </a:r>
            <a:r>
              <a:rPr lang="en-US" sz="2200" dirty="0"/>
              <a:t> bit </a:t>
            </a:r>
            <a:r>
              <a:rPr lang="en-US" sz="2200" dirty="0" err="1"/>
              <a:t>các</a:t>
            </a:r>
            <a:r>
              <a:rPr lang="en-US" sz="2200" dirty="0"/>
              <a:t> </a:t>
            </a:r>
            <a:r>
              <a:rPr lang="en-US" sz="2200" dirty="0" err="1"/>
              <a:t>phần</a:t>
            </a:r>
            <a:r>
              <a:rPr lang="en-US" sz="2200" dirty="0"/>
              <a:t> </a:t>
            </a:r>
            <a:r>
              <a:rPr lang="en-US" sz="2200" dirty="0" err="1"/>
              <a:t>tử</a:t>
            </a:r>
            <a:r>
              <a:rPr lang="en-US" sz="2200" dirty="0"/>
              <a:t> </a:t>
            </a:r>
            <a:r>
              <a:rPr lang="en-US" sz="2200" dirty="0" err="1"/>
              <a:t>của</a:t>
            </a:r>
            <a:r>
              <a:rPr lang="en-US" sz="2200" dirty="0"/>
              <a:t> </a:t>
            </a:r>
            <a:r>
              <a:rPr lang="en-US" sz="2200" dirty="0" err="1"/>
              <a:t>RoundKey</a:t>
            </a:r>
            <a:r>
              <a:rPr lang="en-US" sz="2200" dirty="0"/>
              <a:t> </a:t>
            </a:r>
            <a:r>
              <a:rPr lang="en-US" sz="2200" dirty="0" err="1"/>
              <a:t>tới</a:t>
            </a:r>
            <a:r>
              <a:rPr lang="en-US" sz="2200" dirty="0"/>
              <a:t> State. </a:t>
            </a:r>
            <a:r>
              <a:rPr lang="en-US" sz="2200" dirty="0" err="1"/>
              <a:t>Phép</a:t>
            </a:r>
            <a:r>
              <a:rPr lang="en-US" sz="2200" dirty="0"/>
              <a:t> </a:t>
            </a:r>
            <a:r>
              <a:rPr lang="en-US" sz="2200" dirty="0" err="1"/>
              <a:t>cộng</a:t>
            </a:r>
            <a:r>
              <a:rPr lang="en-US" sz="2200" dirty="0"/>
              <a:t> ở </a:t>
            </a:r>
            <a:r>
              <a:rPr lang="en-US" sz="2200" dirty="0" err="1"/>
              <a:t>đây</a:t>
            </a:r>
            <a:r>
              <a:rPr lang="en-US" sz="2200" dirty="0"/>
              <a:t> </a:t>
            </a:r>
            <a:r>
              <a:rPr lang="en-US" sz="2200" dirty="0" err="1"/>
              <a:t>là</a:t>
            </a:r>
            <a:r>
              <a:rPr lang="en-US" sz="2200" dirty="0"/>
              <a:t> </a:t>
            </a:r>
            <a:r>
              <a:rPr lang="en-US" sz="2200" dirty="0" err="1"/>
              <a:t>phép</a:t>
            </a:r>
            <a:r>
              <a:rPr lang="en-US" sz="2200" dirty="0"/>
              <a:t> </a:t>
            </a:r>
            <a:r>
              <a:rPr lang="en-US" sz="2200" dirty="0" err="1"/>
              <a:t>cộng</a:t>
            </a:r>
            <a:r>
              <a:rPr lang="en-US" sz="2200" dirty="0"/>
              <a:t> </a:t>
            </a:r>
            <a:r>
              <a:rPr lang="en-US" sz="2200" dirty="0" err="1"/>
              <a:t>trong</a:t>
            </a:r>
            <a:r>
              <a:rPr lang="en-US" sz="2200" dirty="0"/>
              <a:t>  (</a:t>
            </a:r>
            <a:r>
              <a:rPr lang="en-US" sz="2200" dirty="0" err="1"/>
              <a:t>nghĩa</a:t>
            </a:r>
            <a:r>
              <a:rPr lang="en-US" sz="2200" dirty="0"/>
              <a:t> </a:t>
            </a:r>
            <a:r>
              <a:rPr lang="en-US" sz="2200" dirty="0" err="1"/>
              <a:t>là</a:t>
            </a:r>
            <a:r>
              <a:rPr lang="en-US" sz="2200" dirty="0"/>
              <a:t> </a:t>
            </a:r>
            <a:r>
              <a:rPr lang="en-US" sz="2200" dirty="0" err="1"/>
              <a:t>phép</a:t>
            </a:r>
            <a:r>
              <a:rPr lang="en-US" sz="2200" dirty="0"/>
              <a:t> XOR) </a:t>
            </a:r>
            <a:r>
              <a:rPr lang="en-US" sz="2200" dirty="0" err="1"/>
              <a:t>và</a:t>
            </a:r>
            <a:r>
              <a:rPr lang="en-US" sz="2200" dirty="0"/>
              <a:t> </a:t>
            </a:r>
            <a:r>
              <a:rPr lang="en-US" sz="2200" dirty="0" err="1"/>
              <a:t>nó</a:t>
            </a:r>
            <a:r>
              <a:rPr lang="en-US" sz="2200" dirty="0"/>
              <a:t> </a:t>
            </a:r>
            <a:r>
              <a:rPr lang="en-US" sz="2200" dirty="0" err="1"/>
              <a:t>là</a:t>
            </a:r>
            <a:r>
              <a:rPr lang="en-US" sz="2200" dirty="0"/>
              <a:t> </a:t>
            </a:r>
            <a:r>
              <a:rPr lang="en-US" sz="2200" dirty="0" err="1"/>
              <a:t>một</a:t>
            </a:r>
            <a:r>
              <a:rPr lang="en-US" sz="2200" dirty="0"/>
              <a:t> </a:t>
            </a:r>
            <a:r>
              <a:rPr lang="en-US" sz="2200" dirty="0" err="1"/>
              <a:t>phép</a:t>
            </a:r>
            <a:r>
              <a:rPr lang="en-US" sz="2200" dirty="0"/>
              <a:t> </a:t>
            </a:r>
            <a:r>
              <a:rPr lang="en-US" sz="2200" dirty="0" err="1"/>
              <a:t>biến</a:t>
            </a:r>
            <a:r>
              <a:rPr lang="en-US" sz="2200" dirty="0"/>
              <a:t> </a:t>
            </a:r>
            <a:r>
              <a:rPr lang="en-US" sz="2200" dirty="0" err="1"/>
              <a:t>đổi</a:t>
            </a:r>
            <a:r>
              <a:rPr lang="en-US" sz="2200" dirty="0"/>
              <a:t> </a:t>
            </a:r>
            <a:r>
              <a:rPr lang="en-US" sz="2200" dirty="0" err="1"/>
              <a:t>có</a:t>
            </a:r>
            <a:r>
              <a:rPr lang="en-US" sz="2200" dirty="0"/>
              <a:t> </a:t>
            </a:r>
            <a:r>
              <a:rPr lang="en-US" sz="2200" dirty="0" err="1"/>
              <a:t>tính</a:t>
            </a:r>
            <a:r>
              <a:rPr lang="en-US" sz="2200" dirty="0"/>
              <a:t> </a:t>
            </a:r>
            <a:r>
              <a:rPr lang="en-US" sz="2200" dirty="0" err="1"/>
              <a:t>nghịch</a:t>
            </a:r>
            <a:r>
              <a:rPr lang="en-US" sz="2200" dirty="0"/>
              <a:t> </a:t>
            </a:r>
            <a:r>
              <a:rPr lang="en-US" sz="2200" dirty="0" err="1"/>
              <a:t>đảo</a:t>
            </a:r>
            <a:r>
              <a:rPr lang="en-US" sz="2200" dirty="0"/>
              <a:t>. </a:t>
            </a:r>
          </a:p>
          <a:p>
            <a:pPr marL="342900" indent="-342900">
              <a:buFont typeface="Arial" panose="020B0604020202020204" pitchFamily="34" charset="0"/>
              <a:buChar char="•"/>
            </a:pPr>
            <a:r>
              <a:rPr lang="en-US" sz="2200" dirty="0" err="1"/>
              <a:t>Các</a:t>
            </a:r>
            <a:r>
              <a:rPr lang="en-US" sz="2200" dirty="0"/>
              <a:t> bit </a:t>
            </a:r>
            <a:r>
              <a:rPr lang="en-US" sz="2200" dirty="0" err="1"/>
              <a:t>RoundKey</a:t>
            </a:r>
            <a:r>
              <a:rPr lang="en-US" sz="2200" dirty="0"/>
              <a:t> </a:t>
            </a:r>
            <a:r>
              <a:rPr lang="en-US" sz="2200" dirty="0" err="1"/>
              <a:t>đã</a:t>
            </a:r>
            <a:r>
              <a:rPr lang="en-US" sz="2200" dirty="0"/>
              <a:t> </a:t>
            </a:r>
            <a:r>
              <a:rPr lang="en-US" sz="2200" dirty="0" err="1"/>
              <a:t>được</a:t>
            </a:r>
            <a:r>
              <a:rPr lang="en-US" sz="2200" dirty="0"/>
              <a:t> </a:t>
            </a:r>
            <a:r>
              <a:rPr lang="en-US" sz="2200" dirty="0" err="1"/>
              <a:t>định</a:t>
            </a:r>
            <a:r>
              <a:rPr lang="en-US" sz="2200" dirty="0"/>
              <a:t> </a:t>
            </a:r>
            <a:r>
              <a:rPr lang="en-US" sz="2200" dirty="0" err="1"/>
              <a:t>sẵn</a:t>
            </a:r>
            <a:r>
              <a:rPr lang="en-US" sz="2200" dirty="0"/>
              <a:t> (schedule), </a:t>
            </a:r>
            <a:r>
              <a:rPr lang="en-US" sz="2200" dirty="0" err="1"/>
              <a:t>nghĩa</a:t>
            </a:r>
            <a:r>
              <a:rPr lang="en-US" sz="2200" dirty="0"/>
              <a:t> </a:t>
            </a:r>
            <a:r>
              <a:rPr lang="en-US" sz="2200" dirty="0" err="1"/>
              <a:t>là</a:t>
            </a:r>
            <a:r>
              <a:rPr lang="en-US" sz="2200" dirty="0"/>
              <a:t> </a:t>
            </a:r>
            <a:r>
              <a:rPr lang="en-US" sz="2200" dirty="0" err="1"/>
              <a:t>các</a:t>
            </a:r>
            <a:r>
              <a:rPr lang="en-US" sz="2200" dirty="0"/>
              <a:t> </a:t>
            </a:r>
            <a:r>
              <a:rPr lang="en-US" sz="2200" dirty="0" err="1"/>
              <a:t>vòng</a:t>
            </a:r>
            <a:r>
              <a:rPr lang="en-US" sz="2200" dirty="0"/>
              <a:t> </a:t>
            </a:r>
            <a:r>
              <a:rPr lang="en-US" sz="2200" dirty="0" err="1"/>
              <a:t>khác</a:t>
            </a:r>
            <a:r>
              <a:rPr lang="en-US" sz="2200" dirty="0"/>
              <a:t> </a:t>
            </a:r>
            <a:r>
              <a:rPr lang="en-US" sz="2200" dirty="0" err="1"/>
              <a:t>nhau</a:t>
            </a:r>
            <a:r>
              <a:rPr lang="en-US" sz="2200" dirty="0"/>
              <a:t> </a:t>
            </a:r>
            <a:r>
              <a:rPr lang="en-US" sz="2200" dirty="0" err="1"/>
              <a:t>sử</a:t>
            </a:r>
            <a:r>
              <a:rPr lang="en-US" sz="2200" dirty="0"/>
              <a:t> </a:t>
            </a:r>
            <a:r>
              <a:rPr lang="en-US" sz="2200" dirty="0" err="1"/>
              <a:t>dụng</a:t>
            </a:r>
            <a:r>
              <a:rPr lang="en-US" sz="2200" dirty="0"/>
              <a:t> </a:t>
            </a:r>
            <a:r>
              <a:rPr lang="en-US" sz="2200" dirty="0" err="1"/>
              <a:t>các</a:t>
            </a:r>
            <a:r>
              <a:rPr lang="en-US" sz="2200" dirty="0"/>
              <a:t> bit </a:t>
            </a:r>
            <a:r>
              <a:rPr lang="en-US" sz="2200" dirty="0" err="1"/>
              <a:t>khóa</a:t>
            </a:r>
            <a:r>
              <a:rPr lang="en-US" sz="2200" dirty="0"/>
              <a:t> </a:t>
            </a:r>
            <a:r>
              <a:rPr lang="en-US" sz="2200" dirty="0" err="1"/>
              <a:t>khác</a:t>
            </a:r>
            <a:r>
              <a:rPr lang="en-US" sz="2200" dirty="0"/>
              <a:t> </a:t>
            </a:r>
            <a:r>
              <a:rPr lang="en-US" sz="2200" dirty="0" err="1"/>
              <a:t>nhau</a:t>
            </a:r>
            <a:r>
              <a:rPr lang="en-US" sz="2200" dirty="0"/>
              <a:t> </a:t>
            </a:r>
            <a:r>
              <a:rPr lang="en-US" sz="2200" dirty="0" err="1"/>
              <a:t>và</a:t>
            </a:r>
            <a:r>
              <a:rPr lang="en-US" sz="2200" dirty="0"/>
              <a:t> </a:t>
            </a:r>
            <a:r>
              <a:rPr lang="en-US" sz="2200" dirty="0" err="1"/>
              <a:t>chúng</a:t>
            </a:r>
            <a:r>
              <a:rPr lang="en-US" sz="2200" dirty="0"/>
              <a:t> </a:t>
            </a:r>
            <a:r>
              <a:rPr lang="en-US" sz="2200" dirty="0" err="1"/>
              <a:t>nhận</a:t>
            </a:r>
            <a:r>
              <a:rPr lang="en-US" sz="2200" dirty="0"/>
              <a:t> </a:t>
            </a:r>
            <a:r>
              <a:rPr lang="en-US" sz="2200" dirty="0" err="1"/>
              <a:t>được</a:t>
            </a:r>
            <a:r>
              <a:rPr lang="en-US" sz="2200" dirty="0"/>
              <a:t> </a:t>
            </a:r>
            <a:r>
              <a:rPr lang="en-US" sz="2200" dirty="0" err="1"/>
              <a:t>từ</a:t>
            </a:r>
            <a:r>
              <a:rPr lang="en-US" sz="2200" dirty="0"/>
              <a:t> </a:t>
            </a:r>
            <a:r>
              <a:rPr lang="en-US" sz="2200" dirty="0" err="1"/>
              <a:t>một</a:t>
            </a:r>
            <a:r>
              <a:rPr lang="en-US" sz="2200" dirty="0"/>
              <a:t> </a:t>
            </a:r>
            <a:r>
              <a:rPr lang="en-US" sz="2200" dirty="0" err="1"/>
              <a:t>khóa</a:t>
            </a:r>
            <a:r>
              <a:rPr lang="en-US" sz="2200" dirty="0"/>
              <a:t> </a:t>
            </a:r>
            <a:r>
              <a:rPr lang="en-US" sz="2200" dirty="0" err="1"/>
              <a:t>sử</a:t>
            </a:r>
            <a:r>
              <a:rPr lang="en-US" sz="2200" dirty="0"/>
              <a:t> </a:t>
            </a:r>
            <a:r>
              <a:rPr lang="en-US" sz="2200" dirty="0" err="1"/>
              <a:t>dụng</a:t>
            </a:r>
            <a:r>
              <a:rPr lang="en-US" sz="2200" dirty="0"/>
              <a:t> </a:t>
            </a:r>
            <a:r>
              <a:rPr lang="en-US" sz="2200" dirty="0" err="1"/>
              <a:t>một</a:t>
            </a:r>
            <a:r>
              <a:rPr lang="en-US" sz="2200" dirty="0"/>
              <a:t> </a:t>
            </a:r>
            <a:r>
              <a:rPr lang="en-US" sz="2200" dirty="0" err="1"/>
              <a:t>lược</a:t>
            </a:r>
            <a:r>
              <a:rPr lang="en-US" sz="2200" dirty="0"/>
              <a:t> </a:t>
            </a:r>
            <a:r>
              <a:rPr lang="en-US" sz="2200" dirty="0" err="1"/>
              <a:t>đồ</a:t>
            </a:r>
            <a:r>
              <a:rPr lang="en-US" sz="2200" dirty="0"/>
              <a:t> </a:t>
            </a:r>
            <a:r>
              <a:rPr lang="en-US" sz="2200" dirty="0" err="1"/>
              <a:t>khóa</a:t>
            </a:r>
            <a:r>
              <a:rPr lang="en-US" sz="2200" dirty="0"/>
              <a:t> </a:t>
            </a:r>
            <a:r>
              <a:rPr lang="en-US" sz="2200" dirty="0" err="1"/>
              <a:t>định</a:t>
            </a:r>
            <a:r>
              <a:rPr lang="en-US" sz="2200" dirty="0"/>
              <a:t> </a:t>
            </a:r>
            <a:r>
              <a:rPr lang="en-US" sz="2200" dirty="0" err="1"/>
              <a:t>sẵn</a:t>
            </a:r>
            <a:r>
              <a:rPr lang="en-US" sz="2200" dirty="0"/>
              <a:t> (</a:t>
            </a:r>
            <a:r>
              <a:rPr lang="en-US" sz="2200" dirty="0" err="1"/>
              <a:t>không</a:t>
            </a:r>
            <a:r>
              <a:rPr lang="en-US" sz="2200" dirty="0"/>
              <a:t> </a:t>
            </a:r>
            <a:r>
              <a:rPr lang="en-US" sz="2200" dirty="0" err="1"/>
              <a:t>bí</a:t>
            </a:r>
            <a:r>
              <a:rPr lang="en-US" sz="2200" dirty="0"/>
              <a:t> </a:t>
            </a:r>
            <a:r>
              <a:rPr lang="en-US" sz="2200" dirty="0" err="1"/>
              <a:t>mật</a:t>
            </a:r>
            <a:r>
              <a:rPr lang="en-US" sz="2200" dirty="0"/>
              <a:t>).</a:t>
            </a:r>
            <a:endParaRPr lang="en-US" sz="2200" dirty="0"/>
          </a:p>
        </p:txBody>
      </p:sp>
    </p:spTree>
    <p:extLst>
      <p:ext uri="{BB962C8B-B14F-4D97-AF65-F5344CB8AC3E}">
        <p14:creationId xmlns:p14="http://schemas.microsoft.com/office/powerpoint/2010/main" val="27402368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52400"/>
            <a:ext cx="8229600" cy="5973763"/>
          </a:xfrm>
        </p:spPr>
        <p:txBody>
          <a:bodyPr>
            <a:normAutofit/>
          </a:bodyPr>
          <a:lstStyle/>
          <a:p>
            <a:pPr>
              <a:buFont typeface="Wingdings" panose="05000000000000000000" pitchFamily="2" charset="2"/>
              <a:buChar char="Ø"/>
            </a:pPr>
            <a:r>
              <a:rPr lang="en-US" b="1" i="1" dirty="0" err="1"/>
              <a:t>Thủ</a:t>
            </a:r>
            <a:r>
              <a:rPr lang="en-US" b="1" i="1" dirty="0"/>
              <a:t> </a:t>
            </a:r>
            <a:r>
              <a:rPr lang="en-US" b="1" i="1" dirty="0" err="1"/>
              <a:t>tục</a:t>
            </a:r>
            <a:r>
              <a:rPr lang="en-US" b="1" i="1" dirty="0"/>
              <a:t> </a:t>
            </a:r>
            <a:r>
              <a:rPr lang="en-US" b="1" i="1" dirty="0" err="1"/>
              <a:t>giải</a:t>
            </a:r>
            <a:r>
              <a:rPr lang="en-US" b="1" i="1" dirty="0"/>
              <a:t> </a:t>
            </a:r>
            <a:r>
              <a:rPr lang="en-US" b="1" i="1" dirty="0" err="1" smtClean="0"/>
              <a:t>mã</a:t>
            </a:r>
            <a:endParaRPr lang="en-US" b="1" i="1" dirty="0" smtClean="0"/>
          </a:p>
          <a:p>
            <a:pPr algn="just"/>
            <a:r>
              <a:rPr lang="en-US" sz="2200" dirty="0"/>
              <a:t>Ta </a:t>
            </a:r>
            <a:r>
              <a:rPr lang="en-US" sz="2200" dirty="0" err="1"/>
              <a:t>thấy</a:t>
            </a:r>
            <a:r>
              <a:rPr lang="en-US" sz="2200" dirty="0"/>
              <a:t> </a:t>
            </a:r>
            <a:r>
              <a:rPr lang="en-US" sz="2200" dirty="0" err="1"/>
              <a:t>rằng</a:t>
            </a:r>
            <a:r>
              <a:rPr lang="en-US" sz="2200" dirty="0"/>
              <a:t>, </a:t>
            </a:r>
            <a:r>
              <a:rPr lang="en-US" sz="2200" dirty="0" err="1"/>
              <a:t>mỗi</a:t>
            </a:r>
            <a:r>
              <a:rPr lang="en-US" sz="2200" dirty="0"/>
              <a:t> </a:t>
            </a:r>
            <a:r>
              <a:rPr lang="en-US" sz="2200" dirty="0" err="1"/>
              <a:t>hàm</a:t>
            </a:r>
            <a:r>
              <a:rPr lang="en-US" sz="2200" dirty="0"/>
              <a:t> </a:t>
            </a:r>
            <a:r>
              <a:rPr lang="en-US" sz="2200" dirty="0" err="1"/>
              <a:t>mã</a:t>
            </a:r>
            <a:r>
              <a:rPr lang="en-US" sz="2200" dirty="0"/>
              <a:t> </a:t>
            </a:r>
            <a:r>
              <a:rPr lang="en-US" sz="2200" dirty="0" err="1"/>
              <a:t>hóa</a:t>
            </a:r>
            <a:r>
              <a:rPr lang="en-US" sz="2200" dirty="0"/>
              <a:t> </a:t>
            </a:r>
            <a:r>
              <a:rPr lang="en-US" sz="2200" dirty="0" err="1"/>
              <a:t>đều</a:t>
            </a:r>
            <a:r>
              <a:rPr lang="en-US" sz="2200" dirty="0"/>
              <a:t> </a:t>
            </a:r>
            <a:r>
              <a:rPr lang="en-US" sz="2200" dirty="0" err="1"/>
              <a:t>có</a:t>
            </a:r>
            <a:r>
              <a:rPr lang="en-US" sz="2200" dirty="0"/>
              <a:t> </a:t>
            </a:r>
            <a:r>
              <a:rPr lang="en-US" sz="2200" dirty="0" err="1"/>
              <a:t>tính</a:t>
            </a:r>
            <a:r>
              <a:rPr lang="en-US" sz="2200" dirty="0"/>
              <a:t> </a:t>
            </a:r>
            <a:r>
              <a:rPr lang="en-US" sz="2200" dirty="0" err="1"/>
              <a:t>nghịch</a:t>
            </a:r>
            <a:r>
              <a:rPr lang="en-US" sz="2200" dirty="0"/>
              <a:t> </a:t>
            </a:r>
            <a:r>
              <a:rPr lang="en-US" sz="2200" dirty="0" err="1"/>
              <a:t>đảo</a:t>
            </a:r>
            <a:r>
              <a:rPr lang="en-US" sz="2200" dirty="0"/>
              <a:t>, </a:t>
            </a:r>
            <a:r>
              <a:rPr lang="en-US" sz="2200" dirty="0" err="1"/>
              <a:t>vì</a:t>
            </a:r>
            <a:r>
              <a:rPr lang="en-US" sz="2200" dirty="0"/>
              <a:t> </a:t>
            </a:r>
            <a:r>
              <a:rPr lang="en-US" sz="2200" dirty="0" err="1"/>
              <a:t>vậy</a:t>
            </a:r>
            <a:r>
              <a:rPr lang="en-US" sz="2200" dirty="0"/>
              <a:t> </a:t>
            </a:r>
            <a:r>
              <a:rPr lang="en-US" sz="2200" dirty="0" err="1"/>
              <a:t>giải</a:t>
            </a:r>
            <a:r>
              <a:rPr lang="en-US" sz="2200" dirty="0"/>
              <a:t> </a:t>
            </a:r>
            <a:r>
              <a:rPr lang="en-US" sz="2200" dirty="0" err="1"/>
              <a:t>mã</a:t>
            </a:r>
            <a:r>
              <a:rPr lang="en-US" sz="2200" dirty="0"/>
              <a:t> </a:t>
            </a:r>
            <a:r>
              <a:rPr lang="en-US" sz="2200" dirty="0" err="1"/>
              <a:t>chỉ</a:t>
            </a:r>
            <a:r>
              <a:rPr lang="en-US" sz="2200" dirty="0"/>
              <a:t> </a:t>
            </a:r>
            <a:r>
              <a:rPr lang="en-US" sz="2200" dirty="0" err="1"/>
              <a:t>đơn</a:t>
            </a:r>
            <a:r>
              <a:rPr lang="en-US" sz="2200" dirty="0"/>
              <a:t> </a:t>
            </a:r>
            <a:r>
              <a:rPr lang="en-US" sz="2200" dirty="0" err="1"/>
              <a:t>thuần</a:t>
            </a:r>
            <a:r>
              <a:rPr lang="en-US" sz="2200" dirty="0"/>
              <a:t> </a:t>
            </a:r>
            <a:r>
              <a:rPr lang="en-US" sz="2200" dirty="0" err="1"/>
              <a:t>là</a:t>
            </a:r>
            <a:r>
              <a:rPr lang="en-US" sz="2200" dirty="0"/>
              <a:t> </a:t>
            </a:r>
            <a:r>
              <a:rPr lang="en-US" sz="2200" dirty="0" err="1"/>
              <a:t>mã</a:t>
            </a:r>
            <a:r>
              <a:rPr lang="en-US" sz="2200" dirty="0"/>
              <a:t> </a:t>
            </a:r>
            <a:r>
              <a:rPr lang="en-US" sz="2200" dirty="0" err="1"/>
              <a:t>hóa</a:t>
            </a:r>
            <a:r>
              <a:rPr lang="en-US" sz="2200" dirty="0"/>
              <a:t> </a:t>
            </a:r>
            <a:r>
              <a:rPr lang="en-US" sz="2200" dirty="0" err="1"/>
              <a:t>theo</a:t>
            </a:r>
            <a:r>
              <a:rPr lang="en-US" sz="2200" dirty="0"/>
              <a:t> </a:t>
            </a:r>
            <a:r>
              <a:rPr lang="en-US" sz="2200" dirty="0" err="1"/>
              <a:t>chiều</a:t>
            </a:r>
            <a:r>
              <a:rPr lang="en-US" sz="2200" dirty="0"/>
              <a:t> </a:t>
            </a:r>
            <a:r>
              <a:rPr lang="en-US" sz="2200" dirty="0" err="1"/>
              <a:t>ngược</a:t>
            </a:r>
            <a:r>
              <a:rPr lang="en-US" sz="2200" dirty="0"/>
              <a:t> </a:t>
            </a:r>
            <a:r>
              <a:rPr lang="en-US" sz="2200" dirty="0" err="1"/>
              <a:t>lại</a:t>
            </a:r>
            <a:r>
              <a:rPr lang="en-US" sz="2200" dirty="0"/>
              <a:t>. </a:t>
            </a:r>
            <a:r>
              <a:rPr lang="en-US" sz="2200" dirty="0" err="1"/>
              <a:t>Trong</a:t>
            </a:r>
            <a:r>
              <a:rPr lang="en-US" sz="2200" dirty="0"/>
              <a:t> </a:t>
            </a:r>
            <a:r>
              <a:rPr lang="en-US" sz="2200" dirty="0" err="1"/>
              <a:t>trường</a:t>
            </a:r>
            <a:r>
              <a:rPr lang="en-US" sz="2200" dirty="0"/>
              <a:t> </a:t>
            </a:r>
            <a:r>
              <a:rPr lang="en-US" sz="2200" dirty="0" err="1"/>
              <a:t>hợp</a:t>
            </a:r>
            <a:r>
              <a:rPr lang="en-US" sz="2200" dirty="0"/>
              <a:t> </a:t>
            </a:r>
            <a:r>
              <a:rPr lang="en-US" sz="2200" dirty="0" err="1"/>
              <a:t>này</a:t>
            </a:r>
            <a:r>
              <a:rPr lang="en-US" sz="2200" dirty="0"/>
              <a:t>, </a:t>
            </a:r>
            <a:r>
              <a:rPr lang="en-US" sz="2200" dirty="0" err="1"/>
              <a:t>áp</a:t>
            </a:r>
            <a:r>
              <a:rPr lang="en-US" sz="2200" dirty="0"/>
              <a:t> </a:t>
            </a:r>
            <a:r>
              <a:rPr lang="en-US" sz="2200" dirty="0" err="1"/>
              <a:t>dụng</a:t>
            </a:r>
            <a:r>
              <a:rPr lang="en-US" sz="2200" dirty="0"/>
              <a:t> </a:t>
            </a:r>
            <a:r>
              <a:rPr lang="en-US" sz="2200" dirty="0" err="1"/>
              <a:t>các</a:t>
            </a:r>
            <a:r>
              <a:rPr lang="en-US" sz="2200" dirty="0"/>
              <a:t> </a:t>
            </a:r>
            <a:r>
              <a:rPr lang="en-US" sz="2200" dirty="0" err="1"/>
              <a:t>hàm</a:t>
            </a:r>
            <a:r>
              <a:rPr lang="en-US" sz="2200" dirty="0"/>
              <a:t> </a:t>
            </a:r>
            <a:r>
              <a:rPr lang="en-US" sz="2200" dirty="0" err="1"/>
              <a:t>sau</a:t>
            </a:r>
            <a:r>
              <a:rPr lang="en-US" sz="2200" dirty="0"/>
              <a:t>:</a:t>
            </a:r>
          </a:p>
          <a:p>
            <a:pPr algn="just"/>
            <a:r>
              <a:rPr lang="en-US" sz="2200" b="1" dirty="0" err="1"/>
              <a:t>AddRoundKey</a:t>
            </a:r>
            <a:r>
              <a:rPr lang="en-US" sz="2200" dirty="0"/>
              <a:t>(State, </a:t>
            </a:r>
            <a:r>
              <a:rPr lang="en-US" sz="2200" dirty="0" err="1"/>
              <a:t>RoundKey</a:t>
            </a:r>
            <a:r>
              <a:rPr lang="en-US" sz="2200" dirty="0"/>
              <a:t>)</a:t>
            </a:r>
            <a:r>
              <a:rPr lang="en-US" sz="2200" baseline="30000" dirty="0"/>
              <a:t>-1</a:t>
            </a:r>
            <a:r>
              <a:rPr lang="en-US" sz="2200" dirty="0"/>
              <a:t>;</a:t>
            </a:r>
          </a:p>
          <a:p>
            <a:pPr algn="just"/>
            <a:r>
              <a:rPr lang="en-US" sz="2200" b="1" dirty="0" err="1"/>
              <a:t>MixColumns</a:t>
            </a:r>
            <a:r>
              <a:rPr lang="en-US" sz="2200" dirty="0"/>
              <a:t>(State)</a:t>
            </a:r>
            <a:r>
              <a:rPr lang="en-US" sz="2200" baseline="30000" dirty="0"/>
              <a:t>-1</a:t>
            </a:r>
            <a:r>
              <a:rPr lang="en-US" sz="2200" dirty="0"/>
              <a:t>;</a:t>
            </a:r>
          </a:p>
          <a:p>
            <a:pPr algn="just"/>
            <a:r>
              <a:rPr lang="en-US" sz="2200" b="1" dirty="0" err="1"/>
              <a:t>ShiftRows</a:t>
            </a:r>
            <a:r>
              <a:rPr lang="en-US" sz="2200" dirty="0"/>
              <a:t>(State)</a:t>
            </a:r>
            <a:r>
              <a:rPr lang="en-US" sz="2200" baseline="30000" dirty="0"/>
              <a:t>-1</a:t>
            </a:r>
            <a:r>
              <a:rPr lang="en-US" sz="2200" dirty="0"/>
              <a:t>;</a:t>
            </a:r>
          </a:p>
          <a:p>
            <a:pPr algn="just"/>
            <a:r>
              <a:rPr lang="en-US" sz="2200" b="1" dirty="0" err="1"/>
              <a:t>SubBytes</a:t>
            </a:r>
            <a:r>
              <a:rPr lang="en-US" sz="2200" dirty="0"/>
              <a:t>(State)</a:t>
            </a:r>
            <a:r>
              <a:rPr lang="en-US" sz="2200" baseline="30000" dirty="0"/>
              <a:t>-1</a:t>
            </a:r>
            <a:r>
              <a:rPr lang="en-US" sz="2200" dirty="0" smtClean="0"/>
              <a:t>;</a:t>
            </a:r>
          </a:p>
          <a:p>
            <a:pPr algn="just">
              <a:buFont typeface="Wingdings" panose="05000000000000000000" pitchFamily="2" charset="2"/>
              <a:buChar char="Ø"/>
            </a:pPr>
            <a:r>
              <a:rPr lang="en-US" b="1" i="1" dirty="0" err="1"/>
              <a:t>Thủ</a:t>
            </a:r>
            <a:r>
              <a:rPr lang="en-US" b="1" i="1" dirty="0"/>
              <a:t> </a:t>
            </a:r>
            <a:r>
              <a:rPr lang="en-US" b="1" i="1" dirty="0" err="1"/>
              <a:t>tục</a:t>
            </a:r>
            <a:r>
              <a:rPr lang="en-US" b="1" i="1" dirty="0"/>
              <a:t> </a:t>
            </a:r>
            <a:r>
              <a:rPr lang="en-US" b="1" i="1" dirty="0" err="1"/>
              <a:t>sinh</a:t>
            </a:r>
            <a:r>
              <a:rPr lang="en-US" b="1" i="1" dirty="0"/>
              <a:t> </a:t>
            </a:r>
            <a:r>
              <a:rPr lang="en-US" b="1" i="1" dirty="0" err="1"/>
              <a:t>khóa</a:t>
            </a:r>
            <a:r>
              <a:rPr lang="en-US" b="1" i="1" dirty="0"/>
              <a:t> </a:t>
            </a:r>
            <a:r>
              <a:rPr lang="en-US" b="1" i="1" dirty="0" err="1"/>
              <a:t>vòng</a:t>
            </a:r>
            <a:r>
              <a:rPr lang="en-US" dirty="0" smtClean="0"/>
              <a:t>:</a:t>
            </a:r>
          </a:p>
          <a:p>
            <a:pPr algn="just">
              <a:buFont typeface="Wingdings" panose="05000000000000000000" pitchFamily="2" charset="2"/>
              <a:buChar char="§"/>
            </a:pPr>
            <a:r>
              <a:rPr lang="en-US" sz="2200" dirty="0" err="1"/>
              <a:t>Các</a:t>
            </a:r>
            <a:r>
              <a:rPr lang="en-US" sz="2200" dirty="0"/>
              <a:t> </a:t>
            </a:r>
            <a:r>
              <a:rPr lang="en-US" sz="2200" i="1" dirty="0" err="1"/>
              <a:t>khóa</a:t>
            </a:r>
            <a:r>
              <a:rPr lang="en-US" sz="2200" i="1" dirty="0"/>
              <a:t> </a:t>
            </a:r>
            <a:r>
              <a:rPr lang="en-US" sz="2200" i="1" dirty="0" err="1"/>
              <a:t>vòng</a:t>
            </a:r>
            <a:r>
              <a:rPr lang="en-US" sz="2200" dirty="0"/>
              <a:t> </a:t>
            </a:r>
            <a:r>
              <a:rPr lang="en-US" sz="2200" dirty="0" err="1"/>
              <a:t>đư</a:t>
            </a:r>
            <a:r>
              <a:rPr lang="vi-VN" sz="2200" dirty="0"/>
              <a:t>ợc định nghĩa từ </a:t>
            </a:r>
            <a:r>
              <a:rPr lang="vi-VN" sz="2200" i="1" dirty="0"/>
              <a:t>kh</a:t>
            </a:r>
            <a:r>
              <a:rPr lang="en-US" sz="2200" i="1" dirty="0" err="1"/>
              <a:t>óa</a:t>
            </a:r>
            <a:r>
              <a:rPr lang="vi-VN" sz="2200" i="1" dirty="0"/>
              <a:t> mật</a:t>
            </a:r>
            <a:r>
              <a:rPr lang="vi-VN" sz="2200" dirty="0"/>
              <a:t> theo bảng danh mục kh</a:t>
            </a:r>
            <a:r>
              <a:rPr lang="en-US" sz="2200" dirty="0" err="1"/>
              <a:t>óa</a:t>
            </a:r>
            <a:r>
              <a:rPr lang="vi-VN" sz="2200" dirty="0"/>
              <a:t>. Bảng này bao gồm hai phần: bảng khóa mở rộng và bảng lựa chọn khóa vòng. Nguyên tắc cơ bản phù hợp theo:</a:t>
            </a:r>
            <a:endParaRPr lang="en-US" sz="2200" dirty="0"/>
          </a:p>
          <a:p>
            <a:pPr algn="just">
              <a:buFont typeface="Wingdings" panose="05000000000000000000" pitchFamily="2" charset="2"/>
              <a:buChar char="Ø"/>
            </a:pPr>
            <a:endParaRPr lang="en-US" dirty="0"/>
          </a:p>
          <a:p>
            <a:endParaRPr lang="vi-VN" dirty="0"/>
          </a:p>
        </p:txBody>
      </p:sp>
    </p:spTree>
    <p:extLst>
      <p:ext uri="{BB962C8B-B14F-4D97-AF65-F5344CB8AC3E}">
        <p14:creationId xmlns:p14="http://schemas.microsoft.com/office/powerpoint/2010/main" val="1490375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28600"/>
            <a:ext cx="8229600" cy="5897563"/>
          </a:xfrm>
        </p:spPr>
        <p:txBody>
          <a:bodyPr>
            <a:normAutofit fontScale="92500"/>
          </a:bodyPr>
          <a:lstStyle/>
          <a:p>
            <a:pPr lvl="1" algn="just"/>
            <a:r>
              <a:rPr lang="vi-VN" sz="2400" dirty="0"/>
              <a:t>Toàn bộ số bit của khóa vòng bằng độ dài của khối nhân với số vòng cộng 1 (chẳng hạn, khối dài 128 bit và có 10 vòng, thì số bit của khóa vòng là: 128 </a:t>
            </a:r>
            <a:r>
              <a:rPr lang="en-US" sz="2400" dirty="0">
                <a:sym typeface="Symbol"/>
              </a:rPr>
              <a:t></a:t>
            </a:r>
            <a:r>
              <a:rPr lang="vi-VN" sz="2400" dirty="0"/>
              <a:t> (10 + 1) = 1408);</a:t>
            </a:r>
            <a:endParaRPr lang="en-US" sz="2400" dirty="0"/>
          </a:p>
          <a:p>
            <a:pPr lvl="1" algn="just"/>
            <a:r>
              <a:rPr lang="vi-VN" sz="2400" dirty="0"/>
              <a:t>Khóa mật được mở rộng thành </a:t>
            </a:r>
            <a:r>
              <a:rPr lang="vi-VN" sz="2400" i="1" dirty="0"/>
              <a:t>khóa mở rộng;</a:t>
            </a:r>
            <a:endParaRPr lang="en-US" sz="2400" dirty="0"/>
          </a:p>
          <a:p>
            <a:pPr lvl="1" algn="just"/>
            <a:r>
              <a:rPr lang="vi-VN" sz="2400" dirty="0"/>
              <a:t>Khóa vòng được lấy từ khóa mở rộng này theo cách sau: vòng thứ nhất bao gồm N</a:t>
            </a:r>
            <a:r>
              <a:rPr lang="vi-VN" sz="2400" baseline="-25000" dirty="0"/>
              <a:t>b</a:t>
            </a:r>
            <a:r>
              <a:rPr lang="vi-VN" sz="2400" dirty="0"/>
              <a:t> từ đầu tiên, vòng thứ hai là N</a:t>
            </a:r>
            <a:r>
              <a:rPr lang="vi-VN" sz="2400" baseline="-25000" dirty="0"/>
              <a:t>b</a:t>
            </a:r>
            <a:r>
              <a:rPr lang="vi-VN" sz="2400" dirty="0"/>
              <a:t> từ tiếp theo và cứ tiếp tục như vậy.</a:t>
            </a:r>
            <a:endParaRPr lang="en-US" sz="2400" dirty="0"/>
          </a:p>
          <a:p>
            <a:pPr algn="just"/>
            <a:r>
              <a:rPr lang="vi-VN" sz="2800" b="1" i="1" dirty="0"/>
              <a:t>Bảng Khóa Mở Rộng</a:t>
            </a:r>
            <a:endParaRPr lang="vi-VN" sz="2800" dirty="0"/>
          </a:p>
          <a:p>
            <a:pPr marL="0" indent="0" algn="just">
              <a:lnSpc>
                <a:spcPct val="150000"/>
              </a:lnSpc>
              <a:buNone/>
            </a:pPr>
            <a:r>
              <a:rPr lang="vi-VN" sz="2400" dirty="0" smtClean="0"/>
              <a:t>    Bảng </a:t>
            </a:r>
            <a:r>
              <a:rPr lang="vi-VN" sz="2400" dirty="0"/>
              <a:t>khóa mở rộng là một mảng tuyến tính của các từ 4 byte và được định nghĩa bởi </a:t>
            </a:r>
            <a:r>
              <a:rPr lang="vi-VN" sz="2400" i="1" dirty="0"/>
              <a:t>W</a:t>
            </a:r>
            <a:r>
              <a:rPr lang="vi-VN" sz="2400" dirty="0"/>
              <a:t>[N</a:t>
            </a:r>
            <a:r>
              <a:rPr lang="vi-VN" sz="2400" baseline="-25000" dirty="0"/>
              <a:t>b</a:t>
            </a:r>
            <a:r>
              <a:rPr lang="vi-VN" sz="2400" i="1" baseline="-25000" dirty="0"/>
              <a:t> </a:t>
            </a:r>
            <a:r>
              <a:rPr lang="en-US" sz="2400" dirty="0">
                <a:sym typeface="Symbol"/>
              </a:rPr>
              <a:t></a:t>
            </a:r>
            <a:r>
              <a:rPr lang="en-US" sz="2400" i="1" dirty="0"/>
              <a:t> </a:t>
            </a:r>
            <a:r>
              <a:rPr lang="vi-VN" sz="2400" dirty="0"/>
              <a:t>(N</a:t>
            </a:r>
            <a:r>
              <a:rPr lang="vi-VN" sz="2400" baseline="-25000" dirty="0"/>
              <a:t>r</a:t>
            </a:r>
            <a:r>
              <a:rPr lang="vi-VN" sz="2400" dirty="0"/>
              <a:t> + 1)]</a:t>
            </a:r>
            <a:r>
              <a:rPr lang="vi-VN" sz="2400" i="1" dirty="0"/>
              <a:t>.</a:t>
            </a:r>
            <a:r>
              <a:rPr lang="vi-VN" sz="2400" dirty="0"/>
              <a:t> </a:t>
            </a:r>
            <a:endParaRPr lang="en-US" sz="2400" dirty="0"/>
          </a:p>
          <a:p>
            <a:pPr marL="0" indent="0" algn="just">
              <a:lnSpc>
                <a:spcPct val="150000"/>
              </a:lnSpc>
              <a:buNone/>
            </a:pPr>
            <a:r>
              <a:rPr lang="vi-VN" sz="2400" dirty="0" smtClean="0"/>
              <a:t>    N</a:t>
            </a:r>
            <a:r>
              <a:rPr lang="vi-VN" sz="2400" baseline="-25000" dirty="0" smtClean="0"/>
              <a:t>k</a:t>
            </a:r>
            <a:r>
              <a:rPr lang="vi-VN" sz="2400" dirty="0" smtClean="0"/>
              <a:t> </a:t>
            </a:r>
            <a:r>
              <a:rPr lang="vi-VN" sz="2400" dirty="0"/>
              <a:t>từ đầu tiên bao gồm chỉ các bit của khóa mật. Toàn bộ từ còn lại được định nghĩa theo thuật ngữ từ với chỉ số nhỏ. </a:t>
            </a:r>
            <a:endParaRPr lang="en-US" sz="2400" dirty="0"/>
          </a:p>
          <a:p>
            <a:pPr marL="0" indent="0" algn="just">
              <a:lnSpc>
                <a:spcPct val="150000"/>
              </a:lnSpc>
              <a:buNone/>
            </a:pPr>
            <a:r>
              <a:rPr lang="vi-VN" sz="2400" dirty="0" smtClean="0"/>
              <a:t>    Hàm </a:t>
            </a:r>
            <a:r>
              <a:rPr lang="vi-VN" sz="2400" dirty="0"/>
              <a:t>khóa mở rộng phụ thuộc vào giá trị N</a:t>
            </a:r>
            <a:r>
              <a:rPr lang="vi-VN" sz="2400" baseline="-25000" dirty="0"/>
              <a:t>k</a:t>
            </a:r>
            <a:r>
              <a:rPr lang="vi-VN" sz="2400" dirty="0"/>
              <a:t>.</a:t>
            </a:r>
            <a:endParaRPr lang="en-US" sz="2400" dirty="0"/>
          </a:p>
          <a:p>
            <a:pPr marL="0" indent="0">
              <a:buNone/>
            </a:pPr>
            <a:endParaRPr lang="en-US" sz="2800" dirty="0"/>
          </a:p>
          <a:p>
            <a:endParaRPr lang="vi-VN" dirty="0"/>
          </a:p>
        </p:txBody>
      </p:sp>
    </p:spTree>
    <p:extLst>
      <p:ext uri="{BB962C8B-B14F-4D97-AF65-F5344CB8AC3E}">
        <p14:creationId xmlns:p14="http://schemas.microsoft.com/office/powerpoint/2010/main" val="2637309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sz="3600" dirty="0" smtClean="0">
                <a:latin typeface="Times New Roman" pitchFamily="18" charset="0"/>
                <a:cs typeface="Times New Roman" pitchFamily="18" charset="0"/>
              </a:rPr>
              <a:t>MÃ HÓA CỔ ĐIỂN </a:t>
            </a:r>
            <a:endParaRPr lang="en-US" sz="2000" dirty="0"/>
          </a:p>
        </p:txBody>
      </p:sp>
      <p:sp>
        <p:nvSpPr>
          <p:cNvPr id="72707" name="AutoShape 3"/>
          <p:cNvSpPr>
            <a:spLocks noChangeArrowheads="1"/>
          </p:cNvSpPr>
          <p:nvPr/>
        </p:nvSpPr>
        <p:spPr bwMode="auto">
          <a:xfrm>
            <a:off x="5487987" y="2382837"/>
            <a:ext cx="2286000" cy="1731963"/>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en-US">
              <a:latin typeface="Verdana" pitchFamily="34" charset="0"/>
            </a:endParaRPr>
          </a:p>
        </p:txBody>
      </p:sp>
      <p:sp>
        <p:nvSpPr>
          <p:cNvPr id="72709" name="AutoShape 5"/>
          <p:cNvSpPr>
            <a:spLocks noChangeArrowheads="1"/>
          </p:cNvSpPr>
          <p:nvPr/>
        </p:nvSpPr>
        <p:spPr bwMode="auto">
          <a:xfrm>
            <a:off x="1068387" y="2382837"/>
            <a:ext cx="2286000" cy="1731963"/>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en-US">
              <a:latin typeface="Verdana" pitchFamily="34" charset="0"/>
            </a:endParaRPr>
          </a:p>
        </p:txBody>
      </p:sp>
      <p:sp>
        <p:nvSpPr>
          <p:cNvPr id="72710" name="Text Box 6"/>
          <p:cNvSpPr txBox="1">
            <a:spLocks noChangeArrowheads="1"/>
          </p:cNvSpPr>
          <p:nvPr/>
        </p:nvSpPr>
        <p:spPr bwMode="auto">
          <a:xfrm>
            <a:off x="1163637" y="2582862"/>
            <a:ext cx="2038350" cy="1323439"/>
          </a:xfrm>
          <a:prstGeom prst="rect">
            <a:avLst/>
          </a:prstGeom>
          <a:noFill/>
          <a:ln w="9525">
            <a:noFill/>
            <a:miter lim="800000"/>
            <a:headEnd/>
            <a:tailEnd/>
          </a:ln>
          <a:effectLst/>
        </p:spPr>
        <p:txBody>
          <a:bodyPr>
            <a:spAutoFit/>
          </a:bodyPr>
          <a:lstStyle/>
          <a:p>
            <a:pPr algn="l" eaLnBrk="0" hangingPunct="0"/>
            <a:r>
              <a:rPr lang="en-US" sz="2000" b="1" dirty="0" err="1" smtClean="0">
                <a:solidFill>
                  <a:srgbClr val="000000"/>
                </a:solidFill>
                <a:latin typeface="Times New Roman" pitchFamily="18" charset="0"/>
                <a:cs typeface="Times New Roman" pitchFamily="18" charset="0"/>
              </a:rPr>
              <a:t>Dựa</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trên</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một</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khóa</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đơn</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là</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một</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chuỗi</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ngắn</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với</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độ</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dài</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không</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đổi</a:t>
            </a:r>
            <a:endParaRPr lang="en-US" sz="1400" dirty="0">
              <a:solidFill>
                <a:srgbClr val="000000"/>
              </a:solidFill>
              <a:latin typeface="Times New Roman" pitchFamily="18" charset="0"/>
              <a:cs typeface="Times New Roman" pitchFamily="18" charset="0"/>
            </a:endParaRPr>
          </a:p>
        </p:txBody>
      </p:sp>
      <p:sp>
        <p:nvSpPr>
          <p:cNvPr id="72711" name="Freeform 7"/>
          <p:cNvSpPr>
            <a:spLocks/>
          </p:cNvSpPr>
          <p:nvPr/>
        </p:nvSpPr>
        <p:spPr bwMode="gray">
          <a:xfrm>
            <a:off x="3148012" y="2286000"/>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endParaRPr lang="en-US"/>
          </a:p>
        </p:txBody>
      </p:sp>
      <p:sp>
        <p:nvSpPr>
          <p:cNvPr id="72712" name="AutoShape 8"/>
          <p:cNvSpPr>
            <a:spLocks noChangeAspect="1" noChangeArrowheads="1" noTextEdit="1"/>
          </p:cNvSpPr>
          <p:nvPr/>
        </p:nvSpPr>
        <p:spPr bwMode="gray">
          <a:xfrm flipH="1">
            <a:off x="4868863" y="3252788"/>
            <a:ext cx="909637" cy="1244600"/>
          </a:xfrm>
          <a:prstGeom prst="rect">
            <a:avLst/>
          </a:prstGeom>
          <a:noFill/>
          <a:ln w="9525">
            <a:noFill/>
            <a:miter lim="800000"/>
            <a:headEnd/>
            <a:tailEnd/>
          </a:ln>
        </p:spPr>
        <p:txBody>
          <a:bodyPr/>
          <a:lstStyle/>
          <a:p>
            <a:endParaRPr lang="en-US"/>
          </a:p>
        </p:txBody>
      </p:sp>
      <p:sp>
        <p:nvSpPr>
          <p:cNvPr id="72713" name="Freeform 9"/>
          <p:cNvSpPr>
            <a:spLocks/>
          </p:cNvSpPr>
          <p:nvPr/>
        </p:nvSpPr>
        <p:spPr bwMode="gray">
          <a:xfrm flipH="1">
            <a:off x="4800600" y="2286000"/>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endParaRPr lang="en-US"/>
          </a:p>
        </p:txBody>
      </p:sp>
      <p:sp>
        <p:nvSpPr>
          <p:cNvPr id="72723" name="Text Box 19"/>
          <p:cNvSpPr txBox="1">
            <a:spLocks noChangeArrowheads="1"/>
          </p:cNvSpPr>
          <p:nvPr/>
        </p:nvSpPr>
        <p:spPr bwMode="auto">
          <a:xfrm>
            <a:off x="5659437" y="2611437"/>
            <a:ext cx="2038350" cy="1323439"/>
          </a:xfrm>
          <a:prstGeom prst="rect">
            <a:avLst/>
          </a:prstGeom>
          <a:noFill/>
          <a:ln w="9525">
            <a:noFill/>
            <a:miter lim="800000"/>
            <a:headEnd/>
            <a:tailEnd/>
          </a:ln>
          <a:effectLst/>
        </p:spPr>
        <p:txBody>
          <a:bodyPr>
            <a:spAutoFit/>
          </a:bodyPr>
          <a:lstStyle/>
          <a:p>
            <a:pPr algn="l" eaLnBrk="0" hangingPunct="0"/>
            <a:r>
              <a:rPr lang="en-US" sz="2000" b="1" dirty="0" err="1" smtClean="0">
                <a:solidFill>
                  <a:srgbClr val="000000"/>
                </a:solidFill>
                <a:latin typeface="Times New Roman" pitchFamily="18" charset="0"/>
                <a:cs typeface="Times New Roman" pitchFamily="18" charset="0"/>
              </a:rPr>
              <a:t>Một</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khóa</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duy</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nhất</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vừa</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dùng</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để</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mã</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hóa</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vừa</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dùng</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để</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giải</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mã</a:t>
            </a:r>
            <a:endParaRPr lang="en-US" sz="1400" dirty="0">
              <a:solidFill>
                <a:srgbClr val="000000"/>
              </a:solidFill>
              <a:latin typeface="Times New Roman" pitchFamily="18" charset="0"/>
              <a:cs typeface="Times New Roman" pitchFamily="18" charset="0"/>
            </a:endParaRPr>
          </a:p>
        </p:txBody>
      </p:sp>
      <p:pic>
        <p:nvPicPr>
          <p:cNvPr id="22530" name="Picture 2"/>
          <p:cNvPicPr>
            <a:picLocks noChangeAspect="1" noChangeArrowheads="1"/>
          </p:cNvPicPr>
          <p:nvPr/>
        </p:nvPicPr>
        <p:blipFill>
          <a:blip r:embed="rId2"/>
          <a:srcRect/>
          <a:stretch>
            <a:fillRect/>
          </a:stretch>
        </p:blipFill>
        <p:spPr bwMode="auto">
          <a:xfrm>
            <a:off x="1143000" y="4419600"/>
            <a:ext cx="6781799" cy="19764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lstStyle/>
          <a:p>
            <a:r>
              <a:rPr lang="vi-VN" i="1" dirty="0" smtClean="0">
                <a:cs typeface="Arial" pitchFamily="34" charset="0"/>
              </a:rPr>
              <a:t>Thủ </a:t>
            </a:r>
            <a:r>
              <a:rPr lang="vi-VN" i="1" dirty="0">
                <a:cs typeface="Arial" pitchFamily="34" charset="0"/>
              </a:rPr>
              <a:t>tục mở rộng khóa</a:t>
            </a:r>
            <a:r>
              <a:rPr lang="en-US" i="1" dirty="0" smtClean="0">
                <a:latin typeface="Arial" pitchFamily="34" charset="0"/>
                <a:cs typeface="Arial" pitchFamily="34" charset="0"/>
              </a:rPr>
              <a:t>:</a:t>
            </a:r>
          </a:p>
          <a:p>
            <a:endParaRPr lang="vi-VN" dirty="0"/>
          </a:p>
        </p:txBody>
      </p:sp>
      <p:pic>
        <p:nvPicPr>
          <p:cNvPr id="4" name="Picture 2"/>
          <p:cNvPicPr>
            <a:picLocks noChangeAspect="1" noChangeArrowheads="1"/>
          </p:cNvPicPr>
          <p:nvPr/>
        </p:nvPicPr>
        <p:blipFill>
          <a:blip r:embed="rId2"/>
          <a:srcRect/>
          <a:stretch>
            <a:fillRect/>
          </a:stretch>
        </p:blipFill>
        <p:spPr bwMode="auto">
          <a:xfrm>
            <a:off x="755576" y="978632"/>
            <a:ext cx="7632848" cy="5574568"/>
          </a:xfrm>
          <a:prstGeom prst="rect">
            <a:avLst/>
          </a:prstGeom>
          <a:noFill/>
          <a:ln w="9525">
            <a:noFill/>
            <a:miter lim="800000"/>
            <a:headEnd/>
            <a:tailEnd/>
          </a:ln>
          <a:effectLst/>
        </p:spPr>
      </p:pic>
    </p:spTree>
    <p:extLst>
      <p:ext uri="{BB962C8B-B14F-4D97-AF65-F5344CB8AC3E}">
        <p14:creationId xmlns:p14="http://schemas.microsoft.com/office/powerpoint/2010/main" val="618824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52400"/>
            <a:ext cx="8229600" cy="6477000"/>
          </a:xfrm>
        </p:spPr>
        <p:txBody>
          <a:bodyPr>
            <a:normAutofit/>
          </a:bodyPr>
          <a:lstStyle/>
          <a:p>
            <a:pPr algn="just">
              <a:lnSpc>
                <a:spcPct val="150000"/>
              </a:lnSpc>
            </a:pPr>
            <a:r>
              <a:rPr lang="en-US" sz="2200" dirty="0" err="1"/>
              <a:t>Hàm</a:t>
            </a:r>
            <a:r>
              <a:rPr lang="en-US" sz="2200" dirty="0"/>
              <a:t> </a:t>
            </a:r>
            <a:r>
              <a:rPr lang="en-US" sz="2200" dirty="0" err="1"/>
              <a:t>SubWord</a:t>
            </a:r>
            <a:r>
              <a:rPr lang="en-US" sz="2200" dirty="0"/>
              <a:t>(</a:t>
            </a:r>
            <a:r>
              <a:rPr lang="en-US" sz="2200" i="1" dirty="0"/>
              <a:t>W</a:t>
            </a:r>
            <a:r>
              <a:rPr lang="en-US" sz="2200" dirty="0"/>
              <a:t>) </a:t>
            </a:r>
            <a:r>
              <a:rPr lang="en-US" sz="2200" dirty="0" err="1"/>
              <a:t>thực</a:t>
            </a:r>
            <a:r>
              <a:rPr lang="en-US" sz="2200" dirty="0"/>
              <a:t> </a:t>
            </a:r>
            <a:r>
              <a:rPr lang="en-US" sz="2200" dirty="0" err="1"/>
              <a:t>hiện</a:t>
            </a:r>
            <a:r>
              <a:rPr lang="en-US" sz="2200" dirty="0"/>
              <a:t> </a:t>
            </a:r>
            <a:r>
              <a:rPr lang="en-US" sz="2200" dirty="0" err="1"/>
              <a:t>việc</a:t>
            </a:r>
            <a:r>
              <a:rPr lang="en-US" sz="2200" dirty="0"/>
              <a:t> </a:t>
            </a:r>
            <a:r>
              <a:rPr lang="en-US" sz="2200" dirty="0" err="1"/>
              <a:t>thay</a:t>
            </a:r>
            <a:r>
              <a:rPr lang="en-US" sz="2200" dirty="0"/>
              <a:t> </a:t>
            </a:r>
            <a:r>
              <a:rPr lang="en-US" sz="2200" dirty="0" err="1"/>
              <a:t>thế</a:t>
            </a:r>
            <a:r>
              <a:rPr lang="en-US" sz="2200" dirty="0"/>
              <a:t> (</a:t>
            </a:r>
            <a:r>
              <a:rPr lang="en-US" sz="2200" dirty="0" err="1"/>
              <a:t>sử</a:t>
            </a:r>
            <a:r>
              <a:rPr lang="en-US" sz="2200" dirty="0"/>
              <a:t> </a:t>
            </a:r>
            <a:r>
              <a:rPr lang="en-US" sz="2200" dirty="0" err="1"/>
              <a:t>dụng</a:t>
            </a:r>
            <a:r>
              <a:rPr lang="en-US" sz="2200" dirty="0"/>
              <a:t> S-box) </a:t>
            </a:r>
            <a:r>
              <a:rPr lang="en-US" sz="2200" dirty="0" err="1"/>
              <a:t>từng</a:t>
            </a:r>
            <a:r>
              <a:rPr lang="en-US" sz="2200" dirty="0"/>
              <a:t> byte </a:t>
            </a:r>
            <a:r>
              <a:rPr lang="en-US" sz="2200" dirty="0" err="1"/>
              <a:t>thành</a:t>
            </a:r>
            <a:r>
              <a:rPr lang="en-US" sz="2200" dirty="0"/>
              <a:t> </a:t>
            </a:r>
            <a:r>
              <a:rPr lang="en-US" sz="2200" dirty="0" err="1"/>
              <a:t>phần</a:t>
            </a:r>
            <a:r>
              <a:rPr lang="en-US" sz="2200" dirty="0"/>
              <a:t> </a:t>
            </a:r>
            <a:r>
              <a:rPr lang="en-US" sz="2200" dirty="0" err="1"/>
              <a:t>của</a:t>
            </a:r>
            <a:r>
              <a:rPr lang="en-US" sz="2200" dirty="0"/>
              <a:t> </a:t>
            </a:r>
            <a:r>
              <a:rPr lang="en-US" sz="2200" dirty="0" err="1"/>
              <a:t>từ</a:t>
            </a:r>
            <a:r>
              <a:rPr lang="en-US" sz="2200" dirty="0"/>
              <a:t> 4 byte </a:t>
            </a:r>
            <a:r>
              <a:rPr lang="en-US" sz="2200" dirty="0" err="1"/>
              <a:t>được</a:t>
            </a:r>
            <a:r>
              <a:rPr lang="en-US" sz="2200" dirty="0"/>
              <a:t> </a:t>
            </a:r>
            <a:r>
              <a:rPr lang="en-US" sz="2200" dirty="0" err="1"/>
              <a:t>đưa</a:t>
            </a:r>
            <a:r>
              <a:rPr lang="en-US" sz="2200" dirty="0"/>
              <a:t> </a:t>
            </a:r>
            <a:r>
              <a:rPr lang="en-US" sz="2200" dirty="0" err="1"/>
              <a:t>vào</a:t>
            </a:r>
            <a:r>
              <a:rPr lang="en-US" sz="2200" dirty="0"/>
              <a:t> </a:t>
            </a:r>
            <a:r>
              <a:rPr lang="en-US" sz="2200" dirty="0" err="1"/>
              <a:t>và</a:t>
            </a:r>
            <a:r>
              <a:rPr lang="en-US" sz="2200" dirty="0"/>
              <a:t> </a:t>
            </a:r>
            <a:r>
              <a:rPr lang="en-US" sz="2200" dirty="0" err="1"/>
              <a:t>trả</a:t>
            </a:r>
            <a:r>
              <a:rPr lang="en-US" sz="2200" dirty="0"/>
              <a:t> </a:t>
            </a:r>
            <a:r>
              <a:rPr lang="en-US" sz="2200" dirty="0" err="1"/>
              <a:t>kết</a:t>
            </a:r>
            <a:r>
              <a:rPr lang="en-US" sz="2200" dirty="0"/>
              <a:t> </a:t>
            </a:r>
            <a:r>
              <a:rPr lang="en-US" sz="2200" dirty="0" err="1"/>
              <a:t>quả</a:t>
            </a:r>
            <a:r>
              <a:rPr lang="en-US" sz="2200" dirty="0"/>
              <a:t> </a:t>
            </a:r>
            <a:r>
              <a:rPr lang="en-US" sz="2200" dirty="0" err="1"/>
              <a:t>về</a:t>
            </a:r>
            <a:r>
              <a:rPr lang="en-US" sz="2200" dirty="0"/>
              <a:t> </a:t>
            </a:r>
            <a:r>
              <a:rPr lang="en-US" sz="2200" dirty="0" err="1"/>
              <a:t>là</a:t>
            </a:r>
            <a:r>
              <a:rPr lang="en-US" sz="2200" dirty="0"/>
              <a:t> </a:t>
            </a:r>
            <a:r>
              <a:rPr lang="en-US" sz="2200" dirty="0" err="1"/>
              <a:t>một</a:t>
            </a:r>
            <a:r>
              <a:rPr lang="en-US" sz="2200" dirty="0"/>
              <a:t> </a:t>
            </a:r>
            <a:r>
              <a:rPr lang="en-US" sz="2200" dirty="0" err="1"/>
              <a:t>từ</a:t>
            </a:r>
            <a:r>
              <a:rPr lang="en-US" sz="2200" dirty="0"/>
              <a:t> </a:t>
            </a:r>
            <a:r>
              <a:rPr lang="en-US" sz="2200" dirty="0" err="1"/>
              <a:t>bao</a:t>
            </a:r>
            <a:r>
              <a:rPr lang="en-US" sz="2200" dirty="0"/>
              <a:t> </a:t>
            </a:r>
            <a:r>
              <a:rPr lang="en-US" sz="2200" dirty="0" err="1"/>
              <a:t>gồm</a:t>
            </a:r>
            <a:r>
              <a:rPr lang="en-US" sz="2200" dirty="0"/>
              <a:t> 4 byte </a:t>
            </a:r>
            <a:r>
              <a:rPr lang="en-US" sz="2200" dirty="0" err="1"/>
              <a:t>kết</a:t>
            </a:r>
            <a:r>
              <a:rPr lang="en-US" sz="2200" dirty="0"/>
              <a:t> </a:t>
            </a:r>
            <a:r>
              <a:rPr lang="en-US" sz="2200" dirty="0" err="1"/>
              <a:t>quả</a:t>
            </a:r>
            <a:r>
              <a:rPr lang="en-US" sz="2200" dirty="0"/>
              <a:t> </a:t>
            </a:r>
            <a:r>
              <a:rPr lang="en-US" sz="2200" dirty="0" err="1"/>
              <a:t>sau</a:t>
            </a:r>
            <a:r>
              <a:rPr lang="en-US" sz="2200" dirty="0"/>
              <a:t> </a:t>
            </a:r>
            <a:r>
              <a:rPr lang="en-US" sz="2200" dirty="0" err="1"/>
              <a:t>khi</a:t>
            </a:r>
            <a:r>
              <a:rPr lang="en-US" sz="2200" dirty="0"/>
              <a:t> </a:t>
            </a:r>
            <a:r>
              <a:rPr lang="en-US" sz="2200" dirty="0" err="1"/>
              <a:t>thực</a:t>
            </a:r>
            <a:r>
              <a:rPr lang="en-US" sz="2200" dirty="0"/>
              <a:t> </a:t>
            </a:r>
            <a:r>
              <a:rPr lang="en-US" sz="2200" dirty="0" err="1"/>
              <a:t>hiệc</a:t>
            </a:r>
            <a:r>
              <a:rPr lang="en-US" sz="2200" dirty="0"/>
              <a:t> </a:t>
            </a:r>
            <a:r>
              <a:rPr lang="en-US" sz="2200" dirty="0" err="1"/>
              <a:t>việc</a:t>
            </a:r>
            <a:r>
              <a:rPr lang="en-US" sz="2200" dirty="0"/>
              <a:t> </a:t>
            </a:r>
            <a:r>
              <a:rPr lang="en-US" sz="2200" dirty="0" err="1"/>
              <a:t>thay</a:t>
            </a:r>
            <a:r>
              <a:rPr lang="en-US" sz="2200" dirty="0"/>
              <a:t> </a:t>
            </a:r>
            <a:r>
              <a:rPr lang="en-US" sz="2200" dirty="0" err="1"/>
              <a:t>thế</a:t>
            </a:r>
            <a:r>
              <a:rPr lang="en-US" sz="2200" dirty="0"/>
              <a:t>.</a:t>
            </a:r>
          </a:p>
          <a:p>
            <a:pPr algn="just">
              <a:lnSpc>
                <a:spcPct val="150000"/>
              </a:lnSpc>
            </a:pPr>
            <a:r>
              <a:rPr lang="en-US" sz="2200" dirty="0" err="1"/>
              <a:t>Hàm</a:t>
            </a:r>
            <a:r>
              <a:rPr lang="en-US" sz="2200" dirty="0"/>
              <a:t> </a:t>
            </a:r>
            <a:r>
              <a:rPr lang="en-US" sz="2200" dirty="0" err="1"/>
              <a:t>RotWord</a:t>
            </a:r>
            <a:r>
              <a:rPr lang="en-US" sz="2200" dirty="0"/>
              <a:t>(</a:t>
            </a:r>
            <a:r>
              <a:rPr lang="en-US" sz="2200" i="1" dirty="0"/>
              <a:t>W</a:t>
            </a:r>
            <a:r>
              <a:rPr lang="en-US" sz="2200" dirty="0"/>
              <a:t>) </a:t>
            </a:r>
            <a:r>
              <a:rPr lang="en-US" sz="2200" dirty="0" err="1"/>
              <a:t>thực</a:t>
            </a:r>
            <a:r>
              <a:rPr lang="en-US" sz="2200" dirty="0"/>
              <a:t> </a:t>
            </a:r>
            <a:r>
              <a:rPr lang="en-US" sz="2200" dirty="0" err="1"/>
              <a:t>hiện</a:t>
            </a:r>
            <a:r>
              <a:rPr lang="en-US" sz="2200" dirty="0"/>
              <a:t> </a:t>
            </a:r>
            <a:r>
              <a:rPr lang="en-US" sz="2200" dirty="0" err="1"/>
              <a:t>việc</a:t>
            </a:r>
            <a:r>
              <a:rPr lang="en-US" sz="2200" dirty="0"/>
              <a:t> </a:t>
            </a:r>
            <a:r>
              <a:rPr lang="en-US" sz="2200" dirty="0" err="1"/>
              <a:t>dịch</a:t>
            </a:r>
            <a:r>
              <a:rPr lang="en-US" sz="2200" dirty="0"/>
              <a:t> </a:t>
            </a:r>
            <a:r>
              <a:rPr lang="en-US" sz="2200" dirty="0" err="1"/>
              <a:t>chuyển</a:t>
            </a:r>
            <a:r>
              <a:rPr lang="en-US" sz="2200" dirty="0"/>
              <a:t> </a:t>
            </a:r>
            <a:r>
              <a:rPr lang="en-US" sz="2200" dirty="0" err="1"/>
              <a:t>xoay</a:t>
            </a:r>
            <a:r>
              <a:rPr lang="en-US" sz="2200" dirty="0"/>
              <a:t> </a:t>
            </a:r>
            <a:r>
              <a:rPr lang="en-US" sz="2200" dirty="0" err="1"/>
              <a:t>vòng</a:t>
            </a:r>
            <a:r>
              <a:rPr lang="en-US" sz="2200" dirty="0"/>
              <a:t> 4 byte </a:t>
            </a:r>
            <a:r>
              <a:rPr lang="en-US" sz="2200" dirty="0" err="1"/>
              <a:t>thành</a:t>
            </a:r>
            <a:r>
              <a:rPr lang="en-US" sz="2200" dirty="0"/>
              <a:t> </a:t>
            </a:r>
            <a:r>
              <a:rPr lang="en-US" sz="2200" dirty="0" err="1"/>
              <a:t>phần</a:t>
            </a:r>
            <a:r>
              <a:rPr lang="en-US" sz="2200" dirty="0"/>
              <a:t> (</a:t>
            </a:r>
            <a:r>
              <a:rPr lang="en-US" sz="2200" i="1" dirty="0"/>
              <a:t>a</a:t>
            </a:r>
            <a:r>
              <a:rPr lang="en-US" sz="2200" dirty="0"/>
              <a:t>, </a:t>
            </a:r>
            <a:r>
              <a:rPr lang="en-US" sz="2200" i="1" dirty="0"/>
              <a:t>b</a:t>
            </a:r>
            <a:r>
              <a:rPr lang="en-US" sz="2200" dirty="0"/>
              <a:t>, </a:t>
            </a:r>
            <a:r>
              <a:rPr lang="en-US" sz="2200" i="1" dirty="0"/>
              <a:t>c</a:t>
            </a:r>
            <a:r>
              <a:rPr lang="en-US" sz="2200" dirty="0"/>
              <a:t>, </a:t>
            </a:r>
            <a:r>
              <a:rPr lang="en-US" sz="2200" i="1" dirty="0"/>
              <a:t>d</a:t>
            </a:r>
            <a:r>
              <a:rPr lang="en-US" sz="2200" dirty="0"/>
              <a:t>) </a:t>
            </a:r>
            <a:r>
              <a:rPr lang="en-US" sz="2200" dirty="0" err="1"/>
              <a:t>của</a:t>
            </a:r>
            <a:r>
              <a:rPr lang="en-US" sz="2200" dirty="0"/>
              <a:t> </a:t>
            </a:r>
            <a:r>
              <a:rPr lang="en-US" sz="2200" dirty="0" err="1"/>
              <a:t>từ</a:t>
            </a:r>
            <a:r>
              <a:rPr lang="en-US" sz="2200" dirty="0"/>
              <a:t> </a:t>
            </a:r>
            <a:r>
              <a:rPr lang="en-US" sz="2200" dirty="0" err="1"/>
              <a:t>được</a:t>
            </a:r>
            <a:r>
              <a:rPr lang="en-US" sz="2200" dirty="0"/>
              <a:t> </a:t>
            </a:r>
            <a:r>
              <a:rPr lang="en-US" sz="2200" dirty="0" err="1"/>
              <a:t>đưa</a:t>
            </a:r>
            <a:r>
              <a:rPr lang="en-US" sz="2200" dirty="0"/>
              <a:t> </a:t>
            </a:r>
            <a:r>
              <a:rPr lang="en-US" sz="2200" dirty="0" err="1"/>
              <a:t>vào</a:t>
            </a:r>
            <a:r>
              <a:rPr lang="en-US" sz="2200" dirty="0"/>
              <a:t>. </a:t>
            </a:r>
            <a:r>
              <a:rPr lang="en-US" sz="2200" dirty="0" err="1"/>
              <a:t>Kết</a:t>
            </a:r>
            <a:r>
              <a:rPr lang="en-US" sz="2200" dirty="0"/>
              <a:t> </a:t>
            </a:r>
            <a:r>
              <a:rPr lang="en-US" sz="2200" dirty="0" err="1"/>
              <a:t>quả</a:t>
            </a:r>
            <a:r>
              <a:rPr lang="en-US" sz="2200" dirty="0"/>
              <a:t> </a:t>
            </a:r>
            <a:r>
              <a:rPr lang="en-US" sz="2200" dirty="0" err="1"/>
              <a:t>trả</a:t>
            </a:r>
            <a:r>
              <a:rPr lang="en-US" sz="2200" dirty="0"/>
              <a:t> </a:t>
            </a:r>
            <a:r>
              <a:rPr lang="en-US" sz="2200" dirty="0" err="1"/>
              <a:t>về</a:t>
            </a:r>
            <a:r>
              <a:rPr lang="en-US" sz="2200" dirty="0"/>
              <a:t> </a:t>
            </a:r>
            <a:r>
              <a:rPr lang="en-US" sz="2200" dirty="0" err="1"/>
              <a:t>của</a:t>
            </a:r>
            <a:r>
              <a:rPr lang="en-US" sz="2200" dirty="0"/>
              <a:t> </a:t>
            </a:r>
            <a:r>
              <a:rPr lang="en-US" sz="2200" dirty="0" err="1"/>
              <a:t>hàm</a:t>
            </a:r>
            <a:r>
              <a:rPr lang="en-US" sz="2200" dirty="0"/>
              <a:t> </a:t>
            </a:r>
            <a:r>
              <a:rPr lang="en-US" sz="2200" dirty="0" err="1"/>
              <a:t>RotWord</a:t>
            </a:r>
            <a:r>
              <a:rPr lang="en-US" sz="2200" dirty="0"/>
              <a:t> </a:t>
            </a:r>
            <a:r>
              <a:rPr lang="en-US" sz="2200" dirty="0" err="1"/>
              <a:t>là</a:t>
            </a:r>
            <a:r>
              <a:rPr lang="en-US" sz="2200" dirty="0"/>
              <a:t> </a:t>
            </a:r>
            <a:r>
              <a:rPr lang="en-US" sz="2200" dirty="0" err="1"/>
              <a:t>một</a:t>
            </a:r>
            <a:r>
              <a:rPr lang="en-US" sz="2200" dirty="0"/>
              <a:t> </a:t>
            </a:r>
            <a:r>
              <a:rPr lang="en-US" sz="2200" dirty="0" err="1"/>
              <a:t>từ</a:t>
            </a:r>
            <a:r>
              <a:rPr lang="en-US" sz="2200" dirty="0"/>
              <a:t> </a:t>
            </a:r>
            <a:r>
              <a:rPr lang="en-US" sz="2200" dirty="0" err="1"/>
              <a:t>gồm</a:t>
            </a:r>
            <a:r>
              <a:rPr lang="en-US" sz="2200" dirty="0"/>
              <a:t> 4 byte </a:t>
            </a:r>
            <a:r>
              <a:rPr lang="en-US" sz="2200" dirty="0" err="1"/>
              <a:t>thành</a:t>
            </a:r>
            <a:r>
              <a:rPr lang="en-US" sz="2200" dirty="0"/>
              <a:t> </a:t>
            </a:r>
            <a:r>
              <a:rPr lang="en-US" sz="2200" dirty="0" err="1"/>
              <a:t>phần</a:t>
            </a:r>
            <a:r>
              <a:rPr lang="en-US" sz="2200" dirty="0"/>
              <a:t> </a:t>
            </a:r>
            <a:r>
              <a:rPr lang="en-US" sz="2200" dirty="0" err="1"/>
              <a:t>là</a:t>
            </a:r>
            <a:r>
              <a:rPr lang="en-US" sz="2200" dirty="0"/>
              <a:t> (</a:t>
            </a:r>
            <a:r>
              <a:rPr lang="en-US" sz="2200" i="1" dirty="0"/>
              <a:t>b</a:t>
            </a:r>
            <a:r>
              <a:rPr lang="en-US" sz="2200" dirty="0"/>
              <a:t>, </a:t>
            </a:r>
            <a:r>
              <a:rPr lang="en-US" sz="2200" i="1" dirty="0"/>
              <a:t>c</a:t>
            </a:r>
            <a:r>
              <a:rPr lang="en-US" sz="2200" dirty="0"/>
              <a:t>, </a:t>
            </a:r>
            <a:r>
              <a:rPr lang="en-US" sz="2200" i="1" dirty="0"/>
              <a:t>d</a:t>
            </a:r>
            <a:r>
              <a:rPr lang="en-US" sz="2200" dirty="0"/>
              <a:t>, </a:t>
            </a:r>
            <a:r>
              <a:rPr lang="en-US" sz="2200" i="1" dirty="0"/>
              <a:t>a</a:t>
            </a:r>
            <a:r>
              <a:rPr lang="en-US" sz="2200" dirty="0" smtClean="0"/>
              <a:t>).</a:t>
            </a:r>
          </a:p>
          <a:p>
            <a:pPr algn="just">
              <a:lnSpc>
                <a:spcPct val="150000"/>
              </a:lnSpc>
              <a:buFont typeface="Wingdings" panose="05000000000000000000" pitchFamily="2" charset="2"/>
              <a:buChar char="Ø"/>
            </a:pPr>
            <a:r>
              <a:rPr lang="en-US" sz="3000" dirty="0" err="1"/>
              <a:t>Lựa</a:t>
            </a:r>
            <a:r>
              <a:rPr lang="en-US" sz="3000" dirty="0"/>
              <a:t> </a:t>
            </a:r>
            <a:r>
              <a:rPr lang="en-US" sz="3000" dirty="0" err="1"/>
              <a:t>Chọn</a:t>
            </a:r>
            <a:r>
              <a:rPr lang="en-US" sz="3000" dirty="0"/>
              <a:t> </a:t>
            </a:r>
            <a:r>
              <a:rPr lang="en-US" sz="3000" dirty="0" err="1"/>
              <a:t>khóa</a:t>
            </a:r>
            <a:r>
              <a:rPr lang="en-US" sz="3000" dirty="0"/>
              <a:t> </a:t>
            </a:r>
            <a:r>
              <a:rPr lang="en-US" sz="3000" dirty="0" err="1"/>
              <a:t>vòng</a:t>
            </a:r>
            <a:r>
              <a:rPr lang="en-US" sz="3000" dirty="0"/>
              <a:t> </a:t>
            </a:r>
            <a:r>
              <a:rPr lang="en-US" sz="3000" dirty="0" smtClean="0"/>
              <a:t>:</a:t>
            </a:r>
          </a:p>
          <a:p>
            <a:pPr marL="0" indent="0" algn="just">
              <a:lnSpc>
                <a:spcPct val="150000"/>
              </a:lnSpc>
              <a:buNone/>
            </a:pPr>
            <a:r>
              <a:rPr lang="en-US" sz="2200" dirty="0" smtClean="0"/>
              <a:t>     </a:t>
            </a:r>
            <a:r>
              <a:rPr lang="en-US" sz="2200" dirty="0" err="1" smtClean="0"/>
              <a:t>Khóa</a:t>
            </a:r>
            <a:r>
              <a:rPr lang="en-US" sz="2200" dirty="0" smtClean="0"/>
              <a:t> </a:t>
            </a:r>
            <a:r>
              <a:rPr lang="en-US" sz="2200" dirty="0" err="1"/>
              <a:t>vòng</a:t>
            </a:r>
            <a:r>
              <a:rPr lang="en-US" sz="2200" dirty="0"/>
              <a:t> </a:t>
            </a:r>
            <a:r>
              <a:rPr lang="en-US" sz="2200" dirty="0" err="1"/>
              <a:t>thứ</a:t>
            </a:r>
            <a:r>
              <a:rPr lang="en-US" sz="2200" dirty="0"/>
              <a:t> </a:t>
            </a:r>
            <a:r>
              <a:rPr lang="en-US" sz="2200" i="1" dirty="0" err="1"/>
              <a:t>i</a:t>
            </a:r>
            <a:r>
              <a:rPr lang="en-US" sz="2200" dirty="0"/>
              <a:t> </a:t>
            </a:r>
            <a:r>
              <a:rPr lang="en-US" sz="2200" dirty="0" err="1"/>
              <a:t>được</a:t>
            </a:r>
            <a:r>
              <a:rPr lang="en-US" sz="2200" dirty="0"/>
              <a:t> </a:t>
            </a:r>
            <a:r>
              <a:rPr lang="en-US" sz="2200" dirty="0" err="1"/>
              <a:t>cho</a:t>
            </a:r>
            <a:r>
              <a:rPr lang="en-US" sz="2200" dirty="0"/>
              <a:t> </a:t>
            </a:r>
            <a:r>
              <a:rPr lang="en-US" sz="2200" dirty="0" err="1"/>
              <a:t>bởi</a:t>
            </a:r>
            <a:r>
              <a:rPr lang="en-US" sz="2200" dirty="0"/>
              <a:t> </a:t>
            </a:r>
            <a:r>
              <a:rPr lang="en-US" sz="2200" dirty="0" err="1"/>
              <a:t>các</a:t>
            </a:r>
            <a:r>
              <a:rPr lang="en-US" sz="2200" dirty="0"/>
              <a:t> </a:t>
            </a:r>
            <a:r>
              <a:rPr lang="en-US" sz="2200" dirty="0" err="1"/>
              <a:t>từ</a:t>
            </a:r>
            <a:r>
              <a:rPr lang="en-US" sz="2200" dirty="0"/>
              <a:t> </a:t>
            </a:r>
            <a:r>
              <a:rPr lang="en-US" sz="2200" dirty="0" err="1"/>
              <a:t>có</a:t>
            </a:r>
            <a:r>
              <a:rPr lang="en-US" sz="2200" dirty="0"/>
              <a:t> </a:t>
            </a:r>
            <a:r>
              <a:rPr lang="en-US" sz="2200" dirty="0" err="1"/>
              <a:t>chỉ</a:t>
            </a:r>
            <a:r>
              <a:rPr lang="en-US" sz="2200" dirty="0"/>
              <a:t> </a:t>
            </a:r>
            <a:r>
              <a:rPr lang="en-US" sz="2200" dirty="0" err="1"/>
              <a:t>số</a:t>
            </a:r>
            <a:r>
              <a:rPr lang="en-US" sz="2200" dirty="0"/>
              <a:t> </a:t>
            </a:r>
            <a:r>
              <a:rPr lang="en-US" sz="2200" dirty="0" err="1"/>
              <a:t>từ</a:t>
            </a:r>
            <a:r>
              <a:rPr lang="en-US" sz="2200" dirty="0"/>
              <a:t> </a:t>
            </a:r>
            <a:r>
              <a:rPr lang="en-US" sz="2200" i="1" dirty="0"/>
              <a:t>W</a:t>
            </a:r>
            <a:r>
              <a:rPr lang="en-US" sz="2200" dirty="0"/>
              <a:t>[</a:t>
            </a:r>
            <a:r>
              <a:rPr lang="en-US" sz="2200" dirty="0" err="1"/>
              <a:t>N</a:t>
            </a:r>
            <a:r>
              <a:rPr lang="en-US" sz="2200" baseline="-25000" dirty="0" err="1"/>
              <a:t>b</a:t>
            </a:r>
            <a:r>
              <a:rPr lang="en-US" sz="2200" baseline="-25000" dirty="0"/>
              <a:t> </a:t>
            </a:r>
            <a:r>
              <a:rPr lang="en-US" sz="2200" dirty="0">
                <a:sym typeface="Symbol"/>
              </a:rPr>
              <a:t></a:t>
            </a:r>
            <a:r>
              <a:rPr lang="en-US" sz="2200" dirty="0"/>
              <a:t> </a:t>
            </a:r>
            <a:r>
              <a:rPr lang="en-US" sz="2200" i="1" dirty="0" err="1"/>
              <a:t>i</a:t>
            </a:r>
            <a:r>
              <a:rPr lang="en-US" sz="2200" dirty="0"/>
              <a:t>] </a:t>
            </a:r>
            <a:r>
              <a:rPr lang="en-US" sz="2200" dirty="0" err="1"/>
              <a:t>đến</a:t>
            </a:r>
            <a:r>
              <a:rPr lang="en-US" sz="2200" dirty="0"/>
              <a:t> </a:t>
            </a:r>
            <a:r>
              <a:rPr lang="en-US" sz="2200" i="1" dirty="0"/>
              <a:t>W</a:t>
            </a:r>
            <a:r>
              <a:rPr lang="en-US" sz="2200" dirty="0"/>
              <a:t>[</a:t>
            </a:r>
            <a:r>
              <a:rPr lang="en-US" sz="2200" dirty="0" err="1"/>
              <a:t>N</a:t>
            </a:r>
            <a:r>
              <a:rPr lang="en-US" sz="2200" baseline="-25000" dirty="0" err="1"/>
              <a:t>b</a:t>
            </a:r>
            <a:r>
              <a:rPr lang="en-US" sz="2200" baseline="-25000" dirty="0"/>
              <a:t> </a:t>
            </a:r>
            <a:r>
              <a:rPr lang="en-US" sz="2200" dirty="0">
                <a:sym typeface="Symbol"/>
              </a:rPr>
              <a:t></a:t>
            </a:r>
            <a:r>
              <a:rPr lang="en-US" sz="2200" dirty="0"/>
              <a:t> (</a:t>
            </a:r>
            <a:r>
              <a:rPr lang="en-US" sz="2200" i="1" dirty="0" err="1"/>
              <a:t>i</a:t>
            </a:r>
            <a:r>
              <a:rPr lang="en-US" sz="2200" dirty="0"/>
              <a:t> + 1) – 1].</a:t>
            </a:r>
          </a:p>
          <a:p>
            <a:pPr algn="just">
              <a:lnSpc>
                <a:spcPct val="150000"/>
              </a:lnSpc>
              <a:buFont typeface="Wingdings" panose="05000000000000000000" pitchFamily="2" charset="2"/>
              <a:buChar char="Ø"/>
            </a:pPr>
            <a:endParaRPr lang="en-US" sz="3000" dirty="0"/>
          </a:p>
          <a:p>
            <a:endParaRPr lang="vi-VN" dirty="0"/>
          </a:p>
        </p:txBody>
      </p:sp>
      <p:pic>
        <p:nvPicPr>
          <p:cNvPr id="5" name="Picture 4"/>
          <p:cNvPicPr>
            <a:picLocks noChangeAspect="1" noChangeArrowheads="1"/>
          </p:cNvPicPr>
          <p:nvPr/>
        </p:nvPicPr>
        <p:blipFill>
          <a:blip r:embed="rId2"/>
          <a:srcRect/>
          <a:stretch>
            <a:fillRect/>
          </a:stretch>
        </p:blipFill>
        <p:spPr bwMode="auto">
          <a:xfrm>
            <a:off x="1447800" y="5072743"/>
            <a:ext cx="5867400" cy="1556657"/>
          </a:xfrm>
          <a:prstGeom prst="rect">
            <a:avLst/>
          </a:prstGeom>
          <a:noFill/>
          <a:ln w="9525">
            <a:noFill/>
            <a:miter lim="800000"/>
            <a:headEnd/>
            <a:tailEnd/>
          </a:ln>
          <a:effectLst/>
        </p:spPr>
      </p:pic>
    </p:spTree>
    <p:extLst>
      <p:ext uri="{BB962C8B-B14F-4D97-AF65-F5344CB8AC3E}">
        <p14:creationId xmlns:p14="http://schemas.microsoft.com/office/powerpoint/2010/main" val="37011942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a:xfrm>
            <a:off x="457200" y="152400"/>
            <a:ext cx="8229600" cy="6400800"/>
          </a:xfrm>
        </p:spPr>
        <p:txBody>
          <a:bodyPr>
            <a:noAutofit/>
          </a:bodyPr>
          <a:lstStyle/>
          <a:p>
            <a:pPr>
              <a:buFont typeface="Wingdings" panose="05000000000000000000" pitchFamily="2" charset="2"/>
              <a:buChar char="Ø"/>
            </a:pPr>
            <a:r>
              <a:rPr lang="en-US" sz="3000" b="1" i="1" dirty="0" err="1"/>
              <a:t>Đánh</a:t>
            </a:r>
            <a:r>
              <a:rPr lang="en-US" sz="3000" b="1" i="1" dirty="0"/>
              <a:t> </a:t>
            </a:r>
            <a:r>
              <a:rPr lang="en-US" sz="3000" b="1" i="1" dirty="0" err="1"/>
              <a:t>giá</a:t>
            </a:r>
            <a:r>
              <a:rPr lang="en-US" sz="3000" b="1" i="1" dirty="0"/>
              <a:t> </a:t>
            </a:r>
            <a:r>
              <a:rPr lang="en-US" sz="3000" b="1" i="1" dirty="0" err="1"/>
              <a:t>thuật</a:t>
            </a:r>
            <a:r>
              <a:rPr lang="en-US" sz="3000" b="1" i="1" dirty="0"/>
              <a:t> </a:t>
            </a:r>
            <a:r>
              <a:rPr lang="en-US" sz="3000" b="1" i="1" dirty="0" err="1" smtClean="0"/>
              <a:t>toán</a:t>
            </a:r>
            <a:r>
              <a:rPr lang="en-US" sz="3000" b="1" i="1" dirty="0" smtClean="0"/>
              <a:t>:</a:t>
            </a:r>
          </a:p>
          <a:p>
            <a:pPr algn="just">
              <a:lnSpc>
                <a:spcPct val="120000"/>
              </a:lnSpc>
            </a:pPr>
            <a:r>
              <a:rPr lang="en-US" sz="1800" dirty="0" err="1" smtClean="0"/>
              <a:t>Thuật</a:t>
            </a:r>
            <a:r>
              <a:rPr lang="en-US" sz="1800" dirty="0" smtClean="0"/>
              <a:t> </a:t>
            </a:r>
            <a:r>
              <a:rPr lang="en-US" sz="1800" dirty="0" err="1" smtClean="0"/>
              <a:t>toán</a:t>
            </a:r>
            <a:r>
              <a:rPr lang="en-US" sz="1800" dirty="0" smtClean="0"/>
              <a:t> AES </a:t>
            </a:r>
            <a:r>
              <a:rPr lang="en-US" sz="1800" dirty="0" err="1" smtClean="0"/>
              <a:t>thích</a:t>
            </a:r>
            <a:r>
              <a:rPr lang="en-US" sz="1800" dirty="0" smtClean="0"/>
              <a:t> </a:t>
            </a:r>
            <a:r>
              <a:rPr lang="en-US" sz="1800" dirty="0" err="1" smtClean="0"/>
              <a:t>hợp</a:t>
            </a:r>
            <a:r>
              <a:rPr lang="en-US" sz="1800" dirty="0" smtClean="0"/>
              <a:t> </a:t>
            </a:r>
            <a:r>
              <a:rPr lang="en-US" sz="1800" dirty="0" err="1" smtClean="0"/>
              <a:t>cho</a:t>
            </a:r>
            <a:r>
              <a:rPr lang="en-US" sz="1800" dirty="0" smtClean="0"/>
              <a:t> </a:t>
            </a:r>
            <a:r>
              <a:rPr lang="en-US" sz="1800" dirty="0" err="1" smtClean="0"/>
              <a:t>việc</a:t>
            </a:r>
            <a:r>
              <a:rPr lang="en-US" sz="1800" dirty="0" smtClean="0"/>
              <a:t> </a:t>
            </a:r>
            <a:r>
              <a:rPr lang="en-US" sz="1800" dirty="0" err="1" smtClean="0"/>
              <a:t>triển</a:t>
            </a:r>
            <a:r>
              <a:rPr lang="en-US" sz="1800" dirty="0" smtClean="0"/>
              <a:t> </a:t>
            </a:r>
            <a:r>
              <a:rPr lang="en-US" sz="1800" dirty="0" err="1" smtClean="0"/>
              <a:t>khai</a:t>
            </a:r>
            <a:r>
              <a:rPr lang="en-US" sz="1800" dirty="0" smtClean="0"/>
              <a:t> </a:t>
            </a:r>
            <a:r>
              <a:rPr lang="en-US" sz="1800" dirty="0" err="1" smtClean="0"/>
              <a:t>trên</a:t>
            </a:r>
            <a:r>
              <a:rPr lang="en-US" sz="1800" dirty="0" smtClean="0"/>
              <a:t> </a:t>
            </a:r>
            <a:r>
              <a:rPr lang="en-US" sz="1800" dirty="0" err="1" smtClean="0"/>
              <a:t>nhiều</a:t>
            </a:r>
            <a:r>
              <a:rPr lang="en-US" sz="1800" dirty="0" smtClean="0"/>
              <a:t> </a:t>
            </a:r>
            <a:r>
              <a:rPr lang="en-US" sz="1800" dirty="0" err="1" smtClean="0"/>
              <a:t>hệ</a:t>
            </a:r>
            <a:r>
              <a:rPr lang="en-US" sz="1800" dirty="0" smtClean="0"/>
              <a:t> </a:t>
            </a:r>
            <a:r>
              <a:rPr lang="en-US" sz="1800" dirty="0" err="1" smtClean="0"/>
              <a:t>thống</a:t>
            </a:r>
            <a:r>
              <a:rPr lang="en-US" sz="1800" dirty="0" smtClean="0"/>
              <a:t> </a:t>
            </a:r>
            <a:r>
              <a:rPr lang="en-US" sz="1800" dirty="0" err="1" smtClean="0"/>
              <a:t>khác</a:t>
            </a:r>
            <a:r>
              <a:rPr lang="en-US" sz="1800" dirty="0" smtClean="0"/>
              <a:t> </a:t>
            </a:r>
            <a:r>
              <a:rPr lang="en-US" sz="1800" dirty="0" err="1" smtClean="0"/>
              <a:t>nhau</a:t>
            </a:r>
            <a:r>
              <a:rPr lang="en-US" sz="1800" dirty="0" smtClean="0"/>
              <a:t>, </a:t>
            </a:r>
            <a:r>
              <a:rPr lang="en-US" sz="1800" dirty="0" err="1" smtClean="0"/>
              <a:t>không</a:t>
            </a:r>
            <a:r>
              <a:rPr lang="en-US" sz="1800" dirty="0" smtClean="0"/>
              <a:t> </a:t>
            </a:r>
            <a:r>
              <a:rPr lang="en-US" sz="1800" dirty="0" err="1" smtClean="0"/>
              <a:t>chỉ</a:t>
            </a:r>
            <a:r>
              <a:rPr lang="en-US" sz="1800" dirty="0" smtClean="0"/>
              <a:t> </a:t>
            </a:r>
            <a:r>
              <a:rPr lang="en-US" sz="1800" dirty="0" err="1" smtClean="0"/>
              <a:t>trên</a:t>
            </a:r>
            <a:r>
              <a:rPr lang="en-US" sz="1800" dirty="0" smtClean="0"/>
              <a:t> </a:t>
            </a:r>
            <a:r>
              <a:rPr lang="en-US" sz="1800" dirty="0" err="1" smtClean="0"/>
              <a:t>các</a:t>
            </a:r>
            <a:r>
              <a:rPr lang="en-US" sz="1800" dirty="0" smtClean="0"/>
              <a:t> </a:t>
            </a:r>
            <a:r>
              <a:rPr lang="en-US" sz="1800" dirty="0" err="1" smtClean="0"/>
              <a:t>máy</a:t>
            </a:r>
            <a:r>
              <a:rPr lang="en-US" sz="1800" dirty="0" smtClean="0"/>
              <a:t> </a:t>
            </a:r>
            <a:r>
              <a:rPr lang="en-US" sz="1800" dirty="0" err="1" smtClean="0"/>
              <a:t>tính</a:t>
            </a:r>
            <a:r>
              <a:rPr lang="en-US" sz="1800" dirty="0" smtClean="0"/>
              <a:t> </a:t>
            </a:r>
            <a:r>
              <a:rPr lang="en-US" sz="1800" dirty="0" err="1" smtClean="0"/>
              <a:t>cá</a:t>
            </a:r>
            <a:r>
              <a:rPr lang="en-US" sz="1800" dirty="0" smtClean="0"/>
              <a:t> </a:t>
            </a:r>
            <a:r>
              <a:rPr lang="en-US" sz="1800" dirty="0" err="1" smtClean="0"/>
              <a:t>nhân</a:t>
            </a:r>
            <a:r>
              <a:rPr lang="en-US" sz="1800" dirty="0" smtClean="0"/>
              <a:t>, </a:t>
            </a:r>
            <a:r>
              <a:rPr lang="en-US" sz="1800" dirty="0" err="1" smtClean="0"/>
              <a:t>mà</a:t>
            </a:r>
            <a:r>
              <a:rPr lang="en-US" sz="1800" dirty="0" smtClean="0"/>
              <a:t> </a:t>
            </a:r>
            <a:r>
              <a:rPr lang="en-US" sz="1800" dirty="0" err="1" smtClean="0"/>
              <a:t>cả</a:t>
            </a:r>
            <a:r>
              <a:rPr lang="en-US" sz="1800" dirty="0" smtClean="0"/>
              <a:t> </a:t>
            </a:r>
            <a:r>
              <a:rPr lang="en-US" sz="1800" dirty="0" err="1" smtClean="0"/>
              <a:t>trên</a:t>
            </a:r>
            <a:r>
              <a:rPr lang="en-US" sz="1800" dirty="0" smtClean="0"/>
              <a:t> </a:t>
            </a:r>
            <a:r>
              <a:rPr lang="en-US" sz="1800" dirty="0" err="1" smtClean="0"/>
              <a:t>các</a:t>
            </a:r>
            <a:r>
              <a:rPr lang="en-US" sz="1800" dirty="0" smtClean="0"/>
              <a:t> </a:t>
            </a:r>
            <a:r>
              <a:rPr lang="en-US" sz="1800" dirty="0" err="1" smtClean="0"/>
              <a:t>hệ</a:t>
            </a:r>
            <a:r>
              <a:rPr lang="en-US" sz="1800" dirty="0" smtClean="0"/>
              <a:t> </a:t>
            </a:r>
            <a:r>
              <a:rPr lang="en-US" sz="1800" dirty="0" err="1" smtClean="0"/>
              <a:t>thống</a:t>
            </a:r>
            <a:r>
              <a:rPr lang="en-US" sz="1800" dirty="0" smtClean="0"/>
              <a:t> </a:t>
            </a:r>
            <a:r>
              <a:rPr lang="en-US" sz="1800" dirty="0" err="1" smtClean="0"/>
              <a:t>thẻ</a:t>
            </a:r>
            <a:r>
              <a:rPr lang="en-US" sz="1800" dirty="0" smtClean="0"/>
              <a:t> </a:t>
            </a:r>
            <a:r>
              <a:rPr lang="en-US" sz="1800" dirty="0" err="1" smtClean="0"/>
              <a:t>thông</a:t>
            </a:r>
            <a:r>
              <a:rPr lang="en-US" sz="1800" dirty="0" smtClean="0"/>
              <a:t> minh.</a:t>
            </a:r>
          </a:p>
          <a:p>
            <a:pPr algn="just">
              <a:lnSpc>
                <a:spcPct val="120000"/>
              </a:lnSpc>
            </a:pPr>
            <a:r>
              <a:rPr lang="en-US" sz="1800" dirty="0" err="1" smtClean="0"/>
              <a:t>Ngoài</a:t>
            </a:r>
            <a:r>
              <a:rPr lang="en-US" sz="1800" dirty="0" smtClean="0"/>
              <a:t> </a:t>
            </a:r>
            <a:r>
              <a:rPr lang="en-US" sz="1800" dirty="0" err="1" smtClean="0"/>
              <a:t>ra</a:t>
            </a:r>
            <a:r>
              <a:rPr lang="en-US" sz="1800" dirty="0" smtClean="0"/>
              <a:t>, </a:t>
            </a:r>
            <a:r>
              <a:rPr lang="en-US" sz="1800" dirty="0" err="1" smtClean="0"/>
              <a:t>tất</a:t>
            </a:r>
            <a:r>
              <a:rPr lang="en-US" sz="1800" dirty="0" smtClean="0"/>
              <a:t> </a:t>
            </a:r>
            <a:r>
              <a:rPr lang="en-US" sz="1800" dirty="0" err="1" smtClean="0"/>
              <a:t>cả</a:t>
            </a:r>
            <a:r>
              <a:rPr lang="en-US" sz="1800" dirty="0" smtClean="0"/>
              <a:t> </a:t>
            </a:r>
            <a:r>
              <a:rPr lang="en-US" sz="1800" dirty="0" err="1" smtClean="0"/>
              <a:t>các</a:t>
            </a:r>
            <a:r>
              <a:rPr lang="en-US" sz="1800" dirty="0" smtClean="0"/>
              <a:t> </a:t>
            </a:r>
            <a:r>
              <a:rPr lang="en-US" sz="1800" dirty="0" err="1" smtClean="0"/>
              <a:t>bước</a:t>
            </a:r>
            <a:r>
              <a:rPr lang="en-US" sz="1800" dirty="0" smtClean="0"/>
              <a:t> </a:t>
            </a:r>
            <a:r>
              <a:rPr lang="en-US" sz="1800" dirty="0" err="1" smtClean="0"/>
              <a:t>xử</a:t>
            </a:r>
            <a:r>
              <a:rPr lang="en-US" sz="1800" dirty="0" smtClean="0"/>
              <a:t> </a:t>
            </a:r>
            <a:r>
              <a:rPr lang="en-US" sz="1800" dirty="0" err="1" smtClean="0"/>
              <a:t>lý</a:t>
            </a:r>
            <a:r>
              <a:rPr lang="en-US" sz="1800" dirty="0" smtClean="0"/>
              <a:t> </a:t>
            </a:r>
            <a:r>
              <a:rPr lang="en-US" sz="1800" dirty="0" err="1" smtClean="0"/>
              <a:t>của</a:t>
            </a:r>
            <a:r>
              <a:rPr lang="en-US" sz="1800" dirty="0" smtClean="0"/>
              <a:t> </a:t>
            </a:r>
            <a:r>
              <a:rPr lang="en-US" sz="1800" dirty="0" err="1" smtClean="0"/>
              <a:t>việc</a:t>
            </a:r>
            <a:r>
              <a:rPr lang="en-US" sz="1800" dirty="0" smtClean="0"/>
              <a:t> </a:t>
            </a:r>
            <a:r>
              <a:rPr lang="en-US" sz="1800" dirty="0" err="1" smtClean="0"/>
              <a:t>mã</a:t>
            </a:r>
            <a:r>
              <a:rPr lang="en-US" sz="1800" dirty="0" smtClean="0"/>
              <a:t> </a:t>
            </a:r>
            <a:r>
              <a:rPr lang="en-US" sz="1800" dirty="0" err="1" smtClean="0"/>
              <a:t>hóa</a:t>
            </a:r>
            <a:r>
              <a:rPr lang="en-US" sz="1800" dirty="0" smtClean="0"/>
              <a:t> </a:t>
            </a:r>
            <a:r>
              <a:rPr lang="en-US" sz="1800" dirty="0" err="1" smtClean="0"/>
              <a:t>và</a:t>
            </a:r>
            <a:r>
              <a:rPr lang="en-US" sz="1800" dirty="0" smtClean="0"/>
              <a:t> </a:t>
            </a:r>
            <a:r>
              <a:rPr lang="en-US" sz="1800" dirty="0" err="1" smtClean="0"/>
              <a:t>giải</a:t>
            </a:r>
            <a:r>
              <a:rPr lang="en-US" sz="1800" dirty="0" smtClean="0"/>
              <a:t> </a:t>
            </a:r>
            <a:r>
              <a:rPr lang="en-US" sz="1800" dirty="0" err="1" smtClean="0"/>
              <a:t>mã</a:t>
            </a:r>
            <a:r>
              <a:rPr lang="en-US" sz="1800" dirty="0" smtClean="0"/>
              <a:t> </a:t>
            </a:r>
            <a:r>
              <a:rPr lang="en-US" sz="1800" dirty="0" err="1" smtClean="0"/>
              <a:t>đều</a:t>
            </a:r>
            <a:r>
              <a:rPr lang="en-US" sz="1800" dirty="0" smtClean="0"/>
              <a:t> </a:t>
            </a:r>
            <a:r>
              <a:rPr lang="en-US" sz="1800" dirty="0" err="1" smtClean="0"/>
              <a:t>được</a:t>
            </a:r>
            <a:r>
              <a:rPr lang="en-US" sz="1800" dirty="0" smtClean="0"/>
              <a:t> </a:t>
            </a:r>
            <a:r>
              <a:rPr lang="en-US" sz="1800" dirty="0" err="1" smtClean="0"/>
              <a:t>thiết</a:t>
            </a:r>
            <a:r>
              <a:rPr lang="en-US" sz="1800" dirty="0" smtClean="0"/>
              <a:t> </a:t>
            </a:r>
            <a:r>
              <a:rPr lang="en-US" sz="1800" dirty="0" err="1" smtClean="0"/>
              <a:t>kế</a:t>
            </a:r>
            <a:r>
              <a:rPr lang="en-US" sz="1800" dirty="0" smtClean="0"/>
              <a:t> </a:t>
            </a:r>
            <a:r>
              <a:rPr lang="en-US" sz="1800" dirty="0" err="1" smtClean="0"/>
              <a:t>thích</a:t>
            </a:r>
            <a:r>
              <a:rPr lang="en-US" sz="1800" dirty="0" smtClean="0"/>
              <a:t> </a:t>
            </a:r>
            <a:r>
              <a:rPr lang="en-US" sz="1800" dirty="0" err="1" smtClean="0"/>
              <a:t>hợp</a:t>
            </a:r>
            <a:r>
              <a:rPr lang="en-US" sz="1800" dirty="0" smtClean="0"/>
              <a:t> </a:t>
            </a:r>
            <a:r>
              <a:rPr lang="en-US" sz="1800" dirty="0" err="1" smtClean="0"/>
              <a:t>với</a:t>
            </a:r>
            <a:r>
              <a:rPr lang="en-US" sz="1800" dirty="0" smtClean="0"/>
              <a:t> </a:t>
            </a:r>
            <a:r>
              <a:rPr lang="en-US" sz="1800" dirty="0" err="1" smtClean="0"/>
              <a:t>cơ</a:t>
            </a:r>
            <a:r>
              <a:rPr lang="en-US" sz="1800" dirty="0" smtClean="0"/>
              <a:t> </a:t>
            </a:r>
            <a:r>
              <a:rPr lang="en-US" sz="1800" dirty="0" err="1" smtClean="0"/>
              <a:t>chế</a:t>
            </a:r>
            <a:r>
              <a:rPr lang="en-US" sz="1800" dirty="0" smtClean="0"/>
              <a:t> </a:t>
            </a:r>
            <a:r>
              <a:rPr lang="en-US" sz="1800" dirty="0" err="1" smtClean="0"/>
              <a:t>xử</a:t>
            </a:r>
            <a:r>
              <a:rPr lang="en-US" sz="1800" dirty="0" smtClean="0"/>
              <a:t> </a:t>
            </a:r>
            <a:r>
              <a:rPr lang="en-US" sz="1800" dirty="0" err="1" smtClean="0"/>
              <a:t>lý</a:t>
            </a:r>
            <a:r>
              <a:rPr lang="en-US" sz="1800" dirty="0" smtClean="0"/>
              <a:t> song </a:t>
            </a:r>
            <a:r>
              <a:rPr lang="en-US" sz="1800" dirty="0" err="1" smtClean="0"/>
              <a:t>song</a:t>
            </a:r>
            <a:r>
              <a:rPr lang="en-US" sz="1800" dirty="0" smtClean="0"/>
              <a:t> </a:t>
            </a:r>
            <a:r>
              <a:rPr lang="en-US" sz="1800" dirty="0" err="1" smtClean="0"/>
              <a:t>nên</a:t>
            </a:r>
            <a:r>
              <a:rPr lang="en-US" sz="1800" dirty="0" smtClean="0"/>
              <a:t> AES </a:t>
            </a:r>
            <a:r>
              <a:rPr lang="en-US" sz="1800" dirty="0" err="1" smtClean="0"/>
              <a:t>càng</a:t>
            </a:r>
            <a:r>
              <a:rPr lang="en-US" sz="1800" dirty="0" smtClean="0"/>
              <a:t> </a:t>
            </a:r>
            <a:r>
              <a:rPr lang="en-US" sz="1800" dirty="0" err="1" smtClean="0"/>
              <a:t>chứng</a:t>
            </a:r>
            <a:r>
              <a:rPr lang="en-US" sz="1800" dirty="0" smtClean="0"/>
              <a:t> </a:t>
            </a:r>
            <a:r>
              <a:rPr lang="en-US" sz="1800" dirty="0" err="1" smtClean="0"/>
              <a:t>tỏ</a:t>
            </a:r>
            <a:r>
              <a:rPr lang="en-US" sz="1800" dirty="0" smtClean="0"/>
              <a:t> </a:t>
            </a:r>
            <a:r>
              <a:rPr lang="en-US" sz="1800" dirty="0" err="1" smtClean="0"/>
              <a:t>thế</a:t>
            </a:r>
            <a:r>
              <a:rPr lang="en-US" sz="1800" dirty="0" smtClean="0"/>
              <a:t> </a:t>
            </a:r>
            <a:r>
              <a:rPr lang="en-US" sz="1800" dirty="0" err="1" smtClean="0"/>
              <a:t>mạnh</a:t>
            </a:r>
            <a:r>
              <a:rPr lang="en-US" sz="1800" dirty="0" smtClean="0"/>
              <a:t> </a:t>
            </a:r>
            <a:r>
              <a:rPr lang="en-US" sz="1800" dirty="0" err="1" smtClean="0"/>
              <a:t>của</a:t>
            </a:r>
            <a:r>
              <a:rPr lang="en-US" sz="1800" dirty="0" smtClean="0"/>
              <a:t> </a:t>
            </a:r>
            <a:r>
              <a:rPr lang="en-US" sz="1800" dirty="0" err="1" smtClean="0"/>
              <a:t>mình</a:t>
            </a:r>
            <a:r>
              <a:rPr lang="en-US" sz="1800" dirty="0" smtClean="0"/>
              <a:t> </a:t>
            </a:r>
            <a:r>
              <a:rPr lang="en-US" sz="1800" dirty="0" err="1" smtClean="0"/>
              <a:t>trên</a:t>
            </a:r>
            <a:r>
              <a:rPr lang="en-US" sz="1800" dirty="0" smtClean="0"/>
              <a:t> </a:t>
            </a:r>
            <a:r>
              <a:rPr lang="en-US" sz="1800" dirty="0" err="1" smtClean="0"/>
              <a:t>các</a:t>
            </a:r>
            <a:r>
              <a:rPr lang="en-US" sz="1800" dirty="0" smtClean="0"/>
              <a:t> </a:t>
            </a:r>
            <a:r>
              <a:rPr lang="en-US" sz="1800" dirty="0" err="1" smtClean="0"/>
              <a:t>hệ</a:t>
            </a:r>
            <a:r>
              <a:rPr lang="en-US" sz="1800" dirty="0" smtClean="0"/>
              <a:t> </a:t>
            </a:r>
            <a:r>
              <a:rPr lang="en-US" sz="1800" dirty="0" err="1" smtClean="0"/>
              <a:t>thống</a:t>
            </a:r>
            <a:r>
              <a:rPr lang="en-US" sz="1800" dirty="0" smtClean="0"/>
              <a:t> </a:t>
            </a:r>
            <a:r>
              <a:rPr lang="en-US" sz="1800" dirty="0" err="1" smtClean="0"/>
              <a:t>thiết</a:t>
            </a:r>
            <a:r>
              <a:rPr lang="en-US" sz="1800" dirty="0" smtClean="0"/>
              <a:t> </a:t>
            </a:r>
            <a:r>
              <a:rPr lang="en-US" sz="1800" dirty="0" err="1" smtClean="0"/>
              <a:t>bị</a:t>
            </a:r>
            <a:r>
              <a:rPr lang="en-US" sz="1800" dirty="0" smtClean="0"/>
              <a:t> </a:t>
            </a:r>
            <a:r>
              <a:rPr lang="en-US" sz="1800" dirty="0" err="1" smtClean="0"/>
              <a:t>mới</a:t>
            </a:r>
            <a:r>
              <a:rPr lang="en-US" sz="1800" dirty="0" smtClean="0"/>
              <a:t>.</a:t>
            </a:r>
          </a:p>
          <a:p>
            <a:pPr>
              <a:lnSpc>
                <a:spcPct val="120000"/>
              </a:lnSpc>
            </a:pPr>
            <a:r>
              <a:rPr lang="en-US" sz="1800" dirty="0" smtClean="0"/>
              <a:t>Do </a:t>
            </a:r>
            <a:r>
              <a:rPr lang="en-US" sz="1800" dirty="0" err="1" smtClean="0"/>
              <a:t>đặc</a:t>
            </a:r>
            <a:r>
              <a:rPr lang="en-US" sz="1800" dirty="0" smtClean="0"/>
              <a:t> </a:t>
            </a:r>
            <a:r>
              <a:rPr lang="en-US" sz="1800" dirty="0" err="1" smtClean="0"/>
              <a:t>tính</a:t>
            </a:r>
            <a:r>
              <a:rPr lang="en-US" sz="1800" dirty="0" smtClean="0"/>
              <a:t> </a:t>
            </a:r>
            <a:r>
              <a:rPr lang="en-US" sz="1800" dirty="0" err="1" smtClean="0"/>
              <a:t>của</a:t>
            </a:r>
            <a:r>
              <a:rPr lang="en-US" sz="1800" dirty="0" smtClean="0"/>
              <a:t> </a:t>
            </a:r>
            <a:r>
              <a:rPr lang="en-US" sz="1800" dirty="0" err="1" smtClean="0"/>
              <a:t>việc</a:t>
            </a:r>
            <a:r>
              <a:rPr lang="en-US" sz="1800" dirty="0" smtClean="0"/>
              <a:t> </a:t>
            </a:r>
            <a:r>
              <a:rPr lang="en-US" sz="1800" dirty="0" err="1" smtClean="0"/>
              <a:t>xử</a:t>
            </a:r>
            <a:r>
              <a:rPr lang="en-US" sz="1800" dirty="0" smtClean="0"/>
              <a:t> </a:t>
            </a:r>
            <a:r>
              <a:rPr lang="en-US" sz="1800" dirty="0" err="1" smtClean="0"/>
              <a:t>lý</a:t>
            </a:r>
            <a:r>
              <a:rPr lang="en-US" sz="1800" dirty="0" smtClean="0"/>
              <a:t> </a:t>
            </a:r>
            <a:r>
              <a:rPr lang="en-US" sz="1800" dirty="0" err="1" smtClean="0"/>
              <a:t>thao</a:t>
            </a:r>
            <a:r>
              <a:rPr lang="en-US" sz="1800" dirty="0" smtClean="0"/>
              <a:t> </a:t>
            </a:r>
            <a:r>
              <a:rPr lang="en-US" sz="1800" dirty="0" err="1" smtClean="0"/>
              <a:t>tác</a:t>
            </a:r>
            <a:r>
              <a:rPr lang="en-US" sz="1800" dirty="0" smtClean="0"/>
              <a:t> </a:t>
            </a:r>
            <a:r>
              <a:rPr lang="en-US" sz="1800" dirty="0" err="1" smtClean="0"/>
              <a:t>trên</a:t>
            </a:r>
            <a:r>
              <a:rPr lang="en-US" sz="1800" dirty="0" smtClean="0"/>
              <a:t> </a:t>
            </a:r>
            <a:r>
              <a:rPr lang="en-US" sz="1800" dirty="0" err="1" smtClean="0"/>
              <a:t>từng</a:t>
            </a:r>
            <a:r>
              <a:rPr lang="en-US" sz="1800" dirty="0" smtClean="0"/>
              <a:t> byte </a:t>
            </a:r>
            <a:r>
              <a:rPr lang="en-US" sz="1800" dirty="0" err="1" smtClean="0"/>
              <a:t>dữ</a:t>
            </a:r>
            <a:r>
              <a:rPr lang="en-US" sz="1800" dirty="0" smtClean="0"/>
              <a:t> </a:t>
            </a:r>
            <a:r>
              <a:rPr lang="en-US" sz="1800" dirty="0" err="1" smtClean="0"/>
              <a:t>liệu</a:t>
            </a:r>
            <a:r>
              <a:rPr lang="en-US" sz="1800" dirty="0" smtClean="0"/>
              <a:t> </a:t>
            </a:r>
            <a:r>
              <a:rPr lang="en-US" sz="1800" dirty="0" err="1" smtClean="0"/>
              <a:t>nên</a:t>
            </a:r>
            <a:r>
              <a:rPr lang="en-US" sz="1800" dirty="0" smtClean="0"/>
              <a:t> </a:t>
            </a:r>
            <a:r>
              <a:rPr lang="en-US" sz="1800" dirty="0" err="1" smtClean="0"/>
              <a:t>không</a:t>
            </a:r>
            <a:r>
              <a:rPr lang="en-US" sz="1800" dirty="0" smtClean="0"/>
              <a:t> </a:t>
            </a:r>
            <a:r>
              <a:rPr lang="en-US" sz="1800" dirty="0" err="1" smtClean="0"/>
              <a:t>có</a:t>
            </a:r>
            <a:r>
              <a:rPr lang="en-US" sz="1800" dirty="0" smtClean="0"/>
              <a:t> </a:t>
            </a:r>
            <a:r>
              <a:rPr lang="en-US" sz="1800" dirty="0" err="1" smtClean="0"/>
              <a:t>sự</a:t>
            </a:r>
            <a:r>
              <a:rPr lang="en-US" sz="1800" dirty="0" smtClean="0"/>
              <a:t> </a:t>
            </a:r>
            <a:r>
              <a:rPr lang="en-US" sz="1800" dirty="0" err="1" smtClean="0"/>
              <a:t>khác</a:t>
            </a:r>
            <a:r>
              <a:rPr lang="en-US" sz="1800" dirty="0" smtClean="0"/>
              <a:t> </a:t>
            </a:r>
            <a:r>
              <a:rPr lang="en-US" sz="1800" dirty="0" err="1" smtClean="0"/>
              <a:t>biệt</a:t>
            </a:r>
            <a:r>
              <a:rPr lang="en-US" sz="1800" dirty="0" smtClean="0"/>
              <a:t> </a:t>
            </a:r>
            <a:r>
              <a:rPr lang="en-US" sz="1800" dirty="0" err="1" smtClean="0"/>
              <a:t>nào</a:t>
            </a:r>
            <a:r>
              <a:rPr lang="en-US" sz="1800" dirty="0" smtClean="0"/>
              <a:t> </a:t>
            </a:r>
            <a:r>
              <a:rPr lang="en-US" sz="1800" dirty="0" err="1" smtClean="0"/>
              <a:t>được</a:t>
            </a:r>
            <a:r>
              <a:rPr lang="en-US" sz="1800" dirty="0" smtClean="0"/>
              <a:t> </a:t>
            </a:r>
            <a:r>
              <a:rPr lang="en-US" sz="1800" dirty="0" err="1" smtClean="0"/>
              <a:t>đặt</a:t>
            </a:r>
            <a:r>
              <a:rPr lang="en-US" sz="1800" dirty="0" smtClean="0"/>
              <a:t> </a:t>
            </a:r>
            <a:r>
              <a:rPr lang="en-US" sz="1800" dirty="0" err="1" smtClean="0"/>
              <a:t>ra</a:t>
            </a:r>
            <a:r>
              <a:rPr lang="en-US" sz="1800" dirty="0" smtClean="0"/>
              <a:t> </a:t>
            </a:r>
            <a:r>
              <a:rPr lang="en-US" sz="1800" dirty="0" err="1" smtClean="0"/>
              <a:t>khi</a:t>
            </a:r>
            <a:r>
              <a:rPr lang="en-US" sz="1800" dirty="0" smtClean="0"/>
              <a:t> </a:t>
            </a:r>
            <a:r>
              <a:rPr lang="en-US" sz="1800" dirty="0" err="1" smtClean="0"/>
              <a:t>triển</a:t>
            </a:r>
            <a:r>
              <a:rPr lang="en-US" sz="1800" dirty="0" smtClean="0"/>
              <a:t> </a:t>
            </a:r>
            <a:r>
              <a:rPr lang="en-US" sz="1800" dirty="0" err="1" smtClean="0"/>
              <a:t>khai</a:t>
            </a:r>
            <a:r>
              <a:rPr lang="en-US" sz="1800" dirty="0" smtClean="0"/>
              <a:t> </a:t>
            </a:r>
            <a:r>
              <a:rPr lang="en-US" sz="1800" dirty="0" err="1" smtClean="0"/>
              <a:t>trên</a:t>
            </a:r>
            <a:r>
              <a:rPr lang="en-US" sz="1800" dirty="0" smtClean="0"/>
              <a:t> </a:t>
            </a:r>
            <a:r>
              <a:rPr lang="en-US" sz="1800" dirty="0" err="1" smtClean="0"/>
              <a:t>hệ</a:t>
            </a:r>
            <a:r>
              <a:rPr lang="en-US" sz="1800" dirty="0" smtClean="0"/>
              <a:t> </a:t>
            </a:r>
            <a:r>
              <a:rPr lang="en-US" sz="1800" dirty="0" err="1" smtClean="0"/>
              <a:t>thống</a:t>
            </a:r>
            <a:r>
              <a:rPr lang="en-US" sz="1800" dirty="0" smtClean="0"/>
              <a:t> big-endian hay little-endian.</a:t>
            </a:r>
          </a:p>
          <a:p>
            <a:r>
              <a:rPr lang="en-US" sz="1800" dirty="0" err="1" smtClean="0"/>
              <a:t>Độ</a:t>
            </a:r>
            <a:r>
              <a:rPr lang="en-US" sz="1800" dirty="0" smtClean="0"/>
              <a:t> </a:t>
            </a:r>
            <a:r>
              <a:rPr lang="en-US" sz="1800" dirty="0" err="1" smtClean="0"/>
              <a:t>lớn</a:t>
            </a:r>
            <a:r>
              <a:rPr lang="en-US" sz="1800" dirty="0" smtClean="0"/>
              <a:t> </a:t>
            </a:r>
            <a:r>
              <a:rPr lang="en-US" sz="1800" dirty="0" err="1" smtClean="0"/>
              <a:t>của</a:t>
            </a:r>
            <a:r>
              <a:rPr lang="en-US" sz="1800" dirty="0" smtClean="0"/>
              <a:t> </a:t>
            </a:r>
            <a:r>
              <a:rPr lang="en-US" sz="1800" dirty="0" err="1" smtClean="0"/>
              <a:t>khóa</a:t>
            </a:r>
            <a:r>
              <a:rPr lang="en-US" sz="1800" dirty="0" smtClean="0"/>
              <a:t> </a:t>
            </a:r>
            <a:r>
              <a:rPr lang="en-US" sz="1800" dirty="0" err="1" smtClean="0"/>
              <a:t>mã</a:t>
            </a:r>
            <a:r>
              <a:rPr lang="en-US" sz="1800" dirty="0" smtClean="0"/>
              <a:t> </a:t>
            </a:r>
            <a:r>
              <a:rPr lang="en-US" sz="1800" dirty="0" err="1" smtClean="0"/>
              <a:t>có</a:t>
            </a:r>
            <a:r>
              <a:rPr lang="en-US" sz="1800" dirty="0" smtClean="0"/>
              <a:t> </a:t>
            </a:r>
            <a:r>
              <a:rPr lang="en-US" sz="1800" dirty="0" err="1" smtClean="0"/>
              <a:t>thể</a:t>
            </a:r>
            <a:r>
              <a:rPr lang="en-US" sz="1800" dirty="0" smtClean="0"/>
              <a:t> </a:t>
            </a:r>
            <a:r>
              <a:rPr lang="en-US" sz="1800" dirty="0" err="1" smtClean="0"/>
              <a:t>thay</a:t>
            </a:r>
            <a:r>
              <a:rPr lang="en-US" sz="1800" dirty="0" smtClean="0"/>
              <a:t> </a:t>
            </a:r>
            <a:r>
              <a:rPr lang="en-US" sz="1800" dirty="0" err="1" smtClean="0"/>
              <a:t>đổi</a:t>
            </a:r>
            <a:r>
              <a:rPr lang="en-US" sz="1800" dirty="0" smtClean="0"/>
              <a:t> </a:t>
            </a:r>
            <a:r>
              <a:rPr lang="en-US" sz="1800" dirty="0" err="1" smtClean="0"/>
              <a:t>linh</a:t>
            </a:r>
            <a:r>
              <a:rPr lang="en-US" sz="1800" dirty="0" smtClean="0"/>
              <a:t> </a:t>
            </a:r>
            <a:r>
              <a:rPr lang="en-US" sz="1800" dirty="0" err="1" smtClean="0"/>
              <a:t>hoạt</a:t>
            </a:r>
            <a:r>
              <a:rPr lang="en-US" sz="1800" dirty="0" smtClean="0"/>
              <a:t> </a:t>
            </a:r>
            <a:r>
              <a:rPr lang="en-US" sz="1800" dirty="0" err="1" smtClean="0"/>
              <a:t>từ</a:t>
            </a:r>
            <a:r>
              <a:rPr lang="en-US" sz="1800" dirty="0" smtClean="0"/>
              <a:t> 128 </a:t>
            </a:r>
            <a:r>
              <a:rPr lang="en-US" sz="1800" dirty="0" err="1" smtClean="0"/>
              <a:t>đến</a:t>
            </a:r>
            <a:r>
              <a:rPr lang="en-US" sz="1800" dirty="0" smtClean="0"/>
              <a:t> 256 bit. </a:t>
            </a:r>
            <a:r>
              <a:rPr lang="en-US" sz="1800" dirty="0" err="1" smtClean="0"/>
              <a:t>Số</a:t>
            </a:r>
            <a:r>
              <a:rPr lang="en-US" sz="1800" dirty="0" smtClean="0"/>
              <a:t> </a:t>
            </a:r>
            <a:r>
              <a:rPr lang="en-US" sz="1800" dirty="0" err="1" smtClean="0"/>
              <a:t>lượng</a:t>
            </a:r>
            <a:r>
              <a:rPr lang="en-US" sz="1800" dirty="0" smtClean="0"/>
              <a:t> </a:t>
            </a:r>
            <a:r>
              <a:rPr lang="en-US" sz="1800" dirty="0" err="1" smtClean="0"/>
              <a:t>chu</a:t>
            </a:r>
            <a:r>
              <a:rPr lang="en-US" sz="1800" dirty="0" smtClean="0"/>
              <a:t> </a:t>
            </a:r>
            <a:r>
              <a:rPr lang="en-US" sz="1800" dirty="0" err="1" smtClean="0"/>
              <a:t>kỳ</a:t>
            </a:r>
            <a:r>
              <a:rPr lang="en-US" sz="1800" dirty="0" smtClean="0"/>
              <a:t> </a:t>
            </a:r>
            <a:r>
              <a:rPr lang="en-US" sz="1800" dirty="0" err="1" smtClean="0"/>
              <a:t>có</a:t>
            </a:r>
            <a:r>
              <a:rPr lang="en-US" sz="1800" dirty="0" smtClean="0"/>
              <a:t> </a:t>
            </a:r>
            <a:r>
              <a:rPr lang="en-US" sz="1800" dirty="0" err="1" smtClean="0"/>
              <a:t>thể</a:t>
            </a:r>
            <a:r>
              <a:rPr lang="en-US" sz="1800" dirty="0" smtClean="0"/>
              <a:t> </a:t>
            </a:r>
            <a:r>
              <a:rPr lang="en-US" sz="1800" dirty="0" err="1" smtClean="0"/>
              <a:t>được</a:t>
            </a:r>
            <a:r>
              <a:rPr lang="en-US" sz="1800" dirty="0" smtClean="0"/>
              <a:t> </a:t>
            </a:r>
            <a:r>
              <a:rPr lang="en-US" sz="1800" dirty="0" err="1" smtClean="0"/>
              <a:t>thay</a:t>
            </a:r>
            <a:r>
              <a:rPr lang="en-US" sz="1800" dirty="0" smtClean="0"/>
              <a:t> </a:t>
            </a:r>
            <a:r>
              <a:rPr lang="en-US" sz="1800" dirty="0" err="1" smtClean="0"/>
              <a:t>đổi</a:t>
            </a:r>
            <a:r>
              <a:rPr lang="en-US" sz="1800" dirty="0" smtClean="0"/>
              <a:t> </a:t>
            </a:r>
            <a:r>
              <a:rPr lang="en-US" sz="1800" dirty="0" err="1" smtClean="0"/>
              <a:t>tùy</a:t>
            </a:r>
            <a:r>
              <a:rPr lang="en-US" sz="1800" dirty="0" smtClean="0"/>
              <a:t> </a:t>
            </a:r>
            <a:r>
              <a:rPr lang="en-US" sz="1800" dirty="0" err="1" smtClean="0"/>
              <a:t>thuộc</a:t>
            </a:r>
            <a:r>
              <a:rPr lang="en-US" sz="1800" dirty="0" smtClean="0"/>
              <a:t> </a:t>
            </a:r>
            <a:r>
              <a:rPr lang="en-US" sz="1800" dirty="0" err="1" smtClean="0"/>
              <a:t>vào</a:t>
            </a:r>
            <a:r>
              <a:rPr lang="en-US" sz="1800" dirty="0" smtClean="0"/>
              <a:t> </a:t>
            </a:r>
            <a:r>
              <a:rPr lang="en-US" sz="1800" dirty="0" err="1" smtClean="0"/>
              <a:t>yêu</a:t>
            </a:r>
            <a:r>
              <a:rPr lang="en-US" sz="1800" dirty="0" smtClean="0"/>
              <a:t> </a:t>
            </a:r>
            <a:r>
              <a:rPr lang="en-US" sz="1800" dirty="0" err="1" smtClean="0"/>
              <a:t>cầu</a:t>
            </a:r>
            <a:r>
              <a:rPr lang="en-US" sz="1800" dirty="0" smtClean="0"/>
              <a:t> </a:t>
            </a:r>
            <a:r>
              <a:rPr lang="en-US" sz="1800" dirty="0" err="1" smtClean="0"/>
              <a:t>riêng</a:t>
            </a:r>
            <a:r>
              <a:rPr lang="en-US" sz="1800" dirty="0" smtClean="0"/>
              <a:t> </a:t>
            </a:r>
            <a:r>
              <a:rPr lang="en-US" sz="1800" dirty="0" err="1" smtClean="0"/>
              <a:t>được</a:t>
            </a:r>
            <a:r>
              <a:rPr lang="en-US" sz="1800" dirty="0" smtClean="0"/>
              <a:t> </a:t>
            </a:r>
            <a:r>
              <a:rPr lang="en-US" sz="1800" dirty="0" err="1" smtClean="0"/>
              <a:t>đặt</a:t>
            </a:r>
            <a:r>
              <a:rPr lang="en-US" sz="1800" dirty="0" smtClean="0"/>
              <a:t> </a:t>
            </a:r>
            <a:r>
              <a:rPr lang="en-US" sz="1800" dirty="0" err="1" smtClean="0"/>
              <a:t>ra</a:t>
            </a:r>
            <a:r>
              <a:rPr lang="en-US" sz="1800" dirty="0" smtClean="0"/>
              <a:t> </a:t>
            </a:r>
            <a:r>
              <a:rPr lang="en-US" sz="1800" dirty="0" err="1" smtClean="0"/>
              <a:t>cho</a:t>
            </a:r>
            <a:r>
              <a:rPr lang="en-US" sz="1800" dirty="0" smtClean="0"/>
              <a:t> </a:t>
            </a:r>
            <a:r>
              <a:rPr lang="en-US" sz="1800" dirty="0" err="1" smtClean="0"/>
              <a:t>từng</a:t>
            </a:r>
            <a:r>
              <a:rPr lang="en-US" sz="1800" dirty="0" smtClean="0"/>
              <a:t> </a:t>
            </a:r>
            <a:r>
              <a:rPr lang="en-US" sz="1800" dirty="0" err="1" smtClean="0"/>
              <a:t>ứng</a:t>
            </a:r>
            <a:r>
              <a:rPr lang="en-US" sz="1800" dirty="0" smtClean="0"/>
              <a:t> </a:t>
            </a:r>
            <a:r>
              <a:rPr lang="en-US" sz="1800" dirty="0" err="1" smtClean="0"/>
              <a:t>dụng</a:t>
            </a:r>
            <a:r>
              <a:rPr lang="en-US" sz="1800" dirty="0" smtClean="0"/>
              <a:t> </a:t>
            </a:r>
            <a:r>
              <a:rPr lang="en-US" sz="1800" dirty="0" err="1" smtClean="0"/>
              <a:t>và</a:t>
            </a:r>
            <a:r>
              <a:rPr lang="en-US" sz="1800" dirty="0" smtClean="0"/>
              <a:t> </a:t>
            </a:r>
            <a:r>
              <a:rPr lang="en-US" sz="1800" dirty="0" err="1" smtClean="0"/>
              <a:t>hệ</a:t>
            </a:r>
            <a:r>
              <a:rPr lang="en-US" sz="1800" dirty="0" smtClean="0"/>
              <a:t> </a:t>
            </a:r>
            <a:r>
              <a:rPr lang="en-US" sz="1800" dirty="0" err="1" smtClean="0"/>
              <a:t>thống</a:t>
            </a:r>
            <a:r>
              <a:rPr lang="en-US" sz="1800" dirty="0" smtClean="0"/>
              <a:t> </a:t>
            </a:r>
            <a:r>
              <a:rPr lang="en-US" sz="1800" dirty="0" err="1" smtClean="0"/>
              <a:t>cụ</a:t>
            </a:r>
            <a:r>
              <a:rPr lang="en-US" sz="1800" dirty="0" smtClean="0"/>
              <a:t> </a:t>
            </a:r>
            <a:r>
              <a:rPr lang="en-US" sz="1800" dirty="0" err="1" smtClean="0"/>
              <a:t>thể</a:t>
            </a:r>
            <a:r>
              <a:rPr lang="en-US" sz="1800" dirty="0" smtClean="0"/>
              <a:t>.</a:t>
            </a:r>
          </a:p>
          <a:p>
            <a:pPr algn="just"/>
            <a:r>
              <a:rPr lang="en-US" sz="1800" dirty="0" err="1" smtClean="0"/>
              <a:t>Tuy</a:t>
            </a:r>
            <a:r>
              <a:rPr lang="en-US" sz="1800" dirty="0" smtClean="0"/>
              <a:t> </a:t>
            </a:r>
            <a:r>
              <a:rPr lang="en-US" sz="1800" dirty="0" err="1" smtClean="0"/>
              <a:t>nhiên</a:t>
            </a:r>
            <a:r>
              <a:rPr lang="en-US" sz="1800" dirty="0" smtClean="0"/>
              <a:t>, </a:t>
            </a:r>
            <a:r>
              <a:rPr lang="en-US" sz="1800" dirty="0" err="1" smtClean="0"/>
              <a:t>vẫn</a:t>
            </a:r>
            <a:r>
              <a:rPr lang="en-US" sz="1800" dirty="0" smtClean="0"/>
              <a:t> </a:t>
            </a:r>
            <a:r>
              <a:rPr lang="en-US" sz="1800" dirty="0" err="1" smtClean="0"/>
              <a:t>tồn</a:t>
            </a:r>
            <a:r>
              <a:rPr lang="en-US" sz="1800" dirty="0" smtClean="0"/>
              <a:t> </a:t>
            </a:r>
            <a:r>
              <a:rPr lang="en-US" sz="1800" dirty="0" err="1" smtClean="0"/>
              <a:t>tại</a:t>
            </a:r>
            <a:r>
              <a:rPr lang="en-US" sz="1800" dirty="0" smtClean="0"/>
              <a:t> </a:t>
            </a:r>
            <a:r>
              <a:rPr lang="en-US" sz="1800" dirty="0" err="1" smtClean="0"/>
              <a:t>một</a:t>
            </a:r>
            <a:r>
              <a:rPr lang="en-US" sz="1800" dirty="0" smtClean="0"/>
              <a:t> </a:t>
            </a:r>
            <a:r>
              <a:rPr lang="en-US" sz="1800" dirty="0" err="1" smtClean="0"/>
              <a:t>số</a:t>
            </a:r>
            <a:r>
              <a:rPr lang="en-US" sz="1800" dirty="0" smtClean="0"/>
              <a:t> </a:t>
            </a:r>
            <a:r>
              <a:rPr lang="en-US" sz="1800" dirty="0" err="1" smtClean="0"/>
              <a:t>hạn</a:t>
            </a:r>
            <a:r>
              <a:rPr lang="en-US" sz="1800" dirty="0" smtClean="0"/>
              <a:t> </a:t>
            </a:r>
            <a:r>
              <a:rPr lang="en-US" sz="1800" dirty="0" err="1" smtClean="0"/>
              <a:t>chế</a:t>
            </a:r>
            <a:r>
              <a:rPr lang="en-US" sz="1800" dirty="0" smtClean="0"/>
              <a:t> </a:t>
            </a:r>
            <a:r>
              <a:rPr lang="en-US" sz="1800" dirty="0" err="1" smtClean="0"/>
              <a:t>mà</a:t>
            </a:r>
            <a:r>
              <a:rPr lang="en-US" sz="1800" dirty="0" smtClean="0"/>
              <a:t> </a:t>
            </a:r>
            <a:r>
              <a:rPr lang="en-US" sz="1800" dirty="0" err="1" smtClean="0"/>
              <a:t>hầu</a:t>
            </a:r>
            <a:r>
              <a:rPr lang="en-US" sz="1800" dirty="0" smtClean="0"/>
              <a:t> </a:t>
            </a:r>
            <a:r>
              <a:rPr lang="en-US" sz="1800" dirty="0" err="1" smtClean="0"/>
              <a:t>hết</a:t>
            </a:r>
            <a:r>
              <a:rPr lang="en-US" sz="1800" dirty="0" smtClean="0"/>
              <a:t> </a:t>
            </a:r>
            <a:r>
              <a:rPr lang="en-US" sz="1800" dirty="0" err="1" smtClean="0"/>
              <a:t>liên</a:t>
            </a:r>
            <a:r>
              <a:rPr lang="en-US" sz="1800" dirty="0" smtClean="0"/>
              <a:t> </a:t>
            </a:r>
            <a:r>
              <a:rPr lang="en-US" sz="1800" dirty="0" err="1" smtClean="0"/>
              <a:t>quan</a:t>
            </a:r>
            <a:r>
              <a:rPr lang="en-US" sz="1800" dirty="0" smtClean="0"/>
              <a:t> </a:t>
            </a:r>
            <a:r>
              <a:rPr lang="en-US" sz="1800" dirty="0" err="1" smtClean="0"/>
              <a:t>đến</a:t>
            </a:r>
            <a:r>
              <a:rPr lang="en-US" sz="1800" dirty="0" smtClean="0"/>
              <a:t> </a:t>
            </a:r>
            <a:r>
              <a:rPr lang="en-US" sz="1800" dirty="0" err="1" smtClean="0"/>
              <a:t>quá</a:t>
            </a:r>
            <a:r>
              <a:rPr lang="en-US" sz="1800" dirty="0" smtClean="0"/>
              <a:t> </a:t>
            </a:r>
            <a:r>
              <a:rPr lang="en-US" sz="1800" dirty="0" err="1" smtClean="0"/>
              <a:t>trình</a:t>
            </a:r>
            <a:r>
              <a:rPr lang="en-US" sz="1800" dirty="0" smtClean="0"/>
              <a:t> </a:t>
            </a:r>
            <a:r>
              <a:rPr lang="en-US" sz="1800" dirty="0" err="1" smtClean="0"/>
              <a:t>giải</a:t>
            </a:r>
            <a:r>
              <a:rPr lang="en-US" sz="1800" dirty="0" smtClean="0"/>
              <a:t> </a:t>
            </a:r>
            <a:r>
              <a:rPr lang="en-US" sz="1800" dirty="0" err="1" smtClean="0"/>
              <a:t>mã</a:t>
            </a:r>
            <a:r>
              <a:rPr lang="en-US" sz="1800" dirty="0" smtClean="0"/>
              <a:t>. </a:t>
            </a:r>
          </a:p>
          <a:p>
            <a:pPr algn="just"/>
            <a:r>
              <a:rPr lang="en-US" sz="1800" dirty="0" err="1" smtClean="0"/>
              <a:t>Mã</a:t>
            </a:r>
            <a:r>
              <a:rPr lang="en-US" sz="1800" dirty="0" smtClean="0"/>
              <a:t> </a:t>
            </a:r>
            <a:r>
              <a:rPr lang="en-US" sz="1800" dirty="0" err="1" smtClean="0"/>
              <a:t>chương</a:t>
            </a:r>
            <a:r>
              <a:rPr lang="en-US" sz="1800" dirty="0" smtClean="0"/>
              <a:t> </a:t>
            </a:r>
            <a:r>
              <a:rPr lang="en-US" sz="1800" dirty="0" err="1" smtClean="0"/>
              <a:t>trình</a:t>
            </a:r>
            <a:r>
              <a:rPr lang="en-US" sz="1800" dirty="0" smtClean="0"/>
              <a:t> </a:t>
            </a:r>
            <a:r>
              <a:rPr lang="en-US" sz="1800" dirty="0" err="1" smtClean="0"/>
              <a:t>cũng</a:t>
            </a:r>
            <a:r>
              <a:rPr lang="en-US" sz="1800" dirty="0" smtClean="0"/>
              <a:t> </a:t>
            </a:r>
            <a:r>
              <a:rPr lang="en-US" sz="1800" dirty="0" err="1" smtClean="0"/>
              <a:t>như</a:t>
            </a:r>
            <a:r>
              <a:rPr lang="en-US" sz="1800" dirty="0" smtClean="0"/>
              <a:t> </a:t>
            </a:r>
            <a:r>
              <a:rPr lang="en-US" sz="1800" dirty="0" err="1" smtClean="0"/>
              <a:t>thời</a:t>
            </a:r>
            <a:r>
              <a:rPr lang="en-US" sz="1800" dirty="0" smtClean="0"/>
              <a:t> </a:t>
            </a:r>
            <a:r>
              <a:rPr lang="en-US" sz="1800" dirty="0" err="1" smtClean="0"/>
              <a:t>gian</a:t>
            </a:r>
            <a:r>
              <a:rPr lang="en-US" sz="1800" dirty="0" smtClean="0"/>
              <a:t> </a:t>
            </a:r>
            <a:r>
              <a:rPr lang="en-US" sz="1800" dirty="0" err="1" smtClean="0"/>
              <a:t>xử</a:t>
            </a:r>
            <a:r>
              <a:rPr lang="en-US" sz="1800" dirty="0" smtClean="0"/>
              <a:t> </a:t>
            </a:r>
            <a:r>
              <a:rPr lang="en-US" sz="1800" dirty="0" err="1" smtClean="0"/>
              <a:t>lý</a:t>
            </a:r>
            <a:r>
              <a:rPr lang="en-US" sz="1800" dirty="0" smtClean="0"/>
              <a:t> </a:t>
            </a:r>
            <a:r>
              <a:rPr lang="en-US" sz="1800" dirty="0" err="1" smtClean="0"/>
              <a:t>của</a:t>
            </a:r>
            <a:r>
              <a:rPr lang="en-US" sz="1800" dirty="0" smtClean="0"/>
              <a:t> </a:t>
            </a:r>
            <a:r>
              <a:rPr lang="en-US" sz="1800" dirty="0" err="1" smtClean="0"/>
              <a:t>việc</a:t>
            </a:r>
            <a:r>
              <a:rPr lang="en-US" sz="1800" dirty="0" smtClean="0"/>
              <a:t> </a:t>
            </a:r>
            <a:r>
              <a:rPr lang="en-US" sz="1800" dirty="0" err="1" smtClean="0"/>
              <a:t>giải</a:t>
            </a:r>
            <a:r>
              <a:rPr lang="en-US" sz="1800" dirty="0" smtClean="0"/>
              <a:t> </a:t>
            </a:r>
            <a:r>
              <a:rPr lang="en-US" sz="1800" dirty="0" err="1" smtClean="0"/>
              <a:t>mã</a:t>
            </a:r>
            <a:r>
              <a:rPr lang="en-US" sz="1800" dirty="0" smtClean="0"/>
              <a:t> </a:t>
            </a:r>
            <a:r>
              <a:rPr lang="en-US" sz="1800" dirty="0" err="1" smtClean="0"/>
              <a:t>tương</a:t>
            </a:r>
            <a:r>
              <a:rPr lang="en-US" sz="1800" dirty="0" smtClean="0"/>
              <a:t> </a:t>
            </a:r>
            <a:r>
              <a:rPr lang="en-US" sz="1800" dirty="0" err="1" smtClean="0"/>
              <a:t>đối</a:t>
            </a:r>
            <a:r>
              <a:rPr lang="en-US" sz="1800" dirty="0" smtClean="0"/>
              <a:t> </a:t>
            </a:r>
            <a:r>
              <a:rPr lang="en-US" sz="1800" dirty="0" err="1" smtClean="0"/>
              <a:t>lớn</a:t>
            </a:r>
            <a:r>
              <a:rPr lang="en-US" sz="1800" dirty="0" smtClean="0"/>
              <a:t> so </a:t>
            </a:r>
            <a:r>
              <a:rPr lang="en-US" sz="1800" dirty="0" err="1" smtClean="0"/>
              <a:t>với</a:t>
            </a:r>
            <a:r>
              <a:rPr lang="en-US" sz="1800" dirty="0" smtClean="0"/>
              <a:t> </a:t>
            </a:r>
            <a:r>
              <a:rPr lang="en-US" sz="1800" dirty="0" err="1" smtClean="0"/>
              <a:t>việc</a:t>
            </a:r>
            <a:r>
              <a:rPr lang="en-US" sz="1800" dirty="0" smtClean="0"/>
              <a:t> </a:t>
            </a:r>
            <a:r>
              <a:rPr lang="en-US" sz="1800" dirty="0" err="1" smtClean="0"/>
              <a:t>mã</a:t>
            </a:r>
            <a:r>
              <a:rPr lang="en-US" sz="1800" dirty="0" smtClean="0"/>
              <a:t> </a:t>
            </a:r>
            <a:r>
              <a:rPr lang="en-US" sz="1800" dirty="0" err="1" smtClean="0"/>
              <a:t>hóa</a:t>
            </a:r>
            <a:r>
              <a:rPr lang="en-US" sz="1800" dirty="0" smtClean="0"/>
              <a:t>. </a:t>
            </a:r>
          </a:p>
          <a:p>
            <a:pPr algn="just"/>
            <a:r>
              <a:rPr lang="en-US" sz="1800" dirty="0" err="1" smtClean="0"/>
              <a:t>Khi</a:t>
            </a:r>
            <a:r>
              <a:rPr lang="en-US" sz="1800" dirty="0" smtClean="0"/>
              <a:t> </a:t>
            </a:r>
            <a:r>
              <a:rPr lang="en-US" sz="1800" dirty="0" err="1" smtClean="0"/>
              <a:t>cài</a:t>
            </a:r>
            <a:r>
              <a:rPr lang="en-US" sz="1800" dirty="0" smtClean="0"/>
              <a:t> </a:t>
            </a:r>
            <a:r>
              <a:rPr lang="en-US" sz="1800" dirty="0" err="1" smtClean="0"/>
              <a:t>đặt</a:t>
            </a:r>
            <a:r>
              <a:rPr lang="en-US" sz="1800" dirty="0" smtClean="0"/>
              <a:t> </a:t>
            </a:r>
            <a:r>
              <a:rPr lang="en-US" sz="1800" dirty="0" err="1" smtClean="0"/>
              <a:t>bằng</a:t>
            </a:r>
            <a:r>
              <a:rPr lang="en-US" sz="1800" dirty="0" smtClean="0"/>
              <a:t> </a:t>
            </a:r>
            <a:r>
              <a:rPr lang="en-US" sz="1800" dirty="0" err="1" smtClean="0"/>
              <a:t>chương</a:t>
            </a:r>
            <a:r>
              <a:rPr lang="en-US" sz="1800" dirty="0" smtClean="0"/>
              <a:t> </a:t>
            </a:r>
            <a:r>
              <a:rPr lang="en-US" sz="1800" dirty="0" err="1" smtClean="0"/>
              <a:t>trình</a:t>
            </a:r>
            <a:r>
              <a:rPr lang="en-US" sz="1800" dirty="0" smtClean="0"/>
              <a:t>, do </a:t>
            </a:r>
            <a:r>
              <a:rPr lang="en-US" sz="1800" dirty="0" err="1" smtClean="0"/>
              <a:t>quá</a:t>
            </a:r>
            <a:r>
              <a:rPr lang="en-US" sz="1800" dirty="0" smtClean="0"/>
              <a:t> </a:t>
            </a:r>
            <a:r>
              <a:rPr lang="en-US" sz="1800" dirty="0" err="1" smtClean="0"/>
              <a:t>trình</a:t>
            </a:r>
            <a:r>
              <a:rPr lang="en-US" sz="1800" dirty="0" smtClean="0"/>
              <a:t> </a:t>
            </a:r>
            <a:r>
              <a:rPr lang="en-US" sz="1800" dirty="0" err="1" smtClean="0"/>
              <a:t>mã</a:t>
            </a:r>
            <a:r>
              <a:rPr lang="en-US" sz="1800" dirty="0" smtClean="0"/>
              <a:t> </a:t>
            </a:r>
            <a:r>
              <a:rPr lang="en-US" sz="1800" dirty="0" err="1" smtClean="0"/>
              <a:t>hóa</a:t>
            </a:r>
            <a:r>
              <a:rPr lang="en-US" sz="1800" dirty="0" smtClean="0"/>
              <a:t> </a:t>
            </a:r>
            <a:r>
              <a:rPr lang="en-US" sz="1800" dirty="0" err="1" smtClean="0"/>
              <a:t>và</a:t>
            </a:r>
            <a:r>
              <a:rPr lang="en-US" sz="1800" dirty="0" smtClean="0"/>
              <a:t> </a:t>
            </a:r>
            <a:r>
              <a:rPr lang="en-US" sz="1800" dirty="0" err="1" smtClean="0"/>
              <a:t>giải</a:t>
            </a:r>
            <a:r>
              <a:rPr lang="en-US" sz="1800" dirty="0" smtClean="0"/>
              <a:t> </a:t>
            </a:r>
            <a:r>
              <a:rPr lang="en-US" sz="1800" dirty="0" err="1" smtClean="0"/>
              <a:t>mã</a:t>
            </a:r>
            <a:r>
              <a:rPr lang="en-US" sz="1800" dirty="0" smtClean="0"/>
              <a:t> </a:t>
            </a:r>
            <a:r>
              <a:rPr lang="en-US" sz="1800" dirty="0" err="1" smtClean="0"/>
              <a:t>không</a:t>
            </a:r>
            <a:r>
              <a:rPr lang="en-US" sz="1800" dirty="0" smtClean="0"/>
              <a:t> </a:t>
            </a:r>
            <a:r>
              <a:rPr lang="en-US" sz="1800" dirty="0" err="1" smtClean="0"/>
              <a:t>giống</a:t>
            </a:r>
            <a:r>
              <a:rPr lang="en-US" sz="1800" dirty="0" smtClean="0"/>
              <a:t> </a:t>
            </a:r>
            <a:r>
              <a:rPr lang="en-US" sz="1800" dirty="0" err="1" smtClean="0"/>
              <a:t>nhau</a:t>
            </a:r>
            <a:r>
              <a:rPr lang="en-US" sz="1800" dirty="0" smtClean="0"/>
              <a:t> </a:t>
            </a:r>
            <a:r>
              <a:rPr lang="en-US" sz="1800" dirty="0" err="1" smtClean="0"/>
              <a:t>nên</a:t>
            </a:r>
            <a:r>
              <a:rPr lang="en-US" sz="1800" dirty="0" smtClean="0"/>
              <a:t> </a:t>
            </a:r>
            <a:r>
              <a:rPr lang="en-US" sz="1800" dirty="0" err="1" smtClean="0"/>
              <a:t>không</a:t>
            </a:r>
            <a:r>
              <a:rPr lang="en-US" sz="1800" dirty="0" smtClean="0"/>
              <a:t> </a:t>
            </a:r>
            <a:r>
              <a:rPr lang="en-US" sz="1800" dirty="0" err="1" smtClean="0"/>
              <a:t>thể</a:t>
            </a:r>
            <a:r>
              <a:rPr lang="en-US" sz="1800" dirty="0" smtClean="0"/>
              <a:t> </a:t>
            </a:r>
            <a:r>
              <a:rPr lang="en-US" sz="1800" dirty="0" err="1" smtClean="0"/>
              <a:t>tận</a:t>
            </a:r>
            <a:r>
              <a:rPr lang="en-US" sz="1800" dirty="0" smtClean="0"/>
              <a:t> </a:t>
            </a:r>
            <a:r>
              <a:rPr lang="en-US" sz="1800" dirty="0" err="1" smtClean="0"/>
              <a:t>dụng</a:t>
            </a:r>
            <a:r>
              <a:rPr lang="en-US" sz="1800" dirty="0" smtClean="0"/>
              <a:t> </a:t>
            </a:r>
            <a:r>
              <a:rPr lang="en-US" sz="1800" dirty="0" err="1" smtClean="0"/>
              <a:t>lại</a:t>
            </a:r>
            <a:r>
              <a:rPr lang="en-US" sz="1800" dirty="0" smtClean="0"/>
              <a:t> </a:t>
            </a:r>
            <a:r>
              <a:rPr lang="en-US" sz="1800" dirty="0" err="1" smtClean="0"/>
              <a:t>toàn</a:t>
            </a:r>
            <a:r>
              <a:rPr lang="en-US" sz="1800" dirty="0" smtClean="0"/>
              <a:t> </a:t>
            </a:r>
            <a:r>
              <a:rPr lang="en-US" sz="1800" dirty="0" err="1" smtClean="0"/>
              <a:t>bộ</a:t>
            </a:r>
            <a:r>
              <a:rPr lang="en-US" sz="1800" dirty="0" smtClean="0"/>
              <a:t> </a:t>
            </a:r>
            <a:r>
              <a:rPr lang="en-US" sz="1800" dirty="0" err="1" smtClean="0"/>
              <a:t>đoạn</a:t>
            </a:r>
            <a:r>
              <a:rPr lang="en-US" sz="1800" dirty="0" smtClean="0"/>
              <a:t> </a:t>
            </a:r>
            <a:r>
              <a:rPr lang="en-US" sz="1800" dirty="0" err="1" smtClean="0"/>
              <a:t>chương</a:t>
            </a:r>
            <a:r>
              <a:rPr lang="en-US" sz="1800" dirty="0" smtClean="0"/>
              <a:t> </a:t>
            </a:r>
            <a:r>
              <a:rPr lang="en-US" sz="1800" dirty="0" err="1" smtClean="0"/>
              <a:t>trình</a:t>
            </a:r>
            <a:r>
              <a:rPr lang="en-US" sz="1800" dirty="0" smtClean="0"/>
              <a:t> </a:t>
            </a:r>
            <a:r>
              <a:rPr lang="en-US" sz="1800" dirty="0" err="1" smtClean="0"/>
              <a:t>mã</a:t>
            </a:r>
            <a:r>
              <a:rPr lang="en-US" sz="1800" dirty="0" smtClean="0"/>
              <a:t> </a:t>
            </a:r>
            <a:r>
              <a:rPr lang="en-US" sz="1800" dirty="0" err="1" smtClean="0"/>
              <a:t>hóa</a:t>
            </a:r>
            <a:r>
              <a:rPr lang="en-US" sz="1800" dirty="0" smtClean="0"/>
              <a:t> </a:t>
            </a:r>
            <a:r>
              <a:rPr lang="en-US" sz="1800" dirty="0" err="1" smtClean="0"/>
              <a:t>cũng</a:t>
            </a:r>
            <a:r>
              <a:rPr lang="en-US" sz="1800" dirty="0" smtClean="0"/>
              <a:t> </a:t>
            </a:r>
            <a:r>
              <a:rPr lang="en-US" sz="1800" dirty="0" err="1" smtClean="0"/>
              <a:t>như</a:t>
            </a:r>
            <a:r>
              <a:rPr lang="en-US" sz="1800" dirty="0" smtClean="0"/>
              <a:t> </a:t>
            </a:r>
            <a:r>
              <a:rPr lang="en-US" sz="1800" dirty="0" err="1" smtClean="0"/>
              <a:t>các</a:t>
            </a:r>
            <a:r>
              <a:rPr lang="en-US" sz="1800" dirty="0" smtClean="0"/>
              <a:t> </a:t>
            </a:r>
            <a:r>
              <a:rPr lang="en-US" sz="1800" dirty="0" err="1" smtClean="0"/>
              <a:t>bảng</a:t>
            </a:r>
            <a:r>
              <a:rPr lang="en-US" sz="1800" dirty="0" smtClean="0"/>
              <a:t> </a:t>
            </a:r>
            <a:r>
              <a:rPr lang="en-US" sz="1800" dirty="0" err="1" smtClean="0"/>
              <a:t>tra</a:t>
            </a:r>
            <a:r>
              <a:rPr lang="en-US" sz="1800" dirty="0" smtClean="0"/>
              <a:t> </a:t>
            </a:r>
            <a:r>
              <a:rPr lang="en-US" sz="1800" dirty="0" err="1" smtClean="0"/>
              <a:t>cứu</a:t>
            </a:r>
            <a:r>
              <a:rPr lang="en-US" sz="1800" dirty="0" smtClean="0"/>
              <a:t> </a:t>
            </a:r>
            <a:r>
              <a:rPr lang="en-US" sz="1800" dirty="0" err="1" smtClean="0"/>
              <a:t>cho</a:t>
            </a:r>
            <a:r>
              <a:rPr lang="en-US" sz="1800" dirty="0" smtClean="0"/>
              <a:t> </a:t>
            </a:r>
            <a:r>
              <a:rPr lang="en-US" sz="1800" dirty="0" err="1" smtClean="0"/>
              <a:t>việc</a:t>
            </a:r>
            <a:r>
              <a:rPr lang="en-US" sz="1800" dirty="0" smtClean="0"/>
              <a:t> </a:t>
            </a:r>
            <a:r>
              <a:rPr lang="en-US" sz="1800" dirty="0" err="1" smtClean="0"/>
              <a:t>giải</a:t>
            </a:r>
            <a:r>
              <a:rPr lang="en-US" sz="1800" dirty="0" smtClean="0"/>
              <a:t> </a:t>
            </a:r>
            <a:r>
              <a:rPr lang="en-US" sz="1800" dirty="0" err="1" smtClean="0"/>
              <a:t>mã</a:t>
            </a:r>
            <a:r>
              <a:rPr lang="en-US" sz="1800" dirty="0" smtClean="0"/>
              <a:t>. </a:t>
            </a:r>
          </a:p>
          <a:p>
            <a:pPr algn="just"/>
            <a:r>
              <a:rPr lang="en-US" sz="1800" dirty="0" err="1" smtClean="0"/>
              <a:t>Khi</a:t>
            </a:r>
            <a:r>
              <a:rPr lang="en-US" sz="1800" dirty="0" smtClean="0"/>
              <a:t> </a:t>
            </a:r>
            <a:r>
              <a:rPr lang="en-US" sz="1800" dirty="0" err="1" smtClean="0"/>
              <a:t>cài</a:t>
            </a:r>
            <a:r>
              <a:rPr lang="en-US" sz="1800" dirty="0" smtClean="0"/>
              <a:t> </a:t>
            </a:r>
            <a:r>
              <a:rPr lang="en-US" sz="1800" dirty="0" err="1" smtClean="0"/>
              <a:t>đặt</a:t>
            </a:r>
            <a:r>
              <a:rPr lang="en-US" sz="1800" dirty="0" smtClean="0"/>
              <a:t> </a:t>
            </a:r>
            <a:r>
              <a:rPr lang="en-US" sz="1800" dirty="0" err="1" smtClean="0"/>
              <a:t>trên</a:t>
            </a:r>
            <a:r>
              <a:rPr lang="en-US" sz="1800" dirty="0" smtClean="0"/>
              <a:t> </a:t>
            </a:r>
            <a:r>
              <a:rPr lang="en-US" sz="1800" dirty="0" err="1" smtClean="0"/>
              <a:t>phần</a:t>
            </a:r>
            <a:r>
              <a:rPr lang="en-US" sz="1800" dirty="0" smtClean="0"/>
              <a:t> </a:t>
            </a:r>
            <a:r>
              <a:rPr lang="en-US" sz="1800" dirty="0" err="1" smtClean="0"/>
              <a:t>cứng</a:t>
            </a:r>
            <a:r>
              <a:rPr lang="en-US" sz="1800" dirty="0" smtClean="0"/>
              <a:t>, </a:t>
            </a:r>
            <a:r>
              <a:rPr lang="en-US" sz="1800" dirty="0" err="1" smtClean="0"/>
              <a:t>việc</a:t>
            </a:r>
            <a:r>
              <a:rPr lang="en-US" sz="1800" dirty="0" smtClean="0"/>
              <a:t> </a:t>
            </a:r>
            <a:r>
              <a:rPr lang="en-US" sz="1800" dirty="0" err="1" smtClean="0"/>
              <a:t>giải</a:t>
            </a:r>
            <a:r>
              <a:rPr lang="en-US" sz="1800" dirty="0" smtClean="0"/>
              <a:t> </a:t>
            </a:r>
            <a:r>
              <a:rPr lang="en-US" sz="1800" dirty="0" err="1" smtClean="0"/>
              <a:t>mã</a:t>
            </a:r>
            <a:r>
              <a:rPr lang="en-US" sz="1800" dirty="0" smtClean="0"/>
              <a:t> </a:t>
            </a:r>
            <a:r>
              <a:rPr lang="en-US" sz="1800" dirty="0" err="1" smtClean="0"/>
              <a:t>chỉ</a:t>
            </a:r>
            <a:r>
              <a:rPr lang="en-US" sz="1800" dirty="0" smtClean="0"/>
              <a:t> </a:t>
            </a:r>
            <a:r>
              <a:rPr lang="en-US" sz="1800" dirty="0" err="1" smtClean="0"/>
              <a:t>sử</a:t>
            </a:r>
            <a:r>
              <a:rPr lang="en-US" sz="1800" dirty="0" smtClean="0"/>
              <a:t> </a:t>
            </a:r>
            <a:r>
              <a:rPr lang="en-US" sz="1800" dirty="0" err="1" smtClean="0"/>
              <a:t>dụng</a:t>
            </a:r>
            <a:r>
              <a:rPr lang="en-US" sz="1800" dirty="0" smtClean="0"/>
              <a:t> </a:t>
            </a:r>
            <a:r>
              <a:rPr lang="en-US" sz="1800" dirty="0" err="1" smtClean="0"/>
              <a:t>lại</a:t>
            </a:r>
            <a:r>
              <a:rPr lang="en-US" sz="1800" dirty="0" smtClean="0"/>
              <a:t> </a:t>
            </a:r>
            <a:r>
              <a:rPr lang="en-US" sz="1800" dirty="0" err="1" smtClean="0"/>
              <a:t>một</a:t>
            </a:r>
            <a:r>
              <a:rPr lang="en-US" sz="1800" dirty="0" smtClean="0"/>
              <a:t> </a:t>
            </a:r>
            <a:r>
              <a:rPr lang="en-US" sz="1800" dirty="0" err="1" smtClean="0"/>
              <a:t>phần</a:t>
            </a:r>
            <a:r>
              <a:rPr lang="en-US" sz="1800" dirty="0" smtClean="0"/>
              <a:t> </a:t>
            </a:r>
            <a:r>
              <a:rPr lang="en-US" sz="1800" dirty="0" err="1" smtClean="0"/>
              <a:t>các</a:t>
            </a:r>
            <a:r>
              <a:rPr lang="en-US" sz="1800" dirty="0" smtClean="0"/>
              <a:t> </a:t>
            </a:r>
            <a:r>
              <a:rPr lang="en-US" sz="1800" dirty="0" err="1" smtClean="0"/>
              <a:t>mạch</a:t>
            </a:r>
            <a:r>
              <a:rPr lang="en-US" sz="1800" dirty="0" smtClean="0"/>
              <a:t> </a:t>
            </a:r>
            <a:r>
              <a:rPr lang="en-US" sz="1800" dirty="0" err="1" smtClean="0"/>
              <a:t>sử</a:t>
            </a:r>
            <a:r>
              <a:rPr lang="en-US" sz="1800" dirty="0" smtClean="0"/>
              <a:t> </a:t>
            </a:r>
            <a:r>
              <a:rPr lang="en-US" sz="1800" dirty="0" err="1" smtClean="0"/>
              <a:t>dụng</a:t>
            </a:r>
            <a:r>
              <a:rPr lang="en-US" sz="1800" dirty="0" smtClean="0"/>
              <a:t> </a:t>
            </a:r>
            <a:r>
              <a:rPr lang="en-US" sz="1800" dirty="0" err="1" smtClean="0"/>
              <a:t>trong</a:t>
            </a:r>
            <a:r>
              <a:rPr lang="en-US" sz="1800" dirty="0" smtClean="0"/>
              <a:t> </a:t>
            </a:r>
            <a:r>
              <a:rPr lang="en-US" sz="1800" dirty="0" err="1" smtClean="0"/>
              <a:t>việc</a:t>
            </a:r>
            <a:r>
              <a:rPr lang="en-US" sz="1800" dirty="0" smtClean="0"/>
              <a:t> </a:t>
            </a:r>
            <a:r>
              <a:rPr lang="en-US" sz="1800" dirty="0" err="1" smtClean="0"/>
              <a:t>mã</a:t>
            </a:r>
            <a:r>
              <a:rPr lang="en-US" sz="1800" dirty="0" smtClean="0"/>
              <a:t> </a:t>
            </a:r>
            <a:r>
              <a:rPr lang="en-US" sz="1800" dirty="0" err="1" smtClean="0"/>
              <a:t>hóa</a:t>
            </a:r>
            <a:r>
              <a:rPr lang="en-US" sz="1800" dirty="0" smtClean="0"/>
              <a:t>.</a:t>
            </a:r>
          </a:p>
          <a:p>
            <a:pPr>
              <a:lnSpc>
                <a:spcPct val="120000"/>
              </a:lnSpc>
            </a:pPr>
            <a:endParaRPr lang="en-US" sz="2000" dirty="0"/>
          </a:p>
          <a:p>
            <a:endParaRPr lang="vi-VN" sz="2000" dirty="0"/>
          </a:p>
        </p:txBody>
      </p:sp>
    </p:spTree>
    <p:extLst>
      <p:ext uri="{BB962C8B-B14F-4D97-AF65-F5344CB8AC3E}">
        <p14:creationId xmlns:p14="http://schemas.microsoft.com/office/powerpoint/2010/main" val="28753570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AutoShape 2"/>
          <p:cNvSpPr>
            <a:spLocks noChangeArrowheads="1"/>
          </p:cNvSpPr>
          <p:nvPr/>
        </p:nvSpPr>
        <p:spPr bwMode="auto">
          <a:xfrm>
            <a:off x="1828801" y="3505200"/>
            <a:ext cx="2057400" cy="2514600"/>
          </a:xfrm>
          <a:prstGeom prst="roundRect">
            <a:avLst>
              <a:gd name="adj" fmla="val 13745"/>
            </a:avLst>
          </a:prstGeom>
          <a:noFill/>
          <a:ln w="38100">
            <a:solidFill>
              <a:schemeClr val="bg2"/>
            </a:solidFill>
            <a:round/>
            <a:headEnd/>
            <a:tailEnd/>
          </a:ln>
          <a:effectLst/>
        </p:spPr>
        <p:txBody>
          <a:bodyPr anchor="ctr"/>
          <a:lstStyle/>
          <a:p>
            <a:pPr eaLnBrk="0" hangingPunct="0"/>
            <a:endParaRPr lang="en-US" sz="1400" dirty="0">
              <a:solidFill>
                <a:schemeClr val="tx2"/>
              </a:solidFill>
              <a:latin typeface="Verdana" pitchFamily="34" charset="0"/>
            </a:endParaRPr>
          </a:p>
        </p:txBody>
      </p:sp>
      <p:sp>
        <p:nvSpPr>
          <p:cNvPr id="78853" name="Rectangle 5"/>
          <p:cNvSpPr>
            <a:spLocks noGrp="1" noChangeArrowheads="1"/>
          </p:cNvSpPr>
          <p:nvPr>
            <p:ph type="title"/>
          </p:nvPr>
        </p:nvSpPr>
        <p:spPr/>
        <p:txBody>
          <a:bodyPr/>
          <a:lstStyle/>
          <a:p>
            <a:r>
              <a:rPr lang="en-US" sz="3600" dirty="0" smtClean="0">
                <a:latin typeface="Times New Roman" pitchFamily="18" charset="0"/>
                <a:cs typeface="Times New Roman" pitchFamily="18" charset="0"/>
              </a:rPr>
              <a:t>MÃ HÓA CÔNG KHAI</a:t>
            </a:r>
            <a:endParaRPr lang="en-US" sz="2000" dirty="0">
              <a:latin typeface="Times New Roman" pitchFamily="18" charset="0"/>
              <a:cs typeface="Times New Roman" pitchFamily="18" charset="0"/>
            </a:endParaRPr>
          </a:p>
        </p:txBody>
      </p:sp>
      <p:sp>
        <p:nvSpPr>
          <p:cNvPr id="78855" name="AutoShape 7"/>
          <p:cNvSpPr>
            <a:spLocks noChangeArrowheads="1"/>
          </p:cNvSpPr>
          <p:nvPr/>
        </p:nvSpPr>
        <p:spPr bwMode="gray">
          <a:xfrm>
            <a:off x="4495800" y="2057400"/>
            <a:ext cx="609600" cy="838200"/>
          </a:xfrm>
          <a:prstGeom prst="chevron">
            <a:avLst>
              <a:gd name="adj" fmla="val 52514"/>
            </a:avLst>
          </a:prstGeom>
          <a:solidFill>
            <a:schemeClr val="hlink"/>
          </a:solidFill>
          <a:ln w="0" algn="ctr">
            <a:noFill/>
            <a:miter lim="800000"/>
            <a:headEnd/>
            <a:tailEnd/>
          </a:ln>
          <a:effectLst/>
        </p:spPr>
        <p:txBody>
          <a:bodyPr wrap="none" anchor="ctr"/>
          <a:lstStyle/>
          <a:p>
            <a:endParaRPr lang="en-US"/>
          </a:p>
        </p:txBody>
      </p:sp>
      <p:sp>
        <p:nvSpPr>
          <p:cNvPr id="78856" name="Oval 8"/>
          <p:cNvSpPr>
            <a:spLocks noChangeArrowheads="1"/>
          </p:cNvSpPr>
          <p:nvPr/>
        </p:nvSpPr>
        <p:spPr bwMode="gray">
          <a:xfrm>
            <a:off x="5805488" y="1630363"/>
            <a:ext cx="1703387" cy="168751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8857" name="Oval 9"/>
          <p:cNvSpPr>
            <a:spLocks noChangeArrowheads="1"/>
          </p:cNvSpPr>
          <p:nvPr/>
        </p:nvSpPr>
        <p:spPr bwMode="gray">
          <a:xfrm>
            <a:off x="5805488" y="1630363"/>
            <a:ext cx="1703387" cy="1687512"/>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anchor="ctr">
            <a:spAutoFit/>
          </a:bodyPr>
          <a:lstStyle/>
          <a:p>
            <a:endParaRPr lang="en-US"/>
          </a:p>
        </p:txBody>
      </p:sp>
      <p:sp>
        <p:nvSpPr>
          <p:cNvPr id="78858" name="Oval 10"/>
          <p:cNvSpPr>
            <a:spLocks noChangeArrowheads="1"/>
          </p:cNvSpPr>
          <p:nvPr/>
        </p:nvSpPr>
        <p:spPr bwMode="gray">
          <a:xfrm>
            <a:off x="5916613" y="1741488"/>
            <a:ext cx="1481137" cy="146685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8859" name="Oval 11"/>
          <p:cNvSpPr>
            <a:spLocks noChangeArrowheads="1"/>
          </p:cNvSpPr>
          <p:nvPr/>
        </p:nvSpPr>
        <p:spPr bwMode="gray">
          <a:xfrm>
            <a:off x="5942013" y="1749425"/>
            <a:ext cx="1481137" cy="1466850"/>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en-US"/>
          </a:p>
        </p:txBody>
      </p:sp>
      <p:sp>
        <p:nvSpPr>
          <p:cNvPr id="78860" name="Oval 12"/>
          <p:cNvSpPr>
            <a:spLocks noChangeArrowheads="1"/>
          </p:cNvSpPr>
          <p:nvPr/>
        </p:nvSpPr>
        <p:spPr bwMode="gray">
          <a:xfrm>
            <a:off x="5995988" y="1812925"/>
            <a:ext cx="1335087" cy="1320800"/>
          </a:xfrm>
          <a:prstGeom prst="ellipse">
            <a:avLst/>
          </a:prstGeom>
          <a:solidFill>
            <a:srgbClr val="333333"/>
          </a:solidFill>
          <a:ln w="38100" algn="ctr">
            <a:noFill/>
            <a:round/>
            <a:headEnd/>
            <a:tailEnd/>
          </a:ln>
          <a:effectLst/>
        </p:spPr>
        <p:txBody>
          <a:bodyPr anchor="ctr">
            <a:spAutoFit/>
          </a:bodyPr>
          <a:lstStyle/>
          <a:p>
            <a:endParaRPr lang="en-US"/>
          </a:p>
        </p:txBody>
      </p:sp>
      <p:sp>
        <p:nvSpPr>
          <p:cNvPr id="78871" name="Oval 23"/>
          <p:cNvSpPr>
            <a:spLocks noChangeArrowheads="1"/>
          </p:cNvSpPr>
          <p:nvPr/>
        </p:nvSpPr>
        <p:spPr bwMode="gray">
          <a:xfrm>
            <a:off x="2117725" y="1690688"/>
            <a:ext cx="1703388" cy="1687512"/>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8872" name="Oval 24"/>
          <p:cNvSpPr>
            <a:spLocks noChangeArrowheads="1"/>
          </p:cNvSpPr>
          <p:nvPr/>
        </p:nvSpPr>
        <p:spPr bwMode="gray">
          <a:xfrm>
            <a:off x="2117725" y="1690688"/>
            <a:ext cx="1703388" cy="1687512"/>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endParaRPr lang="en-US"/>
          </a:p>
        </p:txBody>
      </p:sp>
      <p:sp>
        <p:nvSpPr>
          <p:cNvPr id="78873" name="Oval 25"/>
          <p:cNvSpPr>
            <a:spLocks noChangeArrowheads="1"/>
          </p:cNvSpPr>
          <p:nvPr/>
        </p:nvSpPr>
        <p:spPr bwMode="gray">
          <a:xfrm>
            <a:off x="2228850" y="1801813"/>
            <a:ext cx="1481138" cy="146685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8874" name="Oval 26"/>
          <p:cNvSpPr>
            <a:spLocks noChangeArrowheads="1"/>
          </p:cNvSpPr>
          <p:nvPr/>
        </p:nvSpPr>
        <p:spPr bwMode="gray">
          <a:xfrm>
            <a:off x="2230438" y="1803400"/>
            <a:ext cx="1481137" cy="1466850"/>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en-US"/>
          </a:p>
        </p:txBody>
      </p:sp>
      <p:sp>
        <p:nvSpPr>
          <p:cNvPr id="78875" name="Oval 27"/>
          <p:cNvSpPr>
            <a:spLocks noChangeArrowheads="1"/>
          </p:cNvSpPr>
          <p:nvPr/>
        </p:nvSpPr>
        <p:spPr bwMode="gray">
          <a:xfrm>
            <a:off x="2301875" y="1873250"/>
            <a:ext cx="1333500" cy="1320800"/>
          </a:xfrm>
          <a:prstGeom prst="ellipse">
            <a:avLst/>
          </a:prstGeom>
          <a:solidFill>
            <a:srgbClr val="333333"/>
          </a:solidFill>
          <a:ln w="38100" algn="ctr">
            <a:noFill/>
            <a:round/>
            <a:headEnd/>
            <a:tailEnd/>
          </a:ln>
          <a:effectLst/>
        </p:spPr>
        <p:txBody>
          <a:bodyPr anchor="ctr">
            <a:spAutoFit/>
          </a:bodyPr>
          <a:lstStyle/>
          <a:p>
            <a:endParaRPr lang="en-US"/>
          </a:p>
        </p:txBody>
      </p:sp>
      <p:grpSp>
        <p:nvGrpSpPr>
          <p:cNvPr id="3" name="Group 28"/>
          <p:cNvGrpSpPr>
            <a:grpSpLocks/>
          </p:cNvGrpSpPr>
          <p:nvPr/>
        </p:nvGrpSpPr>
        <p:grpSpPr bwMode="auto">
          <a:xfrm>
            <a:off x="2324100" y="1889125"/>
            <a:ext cx="1290638" cy="1277938"/>
            <a:chOff x="4166" y="1706"/>
            <a:chExt cx="1252" cy="1252"/>
          </a:xfrm>
        </p:grpSpPr>
        <p:sp>
          <p:nvSpPr>
            <p:cNvPr id="78877" name="Oval 29"/>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78878" name="Oval 30"/>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78879" name="Oval 31"/>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78880" name="Oval 32"/>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grpSp>
      <p:grpSp>
        <p:nvGrpSpPr>
          <p:cNvPr id="4" name="Group 33"/>
          <p:cNvGrpSpPr>
            <a:grpSpLocks/>
          </p:cNvGrpSpPr>
          <p:nvPr/>
        </p:nvGrpSpPr>
        <p:grpSpPr bwMode="auto">
          <a:xfrm>
            <a:off x="6019800" y="1828800"/>
            <a:ext cx="1292225" cy="1277938"/>
            <a:chOff x="4166" y="1706"/>
            <a:chExt cx="1252" cy="1252"/>
          </a:xfrm>
        </p:grpSpPr>
        <p:sp>
          <p:nvSpPr>
            <p:cNvPr id="78882" name="Oval 34"/>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78883" name="Oval 35"/>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78884" name="Oval 36"/>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78885" name="Oval 37"/>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grpSp>
      <p:sp>
        <p:nvSpPr>
          <p:cNvPr id="78887" name="Text Box 39"/>
          <p:cNvSpPr txBox="1">
            <a:spLocks noChangeArrowheads="1"/>
          </p:cNvSpPr>
          <p:nvPr/>
        </p:nvSpPr>
        <p:spPr bwMode="gray">
          <a:xfrm>
            <a:off x="2362200" y="2133600"/>
            <a:ext cx="1149675" cy="830997"/>
          </a:xfrm>
          <a:prstGeom prst="rect">
            <a:avLst/>
          </a:prstGeom>
          <a:noFill/>
          <a:ln w="9525" algn="ctr">
            <a:noFill/>
            <a:miter lim="800000"/>
            <a:headEnd/>
            <a:tailEnd/>
          </a:ln>
          <a:effectLst/>
        </p:spPr>
        <p:txBody>
          <a:bodyPr wrap="none">
            <a:spAutoFit/>
          </a:bodyPr>
          <a:lstStyle/>
          <a:p>
            <a:pPr algn="ctr" eaLnBrk="0" hangingPunct="0"/>
            <a:r>
              <a:rPr lang="en-US" sz="2400" dirty="0" err="1" smtClean="0">
                <a:solidFill>
                  <a:srgbClr val="000000"/>
                </a:solidFill>
                <a:latin typeface="Times New Roman" pitchFamily="18" charset="0"/>
                <a:cs typeface="Times New Roman" pitchFamily="18" charset="0"/>
              </a:rPr>
              <a:t>Mã</a:t>
            </a:r>
            <a:r>
              <a:rPr lang="en-US" sz="2400" dirty="0" smtClean="0">
                <a:solidFill>
                  <a:srgbClr val="000000"/>
                </a:solidFill>
                <a:latin typeface="Times New Roman" pitchFamily="18" charset="0"/>
                <a:cs typeface="Times New Roman" pitchFamily="18" charset="0"/>
              </a:rPr>
              <a:t> </a:t>
            </a:r>
            <a:r>
              <a:rPr lang="en-US" sz="2400" dirty="0" err="1" smtClean="0">
                <a:solidFill>
                  <a:srgbClr val="000000"/>
                </a:solidFill>
                <a:latin typeface="Times New Roman" pitchFamily="18" charset="0"/>
                <a:cs typeface="Times New Roman" pitchFamily="18" charset="0"/>
              </a:rPr>
              <a:t>hóa</a:t>
            </a:r>
            <a:endParaRPr lang="en-US" sz="2400" dirty="0" smtClean="0">
              <a:solidFill>
                <a:srgbClr val="000000"/>
              </a:solidFill>
              <a:latin typeface="Times New Roman" pitchFamily="18" charset="0"/>
              <a:cs typeface="Times New Roman" pitchFamily="18" charset="0"/>
            </a:endParaRPr>
          </a:p>
          <a:p>
            <a:pPr algn="ctr" eaLnBrk="0" hangingPunct="0"/>
            <a:r>
              <a:rPr lang="en-US" sz="2400" dirty="0" err="1" smtClean="0">
                <a:solidFill>
                  <a:srgbClr val="000000"/>
                </a:solidFill>
                <a:latin typeface="Times New Roman" pitchFamily="18" charset="0"/>
                <a:cs typeface="Times New Roman" pitchFamily="18" charset="0"/>
              </a:rPr>
              <a:t>cổ</a:t>
            </a:r>
            <a:r>
              <a:rPr lang="en-US" sz="2400" dirty="0" smtClean="0">
                <a:solidFill>
                  <a:srgbClr val="000000"/>
                </a:solidFill>
                <a:latin typeface="Times New Roman" pitchFamily="18" charset="0"/>
                <a:cs typeface="Times New Roman" pitchFamily="18" charset="0"/>
              </a:rPr>
              <a:t> </a:t>
            </a:r>
            <a:r>
              <a:rPr lang="en-US" sz="2400" dirty="0" err="1" smtClean="0">
                <a:solidFill>
                  <a:srgbClr val="000000"/>
                </a:solidFill>
                <a:latin typeface="Times New Roman" pitchFamily="18" charset="0"/>
                <a:cs typeface="Times New Roman" pitchFamily="18" charset="0"/>
              </a:rPr>
              <a:t>điển</a:t>
            </a:r>
            <a:endParaRPr lang="en-US" sz="2400" dirty="0">
              <a:solidFill>
                <a:srgbClr val="000000"/>
              </a:solidFill>
              <a:latin typeface="Times New Roman" pitchFamily="18" charset="0"/>
              <a:cs typeface="Times New Roman" pitchFamily="18" charset="0"/>
            </a:endParaRPr>
          </a:p>
        </p:txBody>
      </p:sp>
      <p:sp>
        <p:nvSpPr>
          <p:cNvPr id="78888" name="Text Box 40"/>
          <p:cNvSpPr txBox="1">
            <a:spLocks noChangeArrowheads="1"/>
          </p:cNvSpPr>
          <p:nvPr/>
        </p:nvSpPr>
        <p:spPr bwMode="gray">
          <a:xfrm>
            <a:off x="6019800" y="2057400"/>
            <a:ext cx="1388522" cy="830997"/>
          </a:xfrm>
          <a:prstGeom prst="rect">
            <a:avLst/>
          </a:prstGeom>
          <a:noFill/>
          <a:ln w="9525" algn="ctr">
            <a:noFill/>
            <a:miter lim="800000"/>
            <a:headEnd/>
            <a:tailEnd/>
          </a:ln>
          <a:effectLst/>
        </p:spPr>
        <p:txBody>
          <a:bodyPr wrap="none">
            <a:spAutoFit/>
          </a:bodyPr>
          <a:lstStyle/>
          <a:p>
            <a:pPr algn="ctr" eaLnBrk="0" hangingPunct="0"/>
            <a:r>
              <a:rPr lang="en-US" sz="2400" dirty="0" err="1" smtClean="0">
                <a:solidFill>
                  <a:srgbClr val="000000"/>
                </a:solidFill>
                <a:latin typeface="Times New Roman" pitchFamily="18" charset="0"/>
                <a:cs typeface="Times New Roman" pitchFamily="18" charset="0"/>
              </a:rPr>
              <a:t>Mã</a:t>
            </a:r>
            <a:r>
              <a:rPr lang="en-US" sz="2400" dirty="0" smtClean="0">
                <a:solidFill>
                  <a:srgbClr val="000000"/>
                </a:solidFill>
                <a:latin typeface="Times New Roman" pitchFamily="18" charset="0"/>
                <a:cs typeface="Times New Roman" pitchFamily="18" charset="0"/>
              </a:rPr>
              <a:t> </a:t>
            </a:r>
            <a:r>
              <a:rPr lang="en-US" sz="2400" dirty="0" err="1" smtClean="0">
                <a:solidFill>
                  <a:srgbClr val="000000"/>
                </a:solidFill>
                <a:latin typeface="Times New Roman" pitchFamily="18" charset="0"/>
                <a:cs typeface="Times New Roman" pitchFamily="18" charset="0"/>
              </a:rPr>
              <a:t>hóa</a:t>
            </a:r>
            <a:r>
              <a:rPr lang="en-US" sz="2400" dirty="0" smtClean="0">
                <a:solidFill>
                  <a:srgbClr val="000000"/>
                </a:solidFill>
                <a:latin typeface="Times New Roman" pitchFamily="18" charset="0"/>
                <a:cs typeface="Times New Roman" pitchFamily="18" charset="0"/>
              </a:rPr>
              <a:t> </a:t>
            </a:r>
          </a:p>
          <a:p>
            <a:pPr algn="ctr" eaLnBrk="0" hangingPunct="0"/>
            <a:r>
              <a:rPr lang="en-US" sz="2400" dirty="0" err="1" smtClean="0">
                <a:solidFill>
                  <a:srgbClr val="000000"/>
                </a:solidFill>
                <a:latin typeface="Times New Roman" pitchFamily="18" charset="0"/>
                <a:cs typeface="Times New Roman" pitchFamily="18" charset="0"/>
              </a:rPr>
              <a:t>công</a:t>
            </a:r>
            <a:r>
              <a:rPr lang="en-US" sz="2400" dirty="0" smtClean="0">
                <a:solidFill>
                  <a:srgbClr val="000000"/>
                </a:solidFill>
                <a:latin typeface="Times New Roman" pitchFamily="18" charset="0"/>
                <a:cs typeface="Times New Roman" pitchFamily="18" charset="0"/>
              </a:rPr>
              <a:t> </a:t>
            </a:r>
            <a:r>
              <a:rPr lang="en-US" sz="2400" dirty="0" err="1" smtClean="0">
                <a:solidFill>
                  <a:srgbClr val="000000"/>
                </a:solidFill>
                <a:latin typeface="Times New Roman" pitchFamily="18" charset="0"/>
                <a:cs typeface="Times New Roman" pitchFamily="18" charset="0"/>
              </a:rPr>
              <a:t>khai</a:t>
            </a:r>
            <a:endParaRPr lang="en-US" sz="2400" dirty="0">
              <a:solidFill>
                <a:srgbClr val="000000"/>
              </a:solidFill>
              <a:latin typeface="Times New Roman" pitchFamily="18" charset="0"/>
              <a:cs typeface="Times New Roman" pitchFamily="18" charset="0"/>
            </a:endParaRPr>
          </a:p>
        </p:txBody>
      </p:sp>
      <p:sp>
        <p:nvSpPr>
          <p:cNvPr id="30" name="Rectangle 29"/>
          <p:cNvSpPr/>
          <p:nvPr/>
        </p:nvSpPr>
        <p:spPr>
          <a:xfrm>
            <a:off x="1981200" y="3581400"/>
            <a:ext cx="1905000" cy="2585323"/>
          </a:xfrm>
          <a:prstGeom prst="rect">
            <a:avLst/>
          </a:prstGeom>
        </p:spPr>
        <p:txBody>
          <a:bodyPr wrap="square">
            <a:spAutoFit/>
          </a:bodyPr>
          <a:lstStyle/>
          <a:p>
            <a:pPr>
              <a:buFontTx/>
              <a:buChar char="-"/>
            </a:pPr>
            <a:r>
              <a:rPr lang="en-US" dirty="0" err="1" smtClean="0">
                <a:latin typeface="Times New Roman" pitchFamily="18" charset="0"/>
                <a:cs typeface="Times New Roman" pitchFamily="18" charset="0"/>
              </a:rPr>
              <a:t>Quá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gặp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khăn</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an </a:t>
            </a:r>
            <a:r>
              <a:rPr lang="en-US" dirty="0" err="1" smtClean="0">
                <a:latin typeface="Times New Roman" pitchFamily="18" charset="0"/>
                <a:cs typeface="Times New Roman" pitchFamily="18" charset="0"/>
              </a:rPr>
              <a:t>toàn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
        <p:nvSpPr>
          <p:cNvPr id="31" name="AutoShape 2"/>
          <p:cNvSpPr>
            <a:spLocks noChangeArrowheads="1"/>
          </p:cNvSpPr>
          <p:nvPr/>
        </p:nvSpPr>
        <p:spPr bwMode="auto">
          <a:xfrm>
            <a:off x="5638800" y="3505200"/>
            <a:ext cx="2057400" cy="2514600"/>
          </a:xfrm>
          <a:prstGeom prst="roundRect">
            <a:avLst>
              <a:gd name="adj" fmla="val 13745"/>
            </a:avLst>
          </a:prstGeom>
          <a:noFill/>
          <a:ln w="38100">
            <a:solidFill>
              <a:schemeClr val="bg2"/>
            </a:solidFill>
            <a:round/>
            <a:headEnd/>
            <a:tailEnd/>
          </a:ln>
          <a:effectLst/>
        </p:spPr>
        <p:txBody>
          <a:bodyPr anchor="ctr"/>
          <a:lstStyle/>
          <a:p>
            <a:pPr eaLnBrk="0" hangingPunct="0"/>
            <a:endParaRPr lang="en-US" sz="1400" dirty="0">
              <a:solidFill>
                <a:schemeClr val="tx2"/>
              </a:solidFill>
              <a:latin typeface="Verdana" pitchFamily="34" charset="0"/>
            </a:endParaRPr>
          </a:p>
        </p:txBody>
      </p:sp>
      <p:sp>
        <p:nvSpPr>
          <p:cNvPr id="32" name="Rectangle 31"/>
          <p:cNvSpPr/>
          <p:nvPr/>
        </p:nvSpPr>
        <p:spPr>
          <a:xfrm>
            <a:off x="5715000" y="3581400"/>
            <a:ext cx="1905000" cy="2062103"/>
          </a:xfrm>
          <a:prstGeom prst="rect">
            <a:avLst/>
          </a:prstGeom>
        </p:spPr>
        <p:txBody>
          <a:bodyPr wrap="square">
            <a:spAutoFit/>
          </a:bodyPr>
          <a:lstStyle/>
          <a:p>
            <a:r>
              <a:rPr lang="en-US" sz="1600" dirty="0" smtClean="0">
                <a:latin typeface="Times New Roman" pitchFamily="18" charset="0"/>
                <a:cs typeface="Times New Roman" pitchFamily="18" charset="0"/>
              </a:rPr>
              <a:t>M</a:t>
            </a:r>
            <a:r>
              <a:rPr lang="vi-VN" sz="1600" dirty="0" smtClean="0">
                <a:latin typeface="Times New Roman" pitchFamily="18" charset="0"/>
                <a:cs typeface="Times New Roman" pitchFamily="18" charset="0"/>
              </a:rPr>
              <a:t>ã hóa khóa công khai đã giải quyết được vấn đề này vì nó cho</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gửi thông tin mật trên đường truyền không an toàn mà không cần thỏa thuậ</a:t>
            </a:r>
            <a:r>
              <a:rPr lang="en-US" sz="1600" dirty="0" smtClean="0">
                <a:latin typeface="Times New Roman" pitchFamily="18" charset="0"/>
                <a:cs typeface="Times New Roman" pitchFamily="18" charset="0"/>
              </a:rPr>
              <a:t>n </a:t>
            </a:r>
            <a:r>
              <a:rPr lang="en-US" sz="1600" dirty="0" err="1" smtClean="0">
                <a:latin typeface="Times New Roman" pitchFamily="18" charset="0"/>
                <a:cs typeface="Times New Roman" pitchFamily="18" charset="0"/>
              </a:rPr>
              <a:t>trước</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MÃ HÓA CÔNG KHAI</a:t>
            </a:r>
            <a:endParaRPr lang="en-US" dirty="0">
              <a:latin typeface="Times New Roman" pitchFamily="18" charset="0"/>
              <a:cs typeface="Times New Roman" pitchFamily="18" charset="0"/>
            </a:endParaRPr>
          </a:p>
        </p:txBody>
      </p:sp>
      <p:pic>
        <p:nvPicPr>
          <p:cNvPr id="3073" name="Picture 1"/>
          <p:cNvPicPr>
            <a:picLocks noChangeAspect="1" noChangeArrowheads="1"/>
          </p:cNvPicPr>
          <p:nvPr/>
        </p:nvPicPr>
        <p:blipFill>
          <a:blip r:embed="rId2"/>
          <a:srcRect/>
          <a:stretch>
            <a:fillRect/>
          </a:stretch>
        </p:blipFill>
        <p:spPr bwMode="auto">
          <a:xfrm>
            <a:off x="1219200" y="3810000"/>
            <a:ext cx="6096000" cy="2551814"/>
          </a:xfrm>
          <a:prstGeom prst="rect">
            <a:avLst/>
          </a:prstGeom>
          <a:noFill/>
          <a:ln w="9525">
            <a:noFill/>
            <a:miter lim="800000"/>
            <a:headEnd/>
            <a:tailEnd/>
          </a:ln>
          <a:effectLst/>
        </p:spPr>
      </p:pic>
      <p:sp>
        <p:nvSpPr>
          <p:cNvPr id="5" name="Rectangle 4"/>
          <p:cNvSpPr/>
          <p:nvPr/>
        </p:nvSpPr>
        <p:spPr>
          <a:xfrm>
            <a:off x="762000" y="1600200"/>
            <a:ext cx="4990469"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Mỗi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a:t>
            </a:r>
            <a:r>
              <a:rPr lang="en-US" dirty="0" smtClean="0">
                <a:latin typeface="Times New Roman" pitchFamily="18" charset="0"/>
                <a:cs typeface="Times New Roman" pitchFamily="18" charset="0"/>
              </a:rPr>
              <a:t> 2 </a:t>
            </a:r>
            <a:r>
              <a:rPr lang="en-US" dirty="0" err="1" smtClean="0">
                <a:latin typeface="Times New Roman" pitchFamily="18" charset="0"/>
                <a:cs typeface="Times New Roman" pitchFamily="18" charset="0"/>
              </a:rPr>
              <a:t>khóa</a:t>
            </a:r>
            <a:endParaRPr lang="en-US" dirty="0"/>
          </a:p>
        </p:txBody>
      </p:sp>
      <p:cxnSp>
        <p:nvCxnSpPr>
          <p:cNvPr id="7" name="Straight Arrow Connector 6"/>
          <p:cNvCxnSpPr/>
          <p:nvPr/>
        </p:nvCxnSpPr>
        <p:spPr>
          <a:xfrm>
            <a:off x="5715000" y="1828800"/>
            <a:ext cx="6858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715000" y="1676400"/>
            <a:ext cx="685800" cy="15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400800" y="1447800"/>
            <a:ext cx="1281120" cy="369332"/>
          </a:xfrm>
          <a:prstGeom prst="rect">
            <a:avLst/>
          </a:prstGeom>
        </p:spPr>
        <p:txBody>
          <a:bodyPr wrap="none">
            <a:spAutoFit/>
          </a:bodyPr>
          <a:lstStyle/>
          <a:p>
            <a:r>
              <a:rPr lang="en-US" dirty="0" smtClean="0">
                <a:latin typeface="Times New Roman" pitchFamily="18" charset="0"/>
                <a:cs typeface="Times New Roman" pitchFamily="18" charset="0"/>
              </a:rPr>
              <a:t>Private Key</a:t>
            </a:r>
            <a:endParaRPr lang="en-US" dirty="0"/>
          </a:p>
        </p:txBody>
      </p:sp>
      <p:sp>
        <p:nvSpPr>
          <p:cNvPr id="12" name="Rectangle 11"/>
          <p:cNvSpPr/>
          <p:nvPr/>
        </p:nvSpPr>
        <p:spPr>
          <a:xfrm>
            <a:off x="6477000" y="2133600"/>
            <a:ext cx="1217000" cy="369332"/>
          </a:xfrm>
          <a:prstGeom prst="rect">
            <a:avLst/>
          </a:prstGeom>
        </p:spPr>
        <p:txBody>
          <a:bodyPr wrap="none">
            <a:spAutoFit/>
          </a:bodyPr>
          <a:lstStyle/>
          <a:p>
            <a:r>
              <a:rPr lang="en-US" dirty="0" smtClean="0">
                <a:latin typeface="Times New Roman" pitchFamily="18" charset="0"/>
                <a:cs typeface="Times New Roman" pitchFamily="18" charset="0"/>
              </a:rPr>
              <a:t>Public Key</a:t>
            </a:r>
            <a:endParaRPr lang="en-US" dirty="0"/>
          </a:p>
        </p:txBody>
      </p:sp>
      <p:sp>
        <p:nvSpPr>
          <p:cNvPr id="13" name="Rectangle 12"/>
          <p:cNvSpPr/>
          <p:nvPr/>
        </p:nvSpPr>
        <p:spPr>
          <a:xfrm>
            <a:off x="762000" y="2514600"/>
            <a:ext cx="618137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Private Key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khai</a:t>
            </a:r>
            <a:r>
              <a:rPr lang="en-US" dirty="0" smtClean="0">
                <a:latin typeface="Times New Roman" pitchFamily="18" charset="0"/>
                <a:cs typeface="Times New Roman" pitchFamily="18" charset="0"/>
              </a:rPr>
              <a:t>, Public Key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mật</a:t>
            </a:r>
            <a:endParaRPr lang="en-US" dirty="0"/>
          </a:p>
        </p:txBody>
      </p:sp>
      <p:sp>
        <p:nvSpPr>
          <p:cNvPr id="14" name="Rectangle 13"/>
          <p:cNvSpPr/>
          <p:nvPr/>
        </p:nvSpPr>
        <p:spPr>
          <a:xfrm>
            <a:off x="838200" y="3124200"/>
            <a:ext cx="6086923" cy="646331"/>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en-US" dirty="0" smtClean="0">
                <a:latin typeface="Times New Roman" pitchFamily="18" charset="0"/>
                <a:cs typeface="Times New Roman" pitchFamily="18" charset="0"/>
              </a:rPr>
              <a:t>- 2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nhưng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p>
          <a:p>
            <a:r>
              <a:rPr lang="en-US" dirty="0" err="1" smtClean="0">
                <a:latin typeface="Times New Roman" pitchFamily="18" charset="0"/>
                <a:cs typeface="Times New Roman" pitchFamily="18" charset="0"/>
              </a:rPr>
              <a:t>dùng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còn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mã</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HỆ MẬT RSA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vi-VN" sz="2200" b="1" dirty="0" smtClean="0">
                <a:latin typeface="+mj-lt"/>
              </a:rPr>
              <a:t>RSA</a:t>
            </a:r>
            <a:r>
              <a:rPr lang="vi-VN" sz="2200" dirty="0" smtClean="0">
                <a:latin typeface="+mj-lt"/>
              </a:rPr>
              <a:t> là một thuật toán mật mã hóa khóa công khai. </a:t>
            </a:r>
            <a:endParaRPr lang="en-US" sz="2200" dirty="0" smtClean="0">
              <a:latin typeface="+mj-lt"/>
            </a:endParaRPr>
          </a:p>
          <a:p>
            <a:r>
              <a:rPr lang="vi-VN" sz="2200" dirty="0" smtClean="0">
                <a:latin typeface="+mj-lt"/>
              </a:rPr>
              <a:t>Đây là thuật toán đầu tiên phù hợp với việc tạo ra chữ ký điện tử đồng thời với việc mã hóa</a:t>
            </a:r>
            <a:r>
              <a:rPr lang="en-US" sz="2200" dirty="0" smtClean="0">
                <a:latin typeface="+mj-lt"/>
              </a:rPr>
              <a:t>.</a:t>
            </a:r>
          </a:p>
          <a:p>
            <a:r>
              <a:rPr lang="en-US" sz="2200" dirty="0" smtClean="0">
                <a:latin typeface="Times New Roman" pitchFamily="18" charset="0"/>
                <a:cs typeface="Times New Roman" pitchFamily="18" charset="0"/>
              </a:rPr>
              <a:t>Do 3 </a:t>
            </a:r>
            <a:r>
              <a:rPr lang="en-US" sz="2200" dirty="0" err="1" smtClean="0">
                <a:latin typeface="Times New Roman" pitchFamily="18" charset="0"/>
                <a:cs typeface="Times New Roman" pitchFamily="18" charset="0"/>
              </a:rPr>
              <a:t>tác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giả</a:t>
            </a:r>
            <a:r>
              <a:rPr lang="en-US" sz="2200" dirty="0" smtClean="0">
                <a:latin typeface="Times New Roman" pitchFamily="18" charset="0"/>
                <a:cs typeface="Times New Roman" pitchFamily="18" charset="0"/>
              </a:rPr>
              <a:t> Ron </a:t>
            </a:r>
            <a:r>
              <a:rPr lang="en-US" sz="2200" dirty="0" err="1" smtClean="0">
                <a:latin typeface="Times New Roman" pitchFamily="18" charset="0"/>
                <a:cs typeface="Times New Roman" pitchFamily="18" charset="0"/>
              </a:rPr>
              <a:t>Rivest</a:t>
            </a:r>
            <a:r>
              <a:rPr lang="en-US" sz="2200" dirty="0" smtClean="0">
                <a:latin typeface="Times New Roman" pitchFamily="18" charset="0"/>
                <a:cs typeface="Times New Roman" pitchFamily="18" charset="0"/>
              </a:rPr>
              <a:t> (R), </a:t>
            </a:r>
            <a:r>
              <a:rPr lang="en-US" sz="2200" dirty="0" err="1" smtClean="0">
                <a:latin typeface="Times New Roman" pitchFamily="18" charset="0"/>
                <a:cs typeface="Times New Roman" pitchFamily="18" charset="0"/>
              </a:rPr>
              <a:t>Adi</a:t>
            </a:r>
            <a:r>
              <a:rPr lang="en-US" sz="2200" dirty="0" smtClean="0">
                <a:latin typeface="Times New Roman" pitchFamily="18" charset="0"/>
                <a:cs typeface="Times New Roman" pitchFamily="18" charset="0"/>
              </a:rPr>
              <a:t> Shamir (A) </a:t>
            </a:r>
            <a:r>
              <a:rPr lang="en-US" sz="2200" dirty="0" err="1" smtClean="0">
                <a:latin typeface="Times New Roman" pitchFamily="18" charset="0"/>
                <a:cs typeface="Times New Roman" pitchFamily="18" charset="0"/>
              </a:rPr>
              <a:t>và</a:t>
            </a:r>
            <a:r>
              <a:rPr lang="en-US" sz="2200" dirty="0" smtClean="0">
                <a:latin typeface="Times New Roman" pitchFamily="18" charset="0"/>
                <a:cs typeface="Times New Roman" pitchFamily="18" charset="0"/>
              </a:rPr>
              <a:t> Len </a:t>
            </a:r>
            <a:r>
              <a:rPr lang="en-US" sz="2200" dirty="0" err="1" smtClean="0">
                <a:latin typeface="Times New Roman" pitchFamily="18" charset="0"/>
                <a:cs typeface="Times New Roman" pitchFamily="18" charset="0"/>
              </a:rPr>
              <a:t>Adleman</a:t>
            </a:r>
            <a:r>
              <a:rPr lang="en-US" sz="2200" dirty="0" smtClean="0">
                <a:latin typeface="Times New Roman" pitchFamily="18" charset="0"/>
                <a:cs typeface="Times New Roman" pitchFamily="18" charset="0"/>
              </a:rPr>
              <a:t> (A) </a:t>
            </a:r>
            <a:r>
              <a:rPr lang="en-US" sz="2200" dirty="0" err="1" smtClean="0">
                <a:latin typeface="Times New Roman" pitchFamily="18" charset="0"/>
                <a:cs typeface="Times New Roman" pitchFamily="18" charset="0"/>
              </a:rPr>
              <a:t>của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học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viện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công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nghệ</a:t>
            </a:r>
            <a:r>
              <a:rPr lang="en-US" sz="2200" dirty="0" smtClean="0">
                <a:latin typeface="Times New Roman" pitchFamily="18" charset="0"/>
                <a:cs typeface="Times New Roman" pitchFamily="18" charset="0"/>
              </a:rPr>
              <a:t> Massachusetts </a:t>
            </a:r>
            <a:r>
              <a:rPr lang="en-US" sz="2200" dirty="0" err="1" smtClean="0">
                <a:latin typeface="Times New Roman" pitchFamily="18" charset="0"/>
                <a:cs typeface="Times New Roman" pitchFamily="18" charset="0"/>
              </a:rPr>
              <a:t>đưa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ra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năm</a:t>
            </a:r>
            <a:r>
              <a:rPr lang="en-US" sz="2200" dirty="0" smtClean="0">
                <a:latin typeface="Times New Roman" pitchFamily="18" charset="0"/>
                <a:cs typeface="Times New Roman" pitchFamily="18" charset="0"/>
              </a:rPr>
              <a:t> 1977 </a:t>
            </a:r>
            <a:r>
              <a:rPr lang="en-US" sz="2200" dirty="0" err="1" smtClean="0">
                <a:latin typeface="Times New Roman" pitchFamily="18" charset="0"/>
                <a:cs typeface="Times New Roman" pitchFamily="18" charset="0"/>
              </a:rPr>
              <a:t>và</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công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bố</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năm</a:t>
            </a:r>
            <a:r>
              <a:rPr lang="en-US" sz="2200" dirty="0" smtClean="0">
                <a:latin typeface="Times New Roman" pitchFamily="18" charset="0"/>
                <a:cs typeface="Times New Roman" pitchFamily="18" charset="0"/>
              </a:rPr>
              <a:t> 1997.</a:t>
            </a:r>
          </a:p>
          <a:p>
            <a:r>
              <a:rPr lang="en-US" sz="2200" dirty="0" err="1" smtClean="0">
                <a:latin typeface="Times New Roman" pitchFamily="18" charset="0"/>
                <a:cs typeface="Times New Roman" pitchFamily="18" charset="0"/>
              </a:rPr>
              <a:t>Được</a:t>
            </a:r>
            <a:r>
              <a:rPr lang="en-US" sz="2200" dirty="0" smtClean="0">
                <a:latin typeface="Times New Roman" pitchFamily="18" charset="0"/>
                <a:cs typeface="Times New Roman" pitchFamily="18" charset="0"/>
              </a:rPr>
              <a:t> MIT </a:t>
            </a:r>
            <a:r>
              <a:rPr lang="en-US" sz="2200" dirty="0" err="1" smtClean="0">
                <a:latin typeface="Times New Roman" pitchFamily="18" charset="0"/>
                <a:cs typeface="Times New Roman" pitchFamily="18" charset="0"/>
              </a:rPr>
              <a:t>đăng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ký</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bằng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sáng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chế</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tại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Hoa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Kỳ</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năm</a:t>
            </a:r>
            <a:r>
              <a:rPr lang="en-US" sz="2200" dirty="0" smtClean="0">
                <a:latin typeface="Times New Roman" pitchFamily="18" charset="0"/>
                <a:cs typeface="Times New Roman" pitchFamily="18" charset="0"/>
              </a:rPr>
              <a:t> 1983.</a:t>
            </a:r>
          </a:p>
          <a:p>
            <a:r>
              <a:rPr lang="vi-VN" sz="2200" dirty="0" smtClean="0">
                <a:latin typeface="+mj-lt"/>
              </a:rPr>
              <a:t>RSA sử dụng phép toán tính hàm mũ môđun (môđun được tính bằng tích số của 2 số nguyên tố lớn) để mã hóa và giải mã cũng như tạo chữ ký số</a:t>
            </a:r>
            <a:r>
              <a:rPr lang="en-US" sz="2200" dirty="0" smtClean="0">
                <a:latin typeface="+mj-lt"/>
              </a:rPr>
              <a:t>.</a:t>
            </a:r>
          </a:p>
          <a:p>
            <a:r>
              <a:rPr lang="en-US" sz="2200" dirty="0" smtClean="0">
                <a:latin typeface="Times New Roman" pitchFamily="18" charset="0"/>
                <a:cs typeface="Times New Roman" pitchFamily="18" charset="0"/>
              </a:rPr>
              <a:t>RSA </a:t>
            </a:r>
            <a:r>
              <a:rPr lang="en-US" sz="2200" dirty="0" err="1" smtClean="0">
                <a:latin typeface="Times New Roman" pitchFamily="18" charset="0"/>
                <a:cs typeface="Times New Roman" pitchFamily="18" charset="0"/>
              </a:rPr>
              <a:t>nhanh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chóng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trở</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thành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chuẩn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mã</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hóa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công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khai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trên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toàn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thế</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giới</a:t>
            </a:r>
            <a:r>
              <a:rPr lang="en-US" sz="2200" dirty="0" smtClean="0">
                <a:latin typeface="Times New Roman" pitchFamily="18" charset="0"/>
                <a:cs typeface="Times New Roman" pitchFamily="18" charset="0"/>
              </a:rPr>
              <a:t> do </a:t>
            </a:r>
            <a:r>
              <a:rPr lang="en-US" sz="2200" dirty="0" err="1" smtClean="0">
                <a:latin typeface="Times New Roman" pitchFamily="18" charset="0"/>
                <a:cs typeface="Times New Roman" pitchFamily="18" charset="0"/>
              </a:rPr>
              <a:t>tính</a:t>
            </a:r>
            <a:r>
              <a:rPr lang="en-US" sz="2200" dirty="0" smtClean="0">
                <a:latin typeface="Times New Roman" pitchFamily="18" charset="0"/>
                <a:cs typeface="Times New Roman" pitchFamily="18" charset="0"/>
              </a:rPr>
              <a:t> an </a:t>
            </a:r>
            <a:r>
              <a:rPr lang="en-US" sz="2200" dirty="0" err="1" smtClean="0">
                <a:latin typeface="Times New Roman" pitchFamily="18" charset="0"/>
                <a:cs typeface="Times New Roman" pitchFamily="18" charset="0"/>
              </a:rPr>
              <a:t>toàn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và</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khả</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năng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của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nó</a:t>
            </a:r>
            <a:endParaRPr lang="en-US" sz="2200" dirty="0" smtClean="0">
              <a:latin typeface="Times New Roman" pitchFamily="18" charset="0"/>
              <a:cs typeface="Times New Roman" pitchFamily="18" charset="0"/>
            </a:endParaRPr>
          </a:p>
          <a:p>
            <a:endParaRPr lang="en-US" sz="2200" dirty="0">
              <a:latin typeface="+mj-lt"/>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THUẬT TOÁN RSA</a:t>
            </a:r>
            <a:endParaRPr lang="en-US" dirty="0">
              <a:latin typeface="Times New Roman" pitchFamily="18" charset="0"/>
              <a:cs typeface="Times New Roman" pitchFamily="18" charset="0"/>
            </a:endParaRPr>
          </a:p>
        </p:txBody>
      </p:sp>
      <p:pic>
        <p:nvPicPr>
          <p:cNvPr id="4" name="Picture 4"/>
          <p:cNvPicPr>
            <a:picLocks noChangeAspect="1" noChangeArrowheads="1"/>
          </p:cNvPicPr>
          <p:nvPr/>
        </p:nvPicPr>
        <p:blipFill>
          <a:blip r:embed="rId2"/>
          <a:srcRect/>
          <a:stretch>
            <a:fillRect/>
          </a:stretch>
        </p:blipFill>
        <p:spPr>
          <a:xfrm>
            <a:off x="762000" y="1676400"/>
            <a:ext cx="7945025" cy="42672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latin typeface="Times New Roman" pitchFamily="18" charset="0"/>
                <a:cs typeface="Times New Roman" pitchFamily="18" charset="0"/>
              </a:rPr>
              <a:t>TẤN CÔNG RSA</a:t>
            </a:r>
            <a:endParaRPr lang="en-US" dirty="0">
              <a:solidFill>
                <a:schemeClr val="accent1"/>
              </a:solidFill>
            </a:endParaRPr>
          </a:p>
        </p:txBody>
      </p:sp>
      <p:sp>
        <p:nvSpPr>
          <p:cNvPr id="70659" name="Text Box 3"/>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pPr algn="l"/>
            <a:endParaRPr lang="en-US"/>
          </a:p>
        </p:txBody>
      </p:sp>
      <p:sp>
        <p:nvSpPr>
          <p:cNvPr id="70702" name="AutoShape 46"/>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endParaRPr lang="en-US"/>
          </a:p>
        </p:txBody>
      </p:sp>
      <p:sp>
        <p:nvSpPr>
          <p:cNvPr id="70703" name="AutoShape 47"/>
          <p:cNvSpPr>
            <a:spLocks noChangeArrowheads="1"/>
          </p:cNvSpPr>
          <p:nvPr/>
        </p:nvSpPr>
        <p:spPr bwMode="ltGray">
          <a:xfrm rot="5400000" flipH="1">
            <a:off x="-2016918"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rgbClr val="1B9AD9">
                  <a:alpha val="36000"/>
                </a:srgbClr>
              </a:gs>
              <a:gs pos="100000">
                <a:srgbClr val="1B9AD9">
                  <a:gamma/>
                  <a:tint val="33725"/>
                  <a:invGamma/>
                </a:srgbClr>
              </a:gs>
            </a:gsLst>
            <a:lin ang="5400000" scaled="1"/>
          </a:gradFill>
          <a:ln w="0" algn="ctr">
            <a:noFill/>
            <a:miter lim="800000"/>
            <a:headEnd/>
            <a:tailEnd/>
          </a:ln>
          <a:effectLst/>
        </p:spPr>
        <p:txBody>
          <a:bodyPr wrap="none" anchor="ctr"/>
          <a:lstStyle/>
          <a:p>
            <a:endParaRPr lang="en-US"/>
          </a:p>
        </p:txBody>
      </p:sp>
      <p:sp>
        <p:nvSpPr>
          <p:cNvPr id="70704" name="AutoShape 48"/>
          <p:cNvSpPr>
            <a:spLocks noChangeArrowheads="1"/>
          </p:cNvSpPr>
          <p:nvPr/>
        </p:nvSpPr>
        <p:spPr bwMode="gray">
          <a:xfrm>
            <a:off x="2286000" y="4495800"/>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en-US" b="1" dirty="0" err="1" smtClean="0">
                <a:solidFill>
                  <a:schemeClr val="tx2"/>
                </a:solidFill>
              </a:rPr>
              <a:t>Thuật</a:t>
            </a:r>
            <a:r>
              <a:rPr lang="en-US" b="1" dirty="0" smtClean="0">
                <a:solidFill>
                  <a:schemeClr val="tx2"/>
                </a:solidFill>
              </a:rPr>
              <a:t> </a:t>
            </a:r>
            <a:r>
              <a:rPr lang="en-US" b="1" dirty="0" err="1" smtClean="0">
                <a:solidFill>
                  <a:schemeClr val="tx2"/>
                </a:solidFill>
              </a:rPr>
              <a:t>toán</a:t>
            </a:r>
            <a:r>
              <a:rPr lang="en-US" b="1" dirty="0" smtClean="0">
                <a:solidFill>
                  <a:schemeClr val="tx2"/>
                </a:solidFill>
              </a:rPr>
              <a:t> </a:t>
            </a:r>
            <a:r>
              <a:rPr lang="en-US" b="1" dirty="0" err="1" smtClean="0">
                <a:solidFill>
                  <a:schemeClr val="tx2"/>
                </a:solidFill>
              </a:rPr>
              <a:t>phân</a:t>
            </a:r>
            <a:r>
              <a:rPr lang="en-US" b="1" dirty="0" smtClean="0">
                <a:solidFill>
                  <a:schemeClr val="tx2"/>
                </a:solidFill>
              </a:rPr>
              <a:t> </a:t>
            </a:r>
            <a:r>
              <a:rPr lang="en-US" b="1" dirty="0" err="1" smtClean="0">
                <a:solidFill>
                  <a:schemeClr val="tx2"/>
                </a:solidFill>
              </a:rPr>
              <a:t>tích</a:t>
            </a:r>
            <a:r>
              <a:rPr lang="en-US" b="1" dirty="0" smtClean="0">
                <a:solidFill>
                  <a:schemeClr val="tx2"/>
                </a:solidFill>
              </a:rPr>
              <a:t> </a:t>
            </a:r>
            <a:r>
              <a:rPr lang="en-US" b="1" dirty="0" err="1" smtClean="0">
                <a:solidFill>
                  <a:schemeClr val="tx2"/>
                </a:solidFill>
              </a:rPr>
              <a:t>ra</a:t>
            </a:r>
            <a:r>
              <a:rPr lang="en-US" b="1" dirty="0" smtClean="0">
                <a:solidFill>
                  <a:schemeClr val="tx2"/>
                </a:solidFill>
              </a:rPr>
              <a:t> </a:t>
            </a:r>
            <a:r>
              <a:rPr lang="en-US" b="1" dirty="0" err="1" smtClean="0">
                <a:solidFill>
                  <a:schemeClr val="tx2"/>
                </a:solidFill>
              </a:rPr>
              <a:t>thừa</a:t>
            </a:r>
            <a:r>
              <a:rPr lang="en-US" b="1" dirty="0" smtClean="0">
                <a:solidFill>
                  <a:schemeClr val="tx2"/>
                </a:solidFill>
              </a:rPr>
              <a:t> </a:t>
            </a:r>
            <a:r>
              <a:rPr lang="en-US" b="1" dirty="0" err="1" smtClean="0">
                <a:solidFill>
                  <a:schemeClr val="tx2"/>
                </a:solidFill>
              </a:rPr>
              <a:t>số</a:t>
            </a:r>
            <a:r>
              <a:rPr lang="en-US" b="1" dirty="0" smtClean="0">
                <a:solidFill>
                  <a:schemeClr val="tx2"/>
                </a:solidFill>
              </a:rPr>
              <a:t> p-1</a:t>
            </a:r>
            <a:endParaRPr lang="en-US" b="1" dirty="0">
              <a:solidFill>
                <a:schemeClr val="tx2"/>
              </a:solidFill>
            </a:endParaRPr>
          </a:p>
        </p:txBody>
      </p:sp>
      <p:sp>
        <p:nvSpPr>
          <p:cNvPr id="70706" name="AutoShape 50"/>
          <p:cNvSpPr>
            <a:spLocks noChangeArrowheads="1"/>
          </p:cNvSpPr>
          <p:nvPr/>
        </p:nvSpPr>
        <p:spPr bwMode="gray">
          <a:xfrm>
            <a:off x="2438400" y="3459163"/>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en-US" b="1" dirty="0" err="1" smtClean="0">
                <a:solidFill>
                  <a:schemeClr val="tx2"/>
                </a:solidFill>
              </a:rPr>
              <a:t>Bẻ</a:t>
            </a:r>
            <a:r>
              <a:rPr lang="en-US" b="1" dirty="0" smtClean="0">
                <a:solidFill>
                  <a:schemeClr val="tx2"/>
                </a:solidFill>
              </a:rPr>
              <a:t> </a:t>
            </a:r>
            <a:r>
              <a:rPr lang="en-US" b="1" dirty="0" err="1" smtClean="0">
                <a:solidFill>
                  <a:schemeClr val="tx2"/>
                </a:solidFill>
              </a:rPr>
              <a:t>khóa</a:t>
            </a:r>
            <a:r>
              <a:rPr lang="en-US" b="1" dirty="0" smtClean="0">
                <a:solidFill>
                  <a:schemeClr val="tx2"/>
                </a:solidFill>
              </a:rPr>
              <a:t> </a:t>
            </a:r>
            <a:r>
              <a:rPr lang="en-US" b="1" dirty="0" err="1" smtClean="0">
                <a:solidFill>
                  <a:schemeClr val="tx2"/>
                </a:solidFill>
              </a:rPr>
              <a:t>khi</a:t>
            </a:r>
            <a:r>
              <a:rPr lang="en-US" b="1" dirty="0" smtClean="0">
                <a:solidFill>
                  <a:schemeClr val="tx2"/>
                </a:solidFill>
              </a:rPr>
              <a:t> </a:t>
            </a:r>
            <a:r>
              <a:rPr lang="en-US" b="1" dirty="0" err="1" smtClean="0">
                <a:solidFill>
                  <a:schemeClr val="tx2"/>
                </a:solidFill>
              </a:rPr>
              <a:t>biết</a:t>
            </a:r>
            <a:r>
              <a:rPr lang="en-US" b="1" dirty="0" smtClean="0">
                <a:solidFill>
                  <a:schemeClr val="tx2"/>
                </a:solidFill>
              </a:rPr>
              <a:t> </a:t>
            </a:r>
            <a:r>
              <a:rPr lang="en-US" b="1" dirty="0" err="1" smtClean="0">
                <a:solidFill>
                  <a:schemeClr val="tx2"/>
                </a:solidFill>
              </a:rPr>
              <a:t>số</a:t>
            </a:r>
            <a:r>
              <a:rPr lang="en-US" b="1" dirty="0" smtClean="0">
                <a:solidFill>
                  <a:schemeClr val="tx2"/>
                </a:solidFill>
              </a:rPr>
              <a:t> </a:t>
            </a:r>
            <a:r>
              <a:rPr lang="en-US" b="1" dirty="0" err="1" smtClean="0">
                <a:solidFill>
                  <a:schemeClr val="tx2"/>
                </a:solidFill>
              </a:rPr>
              <a:t>mũ</a:t>
            </a:r>
            <a:r>
              <a:rPr lang="en-US" b="1" dirty="0" smtClean="0">
                <a:solidFill>
                  <a:schemeClr val="tx2"/>
                </a:solidFill>
              </a:rPr>
              <a:t> d </a:t>
            </a:r>
            <a:r>
              <a:rPr lang="en-US" b="1" dirty="0" err="1" smtClean="0">
                <a:solidFill>
                  <a:schemeClr val="tx2"/>
                </a:solidFill>
              </a:rPr>
              <a:t>của</a:t>
            </a:r>
            <a:r>
              <a:rPr lang="en-US" b="1" dirty="0" smtClean="0">
                <a:solidFill>
                  <a:schemeClr val="tx2"/>
                </a:solidFill>
              </a:rPr>
              <a:t> </a:t>
            </a:r>
            <a:r>
              <a:rPr lang="en-US" b="1" dirty="0" err="1" smtClean="0">
                <a:solidFill>
                  <a:schemeClr val="tx2"/>
                </a:solidFill>
              </a:rPr>
              <a:t>hàm</a:t>
            </a:r>
            <a:r>
              <a:rPr lang="en-US" b="1" dirty="0" smtClean="0">
                <a:solidFill>
                  <a:schemeClr val="tx2"/>
                </a:solidFill>
              </a:rPr>
              <a:t> </a:t>
            </a:r>
            <a:r>
              <a:rPr lang="en-US" b="1" dirty="0" err="1" smtClean="0">
                <a:solidFill>
                  <a:schemeClr val="tx2"/>
                </a:solidFill>
              </a:rPr>
              <a:t>giải</a:t>
            </a:r>
            <a:r>
              <a:rPr lang="en-US" b="1" dirty="0" smtClean="0">
                <a:solidFill>
                  <a:schemeClr val="tx2"/>
                </a:solidFill>
              </a:rPr>
              <a:t> </a:t>
            </a:r>
            <a:r>
              <a:rPr lang="en-US" b="1" dirty="0" err="1" smtClean="0">
                <a:solidFill>
                  <a:schemeClr val="tx2"/>
                </a:solidFill>
              </a:rPr>
              <a:t>mã</a:t>
            </a:r>
            <a:endParaRPr lang="en-US" b="1" dirty="0">
              <a:solidFill>
                <a:schemeClr val="tx2"/>
              </a:solidFill>
            </a:endParaRPr>
          </a:p>
        </p:txBody>
      </p:sp>
      <p:sp>
        <p:nvSpPr>
          <p:cNvPr id="70708" name="AutoShape 52"/>
          <p:cNvSpPr>
            <a:spLocks noChangeArrowheads="1"/>
          </p:cNvSpPr>
          <p:nvPr/>
        </p:nvSpPr>
        <p:spPr bwMode="gray">
          <a:xfrm>
            <a:off x="2133600" y="2362200"/>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en-US" b="1" dirty="0" err="1" smtClean="0">
                <a:solidFill>
                  <a:schemeClr val="tx2"/>
                </a:solidFill>
              </a:rPr>
              <a:t>Tấn</a:t>
            </a:r>
            <a:r>
              <a:rPr lang="en-US" b="1" dirty="0" smtClean="0">
                <a:solidFill>
                  <a:schemeClr val="tx2"/>
                </a:solidFill>
              </a:rPr>
              <a:t> </a:t>
            </a:r>
            <a:r>
              <a:rPr lang="en-US" b="1" dirty="0" err="1" smtClean="0">
                <a:solidFill>
                  <a:schemeClr val="tx2"/>
                </a:solidFill>
              </a:rPr>
              <a:t>công</a:t>
            </a:r>
            <a:r>
              <a:rPr lang="en-US" b="1" dirty="0" smtClean="0">
                <a:solidFill>
                  <a:schemeClr val="tx2"/>
                </a:solidFill>
              </a:rPr>
              <a:t> </a:t>
            </a:r>
            <a:r>
              <a:rPr lang="en-US" b="1" dirty="0" err="1" smtClean="0">
                <a:solidFill>
                  <a:schemeClr val="tx2"/>
                </a:solidFill>
              </a:rPr>
              <a:t>sử</a:t>
            </a:r>
            <a:r>
              <a:rPr lang="en-US" b="1" dirty="0" smtClean="0">
                <a:solidFill>
                  <a:schemeClr val="tx2"/>
                </a:solidFill>
              </a:rPr>
              <a:t> </a:t>
            </a:r>
            <a:r>
              <a:rPr lang="en-US" b="1" dirty="0" err="1" smtClean="0">
                <a:solidFill>
                  <a:schemeClr val="tx2"/>
                </a:solidFill>
              </a:rPr>
              <a:t>dụng</a:t>
            </a:r>
            <a:r>
              <a:rPr lang="en-US" b="1" dirty="0" smtClean="0">
                <a:solidFill>
                  <a:schemeClr val="tx2"/>
                </a:solidFill>
              </a:rPr>
              <a:t> </a:t>
            </a:r>
            <a:r>
              <a:rPr lang="el-GR" b="1" dirty="0" smtClean="0">
                <a:solidFill>
                  <a:schemeClr val="tx2"/>
                </a:solidFill>
              </a:rPr>
              <a:t>φ(</a:t>
            </a:r>
            <a:r>
              <a:rPr lang="en-US" b="1" dirty="0" smtClean="0">
                <a:solidFill>
                  <a:schemeClr val="tx2"/>
                </a:solidFill>
              </a:rPr>
              <a:t>n)</a:t>
            </a:r>
            <a:endParaRPr lang="en-US" b="1" dirty="0">
              <a:solidFill>
                <a:schemeClr val="tx2"/>
              </a:solidFill>
            </a:endParaRPr>
          </a:p>
        </p:txBody>
      </p:sp>
      <p:grpSp>
        <p:nvGrpSpPr>
          <p:cNvPr id="2" name="Group 53"/>
          <p:cNvGrpSpPr>
            <a:grpSpLocks/>
          </p:cNvGrpSpPr>
          <p:nvPr/>
        </p:nvGrpSpPr>
        <p:grpSpPr bwMode="auto">
          <a:xfrm>
            <a:off x="1816100" y="2451100"/>
            <a:ext cx="381000" cy="381000"/>
            <a:chOff x="2078" y="1680"/>
            <a:chExt cx="1615" cy="1615"/>
          </a:xfrm>
        </p:grpSpPr>
        <p:sp>
          <p:nvSpPr>
            <p:cNvPr id="70710"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70711"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70712" name="Oval 5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0713"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70714" name="Oval 5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0715"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4" name="Group 67"/>
          <p:cNvGrpSpPr>
            <a:grpSpLocks/>
          </p:cNvGrpSpPr>
          <p:nvPr/>
        </p:nvGrpSpPr>
        <p:grpSpPr bwMode="auto">
          <a:xfrm>
            <a:off x="2133600" y="3535363"/>
            <a:ext cx="381000" cy="381000"/>
            <a:chOff x="2078" y="1680"/>
            <a:chExt cx="1615" cy="1615"/>
          </a:xfrm>
        </p:grpSpPr>
        <p:sp>
          <p:nvSpPr>
            <p:cNvPr id="70724"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70725"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70726" name="Oval 70"/>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0727"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70728" name="Oval 72"/>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0729"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6" name="Group 81"/>
          <p:cNvGrpSpPr>
            <a:grpSpLocks/>
          </p:cNvGrpSpPr>
          <p:nvPr/>
        </p:nvGrpSpPr>
        <p:grpSpPr bwMode="auto">
          <a:xfrm>
            <a:off x="1987550" y="4545013"/>
            <a:ext cx="355600" cy="381000"/>
            <a:chOff x="2078" y="1680"/>
            <a:chExt cx="1615" cy="1615"/>
          </a:xfrm>
        </p:grpSpPr>
        <p:sp>
          <p:nvSpPr>
            <p:cNvPr id="70738" name="Oval 8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70739" name="Oval 8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70740" name="Oval 8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0741" name="Oval 85"/>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70742" name="Oval 8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0743" name="Oval 87"/>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CHỮ KÝ SỐ (</a:t>
            </a:r>
            <a:r>
              <a:rPr lang="en-US" i="1" dirty="0" smtClean="0"/>
              <a:t>Electronic signature)</a:t>
            </a:r>
            <a:endParaRPr lang="en-US" dirty="0"/>
          </a:p>
        </p:txBody>
      </p:sp>
      <p:pic>
        <p:nvPicPr>
          <p:cNvPr id="5" name="Content Placeholder 4" descr="tải xuống.jpg"/>
          <p:cNvPicPr>
            <a:picLocks noGrp="1" noChangeAspect="1"/>
          </p:cNvPicPr>
          <p:nvPr>
            <p:ph idx="1"/>
          </p:nvPr>
        </p:nvPicPr>
        <p:blipFill>
          <a:blip r:embed="rId2"/>
          <a:stretch>
            <a:fillRect/>
          </a:stretch>
        </p:blipFill>
        <p:spPr>
          <a:xfrm>
            <a:off x="6477000" y="3048000"/>
            <a:ext cx="2320529" cy="1547019"/>
          </a:xfrm>
          <a:prstGeom prst="ellipse">
            <a:avLst/>
          </a:prstGeom>
          <a:ln>
            <a:noFill/>
          </a:ln>
          <a:effectLst>
            <a:softEdge rad="112500"/>
          </a:effectLst>
        </p:spPr>
      </p:pic>
      <p:sp>
        <p:nvSpPr>
          <p:cNvPr id="7" name="AutoShape 3"/>
          <p:cNvSpPr>
            <a:spLocks noChangeArrowheads="1"/>
          </p:cNvSpPr>
          <p:nvPr/>
        </p:nvSpPr>
        <p:spPr bwMode="ltGray">
          <a:xfrm>
            <a:off x="0" y="1752600"/>
            <a:ext cx="6324600" cy="4495800"/>
          </a:xfrm>
          <a:prstGeom prst="rightArrow">
            <a:avLst>
              <a:gd name="adj1" fmla="val 79306"/>
              <a:gd name="adj2" fmla="val 34844"/>
            </a:avLst>
          </a:prstGeom>
          <a:gradFill rotWithShape="1">
            <a:gsLst>
              <a:gs pos="0">
                <a:schemeClr val="bg1"/>
              </a:gs>
              <a:gs pos="100000">
                <a:schemeClr val="accent1"/>
              </a:gs>
            </a:gsLst>
            <a:lin ang="0" scaled="1"/>
          </a:gradFill>
          <a:ln w="9525">
            <a:noFill/>
            <a:miter lim="800000"/>
            <a:headEnd/>
            <a:tailEnd/>
          </a:ln>
          <a:effectLst/>
        </p:spPr>
        <p:txBody>
          <a:bodyPr wrap="none" anchor="ctr"/>
          <a:lstStyle/>
          <a:p>
            <a:endParaRPr lang="en-US"/>
          </a:p>
        </p:txBody>
      </p:sp>
      <p:sp>
        <p:nvSpPr>
          <p:cNvPr id="8" name="AutoShape 4"/>
          <p:cNvSpPr>
            <a:spLocks noChangeArrowheads="1"/>
          </p:cNvSpPr>
          <p:nvPr/>
        </p:nvSpPr>
        <p:spPr bwMode="blackWhite">
          <a:xfrm>
            <a:off x="685800" y="2362200"/>
            <a:ext cx="4038600" cy="990600"/>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rgbClr val="FFFFFF"/>
            </a:solidFill>
            <a:round/>
            <a:headEnd/>
            <a:tailEnd/>
          </a:ln>
          <a:effectLst/>
        </p:spPr>
        <p:txBody>
          <a:bodyPr wrap="none" anchor="ctr"/>
          <a:lstStyle/>
          <a:p>
            <a:pPr algn="ctr" eaLnBrk="0" hangingPunct="0"/>
            <a:r>
              <a:rPr lang="en-US" sz="1600" dirty="0" smtClean="0"/>
              <a:t> </a:t>
            </a:r>
            <a:r>
              <a:rPr lang="en-US" sz="1600" dirty="0" err="1" smtClean="0"/>
              <a:t>Những</a:t>
            </a:r>
            <a:r>
              <a:rPr lang="en-US" sz="1600" dirty="0" smtClean="0"/>
              <a:t> </a:t>
            </a:r>
            <a:r>
              <a:rPr lang="en-US" sz="1600" dirty="0" err="1" smtClean="0"/>
              <a:t>thông</a:t>
            </a:r>
            <a:r>
              <a:rPr lang="en-US" sz="1600" dirty="0" smtClean="0"/>
              <a:t> tin </a:t>
            </a:r>
            <a:r>
              <a:rPr lang="en-US" sz="1600" dirty="0" err="1" smtClean="0"/>
              <a:t>đi</a:t>
            </a:r>
            <a:r>
              <a:rPr lang="en-US" sz="1600" dirty="0" smtClean="0"/>
              <a:t> </a:t>
            </a:r>
            <a:r>
              <a:rPr lang="en-US" sz="1600" dirty="0" err="1" smtClean="0"/>
              <a:t>kèm</a:t>
            </a:r>
            <a:r>
              <a:rPr lang="en-US" sz="1600" dirty="0" smtClean="0"/>
              <a:t> </a:t>
            </a:r>
            <a:r>
              <a:rPr lang="en-US" sz="1600" dirty="0" err="1" smtClean="0"/>
              <a:t>theo</a:t>
            </a:r>
            <a:r>
              <a:rPr lang="en-US" sz="1600" dirty="0" smtClean="0"/>
              <a:t> </a:t>
            </a:r>
            <a:r>
              <a:rPr lang="en-US" sz="1600" dirty="0" err="1" smtClean="0"/>
              <a:t>dữ</a:t>
            </a:r>
            <a:r>
              <a:rPr lang="en-US" sz="1600" dirty="0" smtClean="0"/>
              <a:t> </a:t>
            </a:r>
            <a:r>
              <a:rPr lang="en-US" sz="1600" dirty="0" err="1" smtClean="0"/>
              <a:t>liêu</a:t>
            </a:r>
            <a:r>
              <a:rPr lang="en-US" sz="1600" dirty="0" smtClean="0"/>
              <a:t> </a:t>
            </a:r>
          </a:p>
          <a:p>
            <a:pPr algn="ctr" eaLnBrk="0" hangingPunct="0"/>
            <a:r>
              <a:rPr lang="en-US" sz="1600" dirty="0" smtClean="0"/>
              <a:t>(</a:t>
            </a:r>
            <a:r>
              <a:rPr lang="en-US" sz="1600" dirty="0" err="1" smtClean="0">
                <a:hlinkClick r:id="rId3" tooltip="Văn bản"/>
              </a:rPr>
              <a:t>văn</a:t>
            </a:r>
            <a:r>
              <a:rPr lang="en-US" sz="1600" dirty="0" smtClean="0">
                <a:hlinkClick r:id="rId3" tooltip="Văn bản"/>
              </a:rPr>
              <a:t> </a:t>
            </a:r>
            <a:r>
              <a:rPr lang="en-US" sz="1600" dirty="0" err="1" smtClean="0">
                <a:hlinkClick r:id="rId3" tooltip="Văn bản"/>
              </a:rPr>
              <a:t>bản</a:t>
            </a:r>
            <a:r>
              <a:rPr lang="en-US" sz="1600" dirty="0" smtClean="0"/>
              <a:t>, </a:t>
            </a:r>
            <a:r>
              <a:rPr lang="en-US" sz="1600" dirty="0" err="1" smtClean="0">
                <a:hlinkClick r:id="rId4" tooltip="Hình ảnh (trang chưa được viết)"/>
              </a:rPr>
              <a:t>hình</a:t>
            </a:r>
            <a:r>
              <a:rPr lang="en-US" sz="1600" dirty="0" smtClean="0">
                <a:hlinkClick r:id="rId4" tooltip="Hình ảnh (trang chưa được viết)"/>
              </a:rPr>
              <a:t> </a:t>
            </a:r>
            <a:r>
              <a:rPr lang="en-US" sz="1600" dirty="0" err="1" smtClean="0">
                <a:hlinkClick r:id="rId4" tooltip="Hình ảnh (trang chưa được viết)"/>
              </a:rPr>
              <a:t>ảnh</a:t>
            </a:r>
            <a:r>
              <a:rPr lang="en-US" sz="1600" dirty="0" smtClean="0"/>
              <a:t>, </a:t>
            </a:r>
            <a:r>
              <a:rPr lang="en-US" sz="1600" dirty="0" smtClean="0">
                <a:hlinkClick r:id="rId5" tooltip="Video"/>
              </a:rPr>
              <a:t>video</a:t>
            </a:r>
            <a:r>
              <a:rPr lang="en-US" sz="1600" dirty="0" smtClean="0"/>
              <a:t>...) </a:t>
            </a:r>
            <a:r>
              <a:rPr lang="en-US" sz="1600" dirty="0" err="1" smtClean="0"/>
              <a:t>nhằm</a:t>
            </a:r>
            <a:r>
              <a:rPr lang="en-US" sz="1600" dirty="0" smtClean="0"/>
              <a:t> </a:t>
            </a:r>
            <a:r>
              <a:rPr lang="en-US" sz="1600" dirty="0" err="1" smtClean="0"/>
              <a:t>mục</a:t>
            </a:r>
            <a:r>
              <a:rPr lang="en-US" sz="1600" dirty="0" smtClean="0"/>
              <a:t> </a:t>
            </a:r>
            <a:r>
              <a:rPr lang="en-US" sz="1600" dirty="0" err="1" smtClean="0"/>
              <a:t>đích</a:t>
            </a:r>
            <a:r>
              <a:rPr lang="en-US" sz="1600" dirty="0" smtClean="0"/>
              <a:t> </a:t>
            </a:r>
          </a:p>
          <a:p>
            <a:pPr algn="ctr" eaLnBrk="0" hangingPunct="0"/>
            <a:r>
              <a:rPr lang="en-US" sz="1600" dirty="0" err="1" smtClean="0"/>
              <a:t>xác</a:t>
            </a:r>
            <a:r>
              <a:rPr lang="en-US" sz="1600" dirty="0" smtClean="0"/>
              <a:t> </a:t>
            </a:r>
            <a:r>
              <a:rPr lang="en-US" sz="1600" dirty="0" err="1" smtClean="0"/>
              <a:t>định</a:t>
            </a:r>
            <a:r>
              <a:rPr lang="en-US" sz="1600" dirty="0" smtClean="0"/>
              <a:t> </a:t>
            </a:r>
            <a:r>
              <a:rPr lang="en-US" sz="1600" dirty="0" err="1" smtClean="0"/>
              <a:t>người</a:t>
            </a:r>
            <a:r>
              <a:rPr lang="en-US" sz="1600" dirty="0" smtClean="0"/>
              <a:t> </a:t>
            </a:r>
            <a:r>
              <a:rPr lang="en-US" sz="1600" dirty="0" err="1" smtClean="0"/>
              <a:t>chủ</a:t>
            </a:r>
            <a:r>
              <a:rPr lang="en-US" sz="1600" dirty="0" smtClean="0"/>
              <a:t> </a:t>
            </a:r>
            <a:r>
              <a:rPr lang="en-US" sz="1600" dirty="0" err="1" smtClean="0"/>
              <a:t>của</a:t>
            </a:r>
            <a:r>
              <a:rPr lang="en-US" sz="1600" dirty="0" smtClean="0"/>
              <a:t> </a:t>
            </a:r>
            <a:r>
              <a:rPr lang="en-US" sz="1600" dirty="0" err="1" smtClean="0"/>
              <a:t>dữ</a:t>
            </a:r>
            <a:r>
              <a:rPr lang="en-US" sz="1600" dirty="0" smtClean="0"/>
              <a:t> </a:t>
            </a:r>
            <a:r>
              <a:rPr lang="en-US" sz="1600" dirty="0" err="1" smtClean="0"/>
              <a:t>liệu</a:t>
            </a:r>
            <a:r>
              <a:rPr lang="en-US" sz="1600" dirty="0" smtClean="0"/>
              <a:t> </a:t>
            </a:r>
            <a:r>
              <a:rPr lang="en-US" sz="1600" dirty="0" err="1" smtClean="0"/>
              <a:t>đó</a:t>
            </a:r>
            <a:r>
              <a:rPr lang="en-US" sz="1600" dirty="0" smtClean="0"/>
              <a:t>.</a:t>
            </a:r>
            <a:endParaRPr lang="en-US" sz="1600" b="1" dirty="0">
              <a:solidFill>
                <a:srgbClr val="FFFFFF"/>
              </a:solidFill>
            </a:endParaRPr>
          </a:p>
        </p:txBody>
      </p:sp>
      <p:sp>
        <p:nvSpPr>
          <p:cNvPr id="9" name="AutoShape 5"/>
          <p:cNvSpPr>
            <a:spLocks noChangeArrowheads="1"/>
          </p:cNvSpPr>
          <p:nvPr/>
        </p:nvSpPr>
        <p:spPr bwMode="blackWhite">
          <a:xfrm>
            <a:off x="685800" y="3505200"/>
            <a:ext cx="4038600" cy="990600"/>
          </a:xfrm>
          <a:prstGeom prst="roundRect">
            <a:avLst>
              <a:gd name="adj" fmla="val 9106"/>
            </a:avLst>
          </a:prstGeom>
          <a:gradFill rotWithShape="1">
            <a:gsLst>
              <a:gs pos="0">
                <a:srgbClr val="699D5F"/>
              </a:gs>
              <a:gs pos="100000">
                <a:srgbClr val="699D5F">
                  <a:gamma/>
                  <a:tint val="69804"/>
                  <a:invGamma/>
                </a:srgbClr>
              </a:gs>
            </a:gsLst>
            <a:lin ang="5400000" scaled="1"/>
          </a:gradFill>
          <a:ln w="25400">
            <a:solidFill>
              <a:srgbClr val="FFFFFF"/>
            </a:solidFill>
            <a:round/>
            <a:headEnd/>
            <a:tailEnd/>
          </a:ln>
          <a:effectLst/>
        </p:spPr>
        <p:txBody>
          <a:bodyPr wrap="none" anchor="ctr"/>
          <a:lstStyle/>
          <a:p>
            <a:pPr marL="609600" indent="-609600" algn="just"/>
            <a:r>
              <a:rPr lang="en-US" dirty="0" smtClean="0">
                <a:solidFill>
                  <a:srgbClr val="0000FF"/>
                </a:solidFill>
              </a:rPr>
              <a:t>	</a:t>
            </a:r>
          </a:p>
          <a:p>
            <a:pPr marL="609600" indent="-609600" algn="just"/>
            <a:r>
              <a:rPr lang="en-US" dirty="0" smtClean="0">
                <a:solidFill>
                  <a:srgbClr val="0000FF"/>
                </a:solidFill>
              </a:rPr>
              <a:t>	- </a:t>
            </a:r>
            <a:r>
              <a:rPr lang="en-US" dirty="0" err="1" smtClean="0">
                <a:solidFill>
                  <a:srgbClr val="0000FF"/>
                </a:solidFill>
              </a:rPr>
              <a:t>Xác</a:t>
            </a:r>
            <a:r>
              <a:rPr lang="en-US" dirty="0" smtClean="0">
                <a:solidFill>
                  <a:srgbClr val="0000FF"/>
                </a:solidFill>
              </a:rPr>
              <a:t> </a:t>
            </a:r>
            <a:r>
              <a:rPr lang="en-US" dirty="0" err="1" smtClean="0">
                <a:solidFill>
                  <a:srgbClr val="0000FF"/>
                </a:solidFill>
              </a:rPr>
              <a:t>thực</a:t>
            </a:r>
            <a:r>
              <a:rPr lang="en-US" dirty="0" smtClean="0">
                <a:solidFill>
                  <a:srgbClr val="0000FF"/>
                </a:solidFill>
              </a:rPr>
              <a:t> </a:t>
            </a:r>
            <a:r>
              <a:rPr lang="en-US" dirty="0" err="1" smtClean="0">
                <a:solidFill>
                  <a:srgbClr val="0000FF"/>
                </a:solidFill>
              </a:rPr>
              <a:t>người</a:t>
            </a:r>
            <a:r>
              <a:rPr lang="en-US" dirty="0" smtClean="0">
                <a:solidFill>
                  <a:srgbClr val="0000FF"/>
                </a:solidFill>
              </a:rPr>
              <a:t> </a:t>
            </a:r>
            <a:r>
              <a:rPr lang="en-US" dirty="0" err="1" smtClean="0">
                <a:solidFill>
                  <a:srgbClr val="0000FF"/>
                </a:solidFill>
              </a:rPr>
              <a:t>gửi</a:t>
            </a:r>
            <a:r>
              <a:rPr lang="en-US" dirty="0" smtClean="0">
                <a:solidFill>
                  <a:srgbClr val="0000FF"/>
                </a:solidFill>
              </a:rPr>
              <a:t>.</a:t>
            </a:r>
          </a:p>
          <a:p>
            <a:pPr marL="609600" indent="-609600" algn="just"/>
            <a:r>
              <a:rPr lang="en-US" dirty="0" smtClean="0">
                <a:solidFill>
                  <a:srgbClr val="0000FF"/>
                </a:solidFill>
              </a:rPr>
              <a:t>	- </a:t>
            </a:r>
            <a:r>
              <a:rPr lang="en-US" dirty="0" err="1" smtClean="0">
                <a:solidFill>
                  <a:srgbClr val="0000FF"/>
                </a:solidFill>
              </a:rPr>
              <a:t>Toàn</a:t>
            </a:r>
            <a:r>
              <a:rPr lang="en-US" dirty="0" smtClean="0">
                <a:solidFill>
                  <a:srgbClr val="0000FF"/>
                </a:solidFill>
              </a:rPr>
              <a:t> </a:t>
            </a:r>
            <a:r>
              <a:rPr lang="en-US" dirty="0" err="1" smtClean="0">
                <a:solidFill>
                  <a:srgbClr val="0000FF"/>
                </a:solidFill>
              </a:rPr>
              <a:t>vẹn</a:t>
            </a:r>
            <a:r>
              <a:rPr lang="en-US" dirty="0" smtClean="0">
                <a:solidFill>
                  <a:srgbClr val="0000FF"/>
                </a:solidFill>
              </a:rPr>
              <a:t> </a:t>
            </a:r>
            <a:r>
              <a:rPr lang="en-US" dirty="0" err="1" smtClean="0">
                <a:solidFill>
                  <a:srgbClr val="0000FF"/>
                </a:solidFill>
              </a:rPr>
              <a:t>nội</a:t>
            </a:r>
            <a:r>
              <a:rPr lang="en-US" dirty="0" smtClean="0">
                <a:solidFill>
                  <a:srgbClr val="0000FF"/>
                </a:solidFill>
              </a:rPr>
              <a:t> dung </a:t>
            </a:r>
            <a:r>
              <a:rPr lang="en-US" dirty="0" err="1" smtClean="0">
                <a:solidFill>
                  <a:srgbClr val="0000FF"/>
                </a:solidFill>
              </a:rPr>
              <a:t>dữ</a:t>
            </a:r>
            <a:r>
              <a:rPr lang="en-US" dirty="0" smtClean="0">
                <a:solidFill>
                  <a:srgbClr val="0000FF"/>
                </a:solidFill>
              </a:rPr>
              <a:t> </a:t>
            </a:r>
            <a:r>
              <a:rPr lang="en-US" dirty="0" err="1" smtClean="0">
                <a:solidFill>
                  <a:srgbClr val="0000FF"/>
                </a:solidFill>
              </a:rPr>
              <a:t>liệu</a:t>
            </a:r>
            <a:r>
              <a:rPr lang="en-US" dirty="0" smtClean="0">
                <a:solidFill>
                  <a:srgbClr val="0000FF"/>
                </a:solidFill>
              </a:rPr>
              <a:t>.</a:t>
            </a:r>
          </a:p>
          <a:p>
            <a:pPr marL="609600" indent="-609600" algn="just"/>
            <a:r>
              <a:rPr lang="en-US" dirty="0" smtClean="0">
                <a:solidFill>
                  <a:srgbClr val="0000FF"/>
                </a:solidFill>
              </a:rPr>
              <a:t>	- </a:t>
            </a:r>
            <a:r>
              <a:rPr lang="en-US" dirty="0" err="1" smtClean="0">
                <a:solidFill>
                  <a:srgbClr val="0000FF"/>
                </a:solidFill>
              </a:rPr>
              <a:t>Chống</a:t>
            </a:r>
            <a:r>
              <a:rPr lang="en-US" dirty="0" smtClean="0">
                <a:solidFill>
                  <a:srgbClr val="0000FF"/>
                </a:solidFill>
              </a:rPr>
              <a:t> </a:t>
            </a:r>
            <a:r>
              <a:rPr lang="en-US" dirty="0" err="1" smtClean="0">
                <a:solidFill>
                  <a:srgbClr val="0000FF"/>
                </a:solidFill>
              </a:rPr>
              <a:t>chối</a:t>
            </a:r>
            <a:r>
              <a:rPr lang="en-US" dirty="0" smtClean="0">
                <a:solidFill>
                  <a:srgbClr val="0000FF"/>
                </a:solidFill>
              </a:rPr>
              <a:t> </a:t>
            </a:r>
            <a:r>
              <a:rPr lang="en-US" dirty="0" err="1" smtClean="0">
                <a:solidFill>
                  <a:srgbClr val="0000FF"/>
                </a:solidFill>
              </a:rPr>
              <a:t>từ</a:t>
            </a:r>
            <a:r>
              <a:rPr lang="en-US" dirty="0" smtClean="0">
                <a:solidFill>
                  <a:srgbClr val="0000FF"/>
                </a:solidFill>
              </a:rPr>
              <a:t>.</a:t>
            </a:r>
          </a:p>
          <a:p>
            <a:pPr algn="ctr" eaLnBrk="0" hangingPunct="0"/>
            <a:endParaRPr lang="en-US" b="1" dirty="0">
              <a:solidFill>
                <a:srgbClr val="FFFFFF"/>
              </a:solidFill>
            </a:endParaRPr>
          </a:p>
        </p:txBody>
      </p:sp>
      <p:sp>
        <p:nvSpPr>
          <p:cNvPr id="10" name="AutoShape 6"/>
          <p:cNvSpPr>
            <a:spLocks noChangeArrowheads="1"/>
          </p:cNvSpPr>
          <p:nvPr/>
        </p:nvSpPr>
        <p:spPr bwMode="blackWhite">
          <a:xfrm>
            <a:off x="685800" y="4648200"/>
            <a:ext cx="4038600" cy="990600"/>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rgbClr val="FFFFFF"/>
            </a:solidFill>
            <a:round/>
            <a:headEnd/>
            <a:tailEnd/>
          </a:ln>
          <a:effectLst/>
        </p:spPr>
        <p:txBody>
          <a:bodyPr wrap="none" anchor="ctr"/>
          <a:lstStyle/>
          <a:p>
            <a:pPr eaLnBrk="0" hangingPunct="0"/>
            <a:endParaRPr lang="en-US" b="1" dirty="0" smtClean="0">
              <a:solidFill>
                <a:srgbClr val="FFFFFF"/>
              </a:solidFill>
            </a:endParaRPr>
          </a:p>
          <a:p>
            <a:pPr eaLnBrk="0" hangingPunct="0"/>
            <a:r>
              <a:rPr lang="en-US" dirty="0" smtClean="0"/>
              <a:t>- </a:t>
            </a:r>
            <a:r>
              <a:rPr lang="en-US" sz="1600" dirty="0" err="1" smtClean="0"/>
              <a:t>Thuật</a:t>
            </a:r>
            <a:r>
              <a:rPr lang="en-US" sz="1600" dirty="0" smtClean="0"/>
              <a:t> </a:t>
            </a:r>
            <a:r>
              <a:rPr lang="en-US" sz="1600" dirty="0" err="1" smtClean="0"/>
              <a:t>toán</a:t>
            </a:r>
            <a:r>
              <a:rPr lang="en-US" sz="1600" dirty="0" smtClean="0"/>
              <a:t> </a:t>
            </a:r>
            <a:r>
              <a:rPr lang="en-US" sz="1600" dirty="0" err="1" smtClean="0"/>
              <a:t>dùng</a:t>
            </a:r>
            <a:r>
              <a:rPr lang="en-US" sz="1600" dirty="0" smtClean="0"/>
              <a:t> </a:t>
            </a:r>
            <a:r>
              <a:rPr lang="en-US" sz="1600" dirty="0" err="1" smtClean="0"/>
              <a:t>để</a:t>
            </a:r>
            <a:r>
              <a:rPr lang="en-US" sz="1600" dirty="0" smtClean="0"/>
              <a:t> </a:t>
            </a:r>
            <a:r>
              <a:rPr lang="en-US" sz="1600" dirty="0" err="1" smtClean="0"/>
              <a:t>tạo</a:t>
            </a:r>
            <a:r>
              <a:rPr lang="en-US" sz="1600" dirty="0" smtClean="0"/>
              <a:t> </a:t>
            </a:r>
            <a:r>
              <a:rPr lang="en-US" sz="1600" dirty="0" err="1" smtClean="0"/>
              <a:t>ra</a:t>
            </a:r>
            <a:r>
              <a:rPr lang="en-US" sz="1600" dirty="0" smtClean="0"/>
              <a:t> </a:t>
            </a:r>
            <a:r>
              <a:rPr lang="en-US" sz="1600" dirty="0" err="1" smtClean="0"/>
              <a:t>chữ</a:t>
            </a:r>
            <a:r>
              <a:rPr lang="en-US" sz="1600" dirty="0" smtClean="0"/>
              <a:t> </a:t>
            </a:r>
            <a:r>
              <a:rPr lang="en-US" sz="1600" dirty="0" err="1" smtClean="0"/>
              <a:t>ký</a:t>
            </a:r>
            <a:r>
              <a:rPr lang="en-US" sz="1600" dirty="0" smtClean="0"/>
              <a:t> </a:t>
            </a:r>
            <a:r>
              <a:rPr lang="en-US" sz="1600" dirty="0" err="1" smtClean="0"/>
              <a:t>số</a:t>
            </a:r>
            <a:r>
              <a:rPr lang="en-US" sz="1600" dirty="0" smtClean="0"/>
              <a:t> </a:t>
            </a:r>
          </a:p>
          <a:p>
            <a:pPr eaLnBrk="0" hangingPunct="0"/>
            <a:r>
              <a:rPr lang="en-US" sz="1600" dirty="0" smtClean="0"/>
              <a:t>- </a:t>
            </a:r>
            <a:r>
              <a:rPr lang="en-US" sz="1600" dirty="0" err="1" smtClean="0"/>
              <a:t>Thuật</a:t>
            </a:r>
            <a:r>
              <a:rPr lang="en-US" sz="1600" dirty="0" smtClean="0"/>
              <a:t> </a:t>
            </a:r>
            <a:r>
              <a:rPr lang="en-US" sz="1600" dirty="0" err="1" smtClean="0"/>
              <a:t>toán</a:t>
            </a:r>
            <a:r>
              <a:rPr lang="en-US" sz="1600" dirty="0" smtClean="0"/>
              <a:t> </a:t>
            </a:r>
            <a:r>
              <a:rPr lang="en-US" sz="1600" dirty="0" err="1" smtClean="0"/>
              <a:t>tương</a:t>
            </a:r>
            <a:r>
              <a:rPr lang="en-US" sz="1600" dirty="0" smtClean="0"/>
              <a:t> </a:t>
            </a:r>
            <a:r>
              <a:rPr lang="en-US" sz="1600" dirty="0" err="1" smtClean="0"/>
              <a:t>ứng</a:t>
            </a:r>
            <a:r>
              <a:rPr lang="en-US" sz="1600" dirty="0" smtClean="0"/>
              <a:t> </a:t>
            </a:r>
            <a:r>
              <a:rPr lang="en-US" sz="1600" dirty="0" err="1" smtClean="0"/>
              <a:t>để</a:t>
            </a:r>
            <a:r>
              <a:rPr lang="en-US" sz="1600" dirty="0" smtClean="0"/>
              <a:t> </a:t>
            </a:r>
            <a:r>
              <a:rPr lang="en-US" sz="1600" dirty="0" err="1" smtClean="0"/>
              <a:t>xác</a:t>
            </a:r>
            <a:r>
              <a:rPr lang="en-US" sz="1600" dirty="0" smtClean="0"/>
              <a:t> </a:t>
            </a:r>
            <a:r>
              <a:rPr lang="en-US" sz="1600" dirty="0" err="1" smtClean="0"/>
              <a:t>nhận</a:t>
            </a:r>
            <a:r>
              <a:rPr lang="en-US" sz="1600" dirty="0" smtClean="0"/>
              <a:t> </a:t>
            </a:r>
            <a:r>
              <a:rPr lang="en-US" sz="1600" dirty="0" err="1" smtClean="0"/>
              <a:t>chữ</a:t>
            </a:r>
            <a:r>
              <a:rPr lang="en-US" sz="1600" dirty="0" smtClean="0"/>
              <a:t> </a:t>
            </a:r>
            <a:r>
              <a:rPr lang="en-US" sz="1600" dirty="0" err="1" smtClean="0"/>
              <a:t>ký</a:t>
            </a:r>
            <a:r>
              <a:rPr lang="en-US" sz="1600" dirty="0" smtClean="0"/>
              <a:t> </a:t>
            </a:r>
            <a:r>
              <a:rPr lang="en-US" sz="1600" dirty="0" err="1" smtClean="0"/>
              <a:t>số</a:t>
            </a:r>
            <a:r>
              <a:rPr lang="en-US" sz="1600" dirty="0" smtClean="0"/>
              <a:t>.</a:t>
            </a:r>
          </a:p>
          <a:p>
            <a:pPr algn="ctr" eaLnBrk="0" hangingPunct="0"/>
            <a:endParaRPr lang="en-US" sz="1600" b="1" dirty="0">
              <a:solidFill>
                <a:srgbClr val="FFFFFF"/>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CHỮ KÝ SỐ (</a:t>
            </a:r>
            <a:r>
              <a:rPr lang="en-US" i="1" dirty="0" smtClean="0"/>
              <a:t>Electronic signature)</a:t>
            </a:r>
            <a:endParaRPr lang="en-US" dirty="0"/>
          </a:p>
        </p:txBody>
      </p:sp>
      <p:sp>
        <p:nvSpPr>
          <p:cNvPr id="3" name="Content Placeholder 2"/>
          <p:cNvSpPr>
            <a:spLocks noGrp="1"/>
          </p:cNvSpPr>
          <p:nvPr>
            <p:ph idx="1"/>
          </p:nvPr>
        </p:nvSpPr>
        <p:spPr>
          <a:xfrm>
            <a:off x="457200" y="1371600"/>
            <a:ext cx="8229600" cy="4953000"/>
          </a:xfrm>
        </p:spPr>
        <p:txBody>
          <a:bodyPr>
            <a:normAutofit/>
          </a:bodyPr>
          <a:lstStyle/>
          <a:p>
            <a:pPr>
              <a:buNone/>
            </a:pPr>
            <a:endParaRPr lang="en-US" sz="2200" dirty="0" smtClean="0"/>
          </a:p>
          <a:p>
            <a:pPr marL="609600" indent="-609600" algn="just"/>
            <a:r>
              <a:rPr lang="en-US" sz="2200" dirty="0" err="1" smtClean="0"/>
              <a:t>Một</a:t>
            </a:r>
            <a:r>
              <a:rPr lang="en-US" sz="2200" dirty="0" smtClean="0"/>
              <a:t> </a:t>
            </a:r>
            <a:r>
              <a:rPr lang="en-US" sz="2200" dirty="0" err="1" smtClean="0"/>
              <a:t>phương</a:t>
            </a:r>
            <a:r>
              <a:rPr lang="en-US" sz="2200" dirty="0" smtClean="0"/>
              <a:t> </a:t>
            </a:r>
            <a:r>
              <a:rPr lang="en-US" sz="2200" dirty="0" err="1" smtClean="0"/>
              <a:t>pháp</a:t>
            </a:r>
            <a:r>
              <a:rPr lang="en-US" sz="2200" dirty="0" smtClean="0"/>
              <a:t> </a:t>
            </a:r>
            <a:r>
              <a:rPr lang="en-US" sz="2200" dirty="0" err="1" smtClean="0"/>
              <a:t>chữ</a:t>
            </a:r>
            <a:r>
              <a:rPr lang="en-US" sz="2200" dirty="0" smtClean="0"/>
              <a:t> </a:t>
            </a:r>
            <a:r>
              <a:rPr lang="en-US" sz="2200" dirty="0" err="1" smtClean="0"/>
              <a:t>ký</a:t>
            </a:r>
            <a:r>
              <a:rPr lang="en-US" sz="2200" dirty="0" smtClean="0"/>
              <a:t> </a:t>
            </a:r>
            <a:r>
              <a:rPr lang="en-US" sz="2200" dirty="0" err="1" smtClean="0"/>
              <a:t>số</a:t>
            </a:r>
            <a:r>
              <a:rPr lang="en-US" sz="2200" dirty="0" smtClean="0"/>
              <a:t> </a:t>
            </a:r>
            <a:r>
              <a:rPr lang="en-US" sz="2200" dirty="0" err="1" smtClean="0"/>
              <a:t>được</a:t>
            </a:r>
            <a:r>
              <a:rPr lang="en-US" sz="2200" dirty="0" smtClean="0"/>
              <a:t> </a:t>
            </a:r>
            <a:r>
              <a:rPr lang="en-US" sz="2200" dirty="0" err="1" smtClean="0"/>
              <a:t>định</a:t>
            </a:r>
            <a:r>
              <a:rPr lang="en-US" sz="2200" dirty="0" smtClean="0"/>
              <a:t> </a:t>
            </a:r>
            <a:r>
              <a:rPr lang="en-US" sz="2200" dirty="0" err="1" smtClean="0"/>
              <a:t>nghĩa</a:t>
            </a:r>
            <a:r>
              <a:rPr lang="en-US" sz="2200" dirty="0" smtClean="0"/>
              <a:t> </a:t>
            </a:r>
            <a:r>
              <a:rPr lang="en-US" sz="2200" dirty="0" err="1" smtClean="0"/>
              <a:t>là</a:t>
            </a:r>
            <a:r>
              <a:rPr lang="en-US" sz="2200" dirty="0" smtClean="0"/>
              <a:t> </a:t>
            </a:r>
            <a:r>
              <a:rPr lang="en-US" sz="2200" dirty="0" err="1" smtClean="0"/>
              <a:t>một</a:t>
            </a:r>
            <a:r>
              <a:rPr lang="en-US" sz="2200" dirty="0" smtClean="0"/>
              <a:t> </a:t>
            </a:r>
            <a:r>
              <a:rPr lang="en-US" sz="2200" dirty="0" err="1" smtClean="0"/>
              <a:t>bộ</a:t>
            </a:r>
            <a:r>
              <a:rPr lang="en-US" sz="2200" dirty="0" smtClean="0"/>
              <a:t> </a:t>
            </a:r>
            <a:r>
              <a:rPr lang="en-US" sz="2200" dirty="0" err="1" smtClean="0"/>
              <a:t>năm</a:t>
            </a:r>
            <a:r>
              <a:rPr lang="en-US" sz="2200" dirty="0" smtClean="0"/>
              <a:t> (P, A, K, S, V) </a:t>
            </a:r>
            <a:r>
              <a:rPr lang="en-US" sz="2200" dirty="0" err="1" smtClean="0"/>
              <a:t>thỏa</a:t>
            </a:r>
            <a:r>
              <a:rPr lang="en-US" sz="2200" dirty="0" smtClean="0"/>
              <a:t> </a:t>
            </a:r>
            <a:r>
              <a:rPr lang="en-US" sz="2200" dirty="0" err="1" smtClean="0"/>
              <a:t>các</a:t>
            </a:r>
            <a:r>
              <a:rPr lang="en-US" sz="2200" dirty="0" smtClean="0"/>
              <a:t> </a:t>
            </a:r>
            <a:r>
              <a:rPr lang="en-US" sz="2200" dirty="0" err="1" smtClean="0"/>
              <a:t>điều</a:t>
            </a:r>
            <a:r>
              <a:rPr lang="en-US" sz="2200" dirty="0" smtClean="0"/>
              <a:t> </a:t>
            </a:r>
            <a:r>
              <a:rPr lang="en-US" sz="2200" dirty="0" err="1" smtClean="0"/>
              <a:t>kiện</a:t>
            </a:r>
            <a:r>
              <a:rPr lang="en-US" sz="2200" dirty="0" smtClean="0"/>
              <a:t> </a:t>
            </a:r>
            <a:r>
              <a:rPr lang="en-US" sz="2200" dirty="0" err="1" smtClean="0"/>
              <a:t>sau</a:t>
            </a:r>
            <a:r>
              <a:rPr lang="en-US" sz="2200" dirty="0" smtClean="0"/>
              <a:t>:</a:t>
            </a:r>
          </a:p>
          <a:p>
            <a:pPr marL="609600" indent="-609600" algn="just"/>
            <a:endParaRPr lang="en-US" sz="2200" dirty="0" smtClean="0"/>
          </a:p>
          <a:p>
            <a:pPr marL="982663" lvl="1" indent="-533400" algn="just">
              <a:buFont typeface="Wingdings" pitchFamily="2" charset="2"/>
              <a:buAutoNum type="arabicPeriod"/>
            </a:pPr>
            <a:r>
              <a:rPr lang="en-US" sz="2200" i="1" dirty="0" smtClean="0"/>
              <a:t>P </a:t>
            </a:r>
            <a:r>
              <a:rPr lang="en-US" sz="2200" i="1" dirty="0" err="1" smtClean="0"/>
              <a:t>là</a:t>
            </a:r>
            <a:r>
              <a:rPr lang="en-US" sz="2200" i="1" dirty="0" smtClean="0"/>
              <a:t> </a:t>
            </a:r>
            <a:r>
              <a:rPr lang="en-US" sz="2200" i="1" dirty="0" err="1" smtClean="0"/>
              <a:t>tập</a:t>
            </a:r>
            <a:r>
              <a:rPr lang="en-US" sz="2200" i="1" dirty="0" smtClean="0"/>
              <a:t> </a:t>
            </a:r>
            <a:r>
              <a:rPr lang="en-US" sz="2200" i="1" dirty="0" err="1" smtClean="0"/>
              <a:t>hợp</a:t>
            </a:r>
            <a:r>
              <a:rPr lang="en-US" sz="2200" i="1" dirty="0" smtClean="0"/>
              <a:t> </a:t>
            </a:r>
            <a:r>
              <a:rPr lang="en-US" sz="2200" i="1" dirty="0" err="1" smtClean="0"/>
              <a:t>hữu</a:t>
            </a:r>
            <a:r>
              <a:rPr lang="en-US" sz="2200" i="1" dirty="0" smtClean="0"/>
              <a:t> </a:t>
            </a:r>
            <a:r>
              <a:rPr lang="en-US" sz="2200" i="1" dirty="0" err="1" smtClean="0"/>
              <a:t>hạn</a:t>
            </a:r>
            <a:r>
              <a:rPr lang="en-US" sz="2200" i="1" dirty="0" smtClean="0"/>
              <a:t> </a:t>
            </a:r>
            <a:r>
              <a:rPr lang="en-US" sz="2200" i="1" dirty="0" err="1" smtClean="0"/>
              <a:t>các</a:t>
            </a:r>
            <a:r>
              <a:rPr lang="en-US" sz="2200" i="1" dirty="0" smtClean="0"/>
              <a:t> </a:t>
            </a:r>
            <a:r>
              <a:rPr lang="en-US" sz="2200" i="1" dirty="0" err="1" smtClean="0"/>
              <a:t>thông</a:t>
            </a:r>
            <a:r>
              <a:rPr lang="en-US" sz="2200" i="1" dirty="0" smtClean="0"/>
              <a:t> </a:t>
            </a:r>
            <a:r>
              <a:rPr lang="en-US" sz="2200" i="1" dirty="0" err="1" smtClean="0"/>
              <a:t>điệp</a:t>
            </a:r>
            <a:r>
              <a:rPr lang="en-US" sz="2200" i="1" dirty="0" smtClean="0"/>
              <a:t>.</a:t>
            </a:r>
          </a:p>
          <a:p>
            <a:pPr marL="982663" lvl="1" indent="-533400" algn="just">
              <a:buFont typeface="Wingdings" pitchFamily="2" charset="2"/>
              <a:buAutoNum type="arabicPeriod"/>
            </a:pPr>
            <a:r>
              <a:rPr lang="en-US" sz="2200" i="1" dirty="0" smtClean="0"/>
              <a:t>A </a:t>
            </a:r>
            <a:r>
              <a:rPr lang="en-US" sz="2200" i="1" dirty="0" err="1" smtClean="0"/>
              <a:t>là</a:t>
            </a:r>
            <a:r>
              <a:rPr lang="en-US" sz="2200" i="1" dirty="0" smtClean="0"/>
              <a:t> </a:t>
            </a:r>
            <a:r>
              <a:rPr lang="en-US" sz="2200" i="1" dirty="0" err="1" smtClean="0"/>
              <a:t>tập</a:t>
            </a:r>
            <a:r>
              <a:rPr lang="en-US" sz="2200" i="1" dirty="0" smtClean="0"/>
              <a:t> </a:t>
            </a:r>
            <a:r>
              <a:rPr lang="en-US" sz="2200" i="1" dirty="0" err="1" smtClean="0"/>
              <a:t>hợp</a:t>
            </a:r>
            <a:r>
              <a:rPr lang="en-US" sz="2200" i="1" dirty="0" smtClean="0"/>
              <a:t> </a:t>
            </a:r>
            <a:r>
              <a:rPr lang="en-US" sz="2200" i="1" dirty="0" err="1" smtClean="0"/>
              <a:t>hữu</a:t>
            </a:r>
            <a:r>
              <a:rPr lang="en-US" sz="2200" i="1" dirty="0" smtClean="0"/>
              <a:t> </a:t>
            </a:r>
            <a:r>
              <a:rPr lang="en-US" sz="2200" i="1" dirty="0" err="1" smtClean="0"/>
              <a:t>hạn</a:t>
            </a:r>
            <a:r>
              <a:rPr lang="en-US" sz="2200" i="1" dirty="0" smtClean="0"/>
              <a:t> </a:t>
            </a:r>
            <a:r>
              <a:rPr lang="en-US" sz="2200" i="1" dirty="0" err="1" smtClean="0"/>
              <a:t>các</a:t>
            </a:r>
            <a:r>
              <a:rPr lang="en-US" sz="2200" i="1" dirty="0" smtClean="0"/>
              <a:t> </a:t>
            </a:r>
            <a:r>
              <a:rPr lang="en-US" sz="2200" i="1" dirty="0" err="1" smtClean="0"/>
              <a:t>chữ</a:t>
            </a:r>
            <a:r>
              <a:rPr lang="en-US" sz="2200" i="1" dirty="0" smtClean="0"/>
              <a:t> </a:t>
            </a:r>
            <a:r>
              <a:rPr lang="en-US" sz="2200" i="1" dirty="0" err="1" smtClean="0"/>
              <a:t>ký</a:t>
            </a:r>
            <a:r>
              <a:rPr lang="en-US" sz="2200" i="1" dirty="0" smtClean="0"/>
              <a:t> </a:t>
            </a:r>
            <a:r>
              <a:rPr lang="en-US" sz="2200" i="1" dirty="0" err="1" smtClean="0"/>
              <a:t>có</a:t>
            </a:r>
            <a:r>
              <a:rPr lang="en-US" sz="2200" i="1" dirty="0" smtClean="0"/>
              <a:t> </a:t>
            </a:r>
            <a:r>
              <a:rPr lang="en-US" sz="2200" i="1" dirty="0" err="1" smtClean="0"/>
              <a:t>thể</a:t>
            </a:r>
            <a:r>
              <a:rPr lang="en-US" sz="2200" i="1" dirty="0" smtClean="0"/>
              <a:t> </a:t>
            </a:r>
            <a:r>
              <a:rPr lang="en-US" sz="2200" i="1" dirty="0" err="1" smtClean="0"/>
              <a:t>được</a:t>
            </a:r>
            <a:r>
              <a:rPr lang="en-US" sz="2200" i="1" dirty="0" smtClean="0"/>
              <a:t> </a:t>
            </a:r>
            <a:r>
              <a:rPr lang="en-US" sz="2200" i="1" dirty="0" err="1" smtClean="0"/>
              <a:t>sử</a:t>
            </a:r>
            <a:r>
              <a:rPr lang="en-US" sz="2200" i="1" dirty="0" smtClean="0"/>
              <a:t> </a:t>
            </a:r>
            <a:r>
              <a:rPr lang="en-US" sz="2200" i="1" dirty="0" err="1" smtClean="0"/>
              <a:t>dụng</a:t>
            </a:r>
            <a:r>
              <a:rPr lang="en-US" sz="2200" i="1" dirty="0" smtClean="0"/>
              <a:t>.</a:t>
            </a:r>
          </a:p>
          <a:p>
            <a:pPr marL="982663" lvl="1" indent="-533400" algn="just">
              <a:buFont typeface="Wingdings" pitchFamily="2" charset="2"/>
              <a:buAutoNum type="arabicPeriod"/>
            </a:pPr>
            <a:r>
              <a:rPr lang="en-US" sz="2200" i="1" dirty="0" err="1" smtClean="0"/>
              <a:t>Không</a:t>
            </a:r>
            <a:r>
              <a:rPr lang="en-US" sz="2200" i="1" dirty="0" smtClean="0"/>
              <a:t> </a:t>
            </a:r>
            <a:r>
              <a:rPr lang="en-US" sz="2200" i="1" dirty="0" err="1" smtClean="0"/>
              <a:t>gian</a:t>
            </a:r>
            <a:r>
              <a:rPr lang="en-US" sz="2200" i="1" dirty="0" smtClean="0"/>
              <a:t> </a:t>
            </a:r>
            <a:r>
              <a:rPr lang="en-US" sz="2200" i="1" dirty="0" err="1" smtClean="0"/>
              <a:t>khóa</a:t>
            </a:r>
            <a:r>
              <a:rPr lang="en-US" sz="2200" i="1" dirty="0" smtClean="0"/>
              <a:t> K </a:t>
            </a:r>
            <a:r>
              <a:rPr lang="en-US" sz="2200" i="1" dirty="0" err="1" smtClean="0"/>
              <a:t>là</a:t>
            </a:r>
            <a:r>
              <a:rPr lang="en-US" sz="2200" i="1" dirty="0" smtClean="0"/>
              <a:t> </a:t>
            </a:r>
            <a:r>
              <a:rPr lang="en-US" sz="2200" i="1" dirty="0" err="1" smtClean="0"/>
              <a:t>tập</a:t>
            </a:r>
            <a:r>
              <a:rPr lang="en-US" sz="2200" i="1" dirty="0" smtClean="0"/>
              <a:t> </a:t>
            </a:r>
            <a:r>
              <a:rPr lang="en-US" sz="2200" i="1" dirty="0" err="1" smtClean="0"/>
              <a:t>hữu</a:t>
            </a:r>
            <a:r>
              <a:rPr lang="en-US" sz="2200" i="1" dirty="0" smtClean="0"/>
              <a:t> </a:t>
            </a:r>
            <a:r>
              <a:rPr lang="en-US" sz="2200" i="1" dirty="0" err="1" smtClean="0"/>
              <a:t>hạn</a:t>
            </a:r>
            <a:r>
              <a:rPr lang="en-US" sz="2200" i="1" dirty="0" smtClean="0"/>
              <a:t> </a:t>
            </a:r>
            <a:r>
              <a:rPr lang="en-US" sz="2200" i="1" dirty="0" err="1" smtClean="0"/>
              <a:t>các</a:t>
            </a:r>
            <a:r>
              <a:rPr lang="en-US" sz="2200" i="1" dirty="0" smtClean="0"/>
              <a:t> </a:t>
            </a:r>
            <a:r>
              <a:rPr lang="en-US" sz="2200" i="1" dirty="0" err="1" smtClean="0"/>
              <a:t>khóa</a:t>
            </a:r>
            <a:r>
              <a:rPr lang="en-US" sz="2200" i="1" dirty="0" smtClean="0"/>
              <a:t> </a:t>
            </a:r>
            <a:r>
              <a:rPr lang="en-US" sz="2200" i="1" dirty="0" err="1" smtClean="0"/>
              <a:t>có</a:t>
            </a:r>
            <a:r>
              <a:rPr lang="en-US" sz="2200" i="1" dirty="0" smtClean="0"/>
              <a:t> </a:t>
            </a:r>
            <a:r>
              <a:rPr lang="en-US" sz="2200" i="1" dirty="0" err="1" smtClean="0"/>
              <a:t>thể</a:t>
            </a:r>
            <a:r>
              <a:rPr lang="en-US" sz="2200" i="1" dirty="0" smtClean="0"/>
              <a:t> </a:t>
            </a:r>
            <a:r>
              <a:rPr lang="en-US" sz="2200" i="1" dirty="0" err="1" smtClean="0"/>
              <a:t>sử</a:t>
            </a:r>
            <a:r>
              <a:rPr lang="en-US" sz="2200" i="1" dirty="0" smtClean="0"/>
              <a:t> </a:t>
            </a:r>
            <a:r>
              <a:rPr lang="en-US" sz="2200" i="1" dirty="0" err="1" smtClean="0"/>
              <a:t>dụng</a:t>
            </a:r>
            <a:r>
              <a:rPr lang="en-US" sz="2200" i="1" dirty="0" smtClean="0"/>
              <a:t>.</a:t>
            </a:r>
          </a:p>
          <a:p>
            <a:pPr marL="982663" lvl="1" indent="-533400" algn="just">
              <a:buFont typeface="Wingdings" pitchFamily="2" charset="2"/>
              <a:buAutoNum type="arabicPeriod"/>
            </a:pPr>
            <a:r>
              <a:rPr lang="en-US" sz="2200" i="1" dirty="0" err="1" smtClean="0"/>
              <a:t>Với</a:t>
            </a:r>
            <a:r>
              <a:rPr lang="en-US" sz="2200" i="1" dirty="0" smtClean="0"/>
              <a:t> </a:t>
            </a:r>
            <a:r>
              <a:rPr lang="en-US" sz="2200" i="1" dirty="0" err="1" smtClean="0"/>
              <a:t>mỗi</a:t>
            </a:r>
            <a:r>
              <a:rPr lang="en-US" sz="2200" i="1" dirty="0" smtClean="0"/>
              <a:t> </a:t>
            </a:r>
            <a:r>
              <a:rPr lang="en-US" sz="2200" i="1" dirty="0" err="1" smtClean="0"/>
              <a:t>khóa</a:t>
            </a:r>
            <a:r>
              <a:rPr lang="en-US" sz="2200" i="1" dirty="0" smtClean="0"/>
              <a:t> k </a:t>
            </a:r>
            <a:r>
              <a:rPr lang="en-US" sz="2200" dirty="0" smtClean="0">
                <a:sym typeface="Symbol" pitchFamily="18" charset="2"/>
              </a:rPr>
              <a:t></a:t>
            </a:r>
            <a:r>
              <a:rPr lang="en-US" sz="2200" dirty="0" smtClean="0"/>
              <a:t> </a:t>
            </a:r>
            <a:r>
              <a:rPr lang="en-US" sz="2200" i="1" dirty="0" smtClean="0"/>
              <a:t>K</a:t>
            </a:r>
            <a:r>
              <a:rPr lang="en-US" sz="2200" dirty="0" smtClean="0"/>
              <a:t>, </a:t>
            </a:r>
            <a:r>
              <a:rPr lang="en-US" sz="2200" i="1" dirty="0" err="1" smtClean="0"/>
              <a:t>tồn</a:t>
            </a:r>
            <a:r>
              <a:rPr lang="en-US" sz="2200" i="1" dirty="0" smtClean="0"/>
              <a:t> </a:t>
            </a:r>
            <a:r>
              <a:rPr lang="en-US" sz="2200" i="1" dirty="0" err="1" smtClean="0"/>
              <a:t>tại</a:t>
            </a:r>
            <a:r>
              <a:rPr lang="en-US" sz="2200" i="1" dirty="0" smtClean="0"/>
              <a:t> </a:t>
            </a:r>
            <a:r>
              <a:rPr lang="en-US" sz="2200" i="1" dirty="0" err="1" smtClean="0"/>
              <a:t>thuật</a:t>
            </a:r>
            <a:r>
              <a:rPr lang="en-US" sz="2200" i="1" dirty="0" smtClean="0"/>
              <a:t> </a:t>
            </a:r>
            <a:r>
              <a:rPr lang="en-US" sz="2200" i="1" dirty="0" err="1" smtClean="0"/>
              <a:t>toán</a:t>
            </a:r>
            <a:r>
              <a:rPr lang="en-US" sz="2200" i="1" dirty="0" smtClean="0"/>
              <a:t> </a:t>
            </a:r>
            <a:r>
              <a:rPr lang="en-US" sz="2200" i="1" dirty="0" err="1" smtClean="0"/>
              <a:t>chữ</a:t>
            </a:r>
            <a:r>
              <a:rPr lang="en-US" sz="2200" i="1" dirty="0" smtClean="0"/>
              <a:t> </a:t>
            </a:r>
            <a:r>
              <a:rPr lang="en-US" sz="2200" i="1" dirty="0" err="1" smtClean="0"/>
              <a:t>ký</a:t>
            </a:r>
            <a:r>
              <a:rPr lang="en-US" sz="2200" i="1" dirty="0" smtClean="0"/>
              <a:t> </a:t>
            </a:r>
            <a:r>
              <a:rPr lang="en-US" sz="2200" i="1" dirty="0" err="1" smtClean="0"/>
              <a:t>sig</a:t>
            </a:r>
            <a:r>
              <a:rPr lang="en-US" sz="2200" i="1" baseline="-25000" dirty="0" err="1" smtClean="0"/>
              <a:t>k</a:t>
            </a:r>
            <a:r>
              <a:rPr lang="en-US" sz="2200" i="1" dirty="0" smtClean="0"/>
              <a:t> </a:t>
            </a:r>
            <a:r>
              <a:rPr lang="en-US" sz="2200" dirty="0" smtClean="0">
                <a:sym typeface="Symbol" pitchFamily="18" charset="2"/>
              </a:rPr>
              <a:t></a:t>
            </a:r>
            <a:r>
              <a:rPr lang="en-US" sz="2200" dirty="0" smtClean="0"/>
              <a:t> </a:t>
            </a:r>
            <a:r>
              <a:rPr lang="en-US" sz="2200" i="1" dirty="0" smtClean="0"/>
              <a:t>S </a:t>
            </a:r>
            <a:r>
              <a:rPr lang="en-US" sz="2200" i="1" dirty="0" err="1" smtClean="0"/>
              <a:t>và</a:t>
            </a:r>
            <a:r>
              <a:rPr lang="en-US" sz="2200" i="1" dirty="0" smtClean="0"/>
              <a:t> </a:t>
            </a:r>
            <a:r>
              <a:rPr lang="en-US" sz="2200" i="1" dirty="0" err="1" smtClean="0"/>
              <a:t>thuật</a:t>
            </a:r>
            <a:r>
              <a:rPr lang="en-US" sz="2200" i="1" dirty="0" smtClean="0"/>
              <a:t> </a:t>
            </a:r>
            <a:r>
              <a:rPr lang="en-US" sz="2200" i="1" dirty="0" err="1" smtClean="0"/>
              <a:t>toán</a:t>
            </a:r>
            <a:r>
              <a:rPr lang="en-US" sz="2200" i="1" dirty="0" smtClean="0"/>
              <a:t> </a:t>
            </a:r>
            <a:r>
              <a:rPr lang="en-US" sz="2200" i="1" dirty="0" err="1" smtClean="0"/>
              <a:t>xác</a:t>
            </a:r>
            <a:r>
              <a:rPr lang="en-US" sz="2200" i="1" dirty="0" smtClean="0"/>
              <a:t> </a:t>
            </a:r>
            <a:r>
              <a:rPr lang="en-US" sz="2200" i="1" dirty="0" err="1" smtClean="0"/>
              <a:t>nhận</a:t>
            </a:r>
            <a:r>
              <a:rPr lang="en-US" sz="2200" i="1" dirty="0" smtClean="0"/>
              <a:t> </a:t>
            </a:r>
            <a:r>
              <a:rPr lang="en-US" sz="2200" i="1" dirty="0" err="1" smtClean="0"/>
              <a:t>chữ</a:t>
            </a:r>
            <a:r>
              <a:rPr lang="en-US" sz="2200" i="1" dirty="0" smtClean="0"/>
              <a:t> </a:t>
            </a:r>
            <a:r>
              <a:rPr lang="en-US" sz="2200" i="1" dirty="0" err="1" smtClean="0"/>
              <a:t>ký</a:t>
            </a:r>
            <a:r>
              <a:rPr lang="en-US" sz="2200" i="1" dirty="0" smtClean="0"/>
              <a:t> </a:t>
            </a:r>
            <a:r>
              <a:rPr lang="en-US" sz="2200" i="1" dirty="0" err="1" smtClean="0"/>
              <a:t>tương</a:t>
            </a:r>
            <a:r>
              <a:rPr lang="en-US" sz="2200" i="1" dirty="0" smtClean="0"/>
              <a:t> </a:t>
            </a:r>
            <a:r>
              <a:rPr lang="en-US" sz="2200" i="1" dirty="0" err="1" smtClean="0"/>
              <a:t>ứng</a:t>
            </a:r>
            <a:r>
              <a:rPr lang="en-US" sz="2200" i="1" dirty="0" smtClean="0"/>
              <a:t> </a:t>
            </a:r>
            <a:r>
              <a:rPr lang="en-US" sz="2200" i="1" dirty="0" err="1" smtClean="0"/>
              <a:t>ver</a:t>
            </a:r>
            <a:r>
              <a:rPr lang="en-US" sz="2200" i="1" baseline="-25000" dirty="0" err="1" smtClean="0"/>
              <a:t>k</a:t>
            </a:r>
            <a:r>
              <a:rPr lang="en-US" sz="2200" i="1" dirty="0" smtClean="0"/>
              <a:t> </a:t>
            </a:r>
            <a:r>
              <a:rPr lang="en-US" sz="2200" dirty="0" smtClean="0">
                <a:sym typeface="Symbol" pitchFamily="18" charset="2"/>
              </a:rPr>
              <a:t></a:t>
            </a:r>
            <a:r>
              <a:rPr lang="en-US" sz="2200" dirty="0" smtClean="0"/>
              <a:t> </a:t>
            </a:r>
            <a:r>
              <a:rPr lang="en-US" sz="2200" i="1" dirty="0" smtClean="0"/>
              <a:t>V</a:t>
            </a:r>
            <a:r>
              <a:rPr lang="en-US" sz="2200" dirty="0" smtClean="0"/>
              <a:t>. </a:t>
            </a:r>
            <a:r>
              <a:rPr lang="en-US" sz="2200" i="1" dirty="0" err="1" smtClean="0"/>
              <a:t>Mỗi</a:t>
            </a:r>
            <a:r>
              <a:rPr lang="en-US" sz="2200" i="1" dirty="0" smtClean="0"/>
              <a:t> </a:t>
            </a:r>
            <a:r>
              <a:rPr lang="en-US" sz="2200" i="1" dirty="0" err="1" smtClean="0"/>
              <a:t>thuật</a:t>
            </a:r>
            <a:r>
              <a:rPr lang="en-US" sz="2200" i="1" dirty="0" smtClean="0"/>
              <a:t> </a:t>
            </a:r>
            <a:r>
              <a:rPr lang="en-US" sz="2200" i="1" dirty="0" err="1" smtClean="0"/>
              <a:t>toán</a:t>
            </a:r>
            <a:r>
              <a:rPr lang="en-US" sz="2200" i="1" dirty="0" smtClean="0"/>
              <a:t> </a:t>
            </a:r>
          </a:p>
          <a:p>
            <a:pPr marL="982663" lvl="1" indent="-533400" algn="just">
              <a:buNone/>
            </a:pPr>
            <a:r>
              <a:rPr lang="en-US" sz="2200" i="1" dirty="0" smtClean="0"/>
              <a:t>	</a:t>
            </a:r>
            <a:r>
              <a:rPr lang="en-US" sz="2200" i="1" dirty="0" err="1" smtClean="0"/>
              <a:t>sig</a:t>
            </a:r>
            <a:r>
              <a:rPr lang="en-US" sz="2200" i="1" baseline="-25000" dirty="0" err="1" smtClean="0"/>
              <a:t>k</a:t>
            </a:r>
            <a:r>
              <a:rPr lang="en-US" sz="2200" i="1" dirty="0" smtClean="0"/>
              <a:t> </a:t>
            </a:r>
            <a:r>
              <a:rPr lang="en-US" sz="2200" dirty="0" smtClean="0"/>
              <a:t>: P → A </a:t>
            </a:r>
            <a:r>
              <a:rPr lang="en-US" sz="2200" i="1" dirty="0" err="1" smtClean="0"/>
              <a:t>và</a:t>
            </a:r>
            <a:r>
              <a:rPr lang="en-US" sz="2200" i="1" dirty="0" smtClean="0"/>
              <a:t> </a:t>
            </a:r>
            <a:r>
              <a:rPr lang="en-US" sz="2200" i="1" dirty="0" err="1" smtClean="0"/>
              <a:t>ver</a:t>
            </a:r>
            <a:r>
              <a:rPr lang="en-US" sz="2200" i="1" baseline="-25000" dirty="0" err="1" smtClean="0"/>
              <a:t>k</a:t>
            </a:r>
            <a:r>
              <a:rPr lang="en-US" sz="2200" i="1" dirty="0" smtClean="0"/>
              <a:t> </a:t>
            </a:r>
            <a:r>
              <a:rPr lang="en-US" sz="2200" dirty="0" smtClean="0"/>
              <a:t>: P × A → {</a:t>
            </a:r>
            <a:r>
              <a:rPr lang="en-US" sz="2200" i="1" dirty="0" smtClean="0"/>
              <a:t>true, false} </a:t>
            </a:r>
            <a:r>
              <a:rPr lang="en-US" sz="2200" i="1" dirty="0" err="1" smtClean="0"/>
              <a:t>là</a:t>
            </a:r>
            <a:r>
              <a:rPr lang="en-US" sz="2200" i="1" dirty="0" smtClean="0"/>
              <a:t> </a:t>
            </a:r>
            <a:r>
              <a:rPr lang="en-US" sz="2200" i="1" dirty="0" err="1" smtClean="0"/>
              <a:t>các</a:t>
            </a:r>
            <a:r>
              <a:rPr lang="en-US" sz="2200" i="1" dirty="0" smtClean="0"/>
              <a:t> </a:t>
            </a:r>
            <a:r>
              <a:rPr lang="en-US" sz="2200" i="1" dirty="0" err="1" smtClean="0"/>
              <a:t>hàm</a:t>
            </a:r>
            <a:r>
              <a:rPr lang="en-US" sz="2200" i="1" dirty="0" smtClean="0"/>
              <a:t> </a:t>
            </a:r>
            <a:r>
              <a:rPr lang="en-US" sz="2200" i="1" dirty="0" err="1" smtClean="0"/>
              <a:t>thỏa</a:t>
            </a:r>
            <a:r>
              <a:rPr lang="en-US" sz="2200" i="1" dirty="0" smtClean="0"/>
              <a:t> </a:t>
            </a:r>
            <a:r>
              <a:rPr lang="en-US" sz="2200" i="1" dirty="0" err="1" smtClean="0"/>
              <a:t>điều</a:t>
            </a:r>
            <a:r>
              <a:rPr lang="en-US" sz="2200" i="1" dirty="0" smtClean="0"/>
              <a:t> </a:t>
            </a:r>
            <a:r>
              <a:rPr lang="en-US" sz="2200" i="1" dirty="0" err="1" smtClean="0"/>
              <a:t>kiện</a:t>
            </a:r>
            <a:r>
              <a:rPr lang="en-US" sz="2200" i="1" dirty="0" smtClean="0"/>
              <a:t>:</a:t>
            </a:r>
          </a:p>
          <a:p>
            <a:pPr marL="982663" lvl="1" indent="-533400" algn="just">
              <a:buFont typeface="Wingdings" pitchFamily="2" charset="2"/>
              <a:buAutoNum type="arabicPeriod"/>
            </a:pPr>
            <a:endParaRPr lang="en-US" sz="2200" dirty="0" smtClean="0"/>
          </a:p>
          <a:p>
            <a:pPr>
              <a:buNone/>
            </a:pPr>
            <a:endParaRPr lang="en-US" sz="2200" dirty="0"/>
          </a:p>
        </p:txBody>
      </p:sp>
      <p:pic>
        <p:nvPicPr>
          <p:cNvPr id="4" name="Picture 4"/>
          <p:cNvPicPr>
            <a:picLocks noChangeAspect="1" noChangeArrowheads="1"/>
          </p:cNvPicPr>
          <p:nvPr/>
        </p:nvPicPr>
        <p:blipFill>
          <a:blip r:embed="rId2"/>
          <a:srcRect/>
          <a:stretch>
            <a:fillRect/>
          </a:stretch>
        </p:blipFill>
        <p:spPr bwMode="auto">
          <a:xfrm>
            <a:off x="2286000" y="5334000"/>
            <a:ext cx="5616575" cy="1077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z="3600" dirty="0" smtClean="0"/>
              <a:t>DES ( Data Encryption Standard)</a:t>
            </a:r>
            <a:endParaRPr lang="en-US" sz="2000" dirty="0"/>
          </a:p>
        </p:txBody>
      </p:sp>
      <p:grpSp>
        <p:nvGrpSpPr>
          <p:cNvPr id="2" name="Group 3"/>
          <p:cNvGrpSpPr>
            <a:grpSpLocks/>
          </p:cNvGrpSpPr>
          <p:nvPr/>
        </p:nvGrpSpPr>
        <p:grpSpPr bwMode="auto">
          <a:xfrm>
            <a:off x="1219200" y="1831975"/>
            <a:ext cx="2170113" cy="4035425"/>
            <a:chOff x="720" y="1296"/>
            <a:chExt cx="1367" cy="2542"/>
          </a:xfrm>
        </p:grpSpPr>
        <p:sp>
          <p:nvSpPr>
            <p:cNvPr id="91140"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en-US"/>
            </a:p>
          </p:txBody>
        </p:sp>
        <p:sp>
          <p:nvSpPr>
            <p:cNvPr id="91141" name="AutoShape 5"/>
            <p:cNvSpPr>
              <a:spLocks noChangeArrowheads="1"/>
            </p:cNvSpPr>
            <p:nvPr/>
          </p:nvSpPr>
          <p:spPr bwMode="gray">
            <a:xfrm>
              <a:off x="741" y="1495"/>
              <a:ext cx="1322" cy="1766"/>
            </a:xfrm>
            <a:prstGeom prst="roundRect">
              <a:avLst>
                <a:gd name="adj" fmla="val 16667"/>
              </a:avLst>
            </a:prstGeom>
            <a:solidFill>
              <a:srgbClr val="3CA1E6"/>
            </a:solidFill>
            <a:ln w="9525">
              <a:noFill/>
              <a:round/>
              <a:headEnd/>
              <a:tailEnd/>
            </a:ln>
            <a:effectLst/>
          </p:spPr>
          <p:txBody>
            <a:bodyPr wrap="none" anchor="ctr"/>
            <a:lstStyle/>
            <a:p>
              <a:endParaRPr lang="en-US"/>
            </a:p>
          </p:txBody>
        </p:sp>
        <p:sp>
          <p:nvSpPr>
            <p:cNvPr id="91142"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endParaRPr lang="en-US"/>
            </a:p>
          </p:txBody>
        </p:sp>
        <p:sp>
          <p:nvSpPr>
            <p:cNvPr id="91143"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endParaRPr lang="en-US"/>
            </a:p>
          </p:txBody>
        </p:sp>
        <p:sp>
          <p:nvSpPr>
            <p:cNvPr id="91144"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endParaRPr lang="en-US"/>
            </a:p>
          </p:txBody>
        </p:sp>
        <p:sp>
          <p:nvSpPr>
            <p:cNvPr id="91145"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endParaRPr lang="en-US"/>
            </a:p>
          </p:txBody>
        </p:sp>
        <p:grpSp>
          <p:nvGrpSpPr>
            <p:cNvPr id="3" name="Group 10"/>
            <p:cNvGrpSpPr>
              <a:grpSpLocks/>
            </p:cNvGrpSpPr>
            <p:nvPr/>
          </p:nvGrpSpPr>
          <p:grpSpPr bwMode="auto">
            <a:xfrm>
              <a:off x="1189" y="1296"/>
              <a:ext cx="405" cy="405"/>
              <a:chOff x="1289" y="582"/>
              <a:chExt cx="668" cy="668"/>
            </a:xfrm>
          </p:grpSpPr>
          <p:sp>
            <p:nvSpPr>
              <p:cNvPr id="91147" name="Oval 11"/>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en-US"/>
              </a:p>
            </p:txBody>
          </p:sp>
          <p:sp>
            <p:nvSpPr>
              <p:cNvPr id="91148"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91149"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91150"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91151"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grpSp>
        <p:sp>
          <p:nvSpPr>
            <p:cNvPr id="91152" name="Text Box 16"/>
            <p:cNvSpPr txBox="1">
              <a:spLocks noChangeArrowheads="1"/>
            </p:cNvSpPr>
            <p:nvPr/>
          </p:nvSpPr>
          <p:spPr bwMode="gray">
            <a:xfrm>
              <a:off x="1276" y="1354"/>
              <a:ext cx="223" cy="288"/>
            </a:xfrm>
            <a:prstGeom prst="rect">
              <a:avLst/>
            </a:prstGeom>
            <a:noFill/>
            <a:ln w="9525" algn="ctr">
              <a:noFill/>
              <a:miter lim="800000"/>
              <a:headEnd/>
              <a:tailEnd/>
            </a:ln>
            <a:effectLst/>
          </p:spPr>
          <p:txBody>
            <a:bodyPr wrap="none">
              <a:spAutoFit/>
            </a:bodyPr>
            <a:lstStyle/>
            <a:p>
              <a:pPr algn="ctr"/>
              <a:r>
                <a:rPr lang="en-US" sz="2400">
                  <a:solidFill>
                    <a:srgbClr val="000000"/>
                  </a:solidFill>
                </a:rPr>
                <a:t>1</a:t>
              </a:r>
              <a:endParaRPr lang="en-US"/>
            </a:p>
          </p:txBody>
        </p:sp>
        <p:sp>
          <p:nvSpPr>
            <p:cNvPr id="91153" name="Text Box 17"/>
            <p:cNvSpPr txBox="1">
              <a:spLocks noChangeArrowheads="1"/>
            </p:cNvSpPr>
            <p:nvPr/>
          </p:nvSpPr>
          <p:spPr bwMode="gray">
            <a:xfrm>
              <a:off x="768" y="1776"/>
              <a:ext cx="1296" cy="1144"/>
            </a:xfrm>
            <a:prstGeom prst="rect">
              <a:avLst/>
            </a:prstGeom>
            <a:noFill/>
            <a:ln w="9525" algn="ctr">
              <a:noFill/>
              <a:miter lim="800000"/>
              <a:headEnd/>
              <a:tailEnd/>
            </a:ln>
            <a:effectLst/>
          </p:spPr>
          <p:txBody>
            <a:bodyPr>
              <a:spAutoFit/>
            </a:bodyPr>
            <a:lstStyle/>
            <a:p>
              <a:pPr algn="l"/>
              <a:r>
                <a:rPr lang="en-US" sz="1600" dirty="0" err="1" smtClean="0">
                  <a:solidFill>
                    <a:srgbClr val="000000"/>
                  </a:solidFill>
                  <a:latin typeface="Times New Roman" pitchFamily="18" charset="0"/>
                  <a:cs typeface="Times New Roman" pitchFamily="18" charset="0"/>
                </a:rPr>
                <a:t>Là</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phương</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pháp</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mã</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hóa</a:t>
              </a:r>
              <a:r>
                <a:rPr lang="en-US" sz="1600" dirty="0" smtClean="0">
                  <a:solidFill>
                    <a:srgbClr val="000000"/>
                  </a:solidFill>
                  <a:latin typeface="Times New Roman" pitchFamily="18" charset="0"/>
                  <a:cs typeface="Times New Roman" pitchFamily="18" charset="0"/>
                </a:rPr>
                <a:t> do IBM </a:t>
              </a:r>
              <a:r>
                <a:rPr lang="en-US" sz="1600" dirty="0" err="1" smtClean="0">
                  <a:solidFill>
                    <a:srgbClr val="000000"/>
                  </a:solidFill>
                  <a:latin typeface="Times New Roman" pitchFamily="18" charset="0"/>
                  <a:cs typeface="Times New Roman" pitchFamily="18" charset="0"/>
                </a:rPr>
                <a:t>phát</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triển</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và</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được</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cơ</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quan</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bảo</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mật</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quốc</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gia</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hoa</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kỳ</a:t>
              </a:r>
              <a:r>
                <a:rPr lang="en-US" sz="1600" dirty="0" smtClean="0">
                  <a:solidFill>
                    <a:srgbClr val="000000"/>
                  </a:solidFill>
                  <a:latin typeface="Times New Roman" pitchFamily="18" charset="0"/>
                  <a:cs typeface="Times New Roman" pitchFamily="18" charset="0"/>
                </a:rPr>
                <a:t> NSA </a:t>
              </a:r>
              <a:r>
                <a:rPr lang="en-US" sz="1600" dirty="0" err="1" smtClean="0">
                  <a:solidFill>
                    <a:srgbClr val="000000"/>
                  </a:solidFill>
                  <a:latin typeface="Times New Roman" pitchFamily="18" charset="0"/>
                  <a:cs typeface="Times New Roman" pitchFamily="18" charset="0"/>
                </a:rPr>
                <a:t>chọn</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làm</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chuẩn</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mã</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hóa</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chính</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thức</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năm</a:t>
              </a:r>
              <a:r>
                <a:rPr lang="en-US" sz="1600" dirty="0" smtClean="0">
                  <a:solidFill>
                    <a:srgbClr val="000000"/>
                  </a:solidFill>
                  <a:latin typeface="Times New Roman" pitchFamily="18" charset="0"/>
                  <a:cs typeface="Times New Roman" pitchFamily="18" charset="0"/>
                </a:rPr>
                <a:t> 1976. </a:t>
              </a:r>
              <a:endParaRPr lang="en-US" sz="1600" dirty="0">
                <a:latin typeface="Times New Roman" pitchFamily="18" charset="0"/>
                <a:cs typeface="Times New Roman" pitchFamily="18" charset="0"/>
              </a:endParaRPr>
            </a:p>
          </p:txBody>
        </p:sp>
      </p:grpSp>
      <p:grpSp>
        <p:nvGrpSpPr>
          <p:cNvPr id="4" name="Group 18"/>
          <p:cNvGrpSpPr>
            <a:grpSpLocks/>
          </p:cNvGrpSpPr>
          <p:nvPr/>
        </p:nvGrpSpPr>
        <p:grpSpPr bwMode="auto">
          <a:xfrm>
            <a:off x="3581400" y="1831975"/>
            <a:ext cx="2166938" cy="4035425"/>
            <a:chOff x="2208" y="1296"/>
            <a:chExt cx="1365" cy="2542"/>
          </a:xfrm>
        </p:grpSpPr>
        <p:sp>
          <p:nvSpPr>
            <p:cNvPr id="91155"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en-US"/>
            </a:p>
          </p:txBody>
        </p:sp>
        <p:sp>
          <p:nvSpPr>
            <p:cNvPr id="91156" name="AutoShape 20"/>
            <p:cNvSpPr>
              <a:spLocks noChangeArrowheads="1"/>
            </p:cNvSpPr>
            <p:nvPr/>
          </p:nvSpPr>
          <p:spPr bwMode="gray">
            <a:xfrm>
              <a:off x="2229" y="1495"/>
              <a:ext cx="1322" cy="1766"/>
            </a:xfrm>
            <a:prstGeom prst="roundRect">
              <a:avLst>
                <a:gd name="adj" fmla="val 16667"/>
              </a:avLst>
            </a:prstGeom>
            <a:solidFill>
              <a:srgbClr val="73E77E"/>
            </a:solidFill>
            <a:ln w="9525">
              <a:noFill/>
              <a:round/>
              <a:headEnd/>
              <a:tailEnd/>
            </a:ln>
            <a:effectLst/>
          </p:spPr>
          <p:txBody>
            <a:bodyPr wrap="none" anchor="ctr"/>
            <a:lstStyle/>
            <a:p>
              <a:endParaRPr lang="en-US"/>
            </a:p>
          </p:txBody>
        </p:sp>
        <p:sp>
          <p:nvSpPr>
            <p:cNvPr id="91157"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headEnd/>
              <a:tailEnd/>
            </a:ln>
            <a:effectLst/>
          </p:spPr>
          <p:txBody>
            <a:bodyPr wrap="none" anchor="ctr"/>
            <a:lstStyle/>
            <a:p>
              <a:endParaRPr lang="en-US"/>
            </a:p>
          </p:txBody>
        </p:sp>
        <p:sp>
          <p:nvSpPr>
            <p:cNvPr id="91158"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headEnd/>
              <a:tailEnd/>
            </a:ln>
            <a:effectLst/>
          </p:spPr>
          <p:txBody>
            <a:bodyPr wrap="none" anchor="ctr"/>
            <a:lstStyle/>
            <a:p>
              <a:endParaRPr lang="en-US"/>
            </a:p>
          </p:txBody>
        </p:sp>
        <p:sp>
          <p:nvSpPr>
            <p:cNvPr id="91159" name="Oval 23"/>
            <p:cNvSpPr>
              <a:spLocks noChangeArrowheads="1"/>
            </p:cNvSpPr>
            <p:nvPr/>
          </p:nvSpPr>
          <p:spPr bwMode="gray">
            <a:xfrm>
              <a:off x="2677" y="1296"/>
              <a:ext cx="405" cy="405"/>
            </a:xfrm>
            <a:prstGeom prst="ellipse">
              <a:avLst/>
            </a:prstGeom>
            <a:solidFill>
              <a:srgbClr val="333333"/>
            </a:solidFill>
            <a:ln w="38100" algn="ctr">
              <a:noFill/>
              <a:round/>
              <a:headEnd/>
              <a:tailEnd/>
            </a:ln>
            <a:effectLst/>
          </p:spPr>
          <p:txBody>
            <a:bodyPr anchor="ctr">
              <a:spAutoFit/>
            </a:bodyPr>
            <a:lstStyle/>
            <a:p>
              <a:endParaRPr lang="en-US"/>
            </a:p>
          </p:txBody>
        </p:sp>
        <p:sp>
          <p:nvSpPr>
            <p:cNvPr id="91160"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91161"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91162"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91163"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sp>
          <p:nvSpPr>
            <p:cNvPr id="91164" name="Text Box 28"/>
            <p:cNvSpPr txBox="1">
              <a:spLocks noChangeArrowheads="1"/>
            </p:cNvSpPr>
            <p:nvPr/>
          </p:nvSpPr>
          <p:spPr bwMode="gray">
            <a:xfrm>
              <a:off x="2764" y="1354"/>
              <a:ext cx="223" cy="288"/>
            </a:xfrm>
            <a:prstGeom prst="rect">
              <a:avLst/>
            </a:prstGeom>
            <a:noFill/>
            <a:ln w="9525" algn="ctr">
              <a:noFill/>
              <a:miter lim="800000"/>
              <a:headEnd/>
              <a:tailEnd/>
            </a:ln>
            <a:effectLst/>
          </p:spPr>
          <p:txBody>
            <a:bodyPr wrap="none">
              <a:spAutoFit/>
            </a:bodyPr>
            <a:lstStyle/>
            <a:p>
              <a:pPr algn="ctr"/>
              <a:r>
                <a:rPr lang="en-US" sz="2400">
                  <a:solidFill>
                    <a:srgbClr val="000000"/>
                  </a:solidFill>
                </a:rPr>
                <a:t>2</a:t>
              </a:r>
              <a:endParaRPr lang="en-US"/>
            </a:p>
          </p:txBody>
        </p:sp>
        <p:sp>
          <p:nvSpPr>
            <p:cNvPr id="91165" name="Text Box 29"/>
            <p:cNvSpPr txBox="1">
              <a:spLocks noChangeArrowheads="1"/>
            </p:cNvSpPr>
            <p:nvPr/>
          </p:nvSpPr>
          <p:spPr bwMode="gray">
            <a:xfrm>
              <a:off x="2256" y="1776"/>
              <a:ext cx="1296" cy="1299"/>
            </a:xfrm>
            <a:prstGeom prst="rect">
              <a:avLst/>
            </a:prstGeom>
            <a:noFill/>
            <a:ln w="9525" algn="ctr">
              <a:noFill/>
              <a:miter lim="800000"/>
              <a:headEnd/>
              <a:tailEnd/>
            </a:ln>
            <a:effectLst/>
          </p:spPr>
          <p:txBody>
            <a:bodyPr>
              <a:spAutoFit/>
            </a:bodyPr>
            <a:lstStyle/>
            <a:p>
              <a:pPr algn="l"/>
              <a:r>
                <a:rPr lang="en-US" sz="1600" dirty="0" err="1" smtClean="0">
                  <a:solidFill>
                    <a:srgbClr val="000000"/>
                  </a:solidFill>
                  <a:latin typeface="Times New Roman" pitchFamily="18" charset="0"/>
                  <a:cs typeface="Times New Roman" pitchFamily="18" charset="0"/>
                </a:rPr>
                <a:t>Độ</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dài</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khóa</a:t>
              </a:r>
              <a:r>
                <a:rPr lang="en-US" sz="1600" dirty="0" smtClean="0">
                  <a:solidFill>
                    <a:srgbClr val="000000"/>
                  </a:solidFill>
                  <a:latin typeface="Times New Roman" pitchFamily="18" charset="0"/>
                  <a:cs typeface="Times New Roman" pitchFamily="18" charset="0"/>
                </a:rPr>
                <a:t> 64 bit (</a:t>
              </a:r>
              <a:r>
                <a:rPr lang="en-US" sz="1600" dirty="0" err="1" smtClean="0">
                  <a:solidFill>
                    <a:srgbClr val="000000"/>
                  </a:solidFill>
                  <a:latin typeface="Times New Roman" pitchFamily="18" charset="0"/>
                  <a:cs typeface="Times New Roman" pitchFamily="18" charset="0"/>
                </a:rPr>
                <a:t>thực</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tế</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chỉ</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có</a:t>
              </a:r>
              <a:r>
                <a:rPr lang="en-US" sz="1600" dirty="0" smtClean="0">
                  <a:solidFill>
                    <a:srgbClr val="000000"/>
                  </a:solidFill>
                  <a:latin typeface="Times New Roman" pitchFamily="18" charset="0"/>
                  <a:cs typeface="Times New Roman" pitchFamily="18" charset="0"/>
                </a:rPr>
                <a:t> 56 bit </a:t>
              </a:r>
              <a:r>
                <a:rPr lang="en-US" sz="1600" dirty="0" err="1" smtClean="0">
                  <a:solidFill>
                    <a:srgbClr val="000000"/>
                  </a:solidFill>
                  <a:latin typeface="Times New Roman" pitchFamily="18" charset="0"/>
                  <a:cs typeface="Times New Roman" pitchFamily="18" charset="0"/>
                </a:rPr>
                <a:t>được</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sử</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dụng</a:t>
              </a:r>
              <a:r>
                <a:rPr lang="en-US" sz="1600" dirty="0" smtClean="0">
                  <a:solidFill>
                    <a:srgbClr val="000000"/>
                  </a:solidFill>
                  <a:latin typeface="Times New Roman" pitchFamily="18" charset="0"/>
                  <a:cs typeface="Times New Roman" pitchFamily="18" charset="0"/>
                </a:rPr>
                <a:t>, 8 bit </a:t>
              </a:r>
              <a:r>
                <a:rPr lang="en-US" sz="1600" dirty="0" err="1" smtClean="0">
                  <a:solidFill>
                    <a:srgbClr val="000000"/>
                  </a:solidFill>
                  <a:latin typeface="Times New Roman" pitchFamily="18" charset="0"/>
                  <a:cs typeface="Times New Roman" pitchFamily="18" charset="0"/>
                </a:rPr>
                <a:t>còn</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lại</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phục</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vụ</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việc</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kiểm</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tra</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Trong</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thực</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tế</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thuật</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toán</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được</a:t>
              </a:r>
              <a:r>
                <a:rPr lang="en-US" sz="1600" dirty="0" smtClean="0">
                  <a:solidFill>
                    <a:srgbClr val="000000"/>
                  </a:solidFill>
                  <a:latin typeface="Times New Roman" pitchFamily="18" charset="0"/>
                  <a:cs typeface="Times New Roman" pitchFamily="18" charset="0"/>
                </a:rPr>
                <a:t> tin </a:t>
              </a:r>
              <a:r>
                <a:rPr lang="en-US" sz="1600" dirty="0" err="1" smtClean="0">
                  <a:solidFill>
                    <a:srgbClr val="000000"/>
                  </a:solidFill>
                  <a:latin typeface="Times New Roman" pitchFamily="18" charset="0"/>
                  <a:cs typeface="Times New Roman" pitchFamily="18" charset="0"/>
                </a:rPr>
                <a:t>tưởng</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sử</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dụng</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là</a:t>
              </a:r>
              <a:r>
                <a:rPr lang="en-US" sz="1600" dirty="0" smtClean="0">
                  <a:solidFill>
                    <a:srgbClr val="000000"/>
                  </a:solidFill>
                  <a:latin typeface="Times New Roman" pitchFamily="18" charset="0"/>
                  <a:cs typeface="Times New Roman" pitchFamily="18" charset="0"/>
                </a:rPr>
                <a:t> 3 – DES (Triple DES)</a:t>
              </a:r>
              <a:endParaRPr lang="en-US" sz="1600" dirty="0">
                <a:latin typeface="Times New Roman" pitchFamily="18" charset="0"/>
                <a:cs typeface="Times New Roman" pitchFamily="18" charset="0"/>
              </a:endParaRPr>
            </a:p>
          </p:txBody>
        </p:sp>
        <p:sp>
          <p:nvSpPr>
            <p:cNvPr id="91166"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endParaRPr lang="en-US"/>
            </a:p>
          </p:txBody>
        </p:sp>
        <p:sp>
          <p:nvSpPr>
            <p:cNvPr id="91167"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endParaRPr lang="en-US"/>
            </a:p>
          </p:txBody>
        </p:sp>
      </p:grpSp>
      <p:grpSp>
        <p:nvGrpSpPr>
          <p:cNvPr id="5" name="Group 32"/>
          <p:cNvGrpSpPr>
            <a:grpSpLocks/>
          </p:cNvGrpSpPr>
          <p:nvPr/>
        </p:nvGrpSpPr>
        <p:grpSpPr bwMode="auto">
          <a:xfrm>
            <a:off x="5937250" y="1831975"/>
            <a:ext cx="2170113" cy="4035425"/>
            <a:chOff x="3692" y="1296"/>
            <a:chExt cx="1367" cy="2542"/>
          </a:xfrm>
        </p:grpSpPr>
        <p:sp>
          <p:nvSpPr>
            <p:cNvPr id="91169"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endParaRPr lang="en-US"/>
            </a:p>
          </p:txBody>
        </p:sp>
        <p:sp>
          <p:nvSpPr>
            <p:cNvPr id="91170"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endParaRPr lang="en-US"/>
            </a:p>
          </p:txBody>
        </p:sp>
        <p:sp>
          <p:nvSpPr>
            <p:cNvPr id="91171"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endParaRPr lang="en-US"/>
            </a:p>
          </p:txBody>
        </p:sp>
        <p:sp>
          <p:nvSpPr>
            <p:cNvPr id="91172"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endParaRPr lang="en-US"/>
            </a:p>
          </p:txBody>
        </p:sp>
        <p:grpSp>
          <p:nvGrpSpPr>
            <p:cNvPr id="6" name="Group 37"/>
            <p:cNvGrpSpPr>
              <a:grpSpLocks/>
            </p:cNvGrpSpPr>
            <p:nvPr/>
          </p:nvGrpSpPr>
          <p:grpSpPr bwMode="auto">
            <a:xfrm>
              <a:off x="4165" y="1296"/>
              <a:ext cx="405" cy="405"/>
              <a:chOff x="1289" y="582"/>
              <a:chExt cx="668" cy="668"/>
            </a:xfrm>
          </p:grpSpPr>
          <p:sp>
            <p:nvSpPr>
              <p:cNvPr id="91174" name="Oval 38"/>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en-US"/>
              </a:p>
            </p:txBody>
          </p:sp>
          <p:sp>
            <p:nvSpPr>
              <p:cNvPr id="91175"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91176"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91177"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91178"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grpSp>
        <p:sp>
          <p:nvSpPr>
            <p:cNvPr id="91179" name="Text Box 43"/>
            <p:cNvSpPr txBox="1">
              <a:spLocks noChangeArrowheads="1"/>
            </p:cNvSpPr>
            <p:nvPr/>
          </p:nvSpPr>
          <p:spPr bwMode="gray">
            <a:xfrm>
              <a:off x="4252" y="1354"/>
              <a:ext cx="223" cy="288"/>
            </a:xfrm>
            <a:prstGeom prst="rect">
              <a:avLst/>
            </a:prstGeom>
            <a:noFill/>
            <a:ln w="9525" algn="ctr">
              <a:noFill/>
              <a:miter lim="800000"/>
              <a:headEnd/>
              <a:tailEnd/>
            </a:ln>
            <a:effectLst/>
          </p:spPr>
          <p:txBody>
            <a:bodyPr wrap="none">
              <a:spAutoFit/>
            </a:bodyPr>
            <a:lstStyle/>
            <a:p>
              <a:pPr algn="ctr"/>
              <a:r>
                <a:rPr lang="en-US" sz="2400">
                  <a:solidFill>
                    <a:srgbClr val="000000"/>
                  </a:solidFill>
                </a:rPr>
                <a:t>3</a:t>
              </a:r>
              <a:endParaRPr lang="en-US"/>
            </a:p>
          </p:txBody>
        </p:sp>
        <p:sp>
          <p:nvSpPr>
            <p:cNvPr id="91180" name="Text Box 44"/>
            <p:cNvSpPr txBox="1">
              <a:spLocks noChangeArrowheads="1"/>
            </p:cNvSpPr>
            <p:nvPr/>
          </p:nvSpPr>
          <p:spPr bwMode="gray">
            <a:xfrm>
              <a:off x="3696" y="1774"/>
              <a:ext cx="1344" cy="1454"/>
            </a:xfrm>
            <a:prstGeom prst="rect">
              <a:avLst/>
            </a:prstGeom>
            <a:noFill/>
            <a:ln w="9525" algn="ctr">
              <a:noFill/>
              <a:miter lim="800000"/>
              <a:headEnd/>
              <a:tailEnd/>
            </a:ln>
            <a:effectLst/>
          </p:spPr>
          <p:txBody>
            <a:bodyPr wrap="square">
              <a:spAutoFit/>
            </a:bodyPr>
            <a:lstStyle/>
            <a:p>
              <a:r>
                <a:rPr lang="en-US" sz="1600" dirty="0" err="1" smtClean="0">
                  <a:solidFill>
                    <a:srgbClr val="000000"/>
                  </a:solidFill>
                  <a:latin typeface="Times New Roman" pitchFamily="18" charset="0"/>
                  <a:cs typeface="Times New Roman" pitchFamily="18" charset="0"/>
                </a:rPr>
                <a:t>Gần</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đây</a:t>
              </a:r>
              <a:r>
                <a:rPr lang="en-US" sz="1600" dirty="0" smtClean="0">
                  <a:solidFill>
                    <a:srgbClr val="000000"/>
                  </a:solidFill>
                  <a:latin typeface="Times New Roman" pitchFamily="18" charset="0"/>
                  <a:cs typeface="Times New Roman" pitchFamily="18" charset="0"/>
                </a:rPr>
                <a:t> do </a:t>
              </a:r>
              <a:r>
                <a:rPr lang="en-US" sz="1600" dirty="0" err="1" smtClean="0">
                  <a:solidFill>
                    <a:srgbClr val="000000"/>
                  </a:solidFill>
                  <a:latin typeface="Times New Roman" pitchFamily="18" charset="0"/>
                  <a:cs typeface="Times New Roman" pitchFamily="18" charset="0"/>
                </a:rPr>
                <a:t>những</a:t>
              </a:r>
              <a:r>
                <a:rPr lang="en-US" sz="1600" dirty="0" smtClean="0">
                  <a:solidFill>
                    <a:srgbClr val="000000"/>
                  </a:solidFill>
                  <a:latin typeface="Times New Roman" pitchFamily="18" charset="0"/>
                  <a:cs typeface="Times New Roman" pitchFamily="18" charset="0"/>
                </a:rPr>
                <a:t> lo </a:t>
              </a:r>
              <a:r>
                <a:rPr lang="en-US" sz="1600" dirty="0" err="1" smtClean="0">
                  <a:solidFill>
                    <a:srgbClr val="000000"/>
                  </a:solidFill>
                  <a:latin typeface="Times New Roman" pitchFamily="18" charset="0"/>
                  <a:cs typeface="Times New Roman" pitchFamily="18" charset="0"/>
                </a:rPr>
                <a:t>ngại</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về</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sự</a:t>
              </a:r>
              <a:r>
                <a:rPr lang="en-US" sz="1600" dirty="0" smtClean="0">
                  <a:solidFill>
                    <a:srgbClr val="000000"/>
                  </a:solidFill>
                  <a:latin typeface="Times New Roman" pitchFamily="18" charset="0"/>
                  <a:cs typeface="Times New Roman" pitchFamily="18" charset="0"/>
                </a:rPr>
                <a:t> an </a:t>
              </a:r>
              <a:r>
                <a:rPr lang="en-US" sz="1600" dirty="0" err="1" smtClean="0">
                  <a:solidFill>
                    <a:srgbClr val="000000"/>
                  </a:solidFill>
                  <a:latin typeface="Times New Roman" pitchFamily="18" charset="0"/>
                  <a:cs typeface="Times New Roman" pitchFamily="18" charset="0"/>
                </a:rPr>
                <a:t>toàn</a:t>
              </a:r>
              <a:r>
                <a:rPr lang="en-US" sz="1600" dirty="0" smtClean="0">
                  <a:solidFill>
                    <a:srgbClr val="000000"/>
                  </a:solidFill>
                  <a:latin typeface="Times New Roman" pitchFamily="18" charset="0"/>
                  <a:cs typeface="Times New Roman" pitchFamily="18" charset="0"/>
                </a:rPr>
                <a:t> DES </a:t>
              </a:r>
              <a:r>
                <a:rPr lang="en-US" sz="1600" dirty="0" err="1" smtClean="0">
                  <a:solidFill>
                    <a:srgbClr val="000000"/>
                  </a:solidFill>
                  <a:latin typeface="Times New Roman" pitchFamily="18" charset="0"/>
                  <a:cs typeface="Times New Roman" pitchFamily="18" charset="0"/>
                </a:rPr>
                <a:t>đã</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được</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thay</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thế</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bằng</a:t>
              </a:r>
              <a:r>
                <a:rPr lang="en-US" sz="1600" dirty="0" smtClean="0">
                  <a:solidFill>
                    <a:srgbClr val="000000"/>
                  </a:solidFill>
                  <a:latin typeface="Times New Roman" pitchFamily="18" charset="0"/>
                  <a:cs typeface="Times New Roman" pitchFamily="18" charset="0"/>
                </a:rPr>
                <a:t> AES (Advanced Encryption Standard) </a:t>
              </a:r>
              <a:r>
                <a:rPr lang="en-US" sz="1600" dirty="0" err="1" smtClean="0">
                  <a:solidFill>
                    <a:srgbClr val="000000"/>
                  </a:solidFill>
                  <a:latin typeface="Times New Roman" pitchFamily="18" charset="0"/>
                  <a:cs typeface="Times New Roman" pitchFamily="18" charset="0"/>
                </a:rPr>
                <a:t>Từ</a:t>
              </a:r>
              <a:r>
                <a:rPr lang="en-US" sz="1600" dirty="0" smtClean="0">
                  <a:solidFill>
                    <a:srgbClr val="000000"/>
                  </a:solidFill>
                  <a:latin typeface="Times New Roman" pitchFamily="18" charset="0"/>
                  <a:cs typeface="Times New Roman" pitchFamily="18" charset="0"/>
                </a:rPr>
                <a:t> </a:t>
              </a:r>
              <a:r>
                <a:rPr lang="en-US" sz="1600" dirty="0" smtClean="0">
                  <a:latin typeface="Times New Roman" pitchFamily="18" charset="0"/>
                  <a:cs typeface="Times New Roman" pitchFamily="18" charset="0"/>
                </a:rPr>
                <a:t>26/5/2002 AES </a:t>
              </a:r>
              <a:r>
                <a:rPr lang="en-US" sz="1600" dirty="0" err="1" smtClean="0">
                  <a:latin typeface="Times New Roman" pitchFamily="18" charset="0"/>
                  <a:cs typeface="Times New Roman" pitchFamily="18" charset="0"/>
                </a:rPr>
                <a:t>chính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thức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trở</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thành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tiêu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chuẩn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mới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thay</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thế</a:t>
              </a:r>
              <a:r>
                <a:rPr lang="en-US" sz="1600" dirty="0" smtClean="0">
                  <a:latin typeface="Times New Roman" pitchFamily="18" charset="0"/>
                  <a:cs typeface="Times New Roman" pitchFamily="18" charset="0"/>
                </a:rPr>
                <a:t> DES</a:t>
              </a:r>
              <a:endParaRPr lang="en-US" sz="1600" dirty="0">
                <a:latin typeface="Times New Roman" pitchFamily="18" charset="0"/>
                <a:cs typeface="Times New Roman" pitchFamily="18" charset="0"/>
              </a:endParaRPr>
            </a:p>
          </p:txBody>
        </p:sp>
        <p:sp>
          <p:nvSpPr>
            <p:cNvPr id="91181"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endParaRPr lang="en-US"/>
            </a:p>
          </p:txBody>
        </p:sp>
        <p:sp>
          <p:nvSpPr>
            <p:cNvPr id="91182"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smtClean="0"/>
              <a:t>CHỮ KÝ SỐ (</a:t>
            </a:r>
            <a:r>
              <a:rPr lang="en-US" i="1" dirty="0" smtClean="0"/>
              <a:t>Electronic signature)</a:t>
            </a:r>
            <a:endParaRPr lang="en-US" sz="1800" dirty="0"/>
          </a:p>
        </p:txBody>
      </p:sp>
      <p:grpSp>
        <p:nvGrpSpPr>
          <p:cNvPr id="3" name="Group 4"/>
          <p:cNvGrpSpPr>
            <a:grpSpLocks/>
          </p:cNvGrpSpPr>
          <p:nvPr/>
        </p:nvGrpSpPr>
        <p:grpSpPr bwMode="auto">
          <a:xfrm rot="16200000">
            <a:off x="3112380" y="3669422"/>
            <a:ext cx="2819400" cy="509756"/>
            <a:chOff x="1872" y="2442"/>
            <a:chExt cx="2014" cy="343"/>
          </a:xfrm>
        </p:grpSpPr>
        <p:sp>
          <p:nvSpPr>
            <p:cNvPr id="94213" name="AutoShape 5"/>
            <p:cNvSpPr>
              <a:spLocks noChangeArrowheads="1"/>
            </p:cNvSpPr>
            <p:nvPr/>
          </p:nvSpPr>
          <p:spPr bwMode="gray">
            <a:xfrm rot="16200000" flipH="1">
              <a:off x="1820" y="2528"/>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en-US"/>
            </a:p>
          </p:txBody>
        </p:sp>
        <p:sp>
          <p:nvSpPr>
            <p:cNvPr id="94214" name="AutoShape 6"/>
            <p:cNvSpPr>
              <a:spLocks noChangeArrowheads="1"/>
            </p:cNvSpPr>
            <p:nvPr/>
          </p:nvSpPr>
          <p:spPr bwMode="gray">
            <a:xfrm rot="5400000" flipH="1">
              <a:off x="3628"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en-US"/>
            </a:p>
          </p:txBody>
        </p:sp>
      </p:grpSp>
      <p:pic>
        <p:nvPicPr>
          <p:cNvPr id="29" name="Content Placeholder 4" descr="tải xuống.jpg"/>
          <p:cNvPicPr>
            <a:picLocks noGrp="1" noChangeAspect="1"/>
          </p:cNvPicPr>
          <p:nvPr>
            <p:ph idx="1"/>
          </p:nvPr>
        </p:nvPicPr>
        <p:blipFill>
          <a:blip r:embed="rId2"/>
          <a:stretch>
            <a:fillRect/>
          </a:stretch>
        </p:blipFill>
        <p:spPr>
          <a:xfrm>
            <a:off x="3429000" y="2819400"/>
            <a:ext cx="2320529" cy="2057400"/>
          </a:xfrm>
          <a:prstGeom prst="ellipse">
            <a:avLst/>
          </a:prstGeom>
          <a:ln>
            <a:noFill/>
          </a:ln>
          <a:effectLst>
            <a:softEdge rad="112500"/>
          </a:effectLst>
        </p:spPr>
      </p:pic>
      <p:sp>
        <p:nvSpPr>
          <p:cNvPr id="30" name="Rectangle 29"/>
          <p:cNvSpPr/>
          <p:nvPr/>
        </p:nvSpPr>
        <p:spPr>
          <a:xfrm>
            <a:off x="2362200" y="1981200"/>
            <a:ext cx="4318618" cy="369332"/>
          </a:xfrm>
          <a:prstGeom prst="rect">
            <a:avLst/>
          </a:prstGeom>
        </p:spPr>
        <p:txBody>
          <a:bodyPr wrap="none">
            <a:spAutoFit/>
          </a:bodyPr>
          <a:lstStyle/>
          <a:p>
            <a:pPr lvl="1" algn="ctr"/>
            <a:r>
              <a:rPr lang="en-US" dirty="0" smtClean="0"/>
              <a:t>CKS </a:t>
            </a:r>
            <a:r>
              <a:rPr lang="en-US" dirty="0" err="1" smtClean="0"/>
              <a:t>trực</a:t>
            </a:r>
            <a:r>
              <a:rPr lang="en-US" dirty="0" smtClean="0"/>
              <a:t> </a:t>
            </a:r>
            <a:r>
              <a:rPr lang="en-US" dirty="0" err="1" smtClean="0"/>
              <a:t>tiếp</a:t>
            </a:r>
            <a:r>
              <a:rPr lang="en-US" dirty="0" smtClean="0"/>
              <a:t> (Direct Digital Signature )</a:t>
            </a:r>
          </a:p>
        </p:txBody>
      </p:sp>
      <p:sp>
        <p:nvSpPr>
          <p:cNvPr id="31" name="Rectangle 30"/>
          <p:cNvSpPr/>
          <p:nvPr/>
        </p:nvSpPr>
        <p:spPr>
          <a:xfrm>
            <a:off x="2438400" y="5410200"/>
            <a:ext cx="4418710" cy="369332"/>
          </a:xfrm>
          <a:prstGeom prst="rect">
            <a:avLst/>
          </a:prstGeom>
        </p:spPr>
        <p:txBody>
          <a:bodyPr wrap="none">
            <a:spAutoFit/>
          </a:bodyPr>
          <a:lstStyle/>
          <a:p>
            <a:r>
              <a:rPr lang="en-US" dirty="0" smtClean="0"/>
              <a:t>CKS </a:t>
            </a:r>
            <a:r>
              <a:rPr lang="en-US" dirty="0" err="1" smtClean="0"/>
              <a:t>có</a:t>
            </a:r>
            <a:r>
              <a:rPr lang="en-US" dirty="0" smtClean="0"/>
              <a:t> </a:t>
            </a:r>
            <a:r>
              <a:rPr lang="en-US" dirty="0" err="1" smtClean="0"/>
              <a:t>phân</a:t>
            </a:r>
            <a:r>
              <a:rPr lang="en-US" dirty="0" smtClean="0"/>
              <a:t> </a:t>
            </a:r>
            <a:r>
              <a:rPr lang="en-US" dirty="0" err="1" smtClean="0"/>
              <a:t>xử</a:t>
            </a:r>
            <a:r>
              <a:rPr lang="en-US" dirty="0" smtClean="0"/>
              <a:t> (Arbitrated Digital Signature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MÔ HÌNH CHỮ KÝ SỐ</a:t>
            </a:r>
            <a:endParaRPr lang="en-US" dirty="0"/>
          </a:p>
        </p:txBody>
      </p:sp>
      <p:grpSp>
        <p:nvGrpSpPr>
          <p:cNvPr id="47" name="Group 5"/>
          <p:cNvGrpSpPr>
            <a:grpSpLocks noChangeAspect="1"/>
          </p:cNvGrpSpPr>
          <p:nvPr/>
        </p:nvGrpSpPr>
        <p:grpSpPr bwMode="auto">
          <a:xfrm>
            <a:off x="1476375" y="2205038"/>
            <a:ext cx="6162675" cy="3778250"/>
            <a:chOff x="1722" y="852"/>
            <a:chExt cx="9704" cy="5949"/>
          </a:xfrm>
        </p:grpSpPr>
        <p:sp>
          <p:nvSpPr>
            <p:cNvPr id="48" name="AutoShape 6"/>
            <p:cNvSpPr>
              <a:spLocks noChangeAspect="1" noChangeArrowheads="1"/>
            </p:cNvSpPr>
            <p:nvPr/>
          </p:nvSpPr>
          <p:spPr bwMode="auto">
            <a:xfrm>
              <a:off x="1722" y="852"/>
              <a:ext cx="9704" cy="5949"/>
            </a:xfrm>
            <a:prstGeom prst="rect">
              <a:avLst/>
            </a:prstGeom>
            <a:noFill/>
            <a:ln w="9525">
              <a:noFill/>
              <a:miter lim="800000"/>
              <a:headEnd/>
              <a:tailEnd/>
            </a:ln>
          </p:spPr>
          <p:txBody>
            <a:bodyPr/>
            <a:lstStyle/>
            <a:p>
              <a:endParaRPr lang="en-US"/>
            </a:p>
          </p:txBody>
        </p:sp>
        <p:graphicFrame>
          <p:nvGraphicFramePr>
            <p:cNvPr id="49" name="Object 7"/>
            <p:cNvGraphicFramePr>
              <a:graphicFrameLocks noChangeAspect="1"/>
            </p:cNvGraphicFramePr>
            <p:nvPr/>
          </p:nvGraphicFramePr>
          <p:xfrm>
            <a:off x="2082" y="912"/>
            <a:ext cx="1075" cy="300"/>
          </p:xfrm>
          <a:graphic>
            <a:graphicData uri="http://schemas.openxmlformats.org/presentationml/2006/ole">
              <mc:AlternateContent xmlns:mc="http://schemas.openxmlformats.org/markup-compatibility/2006">
                <mc:Choice xmlns:v="urn:schemas-microsoft-com:vml" Requires="v">
                  <p:oleObj spid="_x0000_s1042" name="Visio" r:id="rId3" imgW="754560" imgH="210240" progId="">
                    <p:embed/>
                  </p:oleObj>
                </mc:Choice>
                <mc:Fallback>
                  <p:oleObj name="Visio" r:id="rId3" imgW="754560" imgH="21024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 y="912"/>
                          <a:ext cx="1075" cy="300"/>
                        </a:xfrm>
                        <a:prstGeom prst="rect">
                          <a:avLst/>
                        </a:prstGeom>
                        <a:noFill/>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graphicFrame>
          <p:nvGraphicFramePr>
            <p:cNvPr id="50" name="Object 8"/>
            <p:cNvGraphicFramePr>
              <a:graphicFrameLocks noChangeAspect="1"/>
            </p:cNvGraphicFramePr>
            <p:nvPr/>
          </p:nvGraphicFramePr>
          <p:xfrm>
            <a:off x="4447" y="2044"/>
            <a:ext cx="1197" cy="890"/>
          </p:xfrm>
          <a:graphic>
            <a:graphicData uri="http://schemas.openxmlformats.org/presentationml/2006/ole">
              <mc:AlternateContent xmlns:mc="http://schemas.openxmlformats.org/markup-compatibility/2006">
                <mc:Choice xmlns:v="urn:schemas-microsoft-com:vml" Requires="v">
                  <p:oleObj spid="_x0000_s1043" name="Visio" r:id="rId5" imgW="841320" imgH="625680" progId="">
                    <p:embed/>
                  </p:oleObj>
                </mc:Choice>
                <mc:Fallback>
                  <p:oleObj name="Visio" r:id="rId5" imgW="841320" imgH="625680"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7" y="2044"/>
                          <a:ext cx="1197" cy="890"/>
                        </a:xfrm>
                        <a:prstGeom prst="rect">
                          <a:avLst/>
                        </a:prstGeom>
                        <a:noFill/>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graphicFrame>
          <p:nvGraphicFramePr>
            <p:cNvPr id="51" name="Object 9"/>
            <p:cNvGraphicFramePr>
              <a:graphicFrameLocks noChangeAspect="1"/>
            </p:cNvGraphicFramePr>
            <p:nvPr/>
          </p:nvGraphicFramePr>
          <p:xfrm>
            <a:off x="7156" y="3236"/>
            <a:ext cx="409" cy="287"/>
          </p:xfrm>
          <a:graphic>
            <a:graphicData uri="http://schemas.openxmlformats.org/presentationml/2006/ole">
              <mc:AlternateContent xmlns:mc="http://schemas.openxmlformats.org/markup-compatibility/2006">
                <mc:Choice xmlns:v="urn:schemas-microsoft-com:vml" Requires="v">
                  <p:oleObj spid="_x0000_s1044" name="Visio" r:id="rId7" imgW="286560" imgH="201240" progId="">
                    <p:embed/>
                  </p:oleObj>
                </mc:Choice>
                <mc:Fallback>
                  <p:oleObj name="Visio" r:id="rId7" imgW="286560" imgH="201240"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56" y="3236"/>
                          <a:ext cx="409" cy="287"/>
                        </a:xfrm>
                        <a:prstGeom prst="rect">
                          <a:avLst/>
                        </a:prstGeom>
                        <a:noFill/>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52" name="Rectangle 10"/>
            <p:cNvSpPr>
              <a:spLocks noChangeArrowheads="1"/>
            </p:cNvSpPr>
            <p:nvPr/>
          </p:nvSpPr>
          <p:spPr bwMode="auto">
            <a:xfrm>
              <a:off x="2063" y="2911"/>
              <a:ext cx="1428" cy="976"/>
            </a:xfrm>
            <a:prstGeom prst="rect">
              <a:avLst/>
            </a:prstGeom>
            <a:noFill/>
            <a:ln w="25400">
              <a:solidFill>
                <a:srgbClr val="008000"/>
              </a:solidFill>
              <a:miter lim="800000"/>
              <a:headEnd/>
              <a:tailEnd/>
            </a:ln>
          </p:spPr>
          <p:txBody>
            <a:bodyPr wrap="none" lIns="82296" tIns="41148" rIns="82296" bIns="41148" anchor="ctr"/>
            <a:lstStyle/>
            <a:p>
              <a:pPr algn="ctr"/>
              <a:r>
                <a:rPr lang="en-US" sz="1400">
                  <a:solidFill>
                    <a:srgbClr val="000000"/>
                  </a:solidFill>
                  <a:latin typeface="Tahoma" pitchFamily="34" charset="0"/>
                </a:rPr>
                <a:t>Bản </a:t>
              </a:r>
            </a:p>
            <a:p>
              <a:pPr algn="ctr"/>
              <a:r>
                <a:rPr lang="en-US" sz="1400">
                  <a:solidFill>
                    <a:srgbClr val="000000"/>
                  </a:solidFill>
                  <a:latin typeface="Tahoma" pitchFamily="34" charset="0"/>
                </a:rPr>
                <a:t>tóm lược</a:t>
              </a:r>
              <a:endParaRPr lang="en-US"/>
            </a:p>
          </p:txBody>
        </p:sp>
        <p:sp>
          <p:nvSpPr>
            <p:cNvPr id="53" name="Oval 11"/>
            <p:cNvSpPr>
              <a:spLocks noChangeArrowheads="1"/>
            </p:cNvSpPr>
            <p:nvPr/>
          </p:nvSpPr>
          <p:spPr bwMode="auto">
            <a:xfrm>
              <a:off x="1722" y="1612"/>
              <a:ext cx="2053" cy="865"/>
            </a:xfrm>
            <a:prstGeom prst="ellipse">
              <a:avLst/>
            </a:prstGeom>
            <a:noFill/>
            <a:ln w="25400">
              <a:solidFill>
                <a:srgbClr val="FF0000"/>
              </a:solidFill>
              <a:round/>
              <a:headEnd/>
              <a:tailEnd/>
            </a:ln>
          </p:spPr>
          <p:txBody>
            <a:bodyPr wrap="none" lIns="82296" tIns="41148" rIns="82296" bIns="41148" anchor="ctr"/>
            <a:lstStyle/>
            <a:p>
              <a:pPr algn="ctr"/>
              <a:r>
                <a:rPr lang="en-US" sz="1400" dirty="0" err="1">
                  <a:solidFill>
                    <a:srgbClr val="000000"/>
                  </a:solidFill>
                  <a:latin typeface="Tahoma" pitchFamily="34" charset="0"/>
                </a:rPr>
                <a:t>Hàm</a:t>
              </a:r>
              <a:r>
                <a:rPr lang="en-US" sz="1400" dirty="0">
                  <a:solidFill>
                    <a:srgbClr val="000000"/>
                  </a:solidFill>
                  <a:latin typeface="Tahoma" pitchFamily="34" charset="0"/>
                </a:rPr>
                <a:t> </a:t>
              </a:r>
              <a:r>
                <a:rPr lang="en-US" sz="1400" dirty="0" err="1">
                  <a:solidFill>
                    <a:srgbClr val="000000"/>
                  </a:solidFill>
                  <a:latin typeface="Tahoma" pitchFamily="34" charset="0"/>
                </a:rPr>
                <a:t>băm</a:t>
              </a:r>
              <a:endParaRPr lang="en-US" dirty="0"/>
            </a:p>
          </p:txBody>
        </p:sp>
        <p:sp>
          <p:nvSpPr>
            <p:cNvPr id="54" name="Oval 12"/>
            <p:cNvSpPr>
              <a:spLocks noChangeArrowheads="1"/>
            </p:cNvSpPr>
            <p:nvPr/>
          </p:nvSpPr>
          <p:spPr bwMode="auto">
            <a:xfrm>
              <a:off x="5912" y="4212"/>
              <a:ext cx="3609" cy="975"/>
            </a:xfrm>
            <a:prstGeom prst="ellipse">
              <a:avLst/>
            </a:prstGeom>
            <a:noFill/>
            <a:ln w="25400">
              <a:solidFill>
                <a:srgbClr val="FF0000"/>
              </a:solidFill>
              <a:round/>
              <a:headEnd/>
              <a:tailEnd/>
            </a:ln>
          </p:spPr>
          <p:txBody>
            <a:bodyPr wrap="none" lIns="82296" tIns="41148" rIns="82296" bIns="41148" anchor="ctr"/>
            <a:lstStyle/>
            <a:p>
              <a:pPr algn="ctr"/>
              <a:r>
                <a:rPr lang="en-US" sz="1400" dirty="0" err="1">
                  <a:solidFill>
                    <a:srgbClr val="000000"/>
                  </a:solidFill>
                  <a:latin typeface="Tahoma" pitchFamily="34" charset="0"/>
                </a:rPr>
                <a:t>Gắn</a:t>
              </a:r>
              <a:r>
                <a:rPr lang="en-US" sz="1400" dirty="0">
                  <a:solidFill>
                    <a:srgbClr val="000000"/>
                  </a:solidFill>
                  <a:latin typeface="Tahoma" pitchFamily="34" charset="0"/>
                </a:rPr>
                <a:t> </a:t>
              </a:r>
              <a:r>
                <a:rPr lang="en-US" sz="1400" dirty="0" err="1">
                  <a:solidFill>
                    <a:srgbClr val="000000"/>
                  </a:solidFill>
                  <a:latin typeface="Tahoma" pitchFamily="34" charset="0"/>
                </a:rPr>
                <a:t>với</a:t>
              </a:r>
              <a:r>
                <a:rPr lang="en-US" sz="1400" dirty="0">
                  <a:solidFill>
                    <a:srgbClr val="000000"/>
                  </a:solidFill>
                  <a:latin typeface="Tahoma" pitchFamily="34" charset="0"/>
                </a:rPr>
                <a:t> </a:t>
              </a:r>
            </a:p>
            <a:p>
              <a:pPr algn="ctr"/>
              <a:r>
                <a:rPr lang="en-US" sz="1400" dirty="0" err="1">
                  <a:solidFill>
                    <a:srgbClr val="000000"/>
                  </a:solidFill>
                  <a:latin typeface="Tahoma" pitchFamily="34" charset="0"/>
                </a:rPr>
                <a:t>thông</a:t>
              </a:r>
              <a:r>
                <a:rPr lang="en-US" sz="1400" dirty="0">
                  <a:solidFill>
                    <a:srgbClr val="000000"/>
                  </a:solidFill>
                  <a:latin typeface="Tahoma" pitchFamily="34" charset="0"/>
                </a:rPr>
                <a:t> </a:t>
              </a:r>
              <a:r>
                <a:rPr lang="en-US" sz="1400" dirty="0" err="1">
                  <a:solidFill>
                    <a:srgbClr val="000000"/>
                  </a:solidFill>
                  <a:latin typeface="Tahoma" pitchFamily="34" charset="0"/>
                </a:rPr>
                <a:t>điệp</a:t>
              </a:r>
              <a:r>
                <a:rPr lang="en-US" sz="1400" dirty="0">
                  <a:solidFill>
                    <a:srgbClr val="000000"/>
                  </a:solidFill>
                  <a:latin typeface="Tahoma" pitchFamily="34" charset="0"/>
                </a:rPr>
                <a:t> </a:t>
              </a:r>
              <a:r>
                <a:rPr lang="en-US" sz="1400" dirty="0" err="1">
                  <a:solidFill>
                    <a:srgbClr val="000000"/>
                  </a:solidFill>
                  <a:latin typeface="Tahoma" pitchFamily="34" charset="0"/>
                </a:rPr>
                <a:t>dữ</a:t>
              </a:r>
              <a:r>
                <a:rPr lang="en-US" sz="1400" dirty="0">
                  <a:solidFill>
                    <a:srgbClr val="000000"/>
                  </a:solidFill>
                  <a:latin typeface="Tahoma" pitchFamily="34" charset="0"/>
                </a:rPr>
                <a:t> </a:t>
              </a:r>
              <a:r>
                <a:rPr lang="en-US" sz="1400" dirty="0" err="1">
                  <a:solidFill>
                    <a:srgbClr val="000000"/>
                  </a:solidFill>
                  <a:latin typeface="Tahoma" pitchFamily="34" charset="0"/>
                </a:rPr>
                <a:t>liệu</a:t>
              </a:r>
              <a:endParaRPr lang="en-US" dirty="0"/>
            </a:p>
          </p:txBody>
        </p:sp>
        <p:sp>
          <p:nvSpPr>
            <p:cNvPr id="55" name="Oval 13"/>
            <p:cNvSpPr>
              <a:spLocks noChangeArrowheads="1"/>
            </p:cNvSpPr>
            <p:nvPr/>
          </p:nvSpPr>
          <p:spPr bwMode="auto">
            <a:xfrm>
              <a:off x="4168" y="3021"/>
              <a:ext cx="1628" cy="865"/>
            </a:xfrm>
            <a:prstGeom prst="ellipse">
              <a:avLst/>
            </a:prstGeom>
            <a:noFill/>
            <a:ln w="25400">
              <a:solidFill>
                <a:srgbClr val="FF0000"/>
              </a:solidFill>
              <a:round/>
              <a:headEnd/>
              <a:tailEnd/>
            </a:ln>
          </p:spPr>
          <p:txBody>
            <a:bodyPr wrap="none" lIns="82296" tIns="41148" rIns="82296" bIns="41148" anchor="ctr"/>
            <a:lstStyle/>
            <a:p>
              <a:pPr algn="ctr"/>
              <a:r>
                <a:rPr lang="en-US" sz="1400">
                  <a:solidFill>
                    <a:srgbClr val="000000"/>
                  </a:solidFill>
                  <a:latin typeface="Tahoma" pitchFamily="34" charset="0"/>
                </a:rPr>
                <a:t>Mã hóa</a:t>
              </a:r>
              <a:endParaRPr lang="en-US"/>
            </a:p>
          </p:txBody>
        </p:sp>
        <p:sp>
          <p:nvSpPr>
            <p:cNvPr id="56" name="Text Box 14"/>
            <p:cNvSpPr txBox="1">
              <a:spLocks noChangeArrowheads="1"/>
            </p:cNvSpPr>
            <p:nvPr/>
          </p:nvSpPr>
          <p:spPr bwMode="auto">
            <a:xfrm>
              <a:off x="3214" y="852"/>
              <a:ext cx="2620" cy="465"/>
            </a:xfrm>
            <a:prstGeom prst="rect">
              <a:avLst/>
            </a:prstGeom>
            <a:noFill/>
            <a:ln w="9525">
              <a:noFill/>
              <a:miter lim="800000"/>
              <a:headEnd/>
              <a:tailEnd/>
            </a:ln>
          </p:spPr>
          <p:txBody>
            <a:bodyPr wrap="none" lIns="82296" tIns="41148" rIns="82296" bIns="41148">
              <a:spAutoFit/>
            </a:bodyPr>
            <a:lstStyle/>
            <a:p>
              <a:pPr algn="r"/>
              <a:r>
                <a:rPr lang="en-US" sz="1400">
                  <a:solidFill>
                    <a:srgbClr val="000000"/>
                  </a:solidFill>
                  <a:latin typeface="Tahoma" pitchFamily="34" charset="0"/>
                </a:rPr>
                <a:t>Thông điệp dữ liệu</a:t>
              </a:r>
              <a:endParaRPr lang="en-US"/>
            </a:p>
          </p:txBody>
        </p:sp>
        <p:graphicFrame>
          <p:nvGraphicFramePr>
            <p:cNvPr id="57" name="Object 15"/>
            <p:cNvGraphicFramePr>
              <a:graphicFrameLocks noChangeAspect="1"/>
            </p:cNvGraphicFramePr>
            <p:nvPr/>
          </p:nvGraphicFramePr>
          <p:xfrm>
            <a:off x="6615" y="5621"/>
            <a:ext cx="1433" cy="300"/>
          </p:xfrm>
          <a:graphic>
            <a:graphicData uri="http://schemas.openxmlformats.org/presentationml/2006/ole">
              <mc:AlternateContent xmlns:mc="http://schemas.openxmlformats.org/markup-compatibility/2006">
                <mc:Choice xmlns:v="urn:schemas-microsoft-com:vml" Requires="v">
                  <p:oleObj spid="_x0000_s1045" name="Visio" r:id="rId9" imgW="1006560" imgH="210240" progId="">
                    <p:embed/>
                  </p:oleObj>
                </mc:Choice>
                <mc:Fallback>
                  <p:oleObj name="Visio" r:id="rId9" imgW="1006560" imgH="210240" progId="">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15" y="5621"/>
                          <a:ext cx="1433" cy="300"/>
                        </a:xfrm>
                        <a:prstGeom prst="rect">
                          <a:avLst/>
                        </a:prstGeom>
                        <a:noFill/>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58" name="Text Box 16"/>
            <p:cNvSpPr txBox="1">
              <a:spLocks noChangeArrowheads="1"/>
            </p:cNvSpPr>
            <p:nvPr/>
          </p:nvSpPr>
          <p:spPr bwMode="auto">
            <a:xfrm>
              <a:off x="5577" y="2044"/>
              <a:ext cx="1757" cy="465"/>
            </a:xfrm>
            <a:prstGeom prst="rect">
              <a:avLst/>
            </a:prstGeom>
            <a:noFill/>
            <a:ln w="9525">
              <a:noFill/>
              <a:miter lim="800000"/>
              <a:headEnd/>
              <a:tailEnd/>
            </a:ln>
          </p:spPr>
          <p:txBody>
            <a:bodyPr wrap="none" lIns="82296" tIns="41148" rIns="82296" bIns="41148">
              <a:spAutoFit/>
            </a:bodyPr>
            <a:lstStyle/>
            <a:p>
              <a:pPr algn="r"/>
              <a:r>
                <a:rPr lang="en-US" sz="1400" dirty="0" err="1">
                  <a:solidFill>
                    <a:srgbClr val="000000"/>
                  </a:solidFill>
                  <a:latin typeface="Tahoma" pitchFamily="34" charset="0"/>
                </a:rPr>
                <a:t>Khóa</a:t>
              </a:r>
              <a:r>
                <a:rPr lang="en-US" sz="1400" dirty="0">
                  <a:solidFill>
                    <a:srgbClr val="000000"/>
                  </a:solidFill>
                  <a:latin typeface="Tahoma" pitchFamily="34" charset="0"/>
                </a:rPr>
                <a:t> </a:t>
              </a:r>
              <a:r>
                <a:rPr lang="en-US" sz="1400" dirty="0" err="1">
                  <a:solidFill>
                    <a:srgbClr val="000000"/>
                  </a:solidFill>
                  <a:latin typeface="Tahoma" pitchFamily="34" charset="0"/>
                </a:rPr>
                <a:t>bí</a:t>
              </a:r>
              <a:r>
                <a:rPr lang="en-US" sz="1400" dirty="0">
                  <a:solidFill>
                    <a:srgbClr val="000000"/>
                  </a:solidFill>
                  <a:latin typeface="Tahoma" pitchFamily="34" charset="0"/>
                </a:rPr>
                <a:t> </a:t>
              </a:r>
              <a:r>
                <a:rPr lang="en-US" sz="1400" dirty="0" err="1">
                  <a:solidFill>
                    <a:srgbClr val="000000"/>
                  </a:solidFill>
                  <a:latin typeface="Tahoma" pitchFamily="34" charset="0"/>
                </a:rPr>
                <a:t>mật</a:t>
              </a:r>
              <a:endParaRPr lang="en-US" dirty="0"/>
            </a:p>
          </p:txBody>
        </p:sp>
        <p:sp>
          <p:nvSpPr>
            <p:cNvPr id="59" name="Text Box 17"/>
            <p:cNvSpPr txBox="1">
              <a:spLocks noChangeArrowheads="1"/>
            </p:cNvSpPr>
            <p:nvPr/>
          </p:nvSpPr>
          <p:spPr bwMode="auto">
            <a:xfrm>
              <a:off x="7596" y="3177"/>
              <a:ext cx="1505" cy="465"/>
            </a:xfrm>
            <a:prstGeom prst="rect">
              <a:avLst/>
            </a:prstGeom>
            <a:noFill/>
            <a:ln w="9525">
              <a:noFill/>
              <a:miter lim="800000"/>
              <a:headEnd/>
              <a:tailEnd/>
            </a:ln>
          </p:spPr>
          <p:txBody>
            <a:bodyPr wrap="none" lIns="82296" tIns="41148" rIns="82296" bIns="41148">
              <a:spAutoFit/>
            </a:bodyPr>
            <a:lstStyle/>
            <a:p>
              <a:pPr algn="r"/>
              <a:r>
                <a:rPr lang="en-US" sz="1400">
                  <a:solidFill>
                    <a:srgbClr val="000000"/>
                  </a:solidFill>
                  <a:latin typeface="Tahoma" pitchFamily="34" charset="0"/>
                </a:rPr>
                <a:t>Chữ ký số</a:t>
              </a:r>
              <a:endParaRPr lang="en-US"/>
            </a:p>
          </p:txBody>
        </p:sp>
        <p:sp>
          <p:nvSpPr>
            <p:cNvPr id="60" name="Text Box 18"/>
            <p:cNvSpPr txBox="1">
              <a:spLocks noChangeArrowheads="1"/>
            </p:cNvSpPr>
            <p:nvPr/>
          </p:nvSpPr>
          <p:spPr bwMode="auto">
            <a:xfrm>
              <a:off x="8084" y="5501"/>
              <a:ext cx="2620" cy="800"/>
            </a:xfrm>
            <a:prstGeom prst="rect">
              <a:avLst/>
            </a:prstGeom>
            <a:noFill/>
            <a:ln w="9525">
              <a:noFill/>
              <a:miter lim="800000"/>
              <a:headEnd/>
              <a:tailEnd/>
            </a:ln>
          </p:spPr>
          <p:txBody>
            <a:bodyPr wrap="none" lIns="82296" tIns="41148" rIns="82296" bIns="41148">
              <a:spAutoFit/>
            </a:bodyPr>
            <a:lstStyle/>
            <a:p>
              <a:pPr algn="ctr"/>
              <a:r>
                <a:rPr lang="en-US" sz="1400">
                  <a:solidFill>
                    <a:srgbClr val="000000"/>
                  </a:solidFill>
                  <a:latin typeface="Tahoma" pitchFamily="34" charset="0"/>
                </a:rPr>
                <a:t>Thông điệp dữ liệu</a:t>
              </a:r>
            </a:p>
            <a:p>
              <a:pPr algn="ctr"/>
              <a:r>
                <a:rPr lang="en-US" sz="1400">
                  <a:solidFill>
                    <a:srgbClr val="000000"/>
                  </a:solidFill>
                  <a:latin typeface="Tahoma" pitchFamily="34" charset="0"/>
                </a:rPr>
                <a:t>được ký số</a:t>
              </a:r>
              <a:endParaRPr lang="en-US"/>
            </a:p>
          </p:txBody>
        </p:sp>
        <p:sp>
          <p:nvSpPr>
            <p:cNvPr id="61" name="Line 19"/>
            <p:cNvSpPr>
              <a:spLocks noChangeShapeType="1"/>
            </p:cNvSpPr>
            <p:nvPr/>
          </p:nvSpPr>
          <p:spPr bwMode="auto">
            <a:xfrm>
              <a:off x="2713" y="1286"/>
              <a:ext cx="0" cy="325"/>
            </a:xfrm>
            <a:prstGeom prst="line">
              <a:avLst/>
            </a:prstGeom>
            <a:noFill/>
            <a:ln w="38100">
              <a:solidFill>
                <a:srgbClr val="008000"/>
              </a:solidFill>
              <a:round/>
              <a:headEnd/>
              <a:tailEnd type="triangle" w="med" len="med"/>
            </a:ln>
          </p:spPr>
          <p:txBody>
            <a:bodyPr/>
            <a:lstStyle/>
            <a:p>
              <a:endParaRPr lang="en-US"/>
            </a:p>
          </p:txBody>
        </p:sp>
        <p:sp>
          <p:nvSpPr>
            <p:cNvPr id="62" name="Line 20"/>
            <p:cNvSpPr>
              <a:spLocks noChangeShapeType="1"/>
            </p:cNvSpPr>
            <p:nvPr/>
          </p:nvSpPr>
          <p:spPr bwMode="auto">
            <a:xfrm>
              <a:off x="2713" y="2478"/>
              <a:ext cx="0" cy="433"/>
            </a:xfrm>
            <a:prstGeom prst="line">
              <a:avLst/>
            </a:prstGeom>
            <a:noFill/>
            <a:ln w="38100">
              <a:solidFill>
                <a:srgbClr val="008000"/>
              </a:solidFill>
              <a:round/>
              <a:headEnd/>
              <a:tailEnd type="triangle" w="med" len="med"/>
            </a:ln>
          </p:spPr>
          <p:txBody>
            <a:bodyPr/>
            <a:lstStyle/>
            <a:p>
              <a:endParaRPr lang="en-US"/>
            </a:p>
          </p:txBody>
        </p:sp>
        <p:sp>
          <p:nvSpPr>
            <p:cNvPr id="63" name="Line 21"/>
            <p:cNvSpPr>
              <a:spLocks noChangeShapeType="1"/>
            </p:cNvSpPr>
            <p:nvPr/>
          </p:nvSpPr>
          <p:spPr bwMode="auto">
            <a:xfrm>
              <a:off x="3472" y="3453"/>
              <a:ext cx="649" cy="0"/>
            </a:xfrm>
            <a:prstGeom prst="line">
              <a:avLst/>
            </a:prstGeom>
            <a:noFill/>
            <a:ln w="38100">
              <a:solidFill>
                <a:srgbClr val="008000"/>
              </a:solidFill>
              <a:round/>
              <a:headEnd/>
              <a:tailEnd type="triangle" w="med" len="med"/>
            </a:ln>
          </p:spPr>
          <p:txBody>
            <a:bodyPr/>
            <a:lstStyle/>
            <a:p>
              <a:endParaRPr lang="en-US"/>
            </a:p>
          </p:txBody>
        </p:sp>
        <p:sp>
          <p:nvSpPr>
            <p:cNvPr id="64" name="Line 22"/>
            <p:cNvSpPr>
              <a:spLocks noChangeShapeType="1"/>
            </p:cNvSpPr>
            <p:nvPr/>
          </p:nvSpPr>
          <p:spPr bwMode="auto">
            <a:xfrm>
              <a:off x="6073" y="3453"/>
              <a:ext cx="1083" cy="0"/>
            </a:xfrm>
            <a:prstGeom prst="line">
              <a:avLst/>
            </a:prstGeom>
            <a:noFill/>
            <a:ln w="38100">
              <a:solidFill>
                <a:srgbClr val="008000"/>
              </a:solidFill>
              <a:round/>
              <a:headEnd/>
              <a:tailEnd type="triangle" w="med" len="med"/>
            </a:ln>
          </p:spPr>
          <p:txBody>
            <a:bodyPr/>
            <a:lstStyle/>
            <a:p>
              <a:endParaRPr lang="en-US"/>
            </a:p>
          </p:txBody>
        </p:sp>
        <p:sp>
          <p:nvSpPr>
            <p:cNvPr id="65" name="Line 23"/>
            <p:cNvSpPr>
              <a:spLocks noChangeShapeType="1"/>
            </p:cNvSpPr>
            <p:nvPr/>
          </p:nvSpPr>
          <p:spPr bwMode="auto">
            <a:xfrm>
              <a:off x="5098" y="2369"/>
              <a:ext cx="0" cy="651"/>
            </a:xfrm>
            <a:prstGeom prst="line">
              <a:avLst/>
            </a:prstGeom>
            <a:noFill/>
            <a:ln w="38100">
              <a:solidFill>
                <a:srgbClr val="808080"/>
              </a:solidFill>
              <a:round/>
              <a:headEnd/>
              <a:tailEnd type="triangle" w="med" len="med"/>
            </a:ln>
          </p:spPr>
          <p:txBody>
            <a:bodyPr/>
            <a:lstStyle/>
            <a:p>
              <a:endParaRPr lang="en-US"/>
            </a:p>
          </p:txBody>
        </p:sp>
        <p:sp>
          <p:nvSpPr>
            <p:cNvPr id="66" name="Line 24"/>
            <p:cNvSpPr>
              <a:spLocks noChangeShapeType="1"/>
            </p:cNvSpPr>
            <p:nvPr/>
          </p:nvSpPr>
          <p:spPr bwMode="auto">
            <a:xfrm>
              <a:off x="7374" y="3562"/>
              <a:ext cx="0" cy="650"/>
            </a:xfrm>
            <a:prstGeom prst="line">
              <a:avLst/>
            </a:prstGeom>
            <a:noFill/>
            <a:ln w="38100">
              <a:solidFill>
                <a:srgbClr val="008000"/>
              </a:solidFill>
              <a:round/>
              <a:headEnd/>
              <a:tailEnd type="triangle" w="med" len="med"/>
            </a:ln>
          </p:spPr>
          <p:txBody>
            <a:bodyPr/>
            <a:lstStyle/>
            <a:p>
              <a:endParaRPr lang="en-US"/>
            </a:p>
          </p:txBody>
        </p:sp>
        <p:sp>
          <p:nvSpPr>
            <p:cNvPr id="67" name="Line 25"/>
            <p:cNvSpPr>
              <a:spLocks noChangeShapeType="1"/>
            </p:cNvSpPr>
            <p:nvPr/>
          </p:nvSpPr>
          <p:spPr bwMode="auto">
            <a:xfrm>
              <a:off x="7374" y="5187"/>
              <a:ext cx="0" cy="434"/>
            </a:xfrm>
            <a:prstGeom prst="line">
              <a:avLst/>
            </a:prstGeom>
            <a:noFill/>
            <a:ln w="38100">
              <a:solidFill>
                <a:srgbClr val="008000"/>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QUÁ TRÌNH XÁC THỰC CHỮ KÝ SỐ</a:t>
            </a:r>
            <a:endParaRPr lang="en-US" dirty="0"/>
          </a:p>
        </p:txBody>
      </p:sp>
      <p:grpSp>
        <p:nvGrpSpPr>
          <p:cNvPr id="4" name="Group 4"/>
          <p:cNvGrpSpPr>
            <a:grpSpLocks noChangeAspect="1"/>
          </p:cNvGrpSpPr>
          <p:nvPr/>
        </p:nvGrpSpPr>
        <p:grpSpPr bwMode="auto">
          <a:xfrm>
            <a:off x="1219200" y="2286000"/>
            <a:ext cx="6292850" cy="3608387"/>
            <a:chOff x="1790" y="7450"/>
            <a:chExt cx="9908" cy="5682"/>
          </a:xfrm>
        </p:grpSpPr>
        <p:sp>
          <p:nvSpPr>
            <p:cNvPr id="5" name="AutoShape 5"/>
            <p:cNvSpPr>
              <a:spLocks noChangeAspect="1" noChangeArrowheads="1"/>
            </p:cNvSpPr>
            <p:nvPr/>
          </p:nvSpPr>
          <p:spPr bwMode="auto">
            <a:xfrm>
              <a:off x="1790" y="7450"/>
              <a:ext cx="9908" cy="5682"/>
            </a:xfrm>
            <a:prstGeom prst="rect">
              <a:avLst/>
            </a:prstGeom>
            <a:noFill/>
            <a:ln w="9525">
              <a:noFill/>
              <a:miter lim="800000"/>
              <a:headEnd/>
              <a:tailEnd/>
            </a:ln>
          </p:spPr>
          <p:txBody>
            <a:bodyPr/>
            <a:lstStyle/>
            <a:p>
              <a:endParaRPr lang="en-US"/>
            </a:p>
          </p:txBody>
        </p:sp>
        <p:graphicFrame>
          <p:nvGraphicFramePr>
            <p:cNvPr id="6" name="Object 6"/>
            <p:cNvGraphicFramePr>
              <a:graphicFrameLocks noChangeAspect="1"/>
            </p:cNvGraphicFramePr>
            <p:nvPr/>
          </p:nvGraphicFramePr>
          <p:xfrm>
            <a:off x="8911" y="9198"/>
            <a:ext cx="912" cy="255"/>
          </p:xfrm>
          <a:graphic>
            <a:graphicData uri="http://schemas.openxmlformats.org/presentationml/2006/ole">
              <mc:AlternateContent xmlns:mc="http://schemas.openxmlformats.org/markup-compatibility/2006">
                <mc:Choice xmlns:v="urn:schemas-microsoft-com:vml" Requires="v">
                  <p:oleObj spid="_x0000_s21514" name="Visio" r:id="rId3" imgW="754560" imgH="210240" progId="">
                    <p:embed/>
                  </p:oleObj>
                </mc:Choice>
                <mc:Fallback>
                  <p:oleObj name="Visio" r:id="rId3" imgW="754560" imgH="21024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1" y="9198"/>
                          <a:ext cx="912" cy="255"/>
                        </a:xfrm>
                        <a:prstGeom prst="rect">
                          <a:avLst/>
                        </a:prstGeom>
                        <a:noFill/>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graphicFrame>
          <p:nvGraphicFramePr>
            <p:cNvPr id="7" name="Object 7"/>
            <p:cNvGraphicFramePr>
              <a:graphicFrameLocks noChangeAspect="1"/>
            </p:cNvGraphicFramePr>
            <p:nvPr/>
          </p:nvGraphicFramePr>
          <p:xfrm>
            <a:off x="2931" y="8186"/>
            <a:ext cx="1016" cy="757"/>
          </p:xfrm>
          <a:graphic>
            <a:graphicData uri="http://schemas.openxmlformats.org/presentationml/2006/ole">
              <mc:AlternateContent xmlns:mc="http://schemas.openxmlformats.org/markup-compatibility/2006">
                <mc:Choice xmlns:v="urn:schemas-microsoft-com:vml" Requires="v">
                  <p:oleObj spid="_x0000_s21515" name="Visio" r:id="rId5" imgW="841320" imgH="625680" progId="">
                    <p:embed/>
                  </p:oleObj>
                </mc:Choice>
                <mc:Fallback>
                  <p:oleObj name="Visio" r:id="rId5" imgW="841320" imgH="62568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1" y="8186"/>
                          <a:ext cx="1016" cy="757"/>
                        </a:xfrm>
                        <a:prstGeom prst="rect">
                          <a:avLst/>
                        </a:prstGeom>
                        <a:noFill/>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graphicFrame>
          <p:nvGraphicFramePr>
            <p:cNvPr id="8" name="Object 8"/>
            <p:cNvGraphicFramePr>
              <a:graphicFrameLocks noChangeAspect="1"/>
            </p:cNvGraphicFramePr>
            <p:nvPr/>
          </p:nvGraphicFramePr>
          <p:xfrm>
            <a:off x="4494" y="9382"/>
            <a:ext cx="347" cy="243"/>
          </p:xfrm>
          <a:graphic>
            <a:graphicData uri="http://schemas.openxmlformats.org/presentationml/2006/ole">
              <mc:AlternateContent xmlns:mc="http://schemas.openxmlformats.org/markup-compatibility/2006">
                <mc:Choice xmlns:v="urn:schemas-microsoft-com:vml" Requires="v">
                  <p:oleObj spid="_x0000_s21516" name="Visio" r:id="rId7" imgW="286560" imgH="201240" progId="">
                    <p:embed/>
                  </p:oleObj>
                </mc:Choice>
                <mc:Fallback>
                  <p:oleObj name="Visio" r:id="rId7" imgW="286560" imgH="201240" progId="">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4" y="9382"/>
                          <a:ext cx="347" cy="243"/>
                        </a:xfrm>
                        <a:prstGeom prst="rect">
                          <a:avLst/>
                        </a:prstGeom>
                        <a:noFill/>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9" name="Rectangle 9"/>
            <p:cNvSpPr>
              <a:spLocks noChangeArrowheads="1"/>
            </p:cNvSpPr>
            <p:nvPr/>
          </p:nvSpPr>
          <p:spPr bwMode="auto">
            <a:xfrm>
              <a:off x="9095" y="10578"/>
              <a:ext cx="1235" cy="828"/>
            </a:xfrm>
            <a:prstGeom prst="rect">
              <a:avLst/>
            </a:prstGeom>
            <a:noFill/>
            <a:ln w="25400">
              <a:solidFill>
                <a:srgbClr val="008000"/>
              </a:solidFill>
              <a:miter lim="800000"/>
              <a:headEnd/>
              <a:tailEnd/>
            </a:ln>
          </p:spPr>
          <p:txBody>
            <a:bodyPr wrap="none" lIns="70409" tIns="35204" rIns="70409" bIns="35204" anchor="ctr"/>
            <a:lstStyle/>
            <a:p>
              <a:pPr algn="ctr"/>
              <a:r>
                <a:rPr lang="en-US" sz="1200">
                  <a:solidFill>
                    <a:srgbClr val="000000"/>
                  </a:solidFill>
                  <a:latin typeface="Tahoma" pitchFamily="34" charset="0"/>
                </a:rPr>
                <a:t>Bản </a:t>
              </a:r>
            </a:p>
            <a:p>
              <a:pPr algn="ctr"/>
              <a:r>
                <a:rPr lang="en-US" sz="1200">
                  <a:solidFill>
                    <a:srgbClr val="000000"/>
                  </a:solidFill>
                  <a:latin typeface="Tahoma" pitchFamily="34" charset="0"/>
                </a:rPr>
                <a:t>tóm lược</a:t>
              </a:r>
              <a:endParaRPr lang="en-US"/>
            </a:p>
          </p:txBody>
        </p:sp>
        <p:sp>
          <p:nvSpPr>
            <p:cNvPr id="10" name="Oval 10"/>
            <p:cNvSpPr>
              <a:spLocks noChangeArrowheads="1"/>
            </p:cNvSpPr>
            <p:nvPr/>
          </p:nvSpPr>
          <p:spPr bwMode="auto">
            <a:xfrm>
              <a:off x="8709" y="9750"/>
              <a:ext cx="1774" cy="644"/>
            </a:xfrm>
            <a:prstGeom prst="ellipse">
              <a:avLst/>
            </a:prstGeom>
            <a:noFill/>
            <a:ln w="25400">
              <a:solidFill>
                <a:srgbClr val="FF0000"/>
              </a:solidFill>
              <a:round/>
              <a:headEnd/>
              <a:tailEnd/>
            </a:ln>
          </p:spPr>
          <p:txBody>
            <a:bodyPr wrap="none" lIns="70409" tIns="35204" rIns="70409" bIns="35204" anchor="ctr"/>
            <a:lstStyle/>
            <a:p>
              <a:pPr algn="ctr"/>
              <a:r>
                <a:rPr lang="en-US" sz="1200">
                  <a:solidFill>
                    <a:srgbClr val="000000"/>
                  </a:solidFill>
                  <a:latin typeface="Tahoma" pitchFamily="34" charset="0"/>
                </a:rPr>
                <a:t>Hàm băm</a:t>
              </a:r>
              <a:endParaRPr lang="en-US"/>
            </a:p>
          </p:txBody>
        </p:sp>
        <p:sp>
          <p:nvSpPr>
            <p:cNvPr id="11" name="Oval 11"/>
            <p:cNvSpPr>
              <a:spLocks noChangeArrowheads="1"/>
            </p:cNvSpPr>
            <p:nvPr/>
          </p:nvSpPr>
          <p:spPr bwMode="auto">
            <a:xfrm>
              <a:off x="7164" y="8002"/>
              <a:ext cx="1016" cy="552"/>
            </a:xfrm>
            <a:prstGeom prst="ellipse">
              <a:avLst/>
            </a:prstGeom>
            <a:noFill/>
            <a:ln w="25400">
              <a:solidFill>
                <a:srgbClr val="FF0000"/>
              </a:solidFill>
              <a:round/>
              <a:headEnd/>
              <a:tailEnd/>
            </a:ln>
          </p:spPr>
          <p:txBody>
            <a:bodyPr wrap="none" lIns="70409" tIns="35204" rIns="70409" bIns="35204" anchor="ctr"/>
            <a:lstStyle/>
            <a:p>
              <a:pPr algn="ctr"/>
              <a:r>
                <a:rPr lang="en-US" sz="1200">
                  <a:solidFill>
                    <a:srgbClr val="000000"/>
                  </a:solidFill>
                  <a:latin typeface="Tahoma" pitchFamily="34" charset="0"/>
                </a:rPr>
                <a:t>Tách</a:t>
              </a:r>
              <a:endParaRPr lang="en-US"/>
            </a:p>
          </p:txBody>
        </p:sp>
        <p:sp>
          <p:nvSpPr>
            <p:cNvPr id="12" name="Oval 12"/>
            <p:cNvSpPr>
              <a:spLocks noChangeArrowheads="1"/>
            </p:cNvSpPr>
            <p:nvPr/>
          </p:nvSpPr>
          <p:spPr bwMode="auto">
            <a:xfrm>
              <a:off x="2567" y="9106"/>
              <a:ext cx="1440" cy="736"/>
            </a:xfrm>
            <a:prstGeom prst="ellipse">
              <a:avLst/>
            </a:prstGeom>
            <a:noFill/>
            <a:ln w="25400">
              <a:solidFill>
                <a:srgbClr val="FF0000"/>
              </a:solidFill>
              <a:round/>
              <a:headEnd/>
              <a:tailEnd/>
            </a:ln>
          </p:spPr>
          <p:txBody>
            <a:bodyPr wrap="none" lIns="70409" tIns="35204" rIns="70409" bIns="35204" anchor="ctr"/>
            <a:lstStyle/>
            <a:p>
              <a:pPr algn="ctr"/>
              <a:r>
                <a:rPr lang="en-US" sz="1200">
                  <a:solidFill>
                    <a:srgbClr val="000000"/>
                  </a:solidFill>
                  <a:latin typeface="Tahoma" pitchFamily="34" charset="0"/>
                </a:rPr>
                <a:t>Giải mã</a:t>
              </a:r>
              <a:endParaRPr lang="en-US"/>
            </a:p>
          </p:txBody>
        </p:sp>
        <p:sp>
          <p:nvSpPr>
            <p:cNvPr id="13" name="Text Box 13"/>
            <p:cNvSpPr txBox="1">
              <a:spLocks noChangeArrowheads="1"/>
            </p:cNvSpPr>
            <p:nvPr/>
          </p:nvSpPr>
          <p:spPr bwMode="auto">
            <a:xfrm>
              <a:off x="6759" y="9197"/>
              <a:ext cx="2245" cy="398"/>
            </a:xfrm>
            <a:prstGeom prst="rect">
              <a:avLst/>
            </a:prstGeom>
            <a:noFill/>
            <a:ln w="9525">
              <a:noFill/>
              <a:miter lim="800000"/>
              <a:headEnd/>
              <a:tailEnd/>
            </a:ln>
          </p:spPr>
          <p:txBody>
            <a:bodyPr wrap="none" lIns="70409" tIns="35204" rIns="70409" bIns="35204">
              <a:spAutoFit/>
            </a:bodyPr>
            <a:lstStyle/>
            <a:p>
              <a:pPr algn="r"/>
              <a:r>
                <a:rPr lang="en-US" sz="1200">
                  <a:solidFill>
                    <a:srgbClr val="000000"/>
                  </a:solidFill>
                  <a:latin typeface="Tahoma" pitchFamily="34" charset="0"/>
                </a:rPr>
                <a:t>Thông điệp dữ liệu</a:t>
              </a:r>
              <a:endParaRPr lang="en-US"/>
            </a:p>
          </p:txBody>
        </p:sp>
        <p:graphicFrame>
          <p:nvGraphicFramePr>
            <p:cNvPr id="14" name="Object 14"/>
            <p:cNvGraphicFramePr>
              <a:graphicFrameLocks noChangeAspect="1"/>
            </p:cNvGraphicFramePr>
            <p:nvPr/>
          </p:nvGraphicFramePr>
          <p:xfrm>
            <a:off x="7071" y="7450"/>
            <a:ext cx="1216" cy="255"/>
          </p:xfrm>
          <a:graphic>
            <a:graphicData uri="http://schemas.openxmlformats.org/presentationml/2006/ole">
              <mc:AlternateContent xmlns:mc="http://schemas.openxmlformats.org/markup-compatibility/2006">
                <mc:Choice xmlns:v="urn:schemas-microsoft-com:vml" Requires="v">
                  <p:oleObj spid="_x0000_s21517" name="Visio" r:id="rId9" imgW="1006560" imgH="210240" progId="">
                    <p:embed/>
                  </p:oleObj>
                </mc:Choice>
                <mc:Fallback>
                  <p:oleObj name="Visio" r:id="rId9" imgW="1006560" imgH="210240" progId="">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71" y="7450"/>
                          <a:ext cx="1216" cy="255"/>
                        </a:xfrm>
                        <a:prstGeom prst="rect">
                          <a:avLst/>
                        </a:prstGeom>
                        <a:noFill/>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15" name="Text Box 15"/>
            <p:cNvSpPr txBox="1">
              <a:spLocks noChangeArrowheads="1"/>
            </p:cNvSpPr>
            <p:nvPr/>
          </p:nvSpPr>
          <p:spPr bwMode="auto">
            <a:xfrm>
              <a:off x="4889" y="9290"/>
              <a:ext cx="1290" cy="397"/>
            </a:xfrm>
            <a:prstGeom prst="rect">
              <a:avLst/>
            </a:prstGeom>
            <a:noFill/>
            <a:ln w="9525">
              <a:noFill/>
              <a:miter lim="800000"/>
              <a:headEnd/>
              <a:tailEnd/>
            </a:ln>
          </p:spPr>
          <p:txBody>
            <a:bodyPr wrap="none" lIns="70409" tIns="35204" rIns="70409" bIns="35204">
              <a:spAutoFit/>
            </a:bodyPr>
            <a:lstStyle/>
            <a:p>
              <a:pPr algn="r"/>
              <a:r>
                <a:rPr lang="en-US" sz="1200">
                  <a:solidFill>
                    <a:srgbClr val="000000"/>
                  </a:solidFill>
                  <a:latin typeface="Tahoma" pitchFamily="34" charset="0"/>
                </a:rPr>
                <a:t>Chữ ký số</a:t>
              </a:r>
              <a:endParaRPr lang="en-US"/>
            </a:p>
          </p:txBody>
        </p:sp>
        <p:sp>
          <p:nvSpPr>
            <p:cNvPr id="16" name="Text Box 16"/>
            <p:cNvSpPr txBox="1">
              <a:spLocks noChangeArrowheads="1"/>
            </p:cNvSpPr>
            <p:nvPr/>
          </p:nvSpPr>
          <p:spPr bwMode="auto">
            <a:xfrm>
              <a:off x="8811" y="7450"/>
              <a:ext cx="2320" cy="685"/>
            </a:xfrm>
            <a:prstGeom prst="rect">
              <a:avLst/>
            </a:prstGeom>
            <a:noFill/>
            <a:ln w="9525">
              <a:noFill/>
              <a:miter lim="800000"/>
              <a:headEnd/>
              <a:tailEnd/>
            </a:ln>
          </p:spPr>
          <p:txBody>
            <a:bodyPr wrap="none" lIns="70409" tIns="35204" rIns="70409" bIns="35204">
              <a:spAutoFit/>
            </a:bodyPr>
            <a:lstStyle/>
            <a:p>
              <a:pPr algn="ctr"/>
              <a:r>
                <a:rPr lang="en-US" sz="1200">
                  <a:solidFill>
                    <a:srgbClr val="000000"/>
                  </a:solidFill>
                  <a:latin typeface="Tahoma" pitchFamily="34" charset="0"/>
                </a:rPr>
                <a:t>Thông điệp dữ liệu </a:t>
              </a:r>
            </a:p>
            <a:p>
              <a:pPr algn="ctr"/>
              <a:r>
                <a:rPr lang="en-US" sz="1200">
                  <a:solidFill>
                    <a:srgbClr val="000000"/>
                  </a:solidFill>
                  <a:latin typeface="Tahoma" pitchFamily="34" charset="0"/>
                </a:rPr>
                <a:t>được ký số</a:t>
              </a:r>
              <a:endParaRPr lang="en-US"/>
            </a:p>
          </p:txBody>
        </p:sp>
        <p:sp>
          <p:nvSpPr>
            <p:cNvPr id="17" name="Line 17"/>
            <p:cNvSpPr>
              <a:spLocks noChangeShapeType="1"/>
            </p:cNvSpPr>
            <p:nvPr/>
          </p:nvSpPr>
          <p:spPr bwMode="auto">
            <a:xfrm>
              <a:off x="7729" y="7726"/>
              <a:ext cx="1" cy="276"/>
            </a:xfrm>
            <a:prstGeom prst="line">
              <a:avLst/>
            </a:prstGeom>
            <a:noFill/>
            <a:ln w="38100">
              <a:solidFill>
                <a:srgbClr val="008000"/>
              </a:solidFill>
              <a:round/>
              <a:headEnd/>
              <a:tailEnd type="triangle" w="med" len="med"/>
            </a:ln>
          </p:spPr>
          <p:txBody>
            <a:bodyPr/>
            <a:lstStyle/>
            <a:p>
              <a:endParaRPr lang="en-US"/>
            </a:p>
          </p:txBody>
        </p:sp>
        <p:sp>
          <p:nvSpPr>
            <p:cNvPr id="18" name="Line 18"/>
            <p:cNvSpPr>
              <a:spLocks noChangeShapeType="1"/>
            </p:cNvSpPr>
            <p:nvPr/>
          </p:nvSpPr>
          <p:spPr bwMode="auto">
            <a:xfrm>
              <a:off x="5030" y="11049"/>
              <a:ext cx="197" cy="1"/>
            </a:xfrm>
            <a:prstGeom prst="line">
              <a:avLst/>
            </a:prstGeom>
            <a:noFill/>
            <a:ln w="38100">
              <a:solidFill>
                <a:srgbClr val="008000"/>
              </a:solidFill>
              <a:round/>
              <a:headEnd/>
              <a:tailEnd type="triangle" w="med" len="med"/>
            </a:ln>
          </p:spPr>
          <p:txBody>
            <a:bodyPr/>
            <a:lstStyle/>
            <a:p>
              <a:endParaRPr lang="en-US"/>
            </a:p>
          </p:txBody>
        </p:sp>
        <p:sp>
          <p:nvSpPr>
            <p:cNvPr id="19" name="Line 19"/>
            <p:cNvSpPr>
              <a:spLocks noChangeShapeType="1"/>
            </p:cNvSpPr>
            <p:nvPr/>
          </p:nvSpPr>
          <p:spPr bwMode="auto">
            <a:xfrm>
              <a:off x="3298" y="8738"/>
              <a:ext cx="0" cy="368"/>
            </a:xfrm>
            <a:prstGeom prst="line">
              <a:avLst/>
            </a:prstGeom>
            <a:noFill/>
            <a:ln w="38100">
              <a:solidFill>
                <a:srgbClr val="808080"/>
              </a:solidFill>
              <a:round/>
              <a:headEnd/>
              <a:tailEnd type="triangle" w="med" len="med"/>
            </a:ln>
          </p:spPr>
          <p:txBody>
            <a:bodyPr/>
            <a:lstStyle/>
            <a:p>
              <a:endParaRPr lang="en-US"/>
            </a:p>
          </p:txBody>
        </p:sp>
        <p:sp>
          <p:nvSpPr>
            <p:cNvPr id="20" name="Line 20"/>
            <p:cNvSpPr>
              <a:spLocks noChangeShapeType="1"/>
            </p:cNvSpPr>
            <p:nvPr/>
          </p:nvSpPr>
          <p:spPr bwMode="auto">
            <a:xfrm>
              <a:off x="3409" y="11406"/>
              <a:ext cx="1" cy="644"/>
            </a:xfrm>
            <a:prstGeom prst="line">
              <a:avLst/>
            </a:prstGeom>
            <a:noFill/>
            <a:ln w="50800">
              <a:solidFill>
                <a:srgbClr val="000080"/>
              </a:solidFill>
              <a:round/>
              <a:headEnd/>
              <a:tailEnd type="triangle" w="med" len="med"/>
            </a:ln>
          </p:spPr>
          <p:txBody>
            <a:bodyPr/>
            <a:lstStyle/>
            <a:p>
              <a:endParaRPr lang="en-US"/>
            </a:p>
          </p:txBody>
        </p:sp>
        <p:sp>
          <p:nvSpPr>
            <p:cNvPr id="21" name="Line 21"/>
            <p:cNvSpPr>
              <a:spLocks noChangeShapeType="1"/>
            </p:cNvSpPr>
            <p:nvPr/>
          </p:nvSpPr>
          <p:spPr bwMode="auto">
            <a:xfrm flipH="1">
              <a:off x="3206" y="9842"/>
              <a:ext cx="0" cy="736"/>
            </a:xfrm>
            <a:prstGeom prst="line">
              <a:avLst/>
            </a:prstGeom>
            <a:noFill/>
            <a:ln w="38100">
              <a:solidFill>
                <a:srgbClr val="008000"/>
              </a:solidFill>
              <a:round/>
              <a:headEnd/>
              <a:tailEnd type="triangle" w="med" len="med"/>
            </a:ln>
          </p:spPr>
          <p:txBody>
            <a:bodyPr/>
            <a:lstStyle/>
            <a:p>
              <a:endParaRPr lang="en-US"/>
            </a:p>
          </p:txBody>
        </p:sp>
        <p:cxnSp>
          <p:nvCxnSpPr>
            <p:cNvPr id="22" name="AutoShape 22"/>
            <p:cNvCxnSpPr>
              <a:cxnSpLocks noChangeShapeType="1"/>
            </p:cNvCxnSpPr>
            <p:nvPr/>
          </p:nvCxnSpPr>
          <p:spPr bwMode="auto">
            <a:xfrm>
              <a:off x="7619" y="8974"/>
              <a:ext cx="1748" cy="276"/>
            </a:xfrm>
            <a:prstGeom prst="bentConnector2">
              <a:avLst/>
            </a:prstGeom>
            <a:noFill/>
            <a:ln w="25400">
              <a:solidFill>
                <a:srgbClr val="008000"/>
              </a:solidFill>
              <a:miter lim="800000"/>
              <a:headEnd/>
              <a:tailEnd type="triangle" w="med" len="med"/>
            </a:ln>
          </p:spPr>
        </p:cxnSp>
        <p:cxnSp>
          <p:nvCxnSpPr>
            <p:cNvPr id="23" name="AutoShape 23"/>
            <p:cNvCxnSpPr>
              <a:cxnSpLocks noChangeShapeType="1"/>
              <a:stCxn id="11" idx="4"/>
            </p:cNvCxnSpPr>
            <p:nvPr/>
          </p:nvCxnSpPr>
          <p:spPr bwMode="auto">
            <a:xfrm rot="5400000">
              <a:off x="5766" y="7476"/>
              <a:ext cx="808" cy="3004"/>
            </a:xfrm>
            <a:prstGeom prst="bentConnector3">
              <a:avLst>
                <a:gd name="adj1" fmla="val 48764"/>
              </a:avLst>
            </a:prstGeom>
            <a:noFill/>
            <a:ln w="25400">
              <a:solidFill>
                <a:srgbClr val="008000"/>
              </a:solidFill>
              <a:miter lim="800000"/>
              <a:headEnd/>
              <a:tailEnd type="triangle" w="med" len="med"/>
            </a:ln>
          </p:spPr>
        </p:cxnSp>
        <p:sp>
          <p:nvSpPr>
            <p:cNvPr id="24" name="AutoShape 24"/>
            <p:cNvSpPr>
              <a:spLocks noChangeArrowheads="1"/>
            </p:cNvSpPr>
            <p:nvPr/>
          </p:nvSpPr>
          <p:spPr bwMode="auto">
            <a:xfrm>
              <a:off x="1790" y="10579"/>
              <a:ext cx="3181" cy="826"/>
            </a:xfrm>
            <a:prstGeom prst="flowChartDecision">
              <a:avLst/>
            </a:prstGeom>
            <a:noFill/>
            <a:ln w="25400">
              <a:solidFill>
                <a:srgbClr val="FF0000"/>
              </a:solidFill>
              <a:miter lim="800000"/>
              <a:headEnd/>
              <a:tailEnd/>
            </a:ln>
          </p:spPr>
          <p:txBody>
            <a:bodyPr wrap="none" lIns="70409" tIns="35204" rIns="70409" bIns="35204" anchor="ctr"/>
            <a:lstStyle/>
            <a:p>
              <a:pPr algn="ctr"/>
              <a:r>
                <a:rPr lang="en-US" sz="1100">
                  <a:solidFill>
                    <a:srgbClr val="000000"/>
                  </a:solidFill>
                  <a:latin typeface="Tahoma" pitchFamily="34" charset="0"/>
                </a:rPr>
                <a:t>Giải mã được ?</a:t>
              </a:r>
              <a:endParaRPr lang="en-US"/>
            </a:p>
          </p:txBody>
        </p:sp>
        <p:sp>
          <p:nvSpPr>
            <p:cNvPr id="25" name="Line 25"/>
            <p:cNvSpPr>
              <a:spLocks noChangeShapeType="1"/>
            </p:cNvSpPr>
            <p:nvPr/>
          </p:nvSpPr>
          <p:spPr bwMode="auto">
            <a:xfrm>
              <a:off x="7347" y="12142"/>
              <a:ext cx="828" cy="0"/>
            </a:xfrm>
            <a:prstGeom prst="line">
              <a:avLst/>
            </a:prstGeom>
            <a:noFill/>
            <a:ln w="25400">
              <a:solidFill>
                <a:srgbClr val="FF0000"/>
              </a:solidFill>
              <a:round/>
              <a:headEnd/>
              <a:tailEnd/>
            </a:ln>
          </p:spPr>
          <p:txBody>
            <a:bodyPr/>
            <a:lstStyle/>
            <a:p>
              <a:endParaRPr lang="en-US"/>
            </a:p>
          </p:txBody>
        </p:sp>
        <p:sp>
          <p:nvSpPr>
            <p:cNvPr id="26" name="Text Box 26"/>
            <p:cNvSpPr txBox="1">
              <a:spLocks noChangeArrowheads="1"/>
            </p:cNvSpPr>
            <p:nvPr/>
          </p:nvSpPr>
          <p:spPr bwMode="auto">
            <a:xfrm>
              <a:off x="2230" y="11957"/>
              <a:ext cx="2629" cy="398"/>
            </a:xfrm>
            <a:prstGeom prst="rect">
              <a:avLst/>
            </a:prstGeom>
            <a:noFill/>
            <a:ln w="9525">
              <a:noFill/>
              <a:miter lim="800000"/>
              <a:headEnd/>
              <a:tailEnd/>
            </a:ln>
          </p:spPr>
          <p:txBody>
            <a:bodyPr wrap="none" lIns="70409" tIns="35204" rIns="70409" bIns="35204">
              <a:spAutoFit/>
            </a:bodyPr>
            <a:lstStyle/>
            <a:p>
              <a:pPr algn="r"/>
              <a:r>
                <a:rPr lang="en-US" sz="1200">
                  <a:solidFill>
                    <a:srgbClr val="000000"/>
                  </a:solidFill>
                  <a:latin typeface="Tahoma" pitchFamily="34" charset="0"/>
                </a:rPr>
                <a:t>Không đúng người gửi</a:t>
              </a:r>
              <a:endParaRPr lang="en-US"/>
            </a:p>
          </p:txBody>
        </p:sp>
        <p:sp>
          <p:nvSpPr>
            <p:cNvPr id="27" name="Rectangle 27"/>
            <p:cNvSpPr>
              <a:spLocks noChangeArrowheads="1"/>
            </p:cNvSpPr>
            <p:nvPr/>
          </p:nvSpPr>
          <p:spPr bwMode="auto">
            <a:xfrm>
              <a:off x="5235" y="10670"/>
              <a:ext cx="1235" cy="828"/>
            </a:xfrm>
            <a:prstGeom prst="rect">
              <a:avLst/>
            </a:prstGeom>
            <a:noFill/>
            <a:ln w="25400">
              <a:solidFill>
                <a:srgbClr val="008000"/>
              </a:solidFill>
              <a:miter lim="800000"/>
              <a:headEnd/>
              <a:tailEnd/>
            </a:ln>
          </p:spPr>
          <p:txBody>
            <a:bodyPr wrap="none" lIns="70409" tIns="35204" rIns="70409" bIns="35204" anchor="ctr"/>
            <a:lstStyle/>
            <a:p>
              <a:pPr algn="ctr"/>
              <a:r>
                <a:rPr lang="en-US" sz="1200">
                  <a:solidFill>
                    <a:srgbClr val="000000"/>
                  </a:solidFill>
                  <a:latin typeface="Tahoma" pitchFamily="34" charset="0"/>
                </a:rPr>
                <a:t>Bản </a:t>
              </a:r>
            </a:p>
            <a:p>
              <a:pPr algn="ctr"/>
              <a:r>
                <a:rPr lang="en-US" sz="1200">
                  <a:solidFill>
                    <a:srgbClr val="000000"/>
                  </a:solidFill>
                  <a:latin typeface="Tahoma" pitchFamily="34" charset="0"/>
                </a:rPr>
                <a:t>tóm lược</a:t>
              </a:r>
              <a:endParaRPr lang="en-US"/>
            </a:p>
          </p:txBody>
        </p:sp>
        <p:sp>
          <p:nvSpPr>
            <p:cNvPr id="28" name="AutoShape 28"/>
            <p:cNvSpPr>
              <a:spLocks noChangeArrowheads="1"/>
            </p:cNvSpPr>
            <p:nvPr/>
          </p:nvSpPr>
          <p:spPr bwMode="auto">
            <a:xfrm>
              <a:off x="6476" y="11315"/>
              <a:ext cx="2837" cy="826"/>
            </a:xfrm>
            <a:prstGeom prst="flowChartDecision">
              <a:avLst/>
            </a:prstGeom>
            <a:noFill/>
            <a:ln w="25400">
              <a:solidFill>
                <a:srgbClr val="FF0000"/>
              </a:solidFill>
              <a:miter lim="800000"/>
              <a:headEnd/>
              <a:tailEnd/>
            </a:ln>
          </p:spPr>
          <p:txBody>
            <a:bodyPr wrap="none" lIns="70409" tIns="35204" rIns="70409" bIns="35204" anchor="ctr"/>
            <a:lstStyle/>
            <a:p>
              <a:pPr algn="ctr"/>
              <a:r>
                <a:rPr lang="en-US" sz="1100">
                  <a:solidFill>
                    <a:srgbClr val="000000"/>
                  </a:solidFill>
                  <a:latin typeface="Tahoma" pitchFamily="34" charset="0"/>
                </a:rPr>
                <a:t>Giống nhau ?</a:t>
              </a:r>
              <a:endParaRPr lang="en-US"/>
            </a:p>
          </p:txBody>
        </p:sp>
        <p:sp>
          <p:nvSpPr>
            <p:cNvPr id="29" name="Line 29"/>
            <p:cNvSpPr>
              <a:spLocks noChangeShapeType="1"/>
            </p:cNvSpPr>
            <p:nvPr/>
          </p:nvSpPr>
          <p:spPr bwMode="auto">
            <a:xfrm flipH="1">
              <a:off x="4034" y="9566"/>
              <a:ext cx="460" cy="0"/>
            </a:xfrm>
            <a:prstGeom prst="line">
              <a:avLst/>
            </a:prstGeom>
            <a:noFill/>
            <a:ln w="38100">
              <a:solidFill>
                <a:srgbClr val="008000"/>
              </a:solidFill>
              <a:round/>
              <a:headEnd/>
              <a:tailEnd type="triangle" w="med" len="med"/>
            </a:ln>
          </p:spPr>
          <p:txBody>
            <a:bodyPr/>
            <a:lstStyle/>
            <a:p>
              <a:endParaRPr lang="en-US"/>
            </a:p>
          </p:txBody>
        </p:sp>
        <p:sp>
          <p:nvSpPr>
            <p:cNvPr id="30" name="Line 30"/>
            <p:cNvSpPr>
              <a:spLocks noChangeShapeType="1"/>
            </p:cNvSpPr>
            <p:nvPr/>
          </p:nvSpPr>
          <p:spPr bwMode="auto">
            <a:xfrm>
              <a:off x="9529" y="9566"/>
              <a:ext cx="1" cy="184"/>
            </a:xfrm>
            <a:prstGeom prst="line">
              <a:avLst/>
            </a:prstGeom>
            <a:noFill/>
            <a:ln w="38100">
              <a:solidFill>
                <a:srgbClr val="008000"/>
              </a:solidFill>
              <a:round/>
              <a:headEnd/>
              <a:tailEnd type="triangle" w="med" len="med"/>
            </a:ln>
          </p:spPr>
          <p:txBody>
            <a:bodyPr/>
            <a:lstStyle/>
            <a:p>
              <a:endParaRPr lang="en-US"/>
            </a:p>
          </p:txBody>
        </p:sp>
        <p:sp>
          <p:nvSpPr>
            <p:cNvPr id="31" name="Line 31"/>
            <p:cNvSpPr>
              <a:spLocks noChangeShapeType="1"/>
            </p:cNvSpPr>
            <p:nvPr/>
          </p:nvSpPr>
          <p:spPr bwMode="auto">
            <a:xfrm>
              <a:off x="9530" y="10394"/>
              <a:ext cx="1" cy="184"/>
            </a:xfrm>
            <a:prstGeom prst="line">
              <a:avLst/>
            </a:prstGeom>
            <a:noFill/>
            <a:ln w="38100">
              <a:solidFill>
                <a:srgbClr val="008000"/>
              </a:solidFill>
              <a:round/>
              <a:headEnd/>
              <a:tailEnd type="triangle" w="med" len="med"/>
            </a:ln>
          </p:spPr>
          <p:txBody>
            <a:bodyPr/>
            <a:lstStyle/>
            <a:p>
              <a:endParaRPr lang="en-US"/>
            </a:p>
          </p:txBody>
        </p:sp>
        <p:cxnSp>
          <p:nvCxnSpPr>
            <p:cNvPr id="32" name="AutoShape 32"/>
            <p:cNvCxnSpPr>
              <a:cxnSpLocks noChangeShapeType="1"/>
              <a:stCxn id="27" idx="3"/>
              <a:endCxn id="28" idx="1"/>
            </p:cNvCxnSpPr>
            <p:nvPr/>
          </p:nvCxnSpPr>
          <p:spPr bwMode="auto">
            <a:xfrm flipH="1">
              <a:off x="6456" y="11084"/>
              <a:ext cx="34" cy="644"/>
            </a:xfrm>
            <a:prstGeom prst="bentConnector3">
              <a:avLst>
                <a:gd name="adj1" fmla="val 50000"/>
              </a:avLst>
            </a:prstGeom>
            <a:noFill/>
            <a:ln w="25400">
              <a:solidFill>
                <a:srgbClr val="008000"/>
              </a:solidFill>
              <a:miter lim="800000"/>
              <a:headEnd/>
              <a:tailEnd type="triangle" w="med" len="med"/>
            </a:ln>
          </p:spPr>
        </p:cxnSp>
        <p:cxnSp>
          <p:nvCxnSpPr>
            <p:cNvPr id="33" name="AutoShape 33"/>
            <p:cNvCxnSpPr>
              <a:cxnSpLocks noChangeShapeType="1"/>
              <a:stCxn id="9" idx="1"/>
            </p:cNvCxnSpPr>
            <p:nvPr/>
          </p:nvCxnSpPr>
          <p:spPr bwMode="auto">
            <a:xfrm rot="10800000" flipV="1">
              <a:off x="7711" y="10992"/>
              <a:ext cx="1364" cy="322"/>
            </a:xfrm>
            <a:prstGeom prst="bentConnector3">
              <a:avLst>
                <a:gd name="adj1" fmla="val 102245"/>
              </a:avLst>
            </a:prstGeom>
            <a:noFill/>
            <a:ln w="25400">
              <a:solidFill>
                <a:srgbClr val="008000"/>
              </a:solidFill>
              <a:miter lim="800000"/>
              <a:headEnd/>
              <a:tailEnd type="triangle" w="med" len="med"/>
            </a:ln>
          </p:spPr>
        </p:cxnSp>
        <p:sp>
          <p:nvSpPr>
            <p:cNvPr id="34" name="Line 34"/>
            <p:cNvSpPr>
              <a:spLocks noChangeShapeType="1"/>
            </p:cNvSpPr>
            <p:nvPr/>
          </p:nvSpPr>
          <p:spPr bwMode="auto">
            <a:xfrm>
              <a:off x="7807" y="12142"/>
              <a:ext cx="0" cy="276"/>
            </a:xfrm>
            <a:prstGeom prst="line">
              <a:avLst/>
            </a:prstGeom>
            <a:noFill/>
            <a:ln w="50800">
              <a:solidFill>
                <a:srgbClr val="000080"/>
              </a:solidFill>
              <a:round/>
              <a:headEnd/>
              <a:tailEnd type="triangle" w="med" len="med"/>
            </a:ln>
          </p:spPr>
          <p:txBody>
            <a:bodyPr/>
            <a:lstStyle/>
            <a:p>
              <a:endParaRPr lang="en-US"/>
            </a:p>
          </p:txBody>
        </p:sp>
        <p:sp>
          <p:nvSpPr>
            <p:cNvPr id="35" name="Line 35"/>
            <p:cNvSpPr>
              <a:spLocks noChangeShapeType="1"/>
            </p:cNvSpPr>
            <p:nvPr/>
          </p:nvSpPr>
          <p:spPr bwMode="auto">
            <a:xfrm>
              <a:off x="9362" y="11769"/>
              <a:ext cx="276" cy="1"/>
            </a:xfrm>
            <a:prstGeom prst="line">
              <a:avLst/>
            </a:prstGeom>
            <a:noFill/>
            <a:ln w="50800">
              <a:solidFill>
                <a:srgbClr val="000080"/>
              </a:solidFill>
              <a:round/>
              <a:headEnd/>
              <a:tailEnd type="triangle" w="med" len="med"/>
            </a:ln>
          </p:spPr>
          <p:txBody>
            <a:bodyPr/>
            <a:lstStyle/>
            <a:p>
              <a:endParaRPr lang="en-US"/>
            </a:p>
          </p:txBody>
        </p:sp>
        <p:sp>
          <p:nvSpPr>
            <p:cNvPr id="36" name="Text Box 36"/>
            <p:cNvSpPr txBox="1">
              <a:spLocks noChangeArrowheads="1"/>
            </p:cNvSpPr>
            <p:nvPr/>
          </p:nvSpPr>
          <p:spPr bwMode="auto">
            <a:xfrm>
              <a:off x="6189" y="12417"/>
              <a:ext cx="3592" cy="398"/>
            </a:xfrm>
            <a:prstGeom prst="rect">
              <a:avLst/>
            </a:prstGeom>
            <a:noFill/>
            <a:ln w="9525">
              <a:noFill/>
              <a:miter lim="800000"/>
              <a:headEnd/>
              <a:tailEnd/>
            </a:ln>
          </p:spPr>
          <p:txBody>
            <a:bodyPr wrap="none" lIns="70409" tIns="35204" rIns="70409" bIns="35204">
              <a:spAutoFit/>
            </a:bodyPr>
            <a:lstStyle/>
            <a:p>
              <a:pPr algn="r"/>
              <a:r>
                <a:rPr lang="en-US" sz="1200">
                  <a:solidFill>
                    <a:srgbClr val="FF0000"/>
                  </a:solidFill>
                  <a:latin typeface="Tahoma" pitchFamily="34" charset="0"/>
                </a:rPr>
                <a:t>Nội dung thông điệp bị thay đổi</a:t>
              </a:r>
              <a:endParaRPr lang="en-US"/>
            </a:p>
          </p:txBody>
        </p:sp>
        <p:sp>
          <p:nvSpPr>
            <p:cNvPr id="37" name="Line 37"/>
            <p:cNvSpPr>
              <a:spLocks noChangeShapeType="1"/>
            </p:cNvSpPr>
            <p:nvPr/>
          </p:nvSpPr>
          <p:spPr bwMode="auto">
            <a:xfrm>
              <a:off x="2870" y="11406"/>
              <a:ext cx="828" cy="1"/>
            </a:xfrm>
            <a:prstGeom prst="line">
              <a:avLst/>
            </a:prstGeom>
            <a:noFill/>
            <a:ln w="25400">
              <a:solidFill>
                <a:srgbClr val="FF0000"/>
              </a:solidFill>
              <a:round/>
              <a:headEnd/>
              <a:tailEnd/>
            </a:ln>
          </p:spPr>
          <p:txBody>
            <a:bodyPr/>
            <a:lstStyle/>
            <a:p>
              <a:endParaRPr lang="en-US"/>
            </a:p>
          </p:txBody>
        </p:sp>
      </p:grpSp>
      <p:sp>
        <p:nvSpPr>
          <p:cNvPr id="38" name="Text Box 38"/>
          <p:cNvSpPr txBox="1">
            <a:spLocks noChangeArrowheads="1"/>
          </p:cNvSpPr>
          <p:nvPr/>
        </p:nvSpPr>
        <p:spPr bwMode="auto">
          <a:xfrm>
            <a:off x="6326188" y="5013325"/>
            <a:ext cx="1522412" cy="434975"/>
          </a:xfrm>
          <a:prstGeom prst="rect">
            <a:avLst/>
          </a:prstGeom>
          <a:noFill/>
          <a:ln w="9525">
            <a:noFill/>
            <a:miter lim="800000"/>
            <a:headEnd/>
            <a:tailEnd/>
          </a:ln>
        </p:spPr>
        <p:txBody>
          <a:bodyPr wrap="none" lIns="70409" tIns="35204" rIns="70409" bIns="35204">
            <a:spAutoFit/>
          </a:bodyPr>
          <a:lstStyle/>
          <a:p>
            <a:pPr algn="ctr"/>
            <a:r>
              <a:rPr lang="en-US" sz="1200">
                <a:solidFill>
                  <a:srgbClr val="008000"/>
                </a:solidFill>
                <a:latin typeface="Tahoma" pitchFamily="34" charset="0"/>
              </a:rPr>
              <a:t>Nội dung thông điệp</a:t>
            </a:r>
          </a:p>
          <a:p>
            <a:pPr algn="ctr"/>
            <a:r>
              <a:rPr lang="en-US" sz="1200">
                <a:solidFill>
                  <a:srgbClr val="008000"/>
                </a:solidFill>
                <a:latin typeface="Tahoma" pitchFamily="34" charset="0"/>
              </a:rPr>
              <a:t>toàn vẹn</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sz="3200" dirty="0" smtClean="0">
                <a:latin typeface="Times New Roman" pitchFamily="18" charset="0"/>
                <a:cs typeface="Times New Roman" pitchFamily="18" charset="0"/>
              </a:rPr>
              <a:t>CÁC THUẬT TOÁN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CHỮ KÝ SỐ THƯỜNG DÙNG</a:t>
            </a:r>
            <a:endParaRPr lang="en-US" sz="1800" dirty="0"/>
          </a:p>
        </p:txBody>
      </p:sp>
      <p:sp>
        <p:nvSpPr>
          <p:cNvPr id="78851" name="AutoShape 3"/>
          <p:cNvSpPr>
            <a:spLocks noChangeArrowheads="1"/>
          </p:cNvSpPr>
          <p:nvPr/>
        </p:nvSpPr>
        <p:spPr bwMode="gray">
          <a:xfrm rot="39573186">
            <a:off x="4810918" y="2736056"/>
            <a:ext cx="792163" cy="288925"/>
          </a:xfrm>
          <a:prstGeom prst="rightArrow">
            <a:avLst>
              <a:gd name="adj1" fmla="val 35167"/>
              <a:gd name="adj2" fmla="val 111029"/>
            </a:avLst>
          </a:prstGeom>
          <a:gradFill rotWithShape="1">
            <a:gsLst>
              <a:gs pos="0">
                <a:schemeClr val="accent1">
                  <a:gamma/>
                  <a:shade val="89020"/>
                  <a:invGamma/>
                  <a:alpha val="0"/>
                </a:schemeClr>
              </a:gs>
              <a:gs pos="100000">
                <a:schemeClr val="accent1"/>
              </a:gs>
            </a:gsLst>
            <a:lin ang="0" scaled="1"/>
          </a:gradFill>
          <a:ln w="0" algn="ctr">
            <a:noFill/>
            <a:miter lim="800000"/>
            <a:headEnd/>
            <a:tailEnd/>
          </a:ln>
          <a:effectLst/>
        </p:spPr>
        <p:txBody>
          <a:bodyPr wrap="none" anchor="ctr"/>
          <a:lstStyle/>
          <a:p>
            <a:endParaRPr lang="en-US"/>
          </a:p>
        </p:txBody>
      </p:sp>
      <p:sp>
        <p:nvSpPr>
          <p:cNvPr id="78852" name="AutoShape 4"/>
          <p:cNvSpPr>
            <a:spLocks noChangeArrowheads="1"/>
          </p:cNvSpPr>
          <p:nvPr/>
        </p:nvSpPr>
        <p:spPr bwMode="gray">
          <a:xfrm rot="3465783">
            <a:off x="4810919" y="4899818"/>
            <a:ext cx="792162" cy="288925"/>
          </a:xfrm>
          <a:prstGeom prst="rightArrow">
            <a:avLst>
              <a:gd name="adj1" fmla="val 35167"/>
              <a:gd name="adj2" fmla="val 111028"/>
            </a:avLst>
          </a:prstGeom>
          <a:gradFill rotWithShape="1">
            <a:gsLst>
              <a:gs pos="0">
                <a:schemeClr val="accent1">
                  <a:gamma/>
                  <a:shade val="89020"/>
                  <a:invGamma/>
                  <a:alpha val="0"/>
                </a:schemeClr>
              </a:gs>
              <a:gs pos="100000">
                <a:schemeClr val="accent1"/>
              </a:gs>
            </a:gsLst>
            <a:lin ang="0" scaled="1"/>
          </a:gradFill>
          <a:ln w="0" algn="ctr">
            <a:noFill/>
            <a:miter lim="800000"/>
            <a:headEnd/>
            <a:tailEnd/>
          </a:ln>
          <a:effectLst/>
        </p:spPr>
        <p:txBody>
          <a:bodyPr wrap="none" anchor="ctr"/>
          <a:lstStyle/>
          <a:p>
            <a:endParaRPr lang="en-US"/>
          </a:p>
        </p:txBody>
      </p:sp>
      <p:sp>
        <p:nvSpPr>
          <p:cNvPr id="78853" name="AutoShape 5"/>
          <p:cNvSpPr>
            <a:spLocks noChangeArrowheads="1"/>
          </p:cNvSpPr>
          <p:nvPr/>
        </p:nvSpPr>
        <p:spPr bwMode="gray">
          <a:xfrm rot="35969022">
            <a:off x="3591718" y="2812256"/>
            <a:ext cx="792163" cy="288925"/>
          </a:xfrm>
          <a:prstGeom prst="rightArrow">
            <a:avLst>
              <a:gd name="adj1" fmla="val 35167"/>
              <a:gd name="adj2" fmla="val 111029"/>
            </a:avLst>
          </a:prstGeom>
          <a:gradFill rotWithShape="1">
            <a:gsLst>
              <a:gs pos="0">
                <a:schemeClr val="accent1">
                  <a:gamma/>
                  <a:shade val="89020"/>
                  <a:invGamma/>
                  <a:alpha val="0"/>
                </a:schemeClr>
              </a:gs>
              <a:gs pos="100000">
                <a:schemeClr val="accent1"/>
              </a:gs>
            </a:gsLst>
            <a:lin ang="0" scaled="1"/>
          </a:gradFill>
          <a:ln w="0" algn="ctr">
            <a:noFill/>
            <a:miter lim="800000"/>
            <a:headEnd/>
            <a:tailEnd/>
          </a:ln>
          <a:effectLst/>
        </p:spPr>
        <p:txBody>
          <a:bodyPr wrap="none" anchor="ctr"/>
          <a:lstStyle/>
          <a:p>
            <a:endParaRPr lang="en-US"/>
          </a:p>
        </p:txBody>
      </p:sp>
      <p:sp>
        <p:nvSpPr>
          <p:cNvPr id="78854" name="AutoShape 6"/>
          <p:cNvSpPr>
            <a:spLocks noChangeArrowheads="1"/>
          </p:cNvSpPr>
          <p:nvPr/>
        </p:nvSpPr>
        <p:spPr bwMode="gray">
          <a:xfrm rot="7535209">
            <a:off x="3553618" y="4866481"/>
            <a:ext cx="792163" cy="288925"/>
          </a:xfrm>
          <a:prstGeom prst="rightArrow">
            <a:avLst>
              <a:gd name="adj1" fmla="val 35167"/>
              <a:gd name="adj2" fmla="val 111029"/>
            </a:avLst>
          </a:prstGeom>
          <a:gradFill rotWithShape="1">
            <a:gsLst>
              <a:gs pos="0">
                <a:schemeClr val="accent1">
                  <a:gamma/>
                  <a:shade val="89020"/>
                  <a:invGamma/>
                  <a:alpha val="0"/>
                </a:schemeClr>
              </a:gs>
              <a:gs pos="100000">
                <a:schemeClr val="accent1"/>
              </a:gs>
            </a:gsLst>
            <a:lin ang="0" scaled="1"/>
          </a:gradFill>
          <a:ln w="0" algn="ctr">
            <a:noFill/>
            <a:miter lim="800000"/>
            <a:headEnd/>
            <a:tailEnd/>
          </a:ln>
          <a:effectLst/>
        </p:spPr>
        <p:txBody>
          <a:bodyPr wrap="none" anchor="ctr"/>
          <a:lstStyle/>
          <a:p>
            <a:endParaRPr lang="en-US"/>
          </a:p>
        </p:txBody>
      </p:sp>
      <p:sp>
        <p:nvSpPr>
          <p:cNvPr id="78855" name="AutoShape 7"/>
          <p:cNvSpPr>
            <a:spLocks noChangeArrowheads="1"/>
          </p:cNvSpPr>
          <p:nvPr/>
        </p:nvSpPr>
        <p:spPr bwMode="gray">
          <a:xfrm>
            <a:off x="5389562" y="3863975"/>
            <a:ext cx="792163" cy="288925"/>
          </a:xfrm>
          <a:prstGeom prst="rightArrow">
            <a:avLst>
              <a:gd name="adj1" fmla="val 35167"/>
              <a:gd name="adj2" fmla="val 111029"/>
            </a:avLst>
          </a:prstGeom>
          <a:gradFill rotWithShape="1">
            <a:gsLst>
              <a:gs pos="0">
                <a:schemeClr val="accent1">
                  <a:gamma/>
                  <a:shade val="89020"/>
                  <a:invGamma/>
                  <a:alpha val="0"/>
                </a:schemeClr>
              </a:gs>
              <a:gs pos="100000">
                <a:schemeClr val="accent1"/>
              </a:gs>
            </a:gsLst>
            <a:lin ang="0" scaled="1"/>
          </a:gradFill>
          <a:ln w="0" algn="ctr">
            <a:noFill/>
            <a:miter lim="800000"/>
            <a:headEnd/>
            <a:tailEnd/>
          </a:ln>
          <a:effectLst/>
        </p:spPr>
        <p:txBody>
          <a:bodyPr wrap="none" anchor="ctr"/>
          <a:lstStyle/>
          <a:p>
            <a:endParaRPr lang="en-US"/>
          </a:p>
        </p:txBody>
      </p:sp>
      <p:sp>
        <p:nvSpPr>
          <p:cNvPr id="78856" name="AutoShape 8"/>
          <p:cNvSpPr>
            <a:spLocks noChangeArrowheads="1"/>
          </p:cNvSpPr>
          <p:nvPr/>
        </p:nvSpPr>
        <p:spPr bwMode="gray">
          <a:xfrm rot="-10800000">
            <a:off x="2979737" y="3857625"/>
            <a:ext cx="863600" cy="288925"/>
          </a:xfrm>
          <a:prstGeom prst="rightArrow">
            <a:avLst>
              <a:gd name="adj1" fmla="val 35167"/>
              <a:gd name="adj2" fmla="val 121041"/>
            </a:avLst>
          </a:prstGeom>
          <a:gradFill rotWithShape="1">
            <a:gsLst>
              <a:gs pos="0">
                <a:schemeClr val="accent1">
                  <a:gamma/>
                  <a:shade val="89020"/>
                  <a:invGamma/>
                  <a:alpha val="0"/>
                </a:schemeClr>
              </a:gs>
              <a:gs pos="100000">
                <a:schemeClr val="accent1"/>
              </a:gs>
            </a:gsLst>
            <a:lin ang="0" scaled="1"/>
          </a:gradFill>
          <a:ln w="0" algn="ctr">
            <a:noFill/>
            <a:miter lim="800000"/>
            <a:headEnd/>
            <a:tailEnd/>
          </a:ln>
          <a:effectLst/>
        </p:spPr>
        <p:txBody>
          <a:bodyPr wrap="none" anchor="ctr"/>
          <a:lstStyle/>
          <a:p>
            <a:endParaRPr lang="en-US"/>
          </a:p>
        </p:txBody>
      </p:sp>
      <p:sp>
        <p:nvSpPr>
          <p:cNvPr id="78876" name="Oval 28"/>
          <p:cNvSpPr>
            <a:spLocks noChangeArrowheads="1"/>
          </p:cNvSpPr>
          <p:nvPr/>
        </p:nvSpPr>
        <p:spPr bwMode="gray">
          <a:xfrm>
            <a:off x="3657600" y="3048000"/>
            <a:ext cx="1944687"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8877" name="Oval 29"/>
          <p:cNvSpPr>
            <a:spLocks noChangeArrowheads="1"/>
          </p:cNvSpPr>
          <p:nvPr/>
        </p:nvSpPr>
        <p:spPr bwMode="gray">
          <a:xfrm>
            <a:off x="3651250" y="3032125"/>
            <a:ext cx="1944687" cy="1944687"/>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endParaRPr lang="en-US"/>
          </a:p>
        </p:txBody>
      </p:sp>
      <p:sp>
        <p:nvSpPr>
          <p:cNvPr id="78878" name="Oval 30"/>
          <p:cNvSpPr>
            <a:spLocks noChangeArrowheads="1"/>
          </p:cNvSpPr>
          <p:nvPr/>
        </p:nvSpPr>
        <p:spPr bwMode="gray">
          <a:xfrm>
            <a:off x="3784600" y="3175000"/>
            <a:ext cx="1690687"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8879" name="Oval 31"/>
          <p:cNvSpPr>
            <a:spLocks noChangeArrowheads="1"/>
          </p:cNvSpPr>
          <p:nvPr/>
        </p:nvSpPr>
        <p:spPr bwMode="gray">
          <a:xfrm>
            <a:off x="3767137" y="3148012"/>
            <a:ext cx="1690688" cy="1690688"/>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en-US"/>
          </a:p>
        </p:txBody>
      </p:sp>
      <p:sp>
        <p:nvSpPr>
          <p:cNvPr id="78880" name="Oval 32"/>
          <p:cNvSpPr>
            <a:spLocks noChangeArrowheads="1"/>
          </p:cNvSpPr>
          <p:nvPr/>
        </p:nvSpPr>
        <p:spPr bwMode="gray">
          <a:xfrm>
            <a:off x="3868737" y="3259137"/>
            <a:ext cx="1522413" cy="1522413"/>
          </a:xfrm>
          <a:prstGeom prst="ellipse">
            <a:avLst/>
          </a:prstGeom>
          <a:solidFill>
            <a:srgbClr val="333333"/>
          </a:solidFill>
          <a:ln w="38100" algn="ctr">
            <a:noFill/>
            <a:round/>
            <a:headEnd/>
            <a:tailEnd/>
          </a:ln>
          <a:effectLst/>
        </p:spPr>
        <p:txBody>
          <a:bodyPr anchor="ctr">
            <a:spAutoFit/>
          </a:bodyPr>
          <a:lstStyle/>
          <a:p>
            <a:endParaRPr lang="en-US"/>
          </a:p>
        </p:txBody>
      </p:sp>
      <p:sp>
        <p:nvSpPr>
          <p:cNvPr id="78881" name="Oval 33"/>
          <p:cNvSpPr>
            <a:spLocks noChangeArrowheads="1"/>
          </p:cNvSpPr>
          <p:nvPr/>
        </p:nvSpPr>
        <p:spPr bwMode="gray">
          <a:xfrm>
            <a:off x="3890962" y="3278187"/>
            <a:ext cx="1471613" cy="147320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78882" name="Oval 34"/>
          <p:cNvSpPr>
            <a:spLocks noChangeArrowheads="1"/>
          </p:cNvSpPr>
          <p:nvPr/>
        </p:nvSpPr>
        <p:spPr bwMode="gray">
          <a:xfrm>
            <a:off x="3908425" y="3287712"/>
            <a:ext cx="1438275" cy="143510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78883" name="Oval 35"/>
          <p:cNvSpPr>
            <a:spLocks noChangeArrowheads="1"/>
          </p:cNvSpPr>
          <p:nvPr/>
        </p:nvSpPr>
        <p:spPr bwMode="gray">
          <a:xfrm>
            <a:off x="3924300" y="3302000"/>
            <a:ext cx="1366837" cy="134143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78884" name="Oval 36"/>
          <p:cNvSpPr>
            <a:spLocks noChangeArrowheads="1"/>
          </p:cNvSpPr>
          <p:nvPr/>
        </p:nvSpPr>
        <p:spPr bwMode="gray">
          <a:xfrm>
            <a:off x="4005262" y="3338512"/>
            <a:ext cx="1214438" cy="109061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sp>
        <p:nvSpPr>
          <p:cNvPr id="78885" name="Text Box 37"/>
          <p:cNvSpPr txBox="1">
            <a:spLocks noChangeArrowheads="1"/>
          </p:cNvSpPr>
          <p:nvPr/>
        </p:nvSpPr>
        <p:spPr bwMode="gray">
          <a:xfrm>
            <a:off x="4195762" y="3748087"/>
            <a:ext cx="723340" cy="523220"/>
          </a:xfrm>
          <a:prstGeom prst="rect">
            <a:avLst/>
          </a:prstGeom>
          <a:noFill/>
          <a:ln w="9525" algn="ctr">
            <a:noFill/>
            <a:miter lim="800000"/>
            <a:headEnd/>
            <a:tailEnd/>
          </a:ln>
          <a:effectLst/>
        </p:spPr>
        <p:txBody>
          <a:bodyPr wrap="none">
            <a:spAutoFit/>
          </a:bodyPr>
          <a:lstStyle/>
          <a:p>
            <a:pPr algn="ctr" eaLnBrk="0" hangingPunct="0"/>
            <a:r>
              <a:rPr lang="en-US" sz="2800" dirty="0" smtClean="0">
                <a:solidFill>
                  <a:srgbClr val="000000"/>
                </a:solidFill>
              </a:rPr>
              <a:t>CKS</a:t>
            </a:r>
            <a:endParaRPr lang="en-US" sz="2800" dirty="0">
              <a:solidFill>
                <a:srgbClr val="000000"/>
              </a:solidFill>
            </a:endParaRPr>
          </a:p>
        </p:txBody>
      </p:sp>
      <p:sp>
        <p:nvSpPr>
          <p:cNvPr id="78886" name="Text Box 38"/>
          <p:cNvSpPr txBox="1">
            <a:spLocks noChangeArrowheads="1"/>
          </p:cNvSpPr>
          <p:nvPr/>
        </p:nvSpPr>
        <p:spPr bwMode="auto">
          <a:xfrm>
            <a:off x="5300662" y="2005012"/>
            <a:ext cx="904415" cy="523220"/>
          </a:xfrm>
          <a:prstGeom prst="rect">
            <a:avLst/>
          </a:prstGeom>
          <a:noFill/>
          <a:ln w="9525" algn="ctr">
            <a:noFill/>
            <a:miter lim="800000"/>
            <a:headEnd/>
            <a:tailEnd/>
          </a:ln>
          <a:effectLst/>
        </p:spPr>
        <p:txBody>
          <a:bodyPr wrap="none">
            <a:spAutoFit/>
          </a:bodyPr>
          <a:lstStyle/>
          <a:p>
            <a:pPr eaLnBrk="0" hangingPunct="0"/>
            <a:r>
              <a:rPr lang="en-US" sz="2800" b="1" dirty="0" smtClean="0">
                <a:latin typeface="Times New Roman" pitchFamily="18" charset="0"/>
                <a:cs typeface="Times New Roman" pitchFamily="18" charset="0"/>
              </a:rPr>
              <a:t>RSA</a:t>
            </a:r>
            <a:endParaRPr lang="en-US" sz="2800" b="1" dirty="0">
              <a:latin typeface="Times New Roman" pitchFamily="18" charset="0"/>
              <a:cs typeface="Times New Roman" pitchFamily="18" charset="0"/>
            </a:endParaRPr>
          </a:p>
        </p:txBody>
      </p:sp>
      <p:sp>
        <p:nvSpPr>
          <p:cNvPr id="78888" name="Text Box 40"/>
          <p:cNvSpPr txBox="1">
            <a:spLocks noChangeArrowheads="1"/>
          </p:cNvSpPr>
          <p:nvPr/>
        </p:nvSpPr>
        <p:spPr bwMode="auto">
          <a:xfrm>
            <a:off x="3200400" y="1981200"/>
            <a:ext cx="923651" cy="523220"/>
          </a:xfrm>
          <a:prstGeom prst="rect">
            <a:avLst/>
          </a:prstGeom>
          <a:noFill/>
          <a:ln w="9525" algn="ctr">
            <a:noFill/>
            <a:miter lim="800000"/>
            <a:headEnd/>
            <a:tailEnd/>
          </a:ln>
          <a:effectLst/>
        </p:spPr>
        <p:txBody>
          <a:bodyPr wrap="none">
            <a:spAutoFit/>
          </a:bodyPr>
          <a:lstStyle/>
          <a:p>
            <a:pPr eaLnBrk="0" hangingPunct="0"/>
            <a:r>
              <a:rPr lang="en-US" sz="2800" b="1" dirty="0" smtClean="0">
                <a:latin typeface="Times New Roman" pitchFamily="18" charset="0"/>
                <a:cs typeface="Times New Roman" pitchFamily="18" charset="0"/>
              </a:rPr>
              <a:t>SHA</a:t>
            </a:r>
            <a:endParaRPr lang="en-US" sz="2800" b="1" dirty="0">
              <a:latin typeface="Times New Roman" pitchFamily="18" charset="0"/>
              <a:cs typeface="Times New Roman" pitchFamily="18" charset="0"/>
            </a:endParaRPr>
          </a:p>
        </p:txBody>
      </p:sp>
      <p:sp>
        <p:nvSpPr>
          <p:cNvPr id="78889" name="Text Box 41"/>
          <p:cNvSpPr txBox="1">
            <a:spLocks noChangeArrowheads="1"/>
          </p:cNvSpPr>
          <p:nvPr/>
        </p:nvSpPr>
        <p:spPr bwMode="auto">
          <a:xfrm>
            <a:off x="5029200" y="5410200"/>
            <a:ext cx="1402948" cy="523220"/>
          </a:xfrm>
          <a:prstGeom prst="rect">
            <a:avLst/>
          </a:prstGeom>
          <a:noFill/>
          <a:ln w="9525" algn="ctr">
            <a:noFill/>
            <a:miter lim="800000"/>
            <a:headEnd/>
            <a:tailEnd/>
          </a:ln>
          <a:effectLst/>
        </p:spPr>
        <p:txBody>
          <a:bodyPr wrap="none">
            <a:spAutoFit/>
          </a:bodyPr>
          <a:lstStyle/>
          <a:p>
            <a:r>
              <a:rPr lang="en-US" sz="2800" b="1" dirty="0" smtClean="0">
                <a:latin typeface="Times New Roman" pitchFamily="18" charset="0"/>
                <a:cs typeface="Times New Roman" pitchFamily="18" charset="0"/>
              </a:rPr>
              <a:t>ECDSA</a:t>
            </a:r>
            <a:endParaRPr lang="en-US" sz="2800" b="1" dirty="0">
              <a:latin typeface="Times New Roman" pitchFamily="18" charset="0"/>
              <a:cs typeface="Times New Roman" pitchFamily="18" charset="0"/>
            </a:endParaRPr>
          </a:p>
        </p:txBody>
      </p:sp>
      <p:sp>
        <p:nvSpPr>
          <p:cNvPr id="78890" name="Text Box 42"/>
          <p:cNvSpPr txBox="1">
            <a:spLocks noChangeArrowheads="1"/>
          </p:cNvSpPr>
          <p:nvPr/>
        </p:nvSpPr>
        <p:spPr bwMode="auto">
          <a:xfrm>
            <a:off x="2937842" y="5410200"/>
            <a:ext cx="904415" cy="523220"/>
          </a:xfrm>
          <a:prstGeom prst="rect">
            <a:avLst/>
          </a:prstGeom>
          <a:noFill/>
          <a:ln w="9525" algn="ctr">
            <a:noFill/>
            <a:miter lim="800000"/>
            <a:headEnd/>
            <a:tailEnd/>
          </a:ln>
          <a:effectLst/>
        </p:spPr>
        <p:txBody>
          <a:bodyPr wrap="none">
            <a:spAutoFit/>
          </a:bodyPr>
          <a:lstStyle/>
          <a:p>
            <a:pPr algn="r" eaLnBrk="0" hangingPunct="0"/>
            <a:r>
              <a:rPr lang="en-US" sz="2800" b="1" dirty="0" smtClean="0">
                <a:latin typeface="Times New Roman" pitchFamily="18" charset="0"/>
                <a:cs typeface="Times New Roman" pitchFamily="18" charset="0"/>
              </a:rPr>
              <a:t>DSA</a:t>
            </a:r>
            <a:endParaRPr lang="en-US" sz="2800" b="1" dirty="0">
              <a:latin typeface="Times New Roman" pitchFamily="18" charset="0"/>
              <a:cs typeface="Times New Roman" pitchFamily="18" charset="0"/>
            </a:endParaRPr>
          </a:p>
        </p:txBody>
      </p:sp>
      <p:sp>
        <p:nvSpPr>
          <p:cNvPr id="78891" name="Text Box 43"/>
          <p:cNvSpPr txBox="1">
            <a:spLocks noChangeArrowheads="1"/>
          </p:cNvSpPr>
          <p:nvPr/>
        </p:nvSpPr>
        <p:spPr bwMode="auto">
          <a:xfrm>
            <a:off x="1371600" y="3657600"/>
            <a:ext cx="1560042" cy="523220"/>
          </a:xfrm>
          <a:prstGeom prst="rect">
            <a:avLst/>
          </a:prstGeom>
          <a:noFill/>
          <a:ln w="9525" algn="ctr">
            <a:noFill/>
            <a:miter lim="800000"/>
            <a:headEnd/>
            <a:tailEnd/>
          </a:ln>
          <a:effectLst/>
        </p:spPr>
        <p:txBody>
          <a:bodyPr wrap="none">
            <a:spAutoFit/>
          </a:bodyPr>
          <a:lstStyle/>
          <a:p>
            <a:r>
              <a:rPr lang="en-US" sz="2800" b="1" dirty="0" err="1" smtClean="0">
                <a:latin typeface="Times New Roman" pitchFamily="18" charset="0"/>
                <a:cs typeface="Times New Roman" pitchFamily="18" charset="0"/>
              </a:rPr>
              <a:t>ElGamal</a:t>
            </a:r>
            <a:endParaRPr lang="en-US" sz="2800" b="1" dirty="0">
              <a:latin typeface="Times New Roman" pitchFamily="18" charset="0"/>
              <a:cs typeface="Times New Roman" pitchFamily="18" charset="0"/>
            </a:endParaRPr>
          </a:p>
        </p:txBody>
      </p:sp>
      <p:sp>
        <p:nvSpPr>
          <p:cNvPr id="47" name="Rectangle 46"/>
          <p:cNvSpPr/>
          <p:nvPr/>
        </p:nvSpPr>
        <p:spPr>
          <a:xfrm>
            <a:off x="6248400" y="3810000"/>
            <a:ext cx="1941557" cy="523220"/>
          </a:xfrm>
          <a:prstGeom prst="rect">
            <a:avLst/>
          </a:prstGeom>
        </p:spPr>
        <p:txBody>
          <a:bodyPr wrap="none">
            <a:spAutoFit/>
          </a:bodyPr>
          <a:lstStyle/>
          <a:p>
            <a:r>
              <a:rPr lang="en-US" sz="2800" b="1" dirty="0" smtClean="0">
                <a:latin typeface="Times New Roman" pitchFamily="18" charset="0"/>
                <a:cs typeface="Times New Roman" pitchFamily="18" charset="0"/>
              </a:rPr>
              <a:t>Undeniable</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CHỮ KÝ SỐ RSA</a:t>
            </a:r>
            <a:endParaRPr lang="en-US" dirty="0"/>
          </a:p>
        </p:txBody>
      </p:sp>
      <p:sp>
        <p:nvSpPr>
          <p:cNvPr id="3" name="Content Placeholder 2"/>
          <p:cNvSpPr>
            <a:spLocks noGrp="1"/>
          </p:cNvSpPr>
          <p:nvPr>
            <p:ph idx="1"/>
          </p:nvPr>
        </p:nvSpPr>
        <p:spPr/>
        <p:txBody>
          <a:bodyPr>
            <a:normAutofit/>
          </a:bodyPr>
          <a:lstStyle/>
          <a:p>
            <a:pPr>
              <a:buNone/>
            </a:pPr>
            <a:r>
              <a:rPr lang="en-US" sz="2000" dirty="0" smtClean="0">
                <a:latin typeface="+mj-lt"/>
              </a:rPr>
              <a:t>	</a:t>
            </a:r>
            <a:r>
              <a:rPr lang="vi-VN" sz="2000" dirty="0" smtClean="0">
                <a:latin typeface="+mj-lt"/>
              </a:rPr>
              <a:t>Phương pháp chữ ký  điện tử RSA  được xây</a:t>
            </a:r>
            <a:r>
              <a:rPr lang="en-US" sz="2000" dirty="0" smtClean="0">
                <a:latin typeface="+mj-lt"/>
              </a:rPr>
              <a:t> </a:t>
            </a:r>
            <a:r>
              <a:rPr lang="vi-VN" sz="2000" dirty="0" smtClean="0">
                <a:latin typeface="+mj-lt"/>
              </a:rPr>
              <a:t>dựng dựa theo phương pháp mã</a:t>
            </a:r>
            <a:r>
              <a:rPr lang="en-US" sz="2000" dirty="0" smtClean="0">
                <a:latin typeface="+mj-lt"/>
              </a:rPr>
              <a:t> </a:t>
            </a:r>
            <a:r>
              <a:rPr lang="vi-VN" sz="2000" dirty="0" smtClean="0">
                <a:latin typeface="+mj-lt"/>
              </a:rPr>
              <a:t>hóa khóa công cộng RSA.</a:t>
            </a:r>
            <a:endParaRPr lang="en-US" sz="2000" dirty="0">
              <a:latin typeface="+mj-lt"/>
            </a:endParaRPr>
          </a:p>
        </p:txBody>
      </p:sp>
      <p:pic>
        <p:nvPicPr>
          <p:cNvPr id="32770" name="Picture 2" descr="C:\Users\User\Desktop\cks.png"/>
          <p:cNvPicPr>
            <a:picLocks noChangeAspect="1" noChangeArrowheads="1"/>
          </p:cNvPicPr>
          <p:nvPr/>
        </p:nvPicPr>
        <p:blipFill>
          <a:blip r:embed="rId2"/>
          <a:srcRect/>
          <a:stretch>
            <a:fillRect/>
          </a:stretch>
        </p:blipFill>
        <p:spPr bwMode="auto">
          <a:xfrm>
            <a:off x="381000" y="2362200"/>
            <a:ext cx="8610600" cy="419100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CHỮ KÝ SỐ ELGAMAL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err="1" smtClean="0">
                <a:latin typeface="Times New Roman" pitchFamily="18" charset="0"/>
                <a:cs typeface="Times New Roman" pitchFamily="18" charset="0"/>
              </a:rPr>
              <a:t>Sơ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Elgamal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năm</a:t>
            </a:r>
            <a:r>
              <a:rPr lang="en-US" dirty="0" smtClean="0">
                <a:latin typeface="Times New Roman" pitchFamily="18" charset="0"/>
                <a:cs typeface="Times New Roman" pitchFamily="18" charset="0"/>
              </a:rPr>
              <a:t> 1985</a:t>
            </a:r>
          </a:p>
          <a:p>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RSA </a:t>
            </a:r>
            <a:r>
              <a:rPr lang="en-US" dirty="0" err="1" smtClean="0">
                <a:latin typeface="Times New Roman" pitchFamily="18" charset="0"/>
                <a:cs typeface="Times New Roman" pitchFamily="18" charset="0"/>
              </a:rPr>
              <a:t>sơ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Elgamal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riêng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Elgamal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chọn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a:t>
            </a:r>
            <a:r>
              <a:rPr lang="en-US" dirty="0" smtClean="0">
                <a:latin typeface="Times New Roman" pitchFamily="18" charset="0"/>
                <a:cs typeface="Times New Roman" pitchFamily="18" charset="0"/>
              </a:rPr>
              <a:t> p </a:t>
            </a:r>
            <a:r>
              <a:rPr lang="en-US" dirty="0" err="1" smtClean="0">
                <a:latin typeface="Times New Roman" pitchFamily="18" charset="0"/>
                <a:cs typeface="Times New Roman" pitchFamily="18" charset="0"/>
              </a:rPr>
              <a:t>đủ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lớn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logarith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Z</a:t>
            </a:r>
            <a:r>
              <a:rPr lang="en-US" baseline="-25000" dirty="0" err="1" smtClean="0">
                <a:latin typeface="Times New Roman" pitchFamily="18" charset="0"/>
                <a:cs typeface="Times New Roman" pitchFamily="18" charset="0"/>
              </a:rPr>
              <a:t>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giải</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Elgamal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điệp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hợp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nhau</a:t>
            </a:r>
            <a:endParaRPr lang="en-US"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smtClean="0">
                <a:latin typeface="Times New Roman" pitchFamily="18" charset="0"/>
                <a:cs typeface="Times New Roman" pitchFamily="18" charset="0"/>
              </a:rPr>
              <a:t>TẠO VÀ XÁC THỰC CHỮ KÝ SỐ ELGAMAL</a:t>
            </a:r>
            <a:endParaRPr lang="en-US" sz="3000"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srcRect/>
          <a:stretch>
            <a:fillRect/>
          </a:stretch>
        </p:blipFill>
        <p:spPr>
          <a:xfrm>
            <a:off x="838200" y="1600200"/>
            <a:ext cx="7661275" cy="1981199"/>
          </a:xfrm>
          <a:prstGeom prst="rect">
            <a:avLst/>
          </a:prstGeom>
        </p:spPr>
      </p:pic>
      <p:pic>
        <p:nvPicPr>
          <p:cNvPr id="5" name="Picture 3"/>
          <p:cNvPicPr>
            <a:picLocks noChangeAspect="1" noChangeArrowheads="1"/>
          </p:cNvPicPr>
          <p:nvPr/>
        </p:nvPicPr>
        <p:blipFill>
          <a:blip r:embed="rId3"/>
          <a:srcRect/>
          <a:stretch>
            <a:fillRect/>
          </a:stretch>
        </p:blipFill>
        <p:spPr>
          <a:xfrm>
            <a:off x="914400" y="3733800"/>
            <a:ext cx="7661275" cy="762000"/>
          </a:xfrm>
          <a:prstGeom prst="rect">
            <a:avLst/>
          </a:prstGeom>
        </p:spPr>
      </p:pic>
      <p:pic>
        <p:nvPicPr>
          <p:cNvPr id="6" name="Picture 4"/>
          <p:cNvPicPr>
            <a:picLocks noChangeAspect="1" noChangeArrowheads="1"/>
          </p:cNvPicPr>
          <p:nvPr/>
        </p:nvPicPr>
        <p:blipFill>
          <a:blip r:embed="rId4"/>
          <a:srcRect/>
          <a:stretch>
            <a:fillRect/>
          </a:stretch>
        </p:blipFill>
        <p:spPr bwMode="auto">
          <a:xfrm>
            <a:off x="1066800" y="4495799"/>
            <a:ext cx="7343775" cy="1570037"/>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Hàm</a:t>
            </a:r>
            <a:r>
              <a:rPr lang="en-US" dirty="0" smtClean="0"/>
              <a:t> </a:t>
            </a:r>
            <a:r>
              <a:rPr lang="en-US" dirty="0" err="1" smtClean="0"/>
              <a:t>Băm</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MÔ TẢ THUẬT TOÁN CỦA DES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0" indent="0">
              <a:buNone/>
            </a:pPr>
            <a:r>
              <a:rPr lang="vi-VN" sz="2600" dirty="0" smtClean="0">
                <a:latin typeface="+mj-lt"/>
              </a:rPr>
              <a:t>Quá trình mã hóa của DES có thể </a:t>
            </a:r>
            <a:r>
              <a:rPr lang="en-US" sz="2600" dirty="0" err="1" smtClean="0">
                <a:latin typeface="Times New Roman" pitchFamily="18" charset="0"/>
                <a:cs typeface="Times New Roman" pitchFamily="18" charset="0"/>
              </a:rPr>
              <a:t>mô</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tả</a:t>
            </a:r>
            <a:r>
              <a:rPr lang="vi-VN" sz="2600" dirty="0" smtClean="0">
                <a:latin typeface="Times New Roman" pitchFamily="18" charset="0"/>
                <a:cs typeface="Times New Roman" pitchFamily="18" charset="0"/>
              </a:rPr>
              <a:t> </a:t>
            </a:r>
            <a:r>
              <a:rPr lang="vi-VN" sz="2600" dirty="0" smtClean="0">
                <a:latin typeface="+mj-lt"/>
              </a:rPr>
              <a:t>theo ba giai</a:t>
            </a:r>
            <a:r>
              <a:rPr lang="en-US" sz="2600" dirty="0" smtClean="0">
                <a:latin typeface="+mj-lt"/>
              </a:rPr>
              <a:t> </a:t>
            </a:r>
            <a:r>
              <a:rPr lang="vi-VN" sz="2600" dirty="0" smtClean="0">
                <a:latin typeface="+mj-lt"/>
              </a:rPr>
              <a:t>đoạn</a:t>
            </a:r>
            <a:r>
              <a:rPr lang="en-US" sz="2600" dirty="0" smtClean="0">
                <a:latin typeface="+mj-lt"/>
              </a:rPr>
              <a:t>:</a:t>
            </a:r>
          </a:p>
          <a:p>
            <a:pPr marL="0" indent="0">
              <a:buNone/>
            </a:pPr>
            <a:endParaRPr lang="en-US" sz="2600" dirty="0" smtClean="0">
              <a:latin typeface="+mj-lt"/>
            </a:endParaRPr>
          </a:p>
          <a:p>
            <a:pPr marL="0" indent="0">
              <a:buNone/>
            </a:pPr>
            <a:r>
              <a:rPr lang="vi-VN" sz="1600" dirty="0" smtClean="0">
                <a:latin typeface="+mj-lt"/>
              </a:rPr>
              <a:t>1. Tạo dãy 64 bit </a:t>
            </a:r>
            <a:r>
              <a:rPr lang="en-US" sz="1600" dirty="0" smtClean="0">
                <a:latin typeface="+mj-lt"/>
              </a:rPr>
              <a:t>X</a:t>
            </a:r>
            <a:r>
              <a:rPr lang="en-US" sz="1600" baseline="-25000" dirty="0" smtClean="0">
                <a:latin typeface="+mj-lt"/>
              </a:rPr>
              <a:t>0 </a:t>
            </a:r>
            <a:r>
              <a:rPr lang="vi-VN" sz="1600" dirty="0" smtClean="0">
                <a:latin typeface="+mj-lt"/>
              </a:rPr>
              <a:t>bằng cách hoán vị x theo hoán vị IP (Initial Permutation). </a:t>
            </a:r>
          </a:p>
          <a:p>
            <a:pPr marL="0" indent="0">
              <a:buNone/>
            </a:pPr>
            <a:r>
              <a:rPr lang="vi-VN" sz="1600" dirty="0" smtClean="0">
                <a:latin typeface="+mj-lt"/>
              </a:rPr>
              <a:t>Biểu diễn </a:t>
            </a:r>
            <a:r>
              <a:rPr lang="en-US" sz="1600" dirty="0" smtClean="0">
                <a:latin typeface="+mj-lt"/>
              </a:rPr>
              <a:t> X</a:t>
            </a:r>
            <a:r>
              <a:rPr lang="en-US" sz="1600" baseline="-25000" dirty="0" smtClean="0">
                <a:latin typeface="+mj-lt"/>
              </a:rPr>
              <a:t>0</a:t>
            </a:r>
            <a:r>
              <a:rPr lang="en-US" sz="1600" dirty="0" smtClean="0">
                <a:latin typeface="+mj-lt"/>
              </a:rPr>
              <a:t> = IP</a:t>
            </a:r>
            <a:r>
              <a:rPr lang="en-US" sz="1600" i="1" dirty="0" smtClean="0">
                <a:latin typeface="+mj-lt"/>
              </a:rPr>
              <a:t>(X) = (L</a:t>
            </a:r>
            <a:r>
              <a:rPr lang="en-US" sz="1600" i="1" baseline="-25000" dirty="0" smtClean="0">
                <a:latin typeface="+mj-lt"/>
              </a:rPr>
              <a:t>0</a:t>
            </a:r>
            <a:r>
              <a:rPr lang="en-US" sz="1600" i="1" dirty="0" smtClean="0">
                <a:latin typeface="+mj-lt"/>
              </a:rPr>
              <a:t>,R</a:t>
            </a:r>
            <a:r>
              <a:rPr lang="en-US" sz="1600" i="1" baseline="-25000" dirty="0" smtClean="0">
                <a:latin typeface="+mj-lt"/>
              </a:rPr>
              <a:t>0</a:t>
            </a:r>
            <a:r>
              <a:rPr lang="en-US" sz="1600" i="1" dirty="0" smtClean="0">
                <a:latin typeface="+mj-lt"/>
              </a:rPr>
              <a:t>). L</a:t>
            </a:r>
            <a:r>
              <a:rPr lang="en-US" sz="1600" i="1" baseline="-25000" dirty="0" smtClean="0">
                <a:latin typeface="+mj-lt"/>
              </a:rPr>
              <a:t>0</a:t>
            </a:r>
            <a:r>
              <a:rPr lang="vi-VN" sz="1600" i="1" baseline="-25000" dirty="0" smtClean="0">
                <a:latin typeface="+mj-lt"/>
              </a:rPr>
              <a:t> </a:t>
            </a:r>
            <a:r>
              <a:rPr lang="vi-VN" sz="1600" dirty="0" smtClean="0">
                <a:latin typeface="+mj-lt"/>
              </a:rPr>
              <a:t>gồm 32 bit bên trái của </a:t>
            </a:r>
            <a:r>
              <a:rPr lang="en-US" sz="1600" dirty="0" smtClean="0">
                <a:latin typeface="+mj-lt"/>
              </a:rPr>
              <a:t>X</a:t>
            </a:r>
            <a:r>
              <a:rPr lang="en-US" sz="1600" baseline="-25000" dirty="0" smtClean="0">
                <a:latin typeface="+mj-lt"/>
              </a:rPr>
              <a:t>0</a:t>
            </a:r>
            <a:r>
              <a:rPr lang="vi-VN" sz="1600" dirty="0" smtClean="0">
                <a:latin typeface="+mj-lt"/>
              </a:rPr>
              <a:t>, </a:t>
            </a:r>
            <a:r>
              <a:rPr lang="en-US" sz="1600" i="1" dirty="0" smtClean="0">
                <a:latin typeface="+mj-lt"/>
              </a:rPr>
              <a:t>R</a:t>
            </a:r>
            <a:r>
              <a:rPr lang="en-US" sz="1600" i="1" baseline="-25000" dirty="0" smtClean="0">
                <a:latin typeface="+mj-lt"/>
              </a:rPr>
              <a:t>0</a:t>
            </a:r>
            <a:r>
              <a:rPr lang="en-US" sz="1600" baseline="-25000" dirty="0" smtClean="0">
                <a:latin typeface="+mj-lt"/>
              </a:rPr>
              <a:t> </a:t>
            </a:r>
            <a:r>
              <a:rPr lang="vi-VN" sz="1600" dirty="0" smtClean="0">
                <a:latin typeface="+mj-lt"/>
              </a:rPr>
              <a:t>gồm 32 bit bên phải của </a:t>
            </a:r>
            <a:r>
              <a:rPr lang="en-US" sz="1600" dirty="0" smtClean="0">
                <a:latin typeface="+mj-lt"/>
              </a:rPr>
              <a:t>X</a:t>
            </a:r>
            <a:r>
              <a:rPr lang="en-US" sz="1600" baseline="-25000" dirty="0" smtClean="0">
                <a:latin typeface="+mj-lt"/>
              </a:rPr>
              <a:t>0.</a:t>
            </a:r>
          </a:p>
          <a:p>
            <a:pPr marL="0" indent="0">
              <a:buNone/>
            </a:pPr>
            <a:endParaRPr lang="en-US" sz="1600" baseline="-25000" dirty="0" smtClean="0">
              <a:latin typeface="+mj-lt"/>
            </a:endParaRPr>
          </a:p>
          <a:p>
            <a:pPr marL="457200" indent="-457200">
              <a:buNone/>
            </a:pPr>
            <a:r>
              <a:rPr lang="en-US" sz="1600" dirty="0" smtClean="0">
                <a:latin typeface="+mj-lt"/>
              </a:rPr>
              <a:t>2. </a:t>
            </a:r>
            <a:r>
              <a:rPr lang="vi-VN" sz="1600" dirty="0" smtClean="0">
                <a:latin typeface="+mj-lt"/>
              </a:rPr>
              <a:t>Thực hiện 16 vòng lặp từ 64 bit thu được và 56 bit của khoá k (chỉ sử dụng 48 bit của khoá k trong mỗi vòng lặp). 64 bit kết quả thu được qua mỗi vòng lặp sẽ là đầu vào cho vòng lặp sau. Các cặp từ 32 bit</a:t>
            </a:r>
            <a:r>
              <a:rPr lang="en-US" sz="1600" dirty="0" smtClean="0">
                <a:latin typeface="+mj-lt"/>
              </a:rPr>
              <a:t> </a:t>
            </a:r>
            <a:r>
              <a:rPr lang="en-US" sz="1600" i="1" dirty="0" err="1" smtClean="0">
                <a:latin typeface="+mj-lt"/>
                <a:cs typeface="Times New Roman" pitchFamily="18" charset="0"/>
              </a:rPr>
              <a:t>L</a:t>
            </a:r>
            <a:r>
              <a:rPr lang="en-US" sz="1600" i="1" baseline="-25000" dirty="0" err="1" smtClean="0">
                <a:latin typeface="+mj-lt"/>
                <a:cs typeface="Times New Roman" pitchFamily="18" charset="0"/>
              </a:rPr>
              <a:t>i</a:t>
            </a:r>
            <a:r>
              <a:rPr lang="en-US" sz="1600" i="1" dirty="0" err="1" smtClean="0">
                <a:latin typeface="+mj-lt"/>
                <a:cs typeface="Times New Roman" pitchFamily="18" charset="0"/>
              </a:rPr>
              <a:t>,R</a:t>
            </a:r>
            <a:r>
              <a:rPr lang="en-US" sz="1600" i="1" baseline="-25000" dirty="0" err="1" smtClean="0">
                <a:latin typeface="+mj-lt"/>
                <a:cs typeface="Times New Roman" pitchFamily="18" charset="0"/>
              </a:rPr>
              <a:t>i</a:t>
            </a:r>
            <a:r>
              <a:rPr lang="en-US" sz="1600" dirty="0" smtClean="0">
                <a:latin typeface="+mj-lt"/>
              </a:rPr>
              <a:t> ( </a:t>
            </a:r>
            <a:r>
              <a:rPr lang="en-US" sz="1600" dirty="0" err="1" smtClean="0">
                <a:latin typeface="+mj-lt"/>
              </a:rPr>
              <a:t>với</a:t>
            </a:r>
            <a:r>
              <a:rPr lang="en-US" sz="1600" dirty="0" smtClean="0">
                <a:latin typeface="+mj-lt"/>
              </a:rPr>
              <a:t> </a:t>
            </a:r>
            <a:r>
              <a:rPr lang="en-US" sz="1600" i="1" dirty="0" smtClean="0">
                <a:latin typeface="+mj-lt"/>
                <a:cs typeface="Times New Roman" pitchFamily="18" charset="0"/>
              </a:rPr>
              <a:t>1≤ </a:t>
            </a:r>
            <a:r>
              <a:rPr lang="en-US" sz="1600" i="1" dirty="0" err="1" smtClean="0">
                <a:latin typeface="+mj-lt"/>
                <a:cs typeface="Times New Roman" pitchFamily="18" charset="0"/>
              </a:rPr>
              <a:t>i</a:t>
            </a:r>
            <a:r>
              <a:rPr lang="en-US" sz="1600" i="1" dirty="0" smtClean="0">
                <a:latin typeface="+mj-lt"/>
                <a:cs typeface="Times New Roman" pitchFamily="18" charset="0"/>
              </a:rPr>
              <a:t> ≤ 16 )</a:t>
            </a:r>
            <a:r>
              <a:rPr lang="vi-VN" sz="1600" dirty="0" smtClean="0">
                <a:latin typeface="+mj-lt"/>
              </a:rPr>
              <a:t> được xác định theo quy tắc sau: </a:t>
            </a:r>
          </a:p>
          <a:p>
            <a:pPr marL="0" indent="0">
              <a:buNone/>
            </a:pPr>
            <a:endParaRPr lang="vi-VN" sz="1600" dirty="0" smtClean="0">
              <a:latin typeface="+mj-lt"/>
            </a:endParaRPr>
          </a:p>
          <a:p>
            <a:pPr marL="0" indent="0">
              <a:buNone/>
            </a:pPr>
            <a:endParaRPr lang="vi-VN" sz="1600" dirty="0" smtClean="0">
              <a:latin typeface="+mj-lt"/>
            </a:endParaRPr>
          </a:p>
          <a:p>
            <a:pPr marL="0" indent="0">
              <a:buNone/>
            </a:pPr>
            <a:endParaRPr lang="vi-VN" sz="1600" dirty="0" smtClean="0">
              <a:latin typeface="+mj-lt"/>
            </a:endParaRPr>
          </a:p>
          <a:p>
            <a:pPr marL="0" indent="0">
              <a:buNone/>
            </a:pPr>
            <a:r>
              <a:rPr lang="vi-VN" sz="1600" dirty="0" smtClean="0">
                <a:latin typeface="+mj-lt"/>
              </a:rPr>
              <a:t>với ⊕ biểu diễn phép toán XOR trên hai dãy bit, K1, K2, ..., K16 là các dãy 48 bit phát sinh từ khóa Kcho trước (Trên thực tế, mỗi khóa Ki được phát sinh bằng cách hoán vị các bit trong khóa K cho trước). </a:t>
            </a:r>
          </a:p>
          <a:p>
            <a:pPr marL="0" indent="0">
              <a:buNone/>
            </a:pPr>
            <a:endParaRPr lang="en-US" sz="2000" baseline="-25000" dirty="0" smtClean="0">
              <a:latin typeface="+mj-lt"/>
            </a:endParaRPr>
          </a:p>
        </p:txBody>
      </p:sp>
      <p:pic>
        <p:nvPicPr>
          <p:cNvPr id="4" name="Picture 2"/>
          <p:cNvPicPr>
            <a:picLocks noChangeAspect="1" noChangeArrowheads="1"/>
          </p:cNvPicPr>
          <p:nvPr/>
        </p:nvPicPr>
        <p:blipFill>
          <a:blip r:embed="rId2"/>
          <a:srcRect/>
          <a:stretch>
            <a:fillRect/>
          </a:stretch>
        </p:blipFill>
        <p:spPr bwMode="auto">
          <a:xfrm>
            <a:off x="838200" y="4114800"/>
            <a:ext cx="3886199" cy="8120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MÔ TẢ THUẬT TOÁN CỦA DES</a:t>
            </a:r>
            <a:endParaRPr lang="en-US" dirty="0"/>
          </a:p>
        </p:txBody>
      </p:sp>
      <p:sp>
        <p:nvSpPr>
          <p:cNvPr id="3" name="Content Placeholder 2"/>
          <p:cNvSpPr>
            <a:spLocks noGrp="1"/>
          </p:cNvSpPr>
          <p:nvPr>
            <p:ph idx="1"/>
          </p:nvPr>
        </p:nvSpPr>
        <p:spPr/>
        <p:txBody>
          <a:bodyPr>
            <a:noAutofit/>
          </a:bodyPr>
          <a:lstStyle/>
          <a:p>
            <a:pPr marL="0" indent="0">
              <a:buNone/>
            </a:pPr>
            <a:r>
              <a:rPr lang="vi-VN" sz="2000" dirty="0" smtClean="0">
                <a:latin typeface="+mj-lt"/>
              </a:rPr>
              <a:t>3.  Áp dụng hoán vị ngược IP‾</a:t>
            </a:r>
            <a:r>
              <a:rPr lang="vi-VN" sz="2000" baseline="30000" dirty="0" smtClean="0">
                <a:latin typeface="+mj-lt"/>
              </a:rPr>
              <a:t>1</a:t>
            </a:r>
            <a:r>
              <a:rPr lang="vi-VN" sz="2000" dirty="0" smtClean="0">
                <a:latin typeface="+mj-lt"/>
              </a:rPr>
              <a:t>đối với dãy bit  R</a:t>
            </a:r>
            <a:r>
              <a:rPr lang="vi-VN" sz="2000" baseline="-25000" dirty="0" smtClean="0">
                <a:latin typeface="+mj-lt"/>
              </a:rPr>
              <a:t>16</a:t>
            </a:r>
            <a:r>
              <a:rPr lang="vi-VN" sz="2000" dirty="0" smtClean="0">
                <a:latin typeface="+mj-lt"/>
              </a:rPr>
              <a:t>L</a:t>
            </a:r>
            <a:r>
              <a:rPr lang="vi-VN" sz="2000" baseline="-25000" dirty="0" smtClean="0">
                <a:latin typeface="+mj-lt"/>
              </a:rPr>
              <a:t>16</a:t>
            </a:r>
            <a:r>
              <a:rPr lang="vi-VN" sz="2000" dirty="0" smtClean="0">
                <a:latin typeface="+mj-lt"/>
              </a:rPr>
              <a:t>, thu được từ y gồm 64 bit. Như vậy,         y = IP‾</a:t>
            </a:r>
            <a:r>
              <a:rPr lang="vi-VN" sz="2000" baseline="30000" dirty="0" smtClean="0">
                <a:latin typeface="+mj-lt"/>
              </a:rPr>
              <a:t>1</a:t>
            </a:r>
            <a:r>
              <a:rPr lang="vi-VN" sz="2000" dirty="0" smtClean="0">
                <a:latin typeface="+mj-lt"/>
              </a:rPr>
              <a:t> (R</a:t>
            </a:r>
            <a:r>
              <a:rPr lang="vi-VN" sz="2000" baseline="-25000" dirty="0" smtClean="0">
                <a:latin typeface="+mj-lt"/>
              </a:rPr>
              <a:t>16</a:t>
            </a:r>
            <a:r>
              <a:rPr lang="vi-VN" sz="2000" dirty="0" smtClean="0">
                <a:latin typeface="+mj-lt"/>
              </a:rPr>
              <a:t>L</a:t>
            </a:r>
            <a:r>
              <a:rPr lang="vi-VN" sz="2000" baseline="-25000" dirty="0" smtClean="0">
                <a:latin typeface="+mj-lt"/>
              </a:rPr>
              <a:t>16</a:t>
            </a:r>
            <a:r>
              <a:rPr lang="vi-VN" sz="2000" dirty="0" smtClean="0">
                <a:latin typeface="+mj-lt"/>
              </a:rPr>
              <a:t>  )</a:t>
            </a:r>
          </a:p>
          <a:p>
            <a:pPr marL="0" indent="0">
              <a:buNone/>
            </a:pPr>
            <a:r>
              <a:rPr lang="vi-VN" sz="2000" dirty="0" smtClean="0">
                <a:latin typeface="+mj-lt"/>
              </a:rPr>
              <a:t>Hàm f được sử dụng ở bước 2 là hàm có gồm hai tham số: Tham số thứ nhất A là một dãy 32 bit, tham số thứ hai J là một dãy 48 bit. Kết quả của hàm f là một dãy 32 bit. Các bước xử lý của hàm  f(A,J) như sau: </a:t>
            </a:r>
          </a:p>
          <a:p>
            <a:pPr marL="0" indent="0">
              <a:buNone/>
            </a:pPr>
            <a:r>
              <a:rPr lang="vi-VN" sz="2000" dirty="0" smtClean="0">
                <a:latin typeface="+mj-lt"/>
              </a:rPr>
              <a:t>Tham số thứ nhất A(32 bit) được mở rộng thành dãy 48 bit bằng hàm mở rộng E. </a:t>
            </a:r>
          </a:p>
          <a:p>
            <a:pPr marL="0" indent="0">
              <a:buNone/>
            </a:pPr>
            <a:r>
              <a:rPr lang="vi-VN" sz="2000" dirty="0" smtClean="0">
                <a:latin typeface="+mj-lt"/>
              </a:rPr>
              <a:t>Kết quảcủa hàm  E(A) là một dãy 48 bit được phát sinh từ A bằng cách hoán vị theo một thứ tựnhất định 32 bit của A, trong đó có 16 bit của A được lặp lại hai lần trong E (A). </a:t>
            </a:r>
          </a:p>
          <a:p>
            <a:pPr>
              <a:buNone/>
            </a:pPr>
            <a:endParaRPr lang="en-US" sz="2000" dirty="0">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MÔ TẢ THUẬT TOÁN CỦA DES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vi-VN" dirty="0" smtClean="0">
                <a:latin typeface="+mj-lt"/>
              </a:rPr>
              <a:t>Thực hiện phép toán XOR cho hai dãy 48 bit  E(A) và J, ta thu được một dãy 48 bit B. Biểu diễn B thành từng nhóm 6 bit như sau: B = B</a:t>
            </a:r>
            <a:r>
              <a:rPr lang="vi-VN" baseline="-25000" dirty="0" smtClean="0">
                <a:latin typeface="+mj-lt"/>
              </a:rPr>
              <a:t>1</a:t>
            </a:r>
            <a:r>
              <a:rPr lang="vi-VN" dirty="0" smtClean="0">
                <a:latin typeface="+mj-lt"/>
              </a:rPr>
              <a:t>B</a:t>
            </a:r>
            <a:r>
              <a:rPr lang="vi-VN" baseline="-25000" dirty="0" smtClean="0">
                <a:latin typeface="+mj-lt"/>
              </a:rPr>
              <a:t>2</a:t>
            </a:r>
            <a:r>
              <a:rPr lang="vi-VN" dirty="0" smtClean="0">
                <a:latin typeface="+mj-lt"/>
              </a:rPr>
              <a:t>B</a:t>
            </a:r>
            <a:r>
              <a:rPr lang="vi-VN" baseline="-25000" dirty="0" smtClean="0">
                <a:latin typeface="+mj-lt"/>
              </a:rPr>
              <a:t>3</a:t>
            </a:r>
            <a:r>
              <a:rPr lang="vi-VN" dirty="0" smtClean="0">
                <a:latin typeface="+mj-lt"/>
              </a:rPr>
              <a:t>B</a:t>
            </a:r>
            <a:r>
              <a:rPr lang="vi-VN" baseline="-25000" dirty="0" smtClean="0">
                <a:latin typeface="+mj-lt"/>
              </a:rPr>
              <a:t>4</a:t>
            </a:r>
            <a:r>
              <a:rPr lang="vi-VN" dirty="0" smtClean="0">
                <a:latin typeface="+mj-lt"/>
              </a:rPr>
              <a:t>B</a:t>
            </a:r>
            <a:r>
              <a:rPr lang="vi-VN" baseline="-25000" dirty="0" smtClean="0">
                <a:latin typeface="+mj-lt"/>
              </a:rPr>
              <a:t>5</a:t>
            </a:r>
            <a:r>
              <a:rPr lang="vi-VN" dirty="0" smtClean="0">
                <a:latin typeface="+mj-lt"/>
              </a:rPr>
              <a:t>B</a:t>
            </a:r>
            <a:r>
              <a:rPr lang="vi-VN" baseline="-25000" dirty="0" smtClean="0">
                <a:latin typeface="+mj-lt"/>
              </a:rPr>
              <a:t>6</a:t>
            </a:r>
            <a:r>
              <a:rPr lang="vi-VN" dirty="0" smtClean="0">
                <a:latin typeface="+mj-lt"/>
              </a:rPr>
              <a:t>B</a:t>
            </a:r>
            <a:r>
              <a:rPr lang="vi-VN" baseline="-25000" dirty="0" smtClean="0">
                <a:latin typeface="+mj-lt"/>
              </a:rPr>
              <a:t>7</a:t>
            </a:r>
            <a:r>
              <a:rPr lang="vi-VN" dirty="0" smtClean="0">
                <a:latin typeface="+mj-lt"/>
              </a:rPr>
              <a:t>B</a:t>
            </a:r>
            <a:r>
              <a:rPr lang="vi-VN" baseline="-25000" dirty="0" smtClean="0">
                <a:latin typeface="+mj-lt"/>
              </a:rPr>
              <a:t>8</a:t>
            </a:r>
          </a:p>
          <a:p>
            <a:pPr marL="0" indent="0">
              <a:buNone/>
            </a:pPr>
            <a:r>
              <a:rPr lang="vi-VN" dirty="0" smtClean="0">
                <a:latin typeface="+mj-lt"/>
              </a:rPr>
              <a:t>Sử dụng tám ma trận S</a:t>
            </a:r>
            <a:r>
              <a:rPr lang="vi-VN" baseline="-25000" dirty="0" smtClean="0">
                <a:latin typeface="+mj-lt"/>
              </a:rPr>
              <a:t>1</a:t>
            </a:r>
            <a:r>
              <a:rPr lang="vi-VN" dirty="0" smtClean="0">
                <a:latin typeface="+mj-lt"/>
              </a:rPr>
              <a:t>,….,S</a:t>
            </a:r>
            <a:r>
              <a:rPr lang="vi-VN" baseline="-25000" dirty="0" smtClean="0">
                <a:latin typeface="+mj-lt"/>
              </a:rPr>
              <a:t>8</a:t>
            </a:r>
            <a:r>
              <a:rPr lang="vi-VN" dirty="0" smtClean="0">
                <a:latin typeface="+mj-lt"/>
              </a:rPr>
              <a:t> mỗi ma trận S</a:t>
            </a:r>
            <a:r>
              <a:rPr lang="vi-VN" baseline="-25000" dirty="0" smtClean="0">
                <a:latin typeface="+mj-lt"/>
              </a:rPr>
              <a:t>i</a:t>
            </a:r>
            <a:r>
              <a:rPr lang="vi-VN" dirty="0" smtClean="0">
                <a:latin typeface="+mj-lt"/>
              </a:rPr>
              <a:t> có kích thước 4 x 16 và mỗi dòng của ma trận nhận đủ 16 giá trị từ 0 đến 15. Xét dãy gồm 6 bit B</a:t>
            </a:r>
            <a:r>
              <a:rPr lang="vi-VN" baseline="-25000" dirty="0" smtClean="0">
                <a:latin typeface="+mj-lt"/>
              </a:rPr>
              <a:t>j</a:t>
            </a:r>
            <a:r>
              <a:rPr lang="vi-VN" dirty="0" smtClean="0">
                <a:latin typeface="+mj-lt"/>
              </a:rPr>
              <a:t> = b</a:t>
            </a:r>
            <a:r>
              <a:rPr lang="vi-VN" baseline="-25000" dirty="0" smtClean="0">
                <a:latin typeface="+mj-lt"/>
              </a:rPr>
              <a:t>1</a:t>
            </a:r>
            <a:r>
              <a:rPr lang="vi-VN" dirty="0" smtClean="0">
                <a:latin typeface="+mj-lt"/>
              </a:rPr>
              <a:t>b</a:t>
            </a:r>
            <a:r>
              <a:rPr lang="vi-VN" baseline="-25000" dirty="0" smtClean="0">
                <a:latin typeface="+mj-lt"/>
              </a:rPr>
              <a:t>2</a:t>
            </a:r>
            <a:r>
              <a:rPr lang="vi-VN" dirty="0" smtClean="0">
                <a:latin typeface="+mj-lt"/>
              </a:rPr>
              <a:t>b</a:t>
            </a:r>
            <a:r>
              <a:rPr lang="vi-VN" baseline="-25000" dirty="0" smtClean="0">
                <a:latin typeface="+mj-lt"/>
              </a:rPr>
              <a:t>3</a:t>
            </a:r>
            <a:r>
              <a:rPr lang="vi-VN" dirty="0" smtClean="0">
                <a:latin typeface="+mj-lt"/>
              </a:rPr>
              <a:t>b</a:t>
            </a:r>
            <a:r>
              <a:rPr lang="vi-VN" baseline="-25000" dirty="0" smtClean="0">
                <a:latin typeface="+mj-lt"/>
              </a:rPr>
              <a:t>4</a:t>
            </a:r>
            <a:r>
              <a:rPr lang="vi-VN" dirty="0" smtClean="0">
                <a:latin typeface="+mj-lt"/>
              </a:rPr>
              <a:t>b</a:t>
            </a:r>
            <a:r>
              <a:rPr lang="vi-VN" baseline="-25000" dirty="0" smtClean="0">
                <a:latin typeface="+mj-lt"/>
              </a:rPr>
              <a:t>5</a:t>
            </a:r>
            <a:r>
              <a:rPr lang="vi-VN" dirty="0" smtClean="0">
                <a:latin typeface="+mj-lt"/>
              </a:rPr>
              <a:t>b</a:t>
            </a:r>
            <a:r>
              <a:rPr lang="vi-VN" baseline="-25000" dirty="0" smtClean="0">
                <a:latin typeface="+mj-lt"/>
              </a:rPr>
              <a:t>6</a:t>
            </a:r>
            <a:r>
              <a:rPr lang="vi-VN" dirty="0" smtClean="0">
                <a:latin typeface="+mj-lt"/>
              </a:rPr>
              <a:t> , S</a:t>
            </a:r>
            <a:r>
              <a:rPr lang="vi-VN" baseline="-25000" dirty="0" smtClean="0">
                <a:latin typeface="+mj-lt"/>
              </a:rPr>
              <a:t>j</a:t>
            </a:r>
            <a:r>
              <a:rPr lang="vi-VN" dirty="0" smtClean="0">
                <a:latin typeface="+mj-lt"/>
              </a:rPr>
              <a:t>(B</a:t>
            </a:r>
            <a:r>
              <a:rPr lang="vi-VN" baseline="-25000" dirty="0" smtClean="0">
                <a:latin typeface="+mj-lt"/>
              </a:rPr>
              <a:t>j</a:t>
            </a:r>
            <a:r>
              <a:rPr lang="vi-VN" dirty="0" smtClean="0">
                <a:latin typeface="+mj-lt"/>
              </a:rPr>
              <a:t>) được xác định bằng giá trị của phần tử tại dòng r cột c của S</a:t>
            </a:r>
            <a:r>
              <a:rPr lang="vi-VN" baseline="-25000" dirty="0" smtClean="0">
                <a:latin typeface="+mj-lt"/>
              </a:rPr>
              <a:t>j</a:t>
            </a:r>
            <a:r>
              <a:rPr lang="vi-VN" dirty="0" smtClean="0">
                <a:latin typeface="+mj-lt"/>
              </a:rPr>
              <a:t>, trong đó, chỉ số dòng r có biểu diễn nhị phân là b</a:t>
            </a:r>
            <a:r>
              <a:rPr lang="vi-VN" baseline="-25000" dirty="0" smtClean="0">
                <a:latin typeface="+mj-lt"/>
              </a:rPr>
              <a:t>1</a:t>
            </a:r>
            <a:r>
              <a:rPr lang="vi-VN" dirty="0" smtClean="0">
                <a:latin typeface="+mj-lt"/>
              </a:rPr>
              <a:t>b</a:t>
            </a:r>
            <a:r>
              <a:rPr lang="vi-VN" baseline="-25000" dirty="0" smtClean="0">
                <a:latin typeface="+mj-lt"/>
              </a:rPr>
              <a:t>6</a:t>
            </a:r>
            <a:r>
              <a:rPr lang="vi-VN" dirty="0" smtClean="0">
                <a:latin typeface="+mj-lt"/>
              </a:rPr>
              <a:t>, chỉ số cột c có biểu diễn nhị phân là b</a:t>
            </a:r>
            <a:r>
              <a:rPr lang="vi-VN" baseline="-25000" dirty="0" smtClean="0">
                <a:latin typeface="+mj-lt"/>
              </a:rPr>
              <a:t>2</a:t>
            </a:r>
            <a:r>
              <a:rPr lang="vi-VN" dirty="0" smtClean="0">
                <a:latin typeface="+mj-lt"/>
              </a:rPr>
              <a:t>b</a:t>
            </a:r>
            <a:r>
              <a:rPr lang="vi-VN" baseline="-25000" dirty="0" smtClean="0">
                <a:latin typeface="+mj-lt"/>
              </a:rPr>
              <a:t>3</a:t>
            </a:r>
            <a:r>
              <a:rPr lang="vi-VN" dirty="0" smtClean="0">
                <a:latin typeface="+mj-lt"/>
              </a:rPr>
              <a:t>b</a:t>
            </a:r>
            <a:r>
              <a:rPr lang="vi-VN" baseline="-25000" dirty="0" smtClean="0">
                <a:latin typeface="+mj-lt"/>
              </a:rPr>
              <a:t>4</a:t>
            </a:r>
            <a:r>
              <a:rPr lang="vi-VN" dirty="0" smtClean="0">
                <a:latin typeface="+mj-lt"/>
              </a:rPr>
              <a:t>b</a:t>
            </a:r>
            <a:r>
              <a:rPr lang="vi-VN" baseline="-25000" dirty="0" smtClean="0">
                <a:latin typeface="+mj-lt"/>
              </a:rPr>
              <a:t>5</a:t>
            </a:r>
            <a:r>
              <a:rPr lang="vi-VN" dirty="0" smtClean="0">
                <a:latin typeface="+mj-lt"/>
              </a:rPr>
              <a:t>. Bằng cách này, ta xác định được các dãy 4 bit C</a:t>
            </a:r>
            <a:r>
              <a:rPr lang="vi-VN" baseline="-25000" dirty="0" smtClean="0">
                <a:latin typeface="+mj-lt"/>
              </a:rPr>
              <a:t>j</a:t>
            </a:r>
            <a:r>
              <a:rPr lang="vi-VN" dirty="0" smtClean="0">
                <a:latin typeface="+mj-lt"/>
              </a:rPr>
              <a:t> = S</a:t>
            </a:r>
            <a:r>
              <a:rPr lang="vi-VN" baseline="-25000" dirty="0" smtClean="0">
                <a:latin typeface="+mj-lt"/>
              </a:rPr>
              <a:t>j</a:t>
            </a:r>
            <a:r>
              <a:rPr lang="vi-VN" dirty="0" smtClean="0">
                <a:latin typeface="+mj-lt"/>
              </a:rPr>
              <a:t>(B</a:t>
            </a:r>
            <a:r>
              <a:rPr lang="vi-VN" baseline="-25000" dirty="0" smtClean="0">
                <a:latin typeface="+mj-lt"/>
              </a:rPr>
              <a:t>j</a:t>
            </a:r>
            <a:r>
              <a:rPr lang="vi-VN" dirty="0" smtClean="0">
                <a:latin typeface="+mj-lt"/>
              </a:rPr>
              <a:t>), 1≤ j ≤ 8.</a:t>
            </a:r>
          </a:p>
          <a:p>
            <a:pPr marL="0" indent="0">
              <a:buNone/>
            </a:pPr>
            <a:r>
              <a:rPr lang="vi-VN" dirty="0" smtClean="0">
                <a:latin typeface="+mj-lt"/>
              </a:rPr>
              <a:t>Tập hợp các dãy 4 bit C</a:t>
            </a:r>
            <a:r>
              <a:rPr lang="vi-VN" baseline="-25000" dirty="0" smtClean="0">
                <a:latin typeface="+mj-lt"/>
              </a:rPr>
              <a:t>j </a:t>
            </a:r>
            <a:r>
              <a:rPr lang="vi-VN" dirty="0" smtClean="0">
                <a:latin typeface="+mj-lt"/>
              </a:rPr>
              <a:t>lại, ta có  được dãy 32 bit </a:t>
            </a:r>
          </a:p>
          <a:p>
            <a:pPr marL="0" indent="0">
              <a:buNone/>
            </a:pPr>
            <a:r>
              <a:rPr lang="vi-VN" dirty="0" smtClean="0">
                <a:latin typeface="+mj-lt"/>
              </a:rPr>
              <a:t>C=C</a:t>
            </a:r>
            <a:r>
              <a:rPr lang="vi-VN" baseline="-25000" dirty="0" smtClean="0">
                <a:latin typeface="+mj-lt"/>
              </a:rPr>
              <a:t>1</a:t>
            </a:r>
            <a:r>
              <a:rPr lang="vi-VN" dirty="0" smtClean="0">
                <a:latin typeface="+mj-lt"/>
              </a:rPr>
              <a:t>C</a:t>
            </a:r>
            <a:r>
              <a:rPr lang="vi-VN" baseline="-25000" dirty="0" smtClean="0">
                <a:latin typeface="+mj-lt"/>
              </a:rPr>
              <a:t>2</a:t>
            </a:r>
            <a:r>
              <a:rPr lang="vi-VN" dirty="0" smtClean="0">
                <a:latin typeface="+mj-lt"/>
              </a:rPr>
              <a:t>C</a:t>
            </a:r>
            <a:r>
              <a:rPr lang="vi-VN" baseline="-25000" dirty="0" smtClean="0">
                <a:latin typeface="+mj-lt"/>
              </a:rPr>
              <a:t>3</a:t>
            </a:r>
            <a:r>
              <a:rPr lang="vi-VN" dirty="0" smtClean="0">
                <a:latin typeface="+mj-lt"/>
              </a:rPr>
              <a:t>C</a:t>
            </a:r>
            <a:r>
              <a:rPr lang="vi-VN" baseline="-25000" dirty="0" smtClean="0">
                <a:latin typeface="+mj-lt"/>
              </a:rPr>
              <a:t>4</a:t>
            </a:r>
            <a:r>
              <a:rPr lang="vi-VN" dirty="0" smtClean="0">
                <a:latin typeface="+mj-lt"/>
              </a:rPr>
              <a:t>C</a:t>
            </a:r>
            <a:r>
              <a:rPr lang="vi-VN" baseline="-25000" dirty="0" smtClean="0">
                <a:latin typeface="+mj-lt"/>
              </a:rPr>
              <a:t>5</a:t>
            </a:r>
            <a:r>
              <a:rPr lang="vi-VN" dirty="0" smtClean="0">
                <a:latin typeface="+mj-lt"/>
              </a:rPr>
              <a:t>C</a:t>
            </a:r>
            <a:r>
              <a:rPr lang="vi-VN" baseline="-25000" dirty="0" smtClean="0">
                <a:latin typeface="+mj-lt"/>
              </a:rPr>
              <a:t>6</a:t>
            </a:r>
            <a:r>
              <a:rPr lang="vi-VN" dirty="0" smtClean="0">
                <a:latin typeface="+mj-lt"/>
              </a:rPr>
              <a:t>C</a:t>
            </a:r>
            <a:r>
              <a:rPr lang="vi-VN" baseline="-25000" dirty="0" smtClean="0">
                <a:latin typeface="+mj-lt"/>
              </a:rPr>
              <a:t>7</a:t>
            </a:r>
            <a:r>
              <a:rPr lang="vi-VN" dirty="0" smtClean="0">
                <a:latin typeface="+mj-lt"/>
              </a:rPr>
              <a:t>C</a:t>
            </a:r>
            <a:r>
              <a:rPr lang="vi-VN" baseline="-25000" dirty="0" smtClean="0">
                <a:latin typeface="+mj-lt"/>
              </a:rPr>
              <a:t>8</a:t>
            </a:r>
            <a:r>
              <a:rPr lang="vi-VN" dirty="0" smtClean="0">
                <a:latin typeface="+mj-lt"/>
              </a:rPr>
              <a:t>. Dãy 32 bit thu được bằng cách hoán vị C theo một quy luật P nhất định chính là kết quả của hàm  F( A,J). </a:t>
            </a:r>
            <a:endParaRPr lang="en-US" dirty="0" smtClean="0">
              <a:latin typeface="+mj-lt"/>
            </a:endParaRPr>
          </a:p>
          <a:p>
            <a:pPr marL="0" indent="0">
              <a:buNone/>
            </a:pPr>
            <a:r>
              <a:rPr lang="vi-VN" dirty="0" smtClean="0">
                <a:latin typeface="+mj-lt"/>
              </a:rPr>
              <a:t>Quá trình giải mã chính là thực hiện theo thứtự đảo ngược các thao tác của quá trình mã hóa</a:t>
            </a:r>
            <a:r>
              <a:rPr lang="en-US" dirty="0" smtClean="0">
                <a:latin typeface="+mj-lt"/>
              </a:rPr>
              <a:t>.</a:t>
            </a:r>
            <a:endParaRPr lang="vi-VN" dirty="0" smtClean="0">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THÁM MÃ DES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Thám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tắt</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Các phương pháp thám mã đường tắt đã được công bố gồm có thám mã vi sai, thám mã tuyến tính, thám mã phi tuyến, thám mã vi sai tuyến tính, thám mã tích phân, phương pháp thám mã vi sai bậc cao, thám mã nội suy v.v..</a:t>
            </a:r>
            <a:endParaRPr lang="en-US" sz="2200"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Thám mã hộp đen (vét cạn để tìm khoá)</a:t>
            </a:r>
          </a:p>
          <a:p>
            <a:pPr>
              <a:buNone/>
            </a:pPr>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Thám mã hộp đen nói chung và tấn công vét cạn nói riêng là phương pháp</a:t>
            </a:r>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thám mã không phân tích sâu cấu trúc bên trong của hệ mật mã. Cơ sở của phương pháp này chủ yếu dựa vào sức mạnh của các hệ thống tính toán hiệu năng cao để thực hiện vét cạn và tìm ra khoá mật. Đây là phương pháp thám mã đơn giản nhất đối với hệ mật mã khối. Việc thám mã đơn thuần</a:t>
            </a:r>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chỉ là thử tất cả các khóa, khóa này nối tiếp khóa kia, cho đến khi tìm ra khóa đúng.</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tiến</a:t>
            </a:r>
            <a:r>
              <a:rPr lang="en-US" dirty="0" smtClean="0">
                <a:latin typeface="Times New Roman" pitchFamily="18" charset="0"/>
                <a:cs typeface="Times New Roman" pitchFamily="18" charset="0"/>
              </a:rPr>
              <a:t>(AES)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gn="just"/>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DES,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DES: DES-X, G-DES, D_DES, T_DES,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thế</a:t>
            </a:r>
            <a:r>
              <a:rPr lang="en-US" dirty="0" smtClean="0">
                <a:latin typeface="Times New Roman" pitchFamily="18" charset="0"/>
                <a:cs typeface="Times New Roman" pitchFamily="18" charset="0"/>
              </a:rPr>
              <a:t> DES: IDEA, RC5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an </a:t>
            </a:r>
            <a:r>
              <a:rPr lang="en-US" dirty="0" err="1" smtClean="0">
                <a:latin typeface="Times New Roman" pitchFamily="18" charset="0"/>
                <a:cs typeface="Times New Roman" pitchFamily="18" charset="0"/>
              </a:rPr>
              <a:t>toàn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tại</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1/1997 NIST </a:t>
            </a:r>
            <a:r>
              <a:rPr lang="en-US" dirty="0" err="1" smtClean="0">
                <a:latin typeface="Times New Roman" pitchFamily="18" charset="0"/>
                <a:cs typeface="Times New Roman" pitchFamily="18" charset="0"/>
              </a:rPr>
              <a:t>đã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mở</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nhằm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kiếm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DES,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gọi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tiến</a:t>
            </a:r>
            <a:r>
              <a:rPr lang="en-US" dirty="0" smtClean="0">
                <a:latin typeface="Times New Roman" pitchFamily="18" charset="0"/>
                <a:cs typeface="Times New Roman" pitchFamily="18" charset="0"/>
              </a:rPr>
              <a:t> (AES – Advanced </a:t>
            </a:r>
            <a:r>
              <a:rPr lang="en-US" dirty="0" err="1" smtClean="0">
                <a:latin typeface="Times New Roman" pitchFamily="18" charset="0"/>
                <a:cs typeface="Times New Roman" pitchFamily="18" charset="0"/>
              </a:rPr>
              <a:t>Encrytion</a:t>
            </a:r>
            <a:r>
              <a:rPr lang="en-US" dirty="0" smtClean="0">
                <a:latin typeface="Times New Roman" pitchFamily="18" charset="0"/>
                <a:cs typeface="Times New Roman" pitchFamily="18" charset="0"/>
              </a:rPr>
              <a:t> Standard).</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chor="ctr">
            <a:normAutofit/>
          </a:bodyPr>
          <a:lstStyle/>
          <a:p>
            <a:pPr>
              <a:lnSpc>
                <a:spcPct val="150000"/>
              </a:lnSpc>
            </a:pPr>
            <a:r>
              <a:rPr lang="en-US" sz="3600" dirty="0" err="1" smtClean="0">
                <a:latin typeface="Times New Roman" pitchFamily="18" charset="0"/>
                <a:cs typeface="Times New Roman" pitchFamily="18" charset="0"/>
              </a:rPr>
              <a:t>Yêu</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cầu</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cơ</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bản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đối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với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các</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thuật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toán</a:t>
            </a:r>
            <a:r>
              <a:rPr lang="en-US" sz="3600" dirty="0" smtClean="0">
                <a:latin typeface="Times New Roman" pitchFamily="18" charset="0"/>
                <a:cs typeface="Times New Roman" pitchFamily="18" charset="0"/>
              </a:rPr>
              <a:t> AES </a:t>
            </a:r>
          </a:p>
        </p:txBody>
      </p:sp>
      <p:sp>
        <p:nvSpPr>
          <p:cNvPr id="4" name="Content Placeholder 2"/>
          <p:cNvSpPr>
            <a:spLocks noGrp="1"/>
          </p:cNvSpPr>
          <p:nvPr>
            <p:ph idx="1"/>
          </p:nvPr>
        </p:nvSpPr>
        <p:spPr>
          <a:xfrm>
            <a:off x="457200" y="1935480"/>
            <a:ext cx="8229600" cy="4389120"/>
          </a:xfrm>
        </p:spPr>
        <p:txBody>
          <a:bodyPr>
            <a:normAutofit fontScale="77500" lnSpcReduction="20000"/>
          </a:bodyPr>
          <a:lstStyle/>
          <a:p>
            <a:pPr lvl="1" algn="just">
              <a:lnSpc>
                <a:spcPct val="150000"/>
              </a:lnSpc>
            </a:pP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hơn</a:t>
            </a:r>
            <a:r>
              <a:rPr lang="en-US" dirty="0" smtClean="0">
                <a:latin typeface="Times New Roman" pitchFamily="18" charset="0"/>
                <a:cs typeface="Times New Roman" pitchFamily="18" charset="0"/>
              </a:rPr>
              <a:t> so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DES.</a:t>
            </a:r>
          </a:p>
          <a:p>
            <a:pPr lvl="1" algn="just">
              <a:lnSpc>
                <a:spcPct val="150000"/>
              </a:lnSpc>
            </a:pPr>
            <a:r>
              <a:rPr lang="en-US" dirty="0" err="1" smtClean="0">
                <a:latin typeface="Times New Roman" pitchFamily="18" charset="0"/>
                <a:cs typeface="Times New Roman" pitchFamily="18" charset="0"/>
              </a:rPr>
              <a:t>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an </a:t>
            </a:r>
            <a:r>
              <a:rPr lang="en-US" dirty="0" err="1" smtClean="0">
                <a:latin typeface="Times New Roman" pitchFamily="18" charset="0"/>
                <a:cs typeface="Times New Roman" pitchFamily="18" charset="0"/>
              </a:rPr>
              <a:t>toàn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kém</a:t>
            </a:r>
            <a:r>
              <a:rPr lang="en-US" dirty="0" smtClean="0">
                <a:latin typeface="Times New Roman" pitchFamily="18" charset="0"/>
                <a:cs typeface="Times New Roman" pitchFamily="18" charset="0"/>
              </a:rPr>
              <a:t> T_DES.</a:t>
            </a:r>
          </a:p>
          <a:p>
            <a:pPr lvl="1" algn="just">
              <a:lnSpc>
                <a:spcPct val="150000"/>
              </a:lnSpc>
            </a:pP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ưu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a:t>
            </a:r>
          </a:p>
          <a:p>
            <a:pPr lvl="1" algn="just">
              <a:lnSpc>
                <a:spcPct val="150000"/>
              </a:lnSpc>
            </a:pPr>
            <a:r>
              <a:rPr lang="en-US" dirty="0" err="1" smtClean="0">
                <a:latin typeface="Times New Roman" pitchFamily="18" charset="0"/>
                <a:cs typeface="Times New Roman" pitchFamily="18" charset="0"/>
              </a:rPr>
              <a:t>Khối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dài</a:t>
            </a:r>
            <a:r>
              <a:rPr lang="en-US" dirty="0" smtClean="0">
                <a:latin typeface="Times New Roman" pitchFamily="18" charset="0"/>
                <a:cs typeface="Times New Roman" pitchFamily="18" charset="0"/>
              </a:rPr>
              <a:t> 128 bit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nhau</a:t>
            </a:r>
            <a:r>
              <a:rPr lang="en-US" dirty="0" smtClean="0">
                <a:latin typeface="Times New Roman" pitchFamily="18" charset="0"/>
                <a:cs typeface="Times New Roman" pitchFamily="18" charset="0"/>
              </a:rPr>
              <a:t> – 128, 192,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256 bit.</a:t>
            </a:r>
          </a:p>
          <a:p>
            <a:pPr lvl="1" algn="just">
              <a:lnSpc>
                <a:spcPct val="150000"/>
              </a:lnSpc>
            </a:pPr>
            <a:r>
              <a:rPr lang="vi-VN" dirty="0" smtClean="0">
                <a:latin typeface="Times New Roman" pitchFamily="18" charset="0"/>
                <a:cs typeface="Times New Roman" pitchFamily="18" charset="0"/>
              </a:rPr>
              <a:t>Thời gian mã hóa dữ liệu rất thấp dưới 10/1000 giây trên bộ vi xử lý 8 bit.</a:t>
            </a:r>
            <a:endParaRPr lang="en-US" dirty="0" smtClean="0">
              <a:latin typeface="Times New Roman" pitchFamily="18" charset="0"/>
              <a:cs typeface="Times New Roman" pitchFamily="18" charset="0"/>
            </a:endParaRPr>
          </a:p>
          <a:p>
            <a:pPr lvl="1" algn="just">
              <a:lnSpc>
                <a:spcPct val="150000"/>
              </a:lnSpc>
            </a:pPr>
            <a:r>
              <a:rPr lang="vi-VN" dirty="0" smtClean="0">
                <a:latin typeface="Times New Roman" pitchFamily="18" charset="0"/>
                <a:cs typeface="Times New Roman" pitchFamily="18" charset="0"/>
              </a:rPr>
              <a:t>Thiết kế đơn giản: phân tích đánh giá và cài đặt dễ</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dàng.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1043</TotalTime>
  <Words>2685</Words>
  <Application>Microsoft Office PowerPoint</Application>
  <PresentationFormat>On-screen Show (4:3)</PresentationFormat>
  <Paragraphs>211</Paragraphs>
  <Slides>37</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6" baseType="lpstr">
      <vt:lpstr>Arial</vt:lpstr>
      <vt:lpstr>Calibri</vt:lpstr>
      <vt:lpstr>Symbol</vt:lpstr>
      <vt:lpstr>Tahoma</vt:lpstr>
      <vt:lpstr>Times New Roman</vt:lpstr>
      <vt:lpstr>Verdana</vt:lpstr>
      <vt:lpstr>Wingdings</vt:lpstr>
      <vt:lpstr>Office Theme</vt:lpstr>
      <vt:lpstr>Visio</vt:lpstr>
      <vt:lpstr>PowerPoint Presentation</vt:lpstr>
      <vt:lpstr>MÃ HÓA CỔ ĐIỂN </vt:lpstr>
      <vt:lpstr>DES ( Data Encryption Standard)</vt:lpstr>
      <vt:lpstr>MÔ TẢ THUẬT TOÁN CỦA DES</vt:lpstr>
      <vt:lpstr>MÔ TẢ THUẬT TOÁN CỦA DES</vt:lpstr>
      <vt:lpstr>MÔ TẢ THUẬT TOÁN CỦA DES</vt:lpstr>
      <vt:lpstr>THÁM MÃ DES</vt:lpstr>
      <vt:lpstr>Chuẩn mã hóa dữ liệu tiến tiến(AES)</vt:lpstr>
      <vt:lpstr>Yêu cầu cơ bản đối với các thuật toán AES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MÃ HÓA CÔNG KHAI</vt:lpstr>
      <vt:lpstr>MÃ HÓA CÔNG KHAI</vt:lpstr>
      <vt:lpstr>HỆ MẬT RSA</vt:lpstr>
      <vt:lpstr>THUẬT TOÁN RSA</vt:lpstr>
      <vt:lpstr>TẤN CÔNG RSA</vt:lpstr>
      <vt:lpstr>CHỮ KÝ SỐ (Electronic signature)</vt:lpstr>
      <vt:lpstr>CHỮ KÝ SỐ (Electronic signature)</vt:lpstr>
      <vt:lpstr>CHỮ KÝ SỐ (Electronic signature)</vt:lpstr>
      <vt:lpstr>MÔ HÌNH CHỮ KÝ SỐ</vt:lpstr>
      <vt:lpstr>QUÁ TRÌNH XÁC THỰC CHỮ KÝ SỐ</vt:lpstr>
      <vt:lpstr>CÁC THUẬT TOÁN  CHỮ KÝ SỐ THƯỜNG DÙNG</vt:lpstr>
      <vt:lpstr>CHỮ KÝ SỐ RSA</vt:lpstr>
      <vt:lpstr>CHỮ KÝ SỐ ELGAMAL</vt:lpstr>
      <vt:lpstr>TẠO VÀ XÁC THỰC CHỮ KÝ SỐ ELGAMAL</vt:lpstr>
      <vt:lpstr>Hàm Băm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trung vu</cp:lastModifiedBy>
  <cp:revision>105</cp:revision>
  <dcterms:created xsi:type="dcterms:W3CDTF">2006-08-16T00:00:00Z</dcterms:created>
  <dcterms:modified xsi:type="dcterms:W3CDTF">2013-12-01T03:16:06Z</dcterms:modified>
</cp:coreProperties>
</file>