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 r:id="rId2"/>
    <p:sldId id="282" r:id="rId3"/>
    <p:sldId id="298" r:id="rId4"/>
    <p:sldId id="275" r:id="rId5"/>
    <p:sldId id="277" r:id="rId6"/>
    <p:sldId id="276" r:id="rId7"/>
    <p:sldId id="278" r:id="rId8"/>
    <p:sldId id="279" r:id="rId9"/>
    <p:sldId id="285" r:id="rId10"/>
    <p:sldId id="283" r:id="rId11"/>
    <p:sldId id="286" r:id="rId12"/>
    <p:sldId id="270" r:id="rId13"/>
    <p:sldId id="269" r:id="rId14"/>
    <p:sldId id="271" r:id="rId15"/>
    <p:sldId id="263" r:id="rId16"/>
    <p:sldId id="274" r:id="rId17"/>
    <p:sldId id="257" r:id="rId18"/>
    <p:sldId id="260" r:id="rId19"/>
    <p:sldId id="262" r:id="rId20"/>
    <p:sldId id="264" r:id="rId21"/>
    <p:sldId id="272" r:id="rId22"/>
    <p:sldId id="267" r:id="rId23"/>
    <p:sldId id="288" r:id="rId24"/>
    <p:sldId id="289" r:id="rId25"/>
    <p:sldId id="290" r:id="rId26"/>
    <p:sldId id="284" r:id="rId27"/>
    <p:sldId id="291" r:id="rId28"/>
    <p:sldId id="292" r:id="rId29"/>
    <p:sldId id="293" r:id="rId30"/>
    <p:sldId id="294" r:id="rId31"/>
    <p:sldId id="295" r:id="rId32"/>
    <p:sldId id="3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10/9/2013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10/9/2013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10/9/2013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10/9/2013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10/9/2013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10/9/2013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10/9/2013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2000"/>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10/9/2013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vi.wikipedia.org/wiki/V%C4%83n_b%E1%BA%A3n" TargetMode="Externa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hyperlink" Target="http://vi.wikipedia.org/wiki/Video" TargetMode="External"/><Relationship Id="rId4" Type="http://schemas.openxmlformats.org/officeDocument/2006/relationships/hyperlink" Target="http://vi.wikipedia.org/w/index.php?title=H%C3%ACnh_%E1%BA%A3nh&amp;action=edit&amp;redlink=1"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1"/>
          <p:cNvSpPr/>
          <p:nvPr/>
        </p:nvSpPr>
        <p:spPr>
          <a:xfrm>
            <a:off x="2057400" y="3733800"/>
            <a:ext cx="7086600" cy="830997"/>
          </a:xfrm>
          <a:prstGeom prst="rect">
            <a:avLst/>
          </a:prstGeom>
        </p:spPr>
        <p:txBody>
          <a:bodyPr wrap="square">
            <a:spAutoFit/>
          </a:bodyPr>
          <a:lstStyle/>
          <a:p>
            <a:pPr algn="ctr"/>
            <a:r>
              <a:rPr lang="vi-VN" sz="2400" dirty="0" smtClean="0">
                <a:latin typeface="Times New Roman" pitchFamily="18" charset="0"/>
                <a:cs typeface="Times New Roman" pitchFamily="18" charset="0"/>
              </a:rPr>
              <a:t>Bài giảng: Xây giải pháp triển khai mã hóa cho </a:t>
            </a: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cơ sở dữ liệu, truyền dữ liệu</a:t>
            </a:r>
            <a:endParaRPr lang="en-US" sz="2400" dirty="0">
              <a:latin typeface="Times New Roman" pitchFamily="18" charset="0"/>
              <a:cs typeface="Times New Roman" pitchFamily="18" charset="0"/>
            </a:endParaRPr>
          </a:p>
        </p:txBody>
      </p:sp>
      <p:sp>
        <p:nvSpPr>
          <p:cNvPr id="3" name="Rectangle 2"/>
          <p:cNvSpPr/>
          <p:nvPr/>
        </p:nvSpPr>
        <p:spPr>
          <a:xfrm>
            <a:off x="2133600" y="4724400"/>
            <a:ext cx="5715000" cy="477054"/>
          </a:xfrm>
          <a:prstGeom prst="rect">
            <a:avLst/>
          </a:prstGeom>
        </p:spPr>
        <p:txBody>
          <a:bodyPr wrap="square">
            <a:spAutoFit/>
          </a:bodyPr>
          <a:lstStyle/>
          <a:p>
            <a:r>
              <a:rPr lang="en-US" sz="2500" dirty="0" err="1" smtClean="0">
                <a:latin typeface="Times New Roman" pitchFamily="18" charset="0"/>
                <a:cs typeface="Times New Roman" pitchFamily="18" charset="0"/>
              </a:rPr>
              <a:t>Giáo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hướng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dẫn</a:t>
            </a:r>
            <a:r>
              <a:rPr lang="en-US" sz="2500" dirty="0" smtClean="0">
                <a:latin typeface="Times New Roman" pitchFamily="18" charset="0"/>
                <a:cs typeface="Times New Roman" pitchFamily="18" charset="0"/>
              </a:rPr>
              <a:t>: TS. </a:t>
            </a:r>
            <a:r>
              <a:rPr lang="en-US" sz="2500" dirty="0" err="1" smtClean="0">
                <a:latin typeface="Times New Roman" pitchFamily="18" charset="0"/>
                <a:cs typeface="Times New Roman" pitchFamily="18" charset="0"/>
              </a:rPr>
              <a:t>Tống</a:t>
            </a:r>
            <a:r>
              <a:rPr lang="en-US" sz="2500" dirty="0" smtClean="0">
                <a:latin typeface="Times New Roman" pitchFamily="18" charset="0"/>
                <a:cs typeface="Times New Roman" pitchFamily="18" charset="0"/>
              </a:rPr>
              <a:t> Minh </a:t>
            </a:r>
            <a:r>
              <a:rPr lang="en-US" sz="2500" dirty="0" err="1" smtClean="0">
                <a:latin typeface="Times New Roman" pitchFamily="18" charset="0"/>
                <a:cs typeface="Times New Roman" pitchFamily="18" charset="0"/>
              </a:rPr>
              <a:t>Đức</a:t>
            </a:r>
            <a:endParaRPr lang="en-US" sz="2500" dirty="0">
              <a:latin typeface="Times New Roman" pitchFamily="18" charset="0"/>
              <a:cs typeface="Times New Roman" pitchFamily="18" charset="0"/>
            </a:endParaRPr>
          </a:p>
        </p:txBody>
      </p:sp>
      <p:sp>
        <p:nvSpPr>
          <p:cNvPr id="4" name="Rectangle 3"/>
          <p:cNvSpPr/>
          <p:nvPr/>
        </p:nvSpPr>
        <p:spPr>
          <a:xfrm>
            <a:off x="2133600" y="5410200"/>
            <a:ext cx="7010400" cy="1477328"/>
          </a:xfrm>
          <a:prstGeom prst="rect">
            <a:avLst/>
          </a:prstGeom>
        </p:spPr>
        <p:txBody>
          <a:bodyPr wrap="square">
            <a:spAutoFit/>
          </a:bodyPr>
          <a:lstStyle/>
          <a:p>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Cao Minh </a:t>
            </a:r>
            <a:r>
              <a:rPr lang="en-US" dirty="0" err="1" smtClean="0">
                <a:latin typeface="Times New Roman" pitchFamily="18" charset="0"/>
                <a:cs typeface="Times New Roman" pitchFamily="18" charset="0"/>
              </a:rPr>
              <a:t>Ngọc</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Thịnh</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Nghiệp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Ngọc</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Tuấn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Lâm</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err="1" smtClean="0">
                <a:latin typeface="Times New Roman" pitchFamily="18" charset="0"/>
                <a:cs typeface="Times New Roman" pitchFamily="18" charset="0"/>
              </a:rPr>
              <a:t>Chuẩn</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mã</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hóa</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dữ</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liệu</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tiến</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tiến</a:t>
            </a:r>
            <a:r>
              <a:rPr lang="en-US" u="sng" dirty="0" smtClean="0">
                <a:latin typeface="Times New Roman" pitchFamily="18" charset="0"/>
                <a:cs typeface="Times New Roman" pitchFamily="18" charset="0"/>
              </a:rPr>
              <a:t>(AES)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DES,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DES: DES-X, G-DES, D_DES, T_DES,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DES: IDEA, RC5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1/1997 NIST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nhằm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DES,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(AES – Advanced </a:t>
            </a:r>
            <a:r>
              <a:rPr lang="en-US" dirty="0" err="1" smtClean="0">
                <a:latin typeface="Times New Roman" pitchFamily="18" charset="0"/>
                <a:cs typeface="Times New Roman" pitchFamily="18" charset="0"/>
              </a:rPr>
              <a:t>Encrytion</a:t>
            </a:r>
            <a:r>
              <a:rPr lang="en-US" dirty="0" smtClean="0">
                <a:latin typeface="Times New Roman" pitchFamily="18" charset="0"/>
                <a:cs typeface="Times New Roman" pitchFamily="18" charset="0"/>
              </a:rPr>
              <a:t> Standard).</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lnSpc>
                <a:spcPct val="150000"/>
              </a:lnSpc>
            </a:pPr>
            <a:r>
              <a:rPr lang="en-US" sz="2800" u="sng" dirty="0" err="1" smtClean="0">
                <a:latin typeface="Times New Roman" pitchFamily="18" charset="0"/>
                <a:cs typeface="Times New Roman" pitchFamily="18" charset="0"/>
              </a:rPr>
              <a:t>Yêu</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cầu</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cơ</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bản</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đối</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với</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các</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thuật</a:t>
            </a:r>
            <a:r>
              <a:rPr lang="en-US" sz="2800" u="sng" dirty="0" smtClean="0">
                <a:latin typeface="Times New Roman" pitchFamily="18" charset="0"/>
                <a:cs typeface="Times New Roman" pitchFamily="18" charset="0"/>
              </a:rPr>
              <a:t> </a:t>
            </a:r>
            <a:r>
              <a:rPr lang="en-US" sz="2800" u="sng" dirty="0" err="1" smtClean="0">
                <a:latin typeface="Times New Roman" pitchFamily="18" charset="0"/>
                <a:cs typeface="Times New Roman" pitchFamily="18" charset="0"/>
              </a:rPr>
              <a:t>toán</a:t>
            </a:r>
            <a:r>
              <a:rPr lang="en-US" sz="2800" u="sng" dirty="0" smtClean="0">
                <a:latin typeface="Times New Roman" pitchFamily="18" charset="0"/>
                <a:cs typeface="Times New Roman" pitchFamily="18" charset="0"/>
              </a:rPr>
              <a:t> AES </a:t>
            </a:r>
          </a:p>
        </p:txBody>
      </p:sp>
      <p:sp>
        <p:nvSpPr>
          <p:cNvPr id="4" name="Content Placeholder 2"/>
          <p:cNvSpPr>
            <a:spLocks noGrp="1"/>
          </p:cNvSpPr>
          <p:nvPr>
            <p:ph idx="1"/>
          </p:nvPr>
        </p:nvSpPr>
        <p:spPr>
          <a:xfrm>
            <a:off x="457200" y="1935480"/>
            <a:ext cx="8229600" cy="4389120"/>
          </a:xfrm>
        </p:spPr>
        <p:txBody>
          <a:bodyPr>
            <a:normAutofit fontScale="77500" lnSpcReduction="20000"/>
          </a:bodyPr>
          <a:lstStyle/>
          <a:p>
            <a:pPr lvl="1" algn="just">
              <a:lnSpc>
                <a:spcPct val="150000"/>
              </a:lnSpc>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so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DES.</a:t>
            </a:r>
          </a:p>
          <a:p>
            <a:pPr lvl="1" algn="just">
              <a:lnSpc>
                <a:spcPct val="150000"/>
              </a:lnSpc>
            </a:pPr>
            <a:r>
              <a:rPr lang="en-US" dirty="0" err="1" smtClean="0">
                <a:latin typeface="Times New Roman" pitchFamily="18" charset="0"/>
                <a:cs typeface="Times New Roman" pitchFamily="18" charset="0"/>
              </a:rPr>
              <a:t>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kém</a:t>
            </a:r>
            <a:r>
              <a:rPr lang="en-US" dirty="0" smtClean="0">
                <a:latin typeface="Times New Roman" pitchFamily="18" charset="0"/>
                <a:cs typeface="Times New Roman" pitchFamily="18" charset="0"/>
              </a:rPr>
              <a:t> T_DES.</a:t>
            </a:r>
          </a:p>
          <a:p>
            <a:pPr lvl="1" algn="just">
              <a:lnSpc>
                <a:spcPct val="150000"/>
              </a:lnSpc>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lgn="just">
              <a:lnSpc>
                <a:spcPct val="150000"/>
              </a:lnSpc>
            </a:pPr>
            <a:r>
              <a:rPr lang="en-US" dirty="0" err="1" smtClean="0">
                <a:latin typeface="Times New Roman" pitchFamily="18" charset="0"/>
                <a:cs typeface="Times New Roman" pitchFamily="18" charset="0"/>
              </a:rPr>
              <a:t>Khối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128 bit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 128, 192,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256 bit.</a:t>
            </a:r>
          </a:p>
          <a:p>
            <a:pPr lvl="1" algn="just">
              <a:lnSpc>
                <a:spcPct val="150000"/>
              </a:lnSpc>
            </a:pPr>
            <a:r>
              <a:rPr lang="vi-VN" dirty="0" smtClean="0">
                <a:latin typeface="Times New Roman" pitchFamily="18" charset="0"/>
                <a:cs typeface="Times New Roman" pitchFamily="18" charset="0"/>
              </a:rPr>
              <a:t>Thời gian mã hóa dữ liệu rất thấp dưới 10/1000 giây trên bộ vi xử lý 8 bit.</a:t>
            </a:r>
            <a:endParaRPr lang="en-US" dirty="0" smtClean="0">
              <a:latin typeface="Times New Roman" pitchFamily="18" charset="0"/>
              <a:cs typeface="Times New Roman" pitchFamily="18" charset="0"/>
            </a:endParaRPr>
          </a:p>
          <a:p>
            <a:pPr lvl="1" algn="just">
              <a:lnSpc>
                <a:spcPct val="150000"/>
              </a:lnSpc>
            </a:pPr>
            <a:r>
              <a:rPr lang="vi-VN" dirty="0" smtClean="0">
                <a:latin typeface="Times New Roman" pitchFamily="18" charset="0"/>
                <a:cs typeface="Times New Roman" pitchFamily="18" charset="0"/>
              </a:rPr>
              <a:t>Thiết kế đơn giản: phân tích đánh giá và cài đặt dễ</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dàng.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slide(fromBottom)">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AutoShape 2"/>
          <p:cNvSpPr>
            <a:spLocks noChangeArrowheads="1"/>
          </p:cNvSpPr>
          <p:nvPr/>
        </p:nvSpPr>
        <p:spPr bwMode="auto">
          <a:xfrm>
            <a:off x="1828801" y="3505200"/>
            <a:ext cx="2057400" cy="2514600"/>
          </a:xfrm>
          <a:prstGeom prst="roundRect">
            <a:avLst>
              <a:gd name="adj" fmla="val 13745"/>
            </a:avLst>
          </a:prstGeom>
          <a:noFill/>
          <a:ln w="38100">
            <a:solidFill>
              <a:schemeClr val="bg2"/>
            </a:solidFill>
            <a:round/>
            <a:headEnd/>
            <a:tailEnd/>
          </a:ln>
          <a:effectLst/>
        </p:spPr>
        <p:txBody>
          <a:bodyPr anchor="ctr"/>
          <a:lstStyle/>
          <a:p>
            <a:pPr eaLnBrk="0" hangingPunct="0"/>
            <a:endParaRPr lang="en-US" sz="1400" dirty="0">
              <a:solidFill>
                <a:schemeClr val="tx2"/>
              </a:solidFill>
              <a:latin typeface="Verdana" pitchFamily="34" charset="0"/>
            </a:endParaRPr>
          </a:p>
        </p:txBody>
      </p:sp>
      <p:sp>
        <p:nvSpPr>
          <p:cNvPr id="78853" name="Rectangle 5"/>
          <p:cNvSpPr>
            <a:spLocks noGrp="1" noChangeArrowheads="1"/>
          </p:cNvSpPr>
          <p:nvPr>
            <p:ph type="title"/>
          </p:nvPr>
        </p:nvSpPr>
        <p:spPr/>
        <p:txBody>
          <a:bodyPr/>
          <a:lstStyle/>
          <a:p>
            <a:pPr algn="ctr"/>
            <a:r>
              <a:rPr lang="en-US" sz="3600" u="sng" dirty="0" smtClean="0">
                <a:latin typeface="Times New Roman" pitchFamily="18" charset="0"/>
                <a:cs typeface="Times New Roman" pitchFamily="18" charset="0"/>
              </a:rPr>
              <a:t>MÃ HÓA CÔNG KHAI</a:t>
            </a:r>
            <a:endParaRPr lang="en-US" sz="2000" u="sng" dirty="0">
              <a:latin typeface="Times New Roman" pitchFamily="18" charset="0"/>
              <a:cs typeface="Times New Roman" pitchFamily="18" charset="0"/>
            </a:endParaRPr>
          </a:p>
        </p:txBody>
      </p:sp>
      <p:sp>
        <p:nvSpPr>
          <p:cNvPr id="78855" name="AutoShape 7"/>
          <p:cNvSpPr>
            <a:spLocks noChangeArrowheads="1"/>
          </p:cNvSpPr>
          <p:nvPr/>
        </p:nvSpPr>
        <p:spPr bwMode="gray">
          <a:xfrm>
            <a:off x="4495800" y="2057400"/>
            <a:ext cx="609600" cy="838200"/>
          </a:xfrm>
          <a:prstGeom prst="chevron">
            <a:avLst>
              <a:gd name="adj" fmla="val 52514"/>
            </a:avLst>
          </a:prstGeom>
          <a:solidFill>
            <a:schemeClr val="hlink"/>
          </a:solidFill>
          <a:ln w="0" algn="ctr">
            <a:noFill/>
            <a:miter lim="800000"/>
            <a:headEnd/>
            <a:tailEnd/>
          </a:ln>
          <a:effectLst/>
        </p:spPr>
        <p:txBody>
          <a:bodyPr wrap="none" anchor="ctr"/>
          <a:lstStyle/>
          <a:p>
            <a:endParaRPr lang="en-US"/>
          </a:p>
        </p:txBody>
      </p:sp>
      <p:sp>
        <p:nvSpPr>
          <p:cNvPr id="78856" name="Oval 8"/>
          <p:cNvSpPr>
            <a:spLocks noChangeArrowheads="1"/>
          </p:cNvSpPr>
          <p:nvPr/>
        </p:nvSpPr>
        <p:spPr bwMode="gray">
          <a:xfrm>
            <a:off x="5805488" y="16303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8857" name="Oval 9"/>
          <p:cNvSpPr>
            <a:spLocks noChangeArrowheads="1"/>
          </p:cNvSpPr>
          <p:nvPr/>
        </p:nvSpPr>
        <p:spPr bwMode="gray">
          <a:xfrm>
            <a:off x="5805488" y="16303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endParaRPr lang="en-US"/>
          </a:p>
        </p:txBody>
      </p:sp>
      <p:sp>
        <p:nvSpPr>
          <p:cNvPr id="78858" name="Oval 10"/>
          <p:cNvSpPr>
            <a:spLocks noChangeArrowheads="1"/>
          </p:cNvSpPr>
          <p:nvPr/>
        </p:nvSpPr>
        <p:spPr bwMode="gray">
          <a:xfrm>
            <a:off x="5916613" y="17414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8859" name="Oval 11"/>
          <p:cNvSpPr>
            <a:spLocks noChangeArrowheads="1"/>
          </p:cNvSpPr>
          <p:nvPr/>
        </p:nvSpPr>
        <p:spPr bwMode="gray">
          <a:xfrm>
            <a:off x="5942013" y="17494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78860" name="Oval 12"/>
          <p:cNvSpPr>
            <a:spLocks noChangeArrowheads="1"/>
          </p:cNvSpPr>
          <p:nvPr/>
        </p:nvSpPr>
        <p:spPr bwMode="gray">
          <a:xfrm>
            <a:off x="5995988" y="1812925"/>
            <a:ext cx="1335087" cy="1320800"/>
          </a:xfrm>
          <a:prstGeom prst="ellipse">
            <a:avLst/>
          </a:prstGeom>
          <a:solidFill>
            <a:srgbClr val="333333"/>
          </a:solidFill>
          <a:ln w="38100" algn="ctr">
            <a:noFill/>
            <a:round/>
            <a:headEnd/>
            <a:tailEnd/>
          </a:ln>
          <a:effectLst/>
        </p:spPr>
        <p:txBody>
          <a:bodyPr anchor="ctr">
            <a:spAutoFit/>
          </a:bodyPr>
          <a:lstStyle/>
          <a:p>
            <a:endParaRPr lang="en-US"/>
          </a:p>
        </p:txBody>
      </p:sp>
      <p:sp>
        <p:nvSpPr>
          <p:cNvPr id="78871" name="Oval 23"/>
          <p:cNvSpPr>
            <a:spLocks noChangeArrowheads="1"/>
          </p:cNvSpPr>
          <p:nvPr/>
        </p:nvSpPr>
        <p:spPr bwMode="gray">
          <a:xfrm>
            <a:off x="2117725" y="1690688"/>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8872" name="Oval 24"/>
          <p:cNvSpPr>
            <a:spLocks noChangeArrowheads="1"/>
          </p:cNvSpPr>
          <p:nvPr/>
        </p:nvSpPr>
        <p:spPr bwMode="gray">
          <a:xfrm>
            <a:off x="2117725" y="1690688"/>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en-US"/>
          </a:p>
        </p:txBody>
      </p:sp>
      <p:sp>
        <p:nvSpPr>
          <p:cNvPr id="78873" name="Oval 25"/>
          <p:cNvSpPr>
            <a:spLocks noChangeArrowheads="1"/>
          </p:cNvSpPr>
          <p:nvPr/>
        </p:nvSpPr>
        <p:spPr bwMode="gray">
          <a:xfrm>
            <a:off x="2228850" y="1801813"/>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8874" name="Oval 26"/>
          <p:cNvSpPr>
            <a:spLocks noChangeArrowheads="1"/>
          </p:cNvSpPr>
          <p:nvPr/>
        </p:nvSpPr>
        <p:spPr bwMode="gray">
          <a:xfrm>
            <a:off x="2230438" y="1803400"/>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78875" name="Oval 27"/>
          <p:cNvSpPr>
            <a:spLocks noChangeArrowheads="1"/>
          </p:cNvSpPr>
          <p:nvPr/>
        </p:nvSpPr>
        <p:spPr bwMode="gray">
          <a:xfrm>
            <a:off x="2301875" y="1873250"/>
            <a:ext cx="1333500" cy="1320800"/>
          </a:xfrm>
          <a:prstGeom prst="ellipse">
            <a:avLst/>
          </a:prstGeom>
          <a:solidFill>
            <a:srgbClr val="333333"/>
          </a:solidFill>
          <a:ln w="38100" algn="ctr">
            <a:noFill/>
            <a:round/>
            <a:headEnd/>
            <a:tailEnd/>
          </a:ln>
          <a:effectLst/>
        </p:spPr>
        <p:txBody>
          <a:bodyPr anchor="ctr">
            <a:spAutoFit/>
          </a:bodyPr>
          <a:lstStyle/>
          <a:p>
            <a:endParaRPr lang="en-US"/>
          </a:p>
        </p:txBody>
      </p:sp>
      <p:grpSp>
        <p:nvGrpSpPr>
          <p:cNvPr id="3" name="Group 28"/>
          <p:cNvGrpSpPr>
            <a:grpSpLocks/>
          </p:cNvGrpSpPr>
          <p:nvPr/>
        </p:nvGrpSpPr>
        <p:grpSpPr bwMode="auto">
          <a:xfrm>
            <a:off x="2324100" y="1889125"/>
            <a:ext cx="1290638" cy="1277938"/>
            <a:chOff x="4166" y="1706"/>
            <a:chExt cx="1252" cy="1252"/>
          </a:xfrm>
        </p:grpSpPr>
        <p:sp>
          <p:nvSpPr>
            <p:cNvPr id="78877"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78878"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78879"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78880"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nvGrpSpPr>
          <p:cNvPr id="4" name="Group 33"/>
          <p:cNvGrpSpPr>
            <a:grpSpLocks/>
          </p:cNvGrpSpPr>
          <p:nvPr/>
        </p:nvGrpSpPr>
        <p:grpSpPr bwMode="auto">
          <a:xfrm>
            <a:off x="6019800" y="1828800"/>
            <a:ext cx="1292225" cy="1277938"/>
            <a:chOff x="4166" y="1706"/>
            <a:chExt cx="1252" cy="1252"/>
          </a:xfrm>
        </p:grpSpPr>
        <p:sp>
          <p:nvSpPr>
            <p:cNvPr id="78882"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78883"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78884"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78885"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78887" name="Text Box 39"/>
          <p:cNvSpPr txBox="1">
            <a:spLocks noChangeArrowheads="1"/>
          </p:cNvSpPr>
          <p:nvPr/>
        </p:nvSpPr>
        <p:spPr bwMode="gray">
          <a:xfrm>
            <a:off x="2362200" y="2133600"/>
            <a:ext cx="1149675" cy="830997"/>
          </a:xfrm>
          <a:prstGeom prst="rect">
            <a:avLst/>
          </a:prstGeom>
          <a:noFill/>
          <a:ln w="9525" algn="ctr">
            <a:noFill/>
            <a:miter lim="800000"/>
            <a:headEnd/>
            <a:tailEnd/>
          </a:ln>
          <a:effectLst/>
        </p:spPr>
        <p:txBody>
          <a:bodyPr wrap="none">
            <a:spAutoFit/>
          </a:bodyPr>
          <a:lstStyle/>
          <a:p>
            <a:pPr algn="ctr" eaLnBrk="0" hangingPunct="0"/>
            <a:r>
              <a:rPr lang="en-US" sz="2400" dirty="0" err="1" smtClean="0">
                <a:solidFill>
                  <a:srgbClr val="000000"/>
                </a:solidFill>
                <a:latin typeface="Times New Roman" pitchFamily="18" charset="0"/>
                <a:cs typeface="Times New Roman" pitchFamily="18" charset="0"/>
              </a:rPr>
              <a:t>Mã</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hóa</a:t>
            </a:r>
            <a:endParaRPr lang="en-US" sz="2400" dirty="0" smtClean="0">
              <a:solidFill>
                <a:srgbClr val="000000"/>
              </a:solidFill>
              <a:latin typeface="Times New Roman" pitchFamily="18" charset="0"/>
              <a:cs typeface="Times New Roman" pitchFamily="18" charset="0"/>
            </a:endParaRPr>
          </a:p>
          <a:p>
            <a:pPr algn="ctr" eaLnBrk="0" hangingPunct="0"/>
            <a:r>
              <a:rPr lang="en-US" sz="2400" dirty="0" err="1" smtClean="0">
                <a:solidFill>
                  <a:srgbClr val="000000"/>
                </a:solidFill>
                <a:latin typeface="Times New Roman" pitchFamily="18" charset="0"/>
                <a:cs typeface="Times New Roman" pitchFamily="18" charset="0"/>
              </a:rPr>
              <a:t>cổ</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điển</a:t>
            </a:r>
            <a:endParaRPr lang="en-US" sz="2400" dirty="0">
              <a:solidFill>
                <a:srgbClr val="000000"/>
              </a:solidFill>
              <a:latin typeface="Times New Roman" pitchFamily="18" charset="0"/>
              <a:cs typeface="Times New Roman" pitchFamily="18" charset="0"/>
            </a:endParaRPr>
          </a:p>
        </p:txBody>
      </p:sp>
      <p:sp>
        <p:nvSpPr>
          <p:cNvPr id="78888" name="Text Box 40"/>
          <p:cNvSpPr txBox="1">
            <a:spLocks noChangeArrowheads="1"/>
          </p:cNvSpPr>
          <p:nvPr/>
        </p:nvSpPr>
        <p:spPr bwMode="gray">
          <a:xfrm>
            <a:off x="6019800" y="2057400"/>
            <a:ext cx="1388522" cy="830997"/>
          </a:xfrm>
          <a:prstGeom prst="rect">
            <a:avLst/>
          </a:prstGeom>
          <a:noFill/>
          <a:ln w="9525" algn="ctr">
            <a:noFill/>
            <a:miter lim="800000"/>
            <a:headEnd/>
            <a:tailEnd/>
          </a:ln>
          <a:effectLst/>
        </p:spPr>
        <p:txBody>
          <a:bodyPr wrap="none">
            <a:spAutoFit/>
          </a:bodyPr>
          <a:lstStyle/>
          <a:p>
            <a:pPr algn="ctr" eaLnBrk="0" hangingPunct="0"/>
            <a:r>
              <a:rPr lang="en-US" sz="2400" dirty="0" err="1" smtClean="0">
                <a:solidFill>
                  <a:srgbClr val="000000"/>
                </a:solidFill>
                <a:latin typeface="Times New Roman" pitchFamily="18" charset="0"/>
                <a:cs typeface="Times New Roman" pitchFamily="18" charset="0"/>
              </a:rPr>
              <a:t>Mã</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hóa</a:t>
            </a:r>
            <a:r>
              <a:rPr lang="en-US" sz="2400" dirty="0" smtClean="0">
                <a:solidFill>
                  <a:srgbClr val="000000"/>
                </a:solidFill>
                <a:latin typeface="Times New Roman" pitchFamily="18" charset="0"/>
                <a:cs typeface="Times New Roman" pitchFamily="18" charset="0"/>
              </a:rPr>
              <a:t> </a:t>
            </a:r>
          </a:p>
          <a:p>
            <a:pPr algn="ctr" eaLnBrk="0" hangingPunct="0"/>
            <a:r>
              <a:rPr lang="en-US" sz="2400" dirty="0" err="1" smtClean="0">
                <a:solidFill>
                  <a:srgbClr val="000000"/>
                </a:solidFill>
                <a:latin typeface="Times New Roman" pitchFamily="18" charset="0"/>
                <a:cs typeface="Times New Roman" pitchFamily="18" charset="0"/>
              </a:rPr>
              <a:t>công</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khai</a:t>
            </a:r>
            <a:endParaRPr lang="en-US" sz="2400" dirty="0">
              <a:solidFill>
                <a:srgbClr val="000000"/>
              </a:solidFill>
              <a:latin typeface="Times New Roman" pitchFamily="18" charset="0"/>
              <a:cs typeface="Times New Roman" pitchFamily="18" charset="0"/>
            </a:endParaRPr>
          </a:p>
        </p:txBody>
      </p:sp>
      <p:sp>
        <p:nvSpPr>
          <p:cNvPr id="30" name="Rectangle 29"/>
          <p:cNvSpPr/>
          <p:nvPr/>
        </p:nvSpPr>
        <p:spPr>
          <a:xfrm>
            <a:off x="1981200" y="3581400"/>
            <a:ext cx="1905000" cy="2585323"/>
          </a:xfrm>
          <a:prstGeom prst="rect">
            <a:avLst/>
          </a:prstGeom>
        </p:spPr>
        <p:txBody>
          <a:bodyPr wrap="square">
            <a:spAutoFit/>
          </a:bodyPr>
          <a:lstStyle/>
          <a:p>
            <a:pPr>
              <a:buFontTx/>
              <a:buChar char="-"/>
            </a:pP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khăn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31" name="AutoShape 2"/>
          <p:cNvSpPr>
            <a:spLocks noChangeArrowheads="1"/>
          </p:cNvSpPr>
          <p:nvPr/>
        </p:nvSpPr>
        <p:spPr bwMode="auto">
          <a:xfrm>
            <a:off x="5638800" y="3505200"/>
            <a:ext cx="2057400" cy="2514600"/>
          </a:xfrm>
          <a:prstGeom prst="roundRect">
            <a:avLst>
              <a:gd name="adj" fmla="val 13745"/>
            </a:avLst>
          </a:prstGeom>
          <a:noFill/>
          <a:ln w="38100">
            <a:solidFill>
              <a:schemeClr val="bg2"/>
            </a:solidFill>
            <a:round/>
            <a:headEnd/>
            <a:tailEnd/>
          </a:ln>
          <a:effectLst/>
        </p:spPr>
        <p:txBody>
          <a:bodyPr anchor="ctr"/>
          <a:lstStyle/>
          <a:p>
            <a:pPr eaLnBrk="0" hangingPunct="0"/>
            <a:endParaRPr lang="en-US" sz="1400" dirty="0">
              <a:solidFill>
                <a:schemeClr val="tx2"/>
              </a:solidFill>
              <a:latin typeface="Verdana" pitchFamily="34" charset="0"/>
            </a:endParaRPr>
          </a:p>
        </p:txBody>
      </p:sp>
      <p:sp>
        <p:nvSpPr>
          <p:cNvPr id="32" name="Rectangle 31"/>
          <p:cNvSpPr/>
          <p:nvPr/>
        </p:nvSpPr>
        <p:spPr>
          <a:xfrm>
            <a:off x="5715000" y="3581400"/>
            <a:ext cx="1905000" cy="2062103"/>
          </a:xfrm>
          <a:prstGeom prst="rect">
            <a:avLst/>
          </a:prstGeom>
        </p:spPr>
        <p:txBody>
          <a:bodyPr wrap="square">
            <a:spAutoFit/>
          </a:bodyPr>
          <a:lstStyle/>
          <a:p>
            <a:r>
              <a:rPr lang="en-US" sz="1600" dirty="0" smtClean="0">
                <a:latin typeface="Times New Roman" pitchFamily="18" charset="0"/>
                <a:cs typeface="Times New Roman" pitchFamily="18" charset="0"/>
              </a:rPr>
              <a:t>M</a:t>
            </a:r>
            <a:r>
              <a:rPr lang="vi-VN" sz="1600" dirty="0" smtClean="0">
                <a:latin typeface="Times New Roman" pitchFamily="18" charset="0"/>
                <a:cs typeface="Times New Roman" pitchFamily="18" charset="0"/>
              </a:rPr>
              <a:t>ã hóa khóa công khai đã giải quyết được vấn đề này vì nó cho</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gửi thông tin mật trên đường truyền không an toàn mà không cần thỏa thuậ</a:t>
            </a:r>
            <a:r>
              <a:rPr lang="en-US" sz="1600" dirty="0" smtClean="0">
                <a:latin typeface="Times New Roman" pitchFamily="18" charset="0"/>
                <a:cs typeface="Times New Roman" pitchFamily="18" charset="0"/>
              </a:rPr>
              <a:t>n </a:t>
            </a:r>
            <a:r>
              <a:rPr lang="en-US" sz="1600" dirty="0" err="1" smtClean="0">
                <a:latin typeface="Times New Roman" pitchFamily="18" charset="0"/>
                <a:cs typeface="Times New Roman" pitchFamily="18" charset="0"/>
              </a:rPr>
              <a:t>trước</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ppt_x"/>
                                          </p:val>
                                        </p:tav>
                                        <p:tav tm="100000">
                                          <p:val>
                                            <p:strVal val="#ppt_x"/>
                                          </p:val>
                                        </p:tav>
                                      </p:tavLst>
                                    </p:anim>
                                    <p:anim calcmode="lin" valueType="num">
                                      <p:cBhvr additive="base">
                                        <p:cTn id="8" dur="500" fill="hold"/>
                                        <p:tgtEl>
                                          <p:spTgt spid="788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871"/>
                                        </p:tgtEl>
                                        <p:attrNameLst>
                                          <p:attrName>style.visibility</p:attrName>
                                        </p:attrNameLst>
                                      </p:cBhvr>
                                      <p:to>
                                        <p:strVal val="visible"/>
                                      </p:to>
                                    </p:set>
                                    <p:anim calcmode="lin" valueType="num">
                                      <p:cBhvr additive="base">
                                        <p:cTn id="11" dur="500" fill="hold"/>
                                        <p:tgtEl>
                                          <p:spTgt spid="78871"/>
                                        </p:tgtEl>
                                        <p:attrNameLst>
                                          <p:attrName>ppt_x</p:attrName>
                                        </p:attrNameLst>
                                      </p:cBhvr>
                                      <p:tavLst>
                                        <p:tav tm="0">
                                          <p:val>
                                            <p:strVal val="#ppt_x"/>
                                          </p:val>
                                        </p:tav>
                                        <p:tav tm="100000">
                                          <p:val>
                                            <p:strVal val="#ppt_x"/>
                                          </p:val>
                                        </p:tav>
                                      </p:tavLst>
                                    </p:anim>
                                    <p:anim calcmode="lin" valueType="num">
                                      <p:cBhvr additive="base">
                                        <p:cTn id="12" dur="500" fill="hold"/>
                                        <p:tgtEl>
                                          <p:spTgt spid="788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8872"/>
                                        </p:tgtEl>
                                        <p:attrNameLst>
                                          <p:attrName>style.visibility</p:attrName>
                                        </p:attrNameLst>
                                      </p:cBhvr>
                                      <p:to>
                                        <p:strVal val="visible"/>
                                      </p:to>
                                    </p:set>
                                    <p:anim calcmode="lin" valueType="num">
                                      <p:cBhvr additive="base">
                                        <p:cTn id="15" dur="500" fill="hold"/>
                                        <p:tgtEl>
                                          <p:spTgt spid="78872"/>
                                        </p:tgtEl>
                                        <p:attrNameLst>
                                          <p:attrName>ppt_x</p:attrName>
                                        </p:attrNameLst>
                                      </p:cBhvr>
                                      <p:tavLst>
                                        <p:tav tm="0">
                                          <p:val>
                                            <p:strVal val="#ppt_x"/>
                                          </p:val>
                                        </p:tav>
                                        <p:tav tm="100000">
                                          <p:val>
                                            <p:strVal val="#ppt_x"/>
                                          </p:val>
                                        </p:tav>
                                      </p:tavLst>
                                    </p:anim>
                                    <p:anim calcmode="lin" valueType="num">
                                      <p:cBhvr additive="base">
                                        <p:cTn id="16" dur="500" fill="hold"/>
                                        <p:tgtEl>
                                          <p:spTgt spid="7887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8873"/>
                                        </p:tgtEl>
                                        <p:attrNameLst>
                                          <p:attrName>style.visibility</p:attrName>
                                        </p:attrNameLst>
                                      </p:cBhvr>
                                      <p:to>
                                        <p:strVal val="visible"/>
                                      </p:to>
                                    </p:set>
                                    <p:anim calcmode="lin" valueType="num">
                                      <p:cBhvr additive="base">
                                        <p:cTn id="19" dur="500" fill="hold"/>
                                        <p:tgtEl>
                                          <p:spTgt spid="78873"/>
                                        </p:tgtEl>
                                        <p:attrNameLst>
                                          <p:attrName>ppt_x</p:attrName>
                                        </p:attrNameLst>
                                      </p:cBhvr>
                                      <p:tavLst>
                                        <p:tav tm="0">
                                          <p:val>
                                            <p:strVal val="#ppt_x"/>
                                          </p:val>
                                        </p:tav>
                                        <p:tav tm="100000">
                                          <p:val>
                                            <p:strVal val="#ppt_x"/>
                                          </p:val>
                                        </p:tav>
                                      </p:tavLst>
                                    </p:anim>
                                    <p:anim calcmode="lin" valueType="num">
                                      <p:cBhvr additive="base">
                                        <p:cTn id="20" dur="500" fill="hold"/>
                                        <p:tgtEl>
                                          <p:spTgt spid="7887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8874"/>
                                        </p:tgtEl>
                                        <p:attrNameLst>
                                          <p:attrName>style.visibility</p:attrName>
                                        </p:attrNameLst>
                                      </p:cBhvr>
                                      <p:to>
                                        <p:strVal val="visible"/>
                                      </p:to>
                                    </p:set>
                                    <p:anim calcmode="lin" valueType="num">
                                      <p:cBhvr additive="base">
                                        <p:cTn id="23" dur="500" fill="hold"/>
                                        <p:tgtEl>
                                          <p:spTgt spid="78874"/>
                                        </p:tgtEl>
                                        <p:attrNameLst>
                                          <p:attrName>ppt_x</p:attrName>
                                        </p:attrNameLst>
                                      </p:cBhvr>
                                      <p:tavLst>
                                        <p:tav tm="0">
                                          <p:val>
                                            <p:strVal val="#ppt_x"/>
                                          </p:val>
                                        </p:tav>
                                        <p:tav tm="100000">
                                          <p:val>
                                            <p:strVal val="#ppt_x"/>
                                          </p:val>
                                        </p:tav>
                                      </p:tavLst>
                                    </p:anim>
                                    <p:anim calcmode="lin" valueType="num">
                                      <p:cBhvr additive="base">
                                        <p:cTn id="24" dur="500" fill="hold"/>
                                        <p:tgtEl>
                                          <p:spTgt spid="7887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8875"/>
                                        </p:tgtEl>
                                        <p:attrNameLst>
                                          <p:attrName>style.visibility</p:attrName>
                                        </p:attrNameLst>
                                      </p:cBhvr>
                                      <p:to>
                                        <p:strVal val="visible"/>
                                      </p:to>
                                    </p:set>
                                    <p:anim calcmode="lin" valueType="num">
                                      <p:cBhvr additive="base">
                                        <p:cTn id="27" dur="500" fill="hold"/>
                                        <p:tgtEl>
                                          <p:spTgt spid="78875"/>
                                        </p:tgtEl>
                                        <p:attrNameLst>
                                          <p:attrName>ppt_x</p:attrName>
                                        </p:attrNameLst>
                                      </p:cBhvr>
                                      <p:tavLst>
                                        <p:tav tm="0">
                                          <p:val>
                                            <p:strVal val="#ppt_x"/>
                                          </p:val>
                                        </p:tav>
                                        <p:tav tm="100000">
                                          <p:val>
                                            <p:strVal val="#ppt_x"/>
                                          </p:val>
                                        </p:tav>
                                      </p:tavLst>
                                    </p:anim>
                                    <p:anim calcmode="lin" valueType="num">
                                      <p:cBhvr additive="base">
                                        <p:cTn id="28" dur="500" fill="hold"/>
                                        <p:tgtEl>
                                          <p:spTgt spid="7887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8887"/>
                                        </p:tgtEl>
                                        <p:attrNameLst>
                                          <p:attrName>style.visibility</p:attrName>
                                        </p:attrNameLst>
                                      </p:cBhvr>
                                      <p:to>
                                        <p:strVal val="visible"/>
                                      </p:to>
                                    </p:set>
                                    <p:anim calcmode="lin" valueType="num">
                                      <p:cBhvr additive="base">
                                        <p:cTn id="35" dur="500" fill="hold"/>
                                        <p:tgtEl>
                                          <p:spTgt spid="78887"/>
                                        </p:tgtEl>
                                        <p:attrNameLst>
                                          <p:attrName>ppt_x</p:attrName>
                                        </p:attrNameLst>
                                      </p:cBhvr>
                                      <p:tavLst>
                                        <p:tav tm="0">
                                          <p:val>
                                            <p:strVal val="#ppt_x"/>
                                          </p:val>
                                        </p:tav>
                                        <p:tav tm="100000">
                                          <p:val>
                                            <p:strVal val="#ppt_x"/>
                                          </p:val>
                                        </p:tav>
                                      </p:tavLst>
                                    </p:anim>
                                    <p:anim calcmode="lin" valueType="num">
                                      <p:cBhvr additive="base">
                                        <p:cTn id="36" dur="500" fill="hold"/>
                                        <p:tgtEl>
                                          <p:spTgt spid="7888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78855"/>
                                        </p:tgtEl>
                                        <p:attrNameLst>
                                          <p:attrName>style.visibility</p:attrName>
                                        </p:attrNameLst>
                                      </p:cBhvr>
                                      <p:to>
                                        <p:strVal val="visible"/>
                                      </p:to>
                                    </p:set>
                                    <p:animEffect transition="in" filter="slide(fromBottom)">
                                      <p:cBhvr>
                                        <p:cTn id="45" dur="500"/>
                                        <p:tgtEl>
                                          <p:spTgt spid="7885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8856"/>
                                        </p:tgtEl>
                                        <p:attrNameLst>
                                          <p:attrName>style.visibility</p:attrName>
                                        </p:attrNameLst>
                                      </p:cBhvr>
                                      <p:to>
                                        <p:strVal val="visible"/>
                                      </p:to>
                                    </p:set>
                                    <p:animEffect transition="in" filter="randombar(horizontal)">
                                      <p:cBhvr>
                                        <p:cTn id="50" dur="500"/>
                                        <p:tgtEl>
                                          <p:spTgt spid="78856"/>
                                        </p:tgtEl>
                                      </p:cBhvr>
                                    </p:animEffect>
                                  </p:childTnLst>
                                </p:cTn>
                              </p:par>
                              <p:par>
                                <p:cTn id="51" presetID="14" presetClass="entr" presetSubtype="10" fill="hold" nodeType="withEffect">
                                  <p:stCondLst>
                                    <p:cond delay="0"/>
                                  </p:stCondLst>
                                  <p:childTnLst>
                                    <p:set>
                                      <p:cBhvr>
                                        <p:cTn id="52" dur="1" fill="hold">
                                          <p:stCondLst>
                                            <p:cond delay="0"/>
                                          </p:stCondLst>
                                        </p:cTn>
                                        <p:tgtEl>
                                          <p:spTgt spid="78857"/>
                                        </p:tgtEl>
                                        <p:attrNameLst>
                                          <p:attrName>style.visibility</p:attrName>
                                        </p:attrNameLst>
                                      </p:cBhvr>
                                      <p:to>
                                        <p:strVal val="visible"/>
                                      </p:to>
                                    </p:set>
                                    <p:animEffect transition="in" filter="randombar(horizontal)">
                                      <p:cBhvr>
                                        <p:cTn id="53" dur="500"/>
                                        <p:tgtEl>
                                          <p:spTgt spid="78857"/>
                                        </p:tgtEl>
                                      </p:cBhvr>
                                    </p:animEffect>
                                  </p:childTnLst>
                                </p:cTn>
                              </p:par>
                              <p:par>
                                <p:cTn id="54" presetID="14" presetClass="entr" presetSubtype="10" fill="hold" nodeType="withEffect">
                                  <p:stCondLst>
                                    <p:cond delay="0"/>
                                  </p:stCondLst>
                                  <p:childTnLst>
                                    <p:set>
                                      <p:cBhvr>
                                        <p:cTn id="55" dur="1" fill="hold">
                                          <p:stCondLst>
                                            <p:cond delay="0"/>
                                          </p:stCondLst>
                                        </p:cTn>
                                        <p:tgtEl>
                                          <p:spTgt spid="78858"/>
                                        </p:tgtEl>
                                        <p:attrNameLst>
                                          <p:attrName>style.visibility</p:attrName>
                                        </p:attrNameLst>
                                      </p:cBhvr>
                                      <p:to>
                                        <p:strVal val="visible"/>
                                      </p:to>
                                    </p:set>
                                    <p:animEffect transition="in" filter="randombar(horizontal)">
                                      <p:cBhvr>
                                        <p:cTn id="56" dur="500"/>
                                        <p:tgtEl>
                                          <p:spTgt spid="78858"/>
                                        </p:tgtEl>
                                      </p:cBhvr>
                                    </p:animEffect>
                                  </p:childTnLst>
                                </p:cTn>
                              </p:par>
                              <p:par>
                                <p:cTn id="57" presetID="14" presetClass="entr" presetSubtype="10" fill="hold" nodeType="withEffect">
                                  <p:stCondLst>
                                    <p:cond delay="0"/>
                                  </p:stCondLst>
                                  <p:childTnLst>
                                    <p:set>
                                      <p:cBhvr>
                                        <p:cTn id="58" dur="1" fill="hold">
                                          <p:stCondLst>
                                            <p:cond delay="0"/>
                                          </p:stCondLst>
                                        </p:cTn>
                                        <p:tgtEl>
                                          <p:spTgt spid="78859"/>
                                        </p:tgtEl>
                                        <p:attrNameLst>
                                          <p:attrName>style.visibility</p:attrName>
                                        </p:attrNameLst>
                                      </p:cBhvr>
                                      <p:to>
                                        <p:strVal val="visible"/>
                                      </p:to>
                                    </p:set>
                                    <p:animEffect transition="in" filter="randombar(horizontal)">
                                      <p:cBhvr>
                                        <p:cTn id="59" dur="500"/>
                                        <p:tgtEl>
                                          <p:spTgt spid="78859"/>
                                        </p:tgtEl>
                                      </p:cBhvr>
                                    </p:animEffect>
                                  </p:childTnLst>
                                </p:cTn>
                              </p:par>
                              <p:par>
                                <p:cTn id="60" presetID="14" presetClass="entr" presetSubtype="10" fill="hold" nodeType="withEffect">
                                  <p:stCondLst>
                                    <p:cond delay="0"/>
                                  </p:stCondLst>
                                  <p:childTnLst>
                                    <p:set>
                                      <p:cBhvr>
                                        <p:cTn id="61" dur="1" fill="hold">
                                          <p:stCondLst>
                                            <p:cond delay="0"/>
                                          </p:stCondLst>
                                        </p:cTn>
                                        <p:tgtEl>
                                          <p:spTgt spid="78860"/>
                                        </p:tgtEl>
                                        <p:attrNameLst>
                                          <p:attrName>style.visibility</p:attrName>
                                        </p:attrNameLst>
                                      </p:cBhvr>
                                      <p:to>
                                        <p:strVal val="visible"/>
                                      </p:to>
                                    </p:set>
                                    <p:animEffect transition="in" filter="randombar(horizontal)">
                                      <p:cBhvr>
                                        <p:cTn id="62" dur="500"/>
                                        <p:tgtEl>
                                          <p:spTgt spid="78860"/>
                                        </p:tgtEl>
                                      </p:cBhvr>
                                    </p:animEffect>
                                  </p:childTnLst>
                                </p:cTn>
                              </p:par>
                              <p:par>
                                <p:cTn id="63" presetID="14" presetClass="entr" presetSubtype="1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randombar(horizontal)">
                                      <p:cBhvr>
                                        <p:cTn id="65" dur="500"/>
                                        <p:tgtEl>
                                          <p:spTgt spid="4"/>
                                        </p:tgtEl>
                                      </p:cBhvr>
                                    </p:animEffect>
                                  </p:childTnLst>
                                </p:cTn>
                              </p:par>
                              <p:par>
                                <p:cTn id="66" presetID="14" presetClass="entr" presetSubtype="10" fill="hold" nodeType="withEffect">
                                  <p:stCondLst>
                                    <p:cond delay="0"/>
                                  </p:stCondLst>
                                  <p:childTnLst>
                                    <p:set>
                                      <p:cBhvr>
                                        <p:cTn id="67" dur="1" fill="hold">
                                          <p:stCondLst>
                                            <p:cond delay="0"/>
                                          </p:stCondLst>
                                        </p:cTn>
                                        <p:tgtEl>
                                          <p:spTgt spid="78888"/>
                                        </p:tgtEl>
                                        <p:attrNameLst>
                                          <p:attrName>style.visibility</p:attrName>
                                        </p:attrNameLst>
                                      </p:cBhvr>
                                      <p:to>
                                        <p:strVal val="visible"/>
                                      </p:to>
                                    </p:set>
                                    <p:animEffect transition="in" filter="randombar(horizontal)">
                                      <p:cBhvr>
                                        <p:cTn id="68" dur="500"/>
                                        <p:tgtEl>
                                          <p:spTgt spid="78888"/>
                                        </p:tgtEl>
                                      </p:cBhvr>
                                    </p:animEffect>
                                  </p:childTnLst>
                                </p:cTn>
                              </p:par>
                              <p:par>
                                <p:cTn id="69" presetID="14" presetClass="entr" presetSubtype="1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randombar(horizontal)">
                                      <p:cBhvr>
                                        <p:cTn id="71" dur="500"/>
                                        <p:tgtEl>
                                          <p:spTgt spid="31"/>
                                        </p:tgtEl>
                                      </p:cBhvr>
                                    </p:animEffect>
                                  </p:childTnLst>
                                </p:cTn>
                              </p:par>
                              <p:par>
                                <p:cTn id="72" presetID="14" presetClass="entr" presetSubtype="1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randombar(horizontal)">
                                      <p:cBhvr>
                                        <p:cTn id="7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p:bldP spid="78855" grpId="0" animBg="1"/>
      <p:bldP spid="78856" grpId="0" animBg="1"/>
      <p:bldP spid="78871" grpId="0" animBg="1"/>
      <p:bldP spid="78872" grpId="0" animBg="1"/>
      <p:bldP spid="78873" grpId="0" animBg="1"/>
      <p:bldP spid="78874" grpId="0" animBg="1"/>
      <p:bldP spid="78875" grpId="0" animBg="1"/>
      <p:bldP spid="78887"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MÃ HÓA CÔNG KHAI</a:t>
            </a:r>
            <a:endParaRPr lang="en-US" u="sng" dirty="0">
              <a:latin typeface="Times New Roman" pitchFamily="18" charset="0"/>
              <a:cs typeface="Times New Roman" pitchFamily="18" charset="0"/>
            </a:endParaRPr>
          </a:p>
        </p:txBody>
      </p:sp>
      <p:pic>
        <p:nvPicPr>
          <p:cNvPr id="3073" name="Picture 1"/>
          <p:cNvPicPr>
            <a:picLocks noChangeAspect="1" noChangeArrowheads="1"/>
          </p:cNvPicPr>
          <p:nvPr/>
        </p:nvPicPr>
        <p:blipFill>
          <a:blip r:embed="rId2"/>
          <a:srcRect/>
          <a:stretch>
            <a:fillRect/>
          </a:stretch>
        </p:blipFill>
        <p:spPr bwMode="auto">
          <a:xfrm>
            <a:off x="838200" y="3733800"/>
            <a:ext cx="6096000" cy="2551814"/>
          </a:xfrm>
          <a:prstGeom prst="rect">
            <a:avLst/>
          </a:prstGeom>
          <a:noFill/>
          <a:ln w="9525">
            <a:noFill/>
            <a:miter lim="800000"/>
            <a:headEnd/>
            <a:tailEnd/>
          </a:ln>
          <a:effectLst/>
        </p:spPr>
      </p:pic>
      <p:sp>
        <p:nvSpPr>
          <p:cNvPr id="5" name="Rectangle 4"/>
          <p:cNvSpPr/>
          <p:nvPr/>
        </p:nvSpPr>
        <p:spPr>
          <a:xfrm>
            <a:off x="762000" y="1600200"/>
            <a:ext cx="4990469"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khóa</a:t>
            </a:r>
            <a:endParaRPr lang="en-US" dirty="0"/>
          </a:p>
        </p:txBody>
      </p:sp>
      <p:cxnSp>
        <p:nvCxnSpPr>
          <p:cNvPr id="7" name="Straight Arrow Connector 6"/>
          <p:cNvCxnSpPr/>
          <p:nvPr/>
        </p:nvCxnSpPr>
        <p:spPr>
          <a:xfrm>
            <a:off x="5715000" y="1828800"/>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715000" y="1676400"/>
            <a:ext cx="6858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00800" y="1447800"/>
            <a:ext cx="1281120" cy="369332"/>
          </a:xfrm>
          <a:prstGeom prst="rect">
            <a:avLst/>
          </a:prstGeom>
        </p:spPr>
        <p:txBody>
          <a:bodyPr wrap="none">
            <a:spAutoFit/>
          </a:bodyPr>
          <a:lstStyle/>
          <a:p>
            <a:r>
              <a:rPr lang="en-US" dirty="0" smtClean="0">
                <a:latin typeface="Times New Roman" pitchFamily="18" charset="0"/>
                <a:cs typeface="Times New Roman" pitchFamily="18" charset="0"/>
              </a:rPr>
              <a:t>Private Key</a:t>
            </a:r>
            <a:endParaRPr lang="en-US" dirty="0"/>
          </a:p>
        </p:txBody>
      </p:sp>
      <p:sp>
        <p:nvSpPr>
          <p:cNvPr id="12" name="Rectangle 11"/>
          <p:cNvSpPr/>
          <p:nvPr/>
        </p:nvSpPr>
        <p:spPr>
          <a:xfrm>
            <a:off x="6477000" y="2133600"/>
            <a:ext cx="1217000" cy="369332"/>
          </a:xfrm>
          <a:prstGeom prst="rect">
            <a:avLst/>
          </a:prstGeom>
        </p:spPr>
        <p:txBody>
          <a:bodyPr wrap="none">
            <a:spAutoFit/>
          </a:bodyPr>
          <a:lstStyle/>
          <a:p>
            <a:r>
              <a:rPr lang="en-US" dirty="0" smtClean="0">
                <a:latin typeface="Times New Roman" pitchFamily="18" charset="0"/>
                <a:cs typeface="Times New Roman" pitchFamily="18" charset="0"/>
              </a:rPr>
              <a:t>Public Key</a:t>
            </a:r>
            <a:endParaRPr lang="en-US" dirty="0"/>
          </a:p>
        </p:txBody>
      </p:sp>
      <p:sp>
        <p:nvSpPr>
          <p:cNvPr id="13" name="Rectangle 12"/>
          <p:cNvSpPr/>
          <p:nvPr/>
        </p:nvSpPr>
        <p:spPr>
          <a:xfrm>
            <a:off x="838200" y="2590800"/>
            <a:ext cx="6096000"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Public Key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Private Key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endParaRPr lang="en-US" dirty="0"/>
          </a:p>
        </p:txBody>
      </p:sp>
      <p:sp>
        <p:nvSpPr>
          <p:cNvPr id="14" name="Rectangle 13"/>
          <p:cNvSpPr/>
          <p:nvPr/>
        </p:nvSpPr>
        <p:spPr>
          <a:xfrm>
            <a:off x="838200" y="3124201"/>
            <a:ext cx="6096000"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Bottom)">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lide(fromBottom)">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073"/>
                                        </p:tgtEl>
                                        <p:attrNameLst>
                                          <p:attrName>style.visibility</p:attrName>
                                        </p:attrNameLst>
                                      </p:cBhvr>
                                      <p:to>
                                        <p:strVal val="visible"/>
                                      </p:to>
                                    </p:set>
                                    <p:animEffect transition="in" filter="randombar(horizontal)">
                                      <p:cBhvr>
                                        <p:cTn id="41"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HỆ MẬT RSA</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sz="2200" b="1" dirty="0" smtClean="0">
                <a:latin typeface="Times New Roman" pitchFamily="18" charset="0"/>
                <a:cs typeface="Times New Roman" pitchFamily="18" charset="0"/>
              </a:rPr>
              <a:t>RSA</a:t>
            </a:r>
            <a:r>
              <a:rPr lang="vi-VN" sz="2200" dirty="0" smtClean="0">
                <a:latin typeface="Times New Roman" pitchFamily="18" charset="0"/>
                <a:cs typeface="Times New Roman" pitchFamily="18" charset="0"/>
              </a:rPr>
              <a:t> là một thuật toán mật mã hóa khóa công khai. </a:t>
            </a:r>
            <a:endParaRPr lang="en-US" sz="2200" dirty="0" smtClean="0">
              <a:latin typeface="Times New Roman" pitchFamily="18" charset="0"/>
              <a:cs typeface="Times New Roman" pitchFamily="18" charset="0"/>
            </a:endParaRPr>
          </a:p>
          <a:p>
            <a:r>
              <a:rPr lang="vi-VN" sz="2200" dirty="0" smtClean="0">
                <a:latin typeface="Times New Roman" pitchFamily="18" charset="0"/>
                <a:cs typeface="Times New Roman" pitchFamily="18" charset="0"/>
              </a:rPr>
              <a:t>Đây là thuật toán đầu tiên phù hợp với việc tạo ra chữ ký điện tử đồng thời với việc mã hóa</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Do 3 </a:t>
            </a:r>
            <a:r>
              <a:rPr lang="en-US" sz="2200" dirty="0" err="1" smtClean="0">
                <a:latin typeface="Times New Roman" pitchFamily="18" charset="0"/>
                <a:cs typeface="Times New Roman" pitchFamily="18" charset="0"/>
              </a:rPr>
              <a:t>tác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giả</a:t>
            </a:r>
            <a:r>
              <a:rPr lang="en-US" sz="2200" dirty="0" smtClean="0">
                <a:latin typeface="Times New Roman" pitchFamily="18" charset="0"/>
                <a:cs typeface="Times New Roman" pitchFamily="18" charset="0"/>
              </a:rPr>
              <a:t> Ron </a:t>
            </a:r>
            <a:r>
              <a:rPr lang="en-US" sz="2200" dirty="0" err="1" smtClean="0">
                <a:latin typeface="Times New Roman" pitchFamily="18" charset="0"/>
                <a:cs typeface="Times New Roman" pitchFamily="18" charset="0"/>
              </a:rPr>
              <a:t>Rivest</a:t>
            </a:r>
            <a:r>
              <a:rPr lang="en-US" sz="2200" dirty="0" smtClean="0">
                <a:latin typeface="Times New Roman" pitchFamily="18" charset="0"/>
                <a:cs typeface="Times New Roman" pitchFamily="18" charset="0"/>
              </a:rPr>
              <a:t> (R), </a:t>
            </a:r>
            <a:r>
              <a:rPr lang="en-US" sz="2200" dirty="0" err="1" smtClean="0">
                <a:latin typeface="Times New Roman" pitchFamily="18" charset="0"/>
                <a:cs typeface="Times New Roman" pitchFamily="18" charset="0"/>
              </a:rPr>
              <a:t>Adi</a:t>
            </a:r>
            <a:r>
              <a:rPr lang="en-US" sz="2200" dirty="0" smtClean="0">
                <a:latin typeface="Times New Roman" pitchFamily="18" charset="0"/>
                <a:cs typeface="Times New Roman" pitchFamily="18" charset="0"/>
              </a:rPr>
              <a:t> Shamir (S)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Len </a:t>
            </a:r>
            <a:r>
              <a:rPr lang="en-US" sz="2200" dirty="0" err="1" smtClean="0">
                <a:latin typeface="Times New Roman" pitchFamily="18" charset="0"/>
                <a:cs typeface="Times New Roman" pitchFamily="18" charset="0"/>
              </a:rPr>
              <a:t>Adleman</a:t>
            </a:r>
            <a:r>
              <a:rPr lang="en-US" sz="2200" dirty="0" smtClean="0">
                <a:latin typeface="Times New Roman" pitchFamily="18" charset="0"/>
                <a:cs typeface="Times New Roman" pitchFamily="18" charset="0"/>
              </a:rPr>
              <a:t> (A)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học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viện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nghệ</a:t>
            </a:r>
            <a:r>
              <a:rPr lang="en-US" sz="2200" dirty="0" smtClean="0">
                <a:latin typeface="Times New Roman" pitchFamily="18" charset="0"/>
                <a:cs typeface="Times New Roman" pitchFamily="18" charset="0"/>
              </a:rPr>
              <a:t> Massachusetts </a:t>
            </a:r>
            <a:r>
              <a:rPr lang="en-US" sz="2200" dirty="0" err="1" smtClean="0">
                <a:latin typeface="Times New Roman" pitchFamily="18" charset="0"/>
                <a:cs typeface="Times New Roman" pitchFamily="18" charset="0"/>
              </a:rPr>
              <a:t>đưa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năm</a:t>
            </a:r>
            <a:r>
              <a:rPr lang="en-US" sz="2200" dirty="0" smtClean="0">
                <a:latin typeface="Times New Roman" pitchFamily="18" charset="0"/>
                <a:cs typeface="Times New Roman" pitchFamily="18" charset="0"/>
              </a:rPr>
              <a:t> 1977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bố</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năm</a:t>
            </a:r>
            <a:r>
              <a:rPr lang="en-US" sz="2200" dirty="0" smtClean="0">
                <a:latin typeface="Times New Roman" pitchFamily="18" charset="0"/>
                <a:cs typeface="Times New Roman" pitchFamily="18" charset="0"/>
              </a:rPr>
              <a:t> 1997.</a:t>
            </a:r>
          </a:p>
          <a:p>
            <a:r>
              <a:rPr lang="en-US" sz="2200" dirty="0" err="1" smtClean="0">
                <a:latin typeface="Times New Roman" pitchFamily="18" charset="0"/>
                <a:cs typeface="Times New Roman" pitchFamily="18" charset="0"/>
              </a:rPr>
              <a:t>Được</a:t>
            </a:r>
            <a:r>
              <a:rPr lang="en-US" sz="2200" dirty="0" smtClean="0">
                <a:latin typeface="Times New Roman" pitchFamily="18" charset="0"/>
                <a:cs typeface="Times New Roman" pitchFamily="18" charset="0"/>
              </a:rPr>
              <a:t> MIT </a:t>
            </a:r>
            <a:r>
              <a:rPr lang="en-US" sz="2200" dirty="0" err="1" smtClean="0">
                <a:latin typeface="Times New Roman" pitchFamily="18" charset="0"/>
                <a:cs typeface="Times New Roman" pitchFamily="18" charset="0"/>
              </a:rPr>
              <a:t>đăng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ký</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bằng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tại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Hoa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năm</a:t>
            </a:r>
            <a:r>
              <a:rPr lang="en-US" sz="2200" dirty="0" smtClean="0">
                <a:latin typeface="Times New Roman" pitchFamily="18" charset="0"/>
                <a:cs typeface="Times New Roman" pitchFamily="18" charset="0"/>
              </a:rPr>
              <a:t> 1983.</a:t>
            </a:r>
          </a:p>
          <a:p>
            <a:r>
              <a:rPr lang="vi-VN" sz="2200" dirty="0" smtClean="0">
                <a:latin typeface="Times New Roman" pitchFamily="18" charset="0"/>
                <a:cs typeface="Times New Roman" pitchFamily="18" charset="0"/>
              </a:rPr>
              <a:t>RSA sử dụng phép toán tính hàm mũ môđun (môđun được tính bằng tích số của 2 số nguyên tố lớn) để mã hóa và giải mã cũng như tạo chữ ký số</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RSA </a:t>
            </a:r>
            <a:r>
              <a:rPr lang="en-US" sz="2200" dirty="0" err="1" smtClean="0">
                <a:latin typeface="Times New Roman" pitchFamily="18" charset="0"/>
                <a:cs typeface="Times New Roman" pitchFamily="18" charset="0"/>
              </a:rPr>
              <a:t>nhanh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trở</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thành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chuẩn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hóa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toàn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giới</a:t>
            </a:r>
            <a:r>
              <a:rPr lang="en-US" sz="2200" dirty="0" smtClean="0">
                <a:latin typeface="Times New Roman" pitchFamily="18" charset="0"/>
                <a:cs typeface="Times New Roman" pitchFamily="18" charset="0"/>
              </a:rPr>
              <a:t> do </a:t>
            </a: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an </a:t>
            </a:r>
            <a:r>
              <a:rPr lang="en-US" sz="2200" dirty="0" err="1" smtClean="0">
                <a:latin typeface="Times New Roman" pitchFamily="18" charset="0"/>
                <a:cs typeface="Times New Roman" pitchFamily="18" charset="0"/>
              </a:rPr>
              <a:t>toàn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nó</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smtClean="0">
                <a:latin typeface="Times New Roman" pitchFamily="18" charset="0"/>
                <a:cs typeface="Times New Roman" pitchFamily="18" charset="0"/>
              </a:rPr>
              <a:t>THUẬT TOÁN RSA</a:t>
            </a:r>
            <a:endParaRPr lang="en-US" u="sng"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a:srcRect/>
          <a:stretch>
            <a:fillRect/>
          </a:stretch>
        </p:blipFill>
        <p:spPr>
          <a:xfrm>
            <a:off x="304800" y="1371600"/>
            <a:ext cx="8534400" cy="503080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a:r>
              <a:rPr lang="en-US" u="sng" dirty="0" smtClean="0">
                <a:latin typeface="Times New Roman" pitchFamily="18" charset="0"/>
                <a:cs typeface="Times New Roman" pitchFamily="18" charset="0"/>
              </a:rPr>
              <a:t>TẤN CÔNG RSA</a:t>
            </a:r>
            <a:endParaRPr lang="en-US" u="sng" dirty="0">
              <a:solidFill>
                <a:schemeClr val="accent1"/>
              </a:solidFill>
            </a:endParaRPr>
          </a:p>
        </p:txBody>
      </p:sp>
      <p:sp>
        <p:nvSpPr>
          <p:cNvPr id="70659"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en-US"/>
          </a:p>
        </p:txBody>
      </p:sp>
      <p:sp>
        <p:nvSpPr>
          <p:cNvPr id="70702"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en-US"/>
          </a:p>
        </p:txBody>
      </p:sp>
      <p:sp>
        <p:nvSpPr>
          <p:cNvPr id="70703"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1B9AD9">
                  <a:alpha val="36000"/>
                </a:srgbClr>
              </a:gs>
              <a:gs pos="100000">
                <a:srgbClr val="1B9AD9">
                  <a:gamma/>
                  <a:tint val="33725"/>
                  <a:invGamma/>
                </a:srgbClr>
              </a:gs>
            </a:gsLst>
            <a:lin ang="5400000" scaled="1"/>
          </a:gradFill>
          <a:ln w="0" algn="ctr">
            <a:noFill/>
            <a:miter lim="800000"/>
            <a:headEnd/>
            <a:tailEnd/>
          </a:ln>
          <a:effectLst/>
        </p:spPr>
        <p:txBody>
          <a:bodyPr wrap="none" anchor="ctr"/>
          <a:lstStyle/>
          <a:p>
            <a:endParaRPr lang="en-US"/>
          </a:p>
        </p:txBody>
      </p:sp>
      <p:sp>
        <p:nvSpPr>
          <p:cNvPr id="70704" name="AutoShape 48"/>
          <p:cNvSpPr>
            <a:spLocks noChangeArrowheads="1"/>
          </p:cNvSpPr>
          <p:nvPr/>
        </p:nvSpPr>
        <p:spPr bwMode="gray">
          <a:xfrm>
            <a:off x="2286000" y="4495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err="1" smtClean="0">
                <a:solidFill>
                  <a:schemeClr val="tx2"/>
                </a:solidFill>
                <a:latin typeface="Times New Roman" pitchFamily="18" charset="0"/>
                <a:cs typeface="Times New Roman" pitchFamily="18" charset="0"/>
              </a:rPr>
              <a:t>Thuật</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toán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phân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tích</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ra</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thừa</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số</a:t>
            </a:r>
            <a:r>
              <a:rPr lang="en-US" b="1" dirty="0" smtClean="0">
                <a:solidFill>
                  <a:schemeClr val="tx2"/>
                </a:solidFill>
                <a:latin typeface="Times New Roman" pitchFamily="18" charset="0"/>
                <a:cs typeface="Times New Roman" pitchFamily="18" charset="0"/>
              </a:rPr>
              <a:t> p-1</a:t>
            </a:r>
            <a:endParaRPr lang="en-US" b="1" dirty="0">
              <a:solidFill>
                <a:schemeClr val="tx2"/>
              </a:solidFill>
              <a:latin typeface="Times New Roman" pitchFamily="18" charset="0"/>
              <a:cs typeface="Times New Roman" pitchFamily="18" charset="0"/>
            </a:endParaRPr>
          </a:p>
        </p:txBody>
      </p:sp>
      <p:sp>
        <p:nvSpPr>
          <p:cNvPr id="70706"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err="1" smtClean="0">
                <a:solidFill>
                  <a:schemeClr val="tx2"/>
                </a:solidFill>
                <a:latin typeface="Times New Roman" pitchFamily="18" charset="0"/>
                <a:cs typeface="Times New Roman" pitchFamily="18" charset="0"/>
              </a:rPr>
              <a:t>Bẻ</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khóa</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khi</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biết</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số</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mũ</a:t>
            </a:r>
            <a:r>
              <a:rPr lang="en-US" b="1" dirty="0" smtClean="0">
                <a:solidFill>
                  <a:schemeClr val="tx2"/>
                </a:solidFill>
                <a:latin typeface="Times New Roman" pitchFamily="18" charset="0"/>
                <a:cs typeface="Times New Roman" pitchFamily="18" charset="0"/>
              </a:rPr>
              <a:t> d </a:t>
            </a:r>
            <a:r>
              <a:rPr lang="en-US" b="1" dirty="0" err="1" smtClean="0">
                <a:solidFill>
                  <a:schemeClr val="tx2"/>
                </a:solidFill>
                <a:latin typeface="Times New Roman" pitchFamily="18" charset="0"/>
                <a:cs typeface="Times New Roman" pitchFamily="18" charset="0"/>
              </a:rPr>
              <a:t>của</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hàm</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giải</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mã</a:t>
            </a:r>
            <a:endParaRPr lang="en-US" b="1" dirty="0">
              <a:solidFill>
                <a:schemeClr val="tx2"/>
              </a:solidFill>
              <a:latin typeface="Times New Roman" pitchFamily="18" charset="0"/>
              <a:cs typeface="Times New Roman" pitchFamily="18" charset="0"/>
            </a:endParaRPr>
          </a:p>
        </p:txBody>
      </p:sp>
      <p:sp>
        <p:nvSpPr>
          <p:cNvPr id="70708" name="AutoShape 52"/>
          <p:cNvSpPr>
            <a:spLocks noChangeArrowheads="1"/>
          </p:cNvSpPr>
          <p:nvPr/>
        </p:nvSpPr>
        <p:spPr bwMode="gray">
          <a:xfrm>
            <a:off x="2133600" y="23622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err="1" smtClean="0">
                <a:solidFill>
                  <a:schemeClr val="tx2"/>
                </a:solidFill>
                <a:latin typeface="Times New Roman" pitchFamily="18" charset="0"/>
                <a:cs typeface="Times New Roman" pitchFamily="18" charset="0"/>
              </a:rPr>
              <a:t>Tấn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công</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sử</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dụng</a:t>
            </a:r>
            <a:r>
              <a:rPr lang="en-US" b="1" dirty="0" smtClean="0">
                <a:solidFill>
                  <a:schemeClr val="tx2"/>
                </a:solidFill>
                <a:latin typeface="Times New Roman" pitchFamily="18" charset="0"/>
                <a:cs typeface="Times New Roman" pitchFamily="18" charset="0"/>
              </a:rPr>
              <a:t> </a:t>
            </a:r>
            <a:r>
              <a:rPr lang="el-GR" b="1" dirty="0" smtClean="0">
                <a:solidFill>
                  <a:schemeClr val="tx2"/>
                </a:solidFill>
                <a:latin typeface="Times New Roman" pitchFamily="18" charset="0"/>
                <a:cs typeface="Times New Roman" pitchFamily="18" charset="0"/>
              </a:rPr>
              <a:t>φ(</a:t>
            </a:r>
            <a:r>
              <a:rPr lang="en-US" b="1" dirty="0" smtClean="0">
                <a:solidFill>
                  <a:schemeClr val="tx2"/>
                </a:solidFill>
                <a:latin typeface="Times New Roman" pitchFamily="18" charset="0"/>
                <a:cs typeface="Times New Roman" pitchFamily="18" charset="0"/>
              </a:rPr>
              <a:t>n)</a:t>
            </a:r>
            <a:endParaRPr lang="en-US" b="1" dirty="0">
              <a:solidFill>
                <a:schemeClr val="tx2"/>
              </a:solidFill>
              <a:latin typeface="Times New Roman" pitchFamily="18" charset="0"/>
              <a:cs typeface="Times New Roman" pitchFamily="18" charset="0"/>
            </a:endParaRPr>
          </a:p>
        </p:txBody>
      </p:sp>
      <p:grpSp>
        <p:nvGrpSpPr>
          <p:cNvPr id="2" name="Group 53"/>
          <p:cNvGrpSpPr>
            <a:grpSpLocks/>
          </p:cNvGrpSpPr>
          <p:nvPr/>
        </p:nvGrpSpPr>
        <p:grpSpPr bwMode="auto">
          <a:xfrm>
            <a:off x="1816100" y="2451100"/>
            <a:ext cx="381000" cy="381000"/>
            <a:chOff x="2078" y="1680"/>
            <a:chExt cx="1615" cy="1615"/>
          </a:xfrm>
        </p:grpSpPr>
        <p:sp>
          <p:nvSpPr>
            <p:cNvPr id="70710"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0711"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712"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0713"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70714"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0715"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 name="Group 67"/>
          <p:cNvGrpSpPr>
            <a:grpSpLocks/>
          </p:cNvGrpSpPr>
          <p:nvPr/>
        </p:nvGrpSpPr>
        <p:grpSpPr bwMode="auto">
          <a:xfrm>
            <a:off x="2133600" y="3535363"/>
            <a:ext cx="381000" cy="381000"/>
            <a:chOff x="2078" y="1680"/>
            <a:chExt cx="1615" cy="1615"/>
          </a:xfrm>
        </p:grpSpPr>
        <p:sp>
          <p:nvSpPr>
            <p:cNvPr id="70724"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0725"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726"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0727"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0728"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0729"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6" name="Group 81"/>
          <p:cNvGrpSpPr>
            <a:grpSpLocks/>
          </p:cNvGrpSpPr>
          <p:nvPr/>
        </p:nvGrpSpPr>
        <p:grpSpPr bwMode="auto">
          <a:xfrm>
            <a:off x="1987550" y="4545013"/>
            <a:ext cx="355600" cy="381000"/>
            <a:chOff x="2078" y="1680"/>
            <a:chExt cx="1615" cy="1615"/>
          </a:xfrm>
        </p:grpSpPr>
        <p:sp>
          <p:nvSpPr>
            <p:cNvPr id="70738"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0739"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740"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0741"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70742"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0743"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animEffect transition="in" filter="blinds(horizontal)">
                                      <p:cBhvr>
                                        <p:cTn id="7" dur="500"/>
                                        <p:tgtEl>
                                          <p:spTgt spid="7070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0706"/>
                                        </p:tgtEl>
                                        <p:attrNameLst>
                                          <p:attrName>style.visibility</p:attrName>
                                        </p:attrNameLst>
                                      </p:cBhvr>
                                      <p:to>
                                        <p:strVal val="visible"/>
                                      </p:to>
                                    </p:set>
                                    <p:anim calcmode="lin" valueType="num">
                                      <p:cBhvr additive="base">
                                        <p:cTn id="15" dur="500" fill="hold"/>
                                        <p:tgtEl>
                                          <p:spTgt spid="70706"/>
                                        </p:tgtEl>
                                        <p:attrNameLst>
                                          <p:attrName>ppt_x</p:attrName>
                                        </p:attrNameLst>
                                      </p:cBhvr>
                                      <p:tavLst>
                                        <p:tav tm="0">
                                          <p:val>
                                            <p:strVal val="#ppt_x"/>
                                          </p:val>
                                        </p:tav>
                                        <p:tav tm="100000">
                                          <p:val>
                                            <p:strVal val="#ppt_x"/>
                                          </p:val>
                                        </p:tav>
                                      </p:tavLst>
                                    </p:anim>
                                    <p:anim calcmode="lin" valueType="num">
                                      <p:cBhvr additive="base">
                                        <p:cTn id="16" dur="500" fill="hold"/>
                                        <p:tgtEl>
                                          <p:spTgt spid="7070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0704"/>
                                        </p:tgtEl>
                                        <p:attrNameLst>
                                          <p:attrName>style.visibility</p:attrName>
                                        </p:attrNameLst>
                                      </p:cBhvr>
                                      <p:to>
                                        <p:strVal val="visible"/>
                                      </p:to>
                                    </p:set>
                                    <p:animEffect transition="in" filter="slide(fromBottom)">
                                      <p:cBhvr>
                                        <p:cTn id="25" dur="500"/>
                                        <p:tgtEl>
                                          <p:spTgt spid="70704"/>
                                        </p:tgtEl>
                                      </p:cBhvr>
                                    </p:animEffect>
                                  </p:childTnLst>
                                </p:cTn>
                              </p:par>
                              <p:par>
                                <p:cTn id="26" presetID="1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lide(fromBottom)">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4" grpId="0" animBg="1"/>
      <p:bldP spid="70706" grpId="0" animBg="1"/>
      <p:bldP spid="7070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CHỮ KÝ SỐ (</a:t>
            </a:r>
            <a:r>
              <a:rPr lang="en-US" i="1" u="sng" dirty="0" smtClean="0">
                <a:latin typeface="Times New Roman" pitchFamily="18" charset="0"/>
                <a:cs typeface="Times New Roman" pitchFamily="18" charset="0"/>
              </a:rPr>
              <a:t>Electronic signature)</a:t>
            </a:r>
            <a:endParaRPr lang="en-US" u="sng" dirty="0">
              <a:latin typeface="Times New Roman" pitchFamily="18" charset="0"/>
              <a:cs typeface="Times New Roman" pitchFamily="18" charset="0"/>
            </a:endParaRPr>
          </a:p>
        </p:txBody>
      </p:sp>
      <p:pic>
        <p:nvPicPr>
          <p:cNvPr id="5" name="Content Placeholder 4" descr="tải xuống.jpg"/>
          <p:cNvPicPr>
            <a:picLocks noGrp="1" noChangeAspect="1"/>
          </p:cNvPicPr>
          <p:nvPr>
            <p:ph idx="1"/>
          </p:nvPr>
        </p:nvPicPr>
        <p:blipFill>
          <a:blip r:embed="rId2"/>
          <a:stretch>
            <a:fillRect/>
          </a:stretch>
        </p:blipFill>
        <p:spPr>
          <a:xfrm>
            <a:off x="6324600" y="3276600"/>
            <a:ext cx="2320529" cy="1547019"/>
          </a:xfrm>
          <a:prstGeom prst="ellipse">
            <a:avLst/>
          </a:prstGeom>
          <a:ln>
            <a:noFill/>
          </a:ln>
          <a:effectLst>
            <a:softEdge rad="112500"/>
          </a:effectLst>
        </p:spPr>
      </p:pic>
      <p:sp>
        <p:nvSpPr>
          <p:cNvPr id="7" name="AutoShape 3"/>
          <p:cNvSpPr>
            <a:spLocks noChangeArrowheads="1"/>
          </p:cNvSpPr>
          <p:nvPr/>
        </p:nvSpPr>
        <p:spPr bwMode="ltGray">
          <a:xfrm>
            <a:off x="0" y="1752600"/>
            <a:ext cx="6324600" cy="4495800"/>
          </a:xfrm>
          <a:prstGeom prst="rightArrow">
            <a:avLst>
              <a:gd name="adj1" fmla="val 79306"/>
              <a:gd name="adj2" fmla="val 34844"/>
            </a:avLst>
          </a:prstGeom>
          <a:gradFill rotWithShape="1">
            <a:gsLst>
              <a:gs pos="0">
                <a:schemeClr val="bg1"/>
              </a:gs>
              <a:gs pos="100000">
                <a:schemeClr val="accent1"/>
              </a:gs>
            </a:gsLst>
            <a:lin ang="0" scaled="1"/>
          </a:gradFill>
          <a:ln w="9525">
            <a:noFill/>
            <a:miter lim="800000"/>
            <a:headEnd/>
            <a:tailEnd/>
          </a:ln>
          <a:effectLst/>
        </p:spPr>
        <p:txBody>
          <a:bodyPr wrap="none" anchor="ctr"/>
          <a:lstStyle/>
          <a:p>
            <a:endParaRPr lang="en-US"/>
          </a:p>
        </p:txBody>
      </p:sp>
      <p:sp>
        <p:nvSpPr>
          <p:cNvPr id="8" name="AutoShape 4"/>
          <p:cNvSpPr>
            <a:spLocks noChangeArrowheads="1"/>
          </p:cNvSpPr>
          <p:nvPr/>
        </p:nvSpPr>
        <p:spPr bwMode="blackWhite">
          <a:xfrm>
            <a:off x="685800" y="23622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rgbClr val="FFFFFF"/>
            </a:solidFill>
            <a:round/>
            <a:headEnd/>
            <a:tailEnd/>
          </a:ln>
          <a:effectLst/>
        </p:spPr>
        <p:txBody>
          <a:bodyPr wrap="none" anchor="ctr"/>
          <a:lstStyle/>
          <a:p>
            <a:pPr algn="ctr" eaLnBrk="0" hangingPunct="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Những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thông</a:t>
            </a:r>
            <a:r>
              <a:rPr lang="en-US" sz="1600" dirty="0" smtClean="0">
                <a:latin typeface="Times New Roman" pitchFamily="18" charset="0"/>
                <a:cs typeface="Times New Roman" pitchFamily="18" charset="0"/>
              </a:rPr>
              <a:t> tin </a:t>
            </a:r>
            <a:r>
              <a:rPr lang="en-US" sz="1600" dirty="0" err="1" smtClean="0">
                <a:latin typeface="Times New Roman" pitchFamily="18" charset="0"/>
                <a:cs typeface="Times New Roman" pitchFamily="18" charset="0"/>
              </a:rPr>
              <a:t>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kèm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liêu</a:t>
            </a:r>
            <a:r>
              <a:rPr lang="en-US" sz="1600" dirty="0" smtClean="0">
                <a:latin typeface="Times New Roman" pitchFamily="18" charset="0"/>
                <a:cs typeface="Times New Roman" pitchFamily="18" charset="0"/>
              </a:rPr>
              <a:t> </a:t>
            </a:r>
          </a:p>
          <a:p>
            <a:pPr algn="ctr" eaLnBrk="0" hangingPunct="0"/>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hlinkClick r:id="rId3" tooltip="Văn bản"/>
              </a:rPr>
              <a:t>văn</a:t>
            </a:r>
            <a:r>
              <a:rPr lang="en-US" sz="1600" dirty="0" smtClean="0">
                <a:latin typeface="Times New Roman" pitchFamily="18" charset="0"/>
                <a:cs typeface="Times New Roman" pitchFamily="18" charset="0"/>
                <a:hlinkClick r:id="rId3" tooltip="Văn bản"/>
              </a:rPr>
              <a:t> </a:t>
            </a:r>
            <a:r>
              <a:rPr lang="en-US" sz="1600" dirty="0" err="1" smtClean="0">
                <a:latin typeface="Times New Roman" pitchFamily="18" charset="0"/>
                <a:cs typeface="Times New Roman" pitchFamily="18" charset="0"/>
                <a:hlinkClick r:id="rId3" tooltip="Văn bản"/>
              </a:rPr>
              <a:t>bản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hlinkClick r:id="rId4" tooltip="Hình ảnh (trang chưa được viết)"/>
              </a:rPr>
              <a:t>hình</a:t>
            </a:r>
            <a:r>
              <a:rPr lang="en-US" sz="1600" dirty="0" smtClean="0">
                <a:latin typeface="Times New Roman" pitchFamily="18" charset="0"/>
                <a:cs typeface="Times New Roman" pitchFamily="18" charset="0"/>
                <a:hlinkClick r:id="rId4" tooltip="Hình ảnh (trang chưa được viết)"/>
              </a:rPr>
              <a:t> </a:t>
            </a:r>
            <a:r>
              <a:rPr lang="en-US" sz="1600" dirty="0" err="1" smtClean="0">
                <a:latin typeface="Times New Roman" pitchFamily="18" charset="0"/>
                <a:cs typeface="Times New Roman" pitchFamily="18" charset="0"/>
                <a:hlinkClick r:id="rId4" tooltip="Hình ảnh (trang chưa được viết)"/>
              </a:rPr>
              <a:t>ảnh</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5" tooltip="Video"/>
              </a:rPr>
              <a:t>video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nhằm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mục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đích</a:t>
            </a:r>
            <a:r>
              <a:rPr lang="en-US" sz="1600" dirty="0" smtClean="0">
                <a:latin typeface="Times New Roman" pitchFamily="18" charset="0"/>
                <a:cs typeface="Times New Roman" pitchFamily="18" charset="0"/>
              </a:rPr>
              <a:t> </a:t>
            </a:r>
          </a:p>
          <a:p>
            <a:pPr algn="ctr" eaLnBrk="0" hangingPunct="0"/>
            <a:r>
              <a:rPr lang="en-US" sz="1600" dirty="0" err="1" smtClean="0">
                <a:latin typeface="Times New Roman" pitchFamily="18" charset="0"/>
                <a:cs typeface="Times New Roman" pitchFamily="18" charset="0"/>
              </a:rPr>
              <a:t>xác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định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liệu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đó</a:t>
            </a:r>
            <a:r>
              <a:rPr lang="en-US" sz="1600" dirty="0" smtClean="0">
                <a:latin typeface="Times New Roman" pitchFamily="18" charset="0"/>
                <a:cs typeface="Times New Roman" pitchFamily="18" charset="0"/>
              </a:rPr>
              <a:t>.</a:t>
            </a:r>
            <a:endParaRPr lang="en-US" sz="1600" b="1" dirty="0">
              <a:solidFill>
                <a:srgbClr val="FFFFFF"/>
              </a:solidFill>
              <a:latin typeface="Times New Roman" pitchFamily="18" charset="0"/>
              <a:cs typeface="Times New Roman" pitchFamily="18" charset="0"/>
            </a:endParaRPr>
          </a:p>
        </p:txBody>
      </p:sp>
      <p:sp>
        <p:nvSpPr>
          <p:cNvPr id="9" name="AutoShape 5"/>
          <p:cNvSpPr>
            <a:spLocks noChangeArrowheads="1"/>
          </p:cNvSpPr>
          <p:nvPr/>
        </p:nvSpPr>
        <p:spPr bwMode="blackWhite">
          <a:xfrm>
            <a:off x="685800" y="35052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rgbClr val="FFFFFF"/>
            </a:solidFill>
            <a:round/>
            <a:headEnd/>
            <a:tailEnd/>
          </a:ln>
          <a:effectLst/>
        </p:spPr>
        <p:txBody>
          <a:bodyPr wrap="none" anchor="ctr"/>
          <a:lstStyle/>
          <a:p>
            <a:pPr marL="609600" indent="-609600" algn="just"/>
            <a:r>
              <a:rPr lang="en-US" dirty="0" smtClean="0">
                <a:solidFill>
                  <a:srgbClr val="0000FF"/>
                </a:solidFill>
                <a:latin typeface="Times New Roman" pitchFamily="18" charset="0"/>
                <a:cs typeface="Times New Roman" pitchFamily="18" charset="0"/>
              </a:rPr>
              <a:t>	</a:t>
            </a:r>
          </a:p>
          <a:p>
            <a:pPr marL="609600" indent="-609600" algn="just"/>
            <a:r>
              <a:rPr lang="en-US" dirty="0" smtClean="0">
                <a:solidFill>
                  <a:srgbClr val="0000FF"/>
                </a:solidFill>
                <a:latin typeface="Times New Roman" pitchFamily="18" charset="0"/>
                <a:cs typeface="Times New Roman" pitchFamily="18" charset="0"/>
              </a:rPr>
              <a:t>	- </a:t>
            </a:r>
            <a:r>
              <a:rPr lang="en-US" dirty="0" err="1" smtClean="0">
                <a:solidFill>
                  <a:srgbClr val="0000FF"/>
                </a:solidFill>
                <a:latin typeface="Times New Roman" pitchFamily="18" charset="0"/>
                <a:cs typeface="Times New Roman" pitchFamily="18" charset="0"/>
              </a:rPr>
              <a:t>Xác</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thực</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người</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gửi</a:t>
            </a:r>
            <a:r>
              <a:rPr lang="en-US" dirty="0" smtClean="0">
                <a:solidFill>
                  <a:srgbClr val="0000FF"/>
                </a:solidFill>
                <a:latin typeface="Times New Roman" pitchFamily="18" charset="0"/>
                <a:cs typeface="Times New Roman" pitchFamily="18" charset="0"/>
              </a:rPr>
              <a:t>.</a:t>
            </a:r>
          </a:p>
          <a:p>
            <a:pPr marL="609600" indent="-609600" algn="just"/>
            <a:r>
              <a:rPr lang="en-US" dirty="0" smtClean="0">
                <a:solidFill>
                  <a:srgbClr val="0000FF"/>
                </a:solidFill>
                <a:latin typeface="Times New Roman" pitchFamily="18" charset="0"/>
                <a:cs typeface="Times New Roman" pitchFamily="18" charset="0"/>
              </a:rPr>
              <a:t>	- </a:t>
            </a:r>
            <a:r>
              <a:rPr lang="en-US" dirty="0" err="1" smtClean="0">
                <a:solidFill>
                  <a:srgbClr val="0000FF"/>
                </a:solidFill>
                <a:latin typeface="Times New Roman" pitchFamily="18" charset="0"/>
                <a:cs typeface="Times New Roman" pitchFamily="18" charset="0"/>
              </a:rPr>
              <a:t>Toàn</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vẹn</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nội</a:t>
            </a:r>
            <a:r>
              <a:rPr lang="en-US" dirty="0" smtClean="0">
                <a:solidFill>
                  <a:srgbClr val="0000FF"/>
                </a:solidFill>
                <a:latin typeface="Times New Roman" pitchFamily="18" charset="0"/>
                <a:cs typeface="Times New Roman" pitchFamily="18" charset="0"/>
              </a:rPr>
              <a:t> dung </a:t>
            </a:r>
            <a:r>
              <a:rPr lang="en-US" dirty="0" err="1" smtClean="0">
                <a:solidFill>
                  <a:srgbClr val="0000FF"/>
                </a:solidFill>
                <a:latin typeface="Times New Roman" pitchFamily="18" charset="0"/>
                <a:cs typeface="Times New Roman" pitchFamily="18" charset="0"/>
              </a:rPr>
              <a:t>dữ</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liệu</a:t>
            </a:r>
            <a:r>
              <a:rPr lang="en-US" dirty="0" smtClean="0">
                <a:solidFill>
                  <a:srgbClr val="0000FF"/>
                </a:solidFill>
                <a:latin typeface="Times New Roman" pitchFamily="18" charset="0"/>
                <a:cs typeface="Times New Roman" pitchFamily="18" charset="0"/>
              </a:rPr>
              <a:t>.</a:t>
            </a:r>
          </a:p>
          <a:p>
            <a:pPr marL="609600" indent="-609600" algn="just"/>
            <a:r>
              <a:rPr lang="en-US" dirty="0" smtClean="0">
                <a:solidFill>
                  <a:srgbClr val="0000FF"/>
                </a:solidFill>
                <a:latin typeface="Times New Roman" pitchFamily="18" charset="0"/>
                <a:cs typeface="Times New Roman" pitchFamily="18" charset="0"/>
              </a:rPr>
              <a:t>	- </a:t>
            </a:r>
            <a:r>
              <a:rPr lang="en-US" dirty="0" err="1" smtClean="0">
                <a:solidFill>
                  <a:srgbClr val="0000FF"/>
                </a:solidFill>
                <a:latin typeface="Times New Roman" pitchFamily="18" charset="0"/>
                <a:cs typeface="Times New Roman" pitchFamily="18" charset="0"/>
              </a:rPr>
              <a:t>Chống</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chối</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từ</a:t>
            </a:r>
            <a:r>
              <a:rPr lang="en-US" dirty="0" smtClean="0">
                <a:solidFill>
                  <a:srgbClr val="0000FF"/>
                </a:solidFill>
                <a:latin typeface="Times New Roman" pitchFamily="18" charset="0"/>
                <a:cs typeface="Times New Roman" pitchFamily="18" charset="0"/>
              </a:rPr>
              <a:t>.</a:t>
            </a:r>
          </a:p>
          <a:p>
            <a:pPr algn="ctr" eaLnBrk="0" hangingPunct="0"/>
            <a:endParaRPr lang="en-US" b="1" dirty="0">
              <a:solidFill>
                <a:srgbClr val="FFFFFF"/>
              </a:solidFill>
              <a:latin typeface="Times New Roman" pitchFamily="18" charset="0"/>
              <a:cs typeface="Times New Roman" pitchFamily="18" charset="0"/>
            </a:endParaRPr>
          </a:p>
        </p:txBody>
      </p:sp>
      <p:sp>
        <p:nvSpPr>
          <p:cNvPr id="10" name="AutoShape 6"/>
          <p:cNvSpPr>
            <a:spLocks noChangeArrowheads="1"/>
          </p:cNvSpPr>
          <p:nvPr/>
        </p:nvSpPr>
        <p:spPr bwMode="blackWhite">
          <a:xfrm>
            <a:off x="685800" y="46482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rgbClr val="FFFFFF"/>
            </a:solidFill>
            <a:round/>
            <a:headEnd/>
            <a:tailEnd/>
          </a:ln>
          <a:effectLst/>
        </p:spPr>
        <p:txBody>
          <a:bodyPr wrap="none" anchor="ctr"/>
          <a:lstStyle/>
          <a:p>
            <a:pPr eaLnBrk="0" hangingPunct="0"/>
            <a:endParaRPr lang="en-US" b="1" dirty="0" smtClean="0">
              <a:solidFill>
                <a:srgbClr val="FFFFFF"/>
              </a:solidFill>
              <a:latin typeface="Times New Roman" pitchFamily="18" charset="0"/>
              <a:cs typeface="Times New Roman" pitchFamily="18" charset="0"/>
            </a:endParaRPr>
          </a:p>
          <a:p>
            <a:pPr eaLnBrk="0" hangingPunct="0"/>
            <a:r>
              <a:rPr lang="en-US"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Thuật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tạo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số</a:t>
            </a:r>
            <a:r>
              <a:rPr lang="en-US" sz="1600" dirty="0" smtClean="0">
                <a:latin typeface="Times New Roman" pitchFamily="18" charset="0"/>
                <a:cs typeface="Times New Roman" pitchFamily="18" charset="0"/>
              </a:rPr>
              <a:t> </a:t>
            </a:r>
          </a:p>
          <a:p>
            <a:pPr eaLnBrk="0" hangingPunct="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Thuật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ứng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số</a:t>
            </a:r>
            <a:r>
              <a:rPr lang="en-US" sz="1600" dirty="0" smtClean="0">
                <a:latin typeface="Times New Roman" pitchFamily="18" charset="0"/>
                <a:cs typeface="Times New Roman" pitchFamily="18" charset="0"/>
              </a:rPr>
              <a:t>.</a:t>
            </a:r>
          </a:p>
          <a:p>
            <a:pPr algn="ctr" eaLnBrk="0" hangingPunct="0"/>
            <a:endParaRPr lang="en-US" sz="1600" b="1" dirty="0">
              <a:solidFill>
                <a:srgbClr val="FFFF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heel(4)">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CHỮ KÝ SỐ (</a:t>
            </a:r>
            <a:r>
              <a:rPr lang="en-US" i="1" dirty="0" smtClean="0">
                <a:latin typeface="Times New Roman" pitchFamily="18" charset="0"/>
                <a:cs typeface="Times New Roman" pitchFamily="18" charset="0"/>
              </a:rPr>
              <a:t>Electronic signature)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229600" cy="4953000"/>
          </a:xfrm>
        </p:spPr>
        <p:txBody>
          <a:bodyPr>
            <a:normAutofit/>
          </a:bodyPr>
          <a:lstStyle/>
          <a:p>
            <a:pPr>
              <a:buNone/>
            </a:pPr>
            <a:endParaRPr lang="en-US" sz="2200" dirty="0" smtClean="0">
              <a:latin typeface="Times New Roman" pitchFamily="18" charset="0"/>
              <a:cs typeface="Times New Roman" pitchFamily="18" charset="0"/>
            </a:endParaRPr>
          </a:p>
          <a:p>
            <a:pPr marL="609600" indent="-609600" algn="just"/>
            <a:r>
              <a:rPr lang="en-US" sz="2200" dirty="0" err="1" smtClean="0">
                <a:latin typeface="Times New Roman" pitchFamily="18" charset="0"/>
                <a:cs typeface="Times New Roman" pitchFamily="18" charset="0"/>
              </a:rPr>
              <a:t>Một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phương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pháp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chữ</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ký</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số</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được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định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nghĩa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một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bộ</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năm</a:t>
            </a:r>
            <a:r>
              <a:rPr lang="en-US" sz="2200" dirty="0" smtClean="0">
                <a:latin typeface="Times New Roman" pitchFamily="18" charset="0"/>
                <a:cs typeface="Times New Roman" pitchFamily="18" charset="0"/>
              </a:rPr>
              <a:t> (P, A, K, S, V) </a:t>
            </a:r>
            <a:r>
              <a:rPr lang="en-US" sz="2200" dirty="0" err="1" smtClean="0">
                <a:latin typeface="Times New Roman" pitchFamily="18" charset="0"/>
                <a:cs typeface="Times New Roman" pitchFamily="18" charset="0"/>
              </a:rPr>
              <a:t>thỏa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điều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kiện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sau</a:t>
            </a:r>
            <a:r>
              <a:rPr lang="en-US" sz="2200" dirty="0" smtClean="0">
                <a:latin typeface="Times New Roman" pitchFamily="18" charset="0"/>
                <a:cs typeface="Times New Roman" pitchFamily="18" charset="0"/>
              </a:rPr>
              <a:t>:</a:t>
            </a:r>
          </a:p>
          <a:p>
            <a:pPr marL="609600" indent="-609600" algn="just"/>
            <a:endParaRPr lang="en-US" sz="2200" dirty="0" smtClean="0">
              <a:latin typeface="Times New Roman" pitchFamily="18" charset="0"/>
              <a:cs typeface="Times New Roman" pitchFamily="18" charset="0"/>
            </a:endParaRPr>
          </a:p>
          <a:p>
            <a:pPr marL="982663" lvl="1" indent="-533400" algn="just">
              <a:buFont typeface="Wingdings" pitchFamily="2" charset="2"/>
              <a:buAutoNum type="arabicPeriod"/>
            </a:pPr>
            <a:r>
              <a:rPr lang="en-US" sz="2200" i="1" dirty="0" smtClean="0">
                <a:latin typeface="Times New Roman" pitchFamily="18" charset="0"/>
                <a:cs typeface="Times New Roman" pitchFamily="18" charset="0"/>
              </a:rPr>
              <a:t>P </a:t>
            </a:r>
            <a:r>
              <a:rPr lang="en-US" sz="2200" i="1" dirty="0" err="1" smtClean="0">
                <a:latin typeface="Times New Roman" pitchFamily="18" charset="0"/>
                <a:cs typeface="Times New Roman" pitchFamily="18" charset="0"/>
              </a:rPr>
              <a:t>là</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tập</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hợp</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hữu</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hạn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các</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thông</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điệp</a:t>
            </a:r>
            <a:r>
              <a:rPr lang="en-US" sz="2200" i="1" dirty="0" smtClean="0">
                <a:latin typeface="Times New Roman" pitchFamily="18" charset="0"/>
                <a:cs typeface="Times New Roman" pitchFamily="18" charset="0"/>
              </a:rPr>
              <a:t>.</a:t>
            </a:r>
          </a:p>
          <a:p>
            <a:pPr marL="982663" lvl="1" indent="-533400" algn="just">
              <a:buFont typeface="Wingdings" pitchFamily="2" charset="2"/>
              <a:buAutoNum type="arabicPeriod"/>
            </a:pPr>
            <a:r>
              <a:rPr lang="en-US" sz="2200" i="1" dirty="0" smtClean="0">
                <a:latin typeface="Times New Roman" pitchFamily="18" charset="0"/>
                <a:cs typeface="Times New Roman" pitchFamily="18" charset="0"/>
              </a:rPr>
              <a:t>A </a:t>
            </a:r>
            <a:r>
              <a:rPr lang="en-US" sz="2200" i="1" dirty="0" err="1" smtClean="0">
                <a:latin typeface="Times New Roman" pitchFamily="18" charset="0"/>
                <a:cs typeface="Times New Roman" pitchFamily="18" charset="0"/>
              </a:rPr>
              <a:t>là</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tập</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hợp</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hữu</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hạn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các</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chữ</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ký</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có</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thể</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được</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sử</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dụng</a:t>
            </a:r>
            <a:r>
              <a:rPr lang="en-US" sz="2200" i="1" dirty="0" smtClean="0">
                <a:latin typeface="Times New Roman" pitchFamily="18" charset="0"/>
                <a:cs typeface="Times New Roman" pitchFamily="18" charset="0"/>
              </a:rPr>
              <a:t>.</a:t>
            </a:r>
          </a:p>
          <a:p>
            <a:pPr marL="982663" lvl="1" indent="-533400" algn="just">
              <a:buFont typeface="Wingdings" pitchFamily="2" charset="2"/>
              <a:buAutoNum type="arabicPeriod"/>
            </a:pPr>
            <a:r>
              <a:rPr lang="en-US" sz="2200" i="1" dirty="0" err="1" smtClean="0">
                <a:latin typeface="Times New Roman" pitchFamily="18" charset="0"/>
                <a:cs typeface="Times New Roman" pitchFamily="18" charset="0"/>
              </a:rPr>
              <a:t>Không</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gian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khóa</a:t>
            </a:r>
            <a:r>
              <a:rPr lang="en-US" sz="2200" i="1" dirty="0" smtClean="0">
                <a:latin typeface="Times New Roman" pitchFamily="18" charset="0"/>
                <a:cs typeface="Times New Roman" pitchFamily="18" charset="0"/>
              </a:rPr>
              <a:t> K </a:t>
            </a:r>
            <a:r>
              <a:rPr lang="en-US" sz="2200" i="1" dirty="0" err="1" smtClean="0">
                <a:latin typeface="Times New Roman" pitchFamily="18" charset="0"/>
                <a:cs typeface="Times New Roman" pitchFamily="18" charset="0"/>
              </a:rPr>
              <a:t>là</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tập</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hữu</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hạn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các</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khóa</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có</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thể</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sử</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dụng</a:t>
            </a:r>
            <a:r>
              <a:rPr lang="en-US" sz="2200" i="1" dirty="0" smtClean="0">
                <a:latin typeface="Times New Roman" pitchFamily="18" charset="0"/>
                <a:cs typeface="Times New Roman" pitchFamily="18" charset="0"/>
              </a:rPr>
              <a:t>.</a:t>
            </a:r>
          </a:p>
          <a:p>
            <a:pPr marL="982663" lvl="1" indent="-533400" algn="just">
              <a:buFont typeface="Wingdings" pitchFamily="2" charset="2"/>
              <a:buAutoNum type="arabicPeriod"/>
            </a:pPr>
            <a:r>
              <a:rPr lang="en-US" sz="2200" i="1" dirty="0" err="1" smtClean="0">
                <a:latin typeface="Times New Roman" pitchFamily="18" charset="0"/>
                <a:cs typeface="Times New Roman" pitchFamily="18" charset="0"/>
              </a:rPr>
              <a:t>Với</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mỗi</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khóa</a:t>
            </a:r>
            <a:r>
              <a:rPr lang="en-US" sz="2200" i="1" dirty="0" smtClean="0">
                <a:latin typeface="Times New Roman" pitchFamily="18" charset="0"/>
                <a:cs typeface="Times New Roman" pitchFamily="18" charset="0"/>
              </a:rPr>
              <a:t> k </a:t>
            </a:r>
            <a:r>
              <a:rPr lang="en-US" sz="2200" dirty="0" smtClean="0">
                <a:latin typeface="Times New Roman" pitchFamily="18" charset="0"/>
                <a:cs typeface="Times New Roman" pitchFamily="18" charset="0"/>
                <a:sym typeface="Symbol" pitchFamily="18" charset="2"/>
              </a:rPr>
              <a:t></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tồn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tại</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thuật</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toán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chữ</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ký</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sig</a:t>
            </a:r>
            <a:r>
              <a:rPr lang="en-US" sz="2200" i="1" baseline="-25000" dirty="0" err="1" smtClean="0">
                <a:latin typeface="Times New Roman" pitchFamily="18" charset="0"/>
                <a:cs typeface="Times New Roman" pitchFamily="18" charset="0"/>
              </a:rPr>
              <a:t>k</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sym typeface="Symbol" pitchFamily="18" charset="2"/>
              </a:rPr>
              <a:t></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S </a:t>
            </a:r>
            <a:r>
              <a:rPr lang="en-US" sz="2200" i="1" dirty="0" err="1" smtClean="0">
                <a:latin typeface="Times New Roman" pitchFamily="18" charset="0"/>
                <a:cs typeface="Times New Roman" pitchFamily="18" charset="0"/>
              </a:rPr>
              <a:t>và</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thuật</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toán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xác</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nhận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chữ</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ký</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tương</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ứng</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ver</a:t>
            </a:r>
            <a:r>
              <a:rPr lang="en-US" sz="2200" i="1" baseline="-25000" dirty="0" err="1" smtClean="0">
                <a:latin typeface="Times New Roman" pitchFamily="18" charset="0"/>
                <a:cs typeface="Times New Roman" pitchFamily="18" charset="0"/>
              </a:rPr>
              <a:t>k</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sym typeface="Symbol" pitchFamily="18" charset="2"/>
              </a:rPr>
              <a:t></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V</a:t>
            </a:r>
            <a:r>
              <a:rPr lang="en-US" sz="2200"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Mỗi</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thuật</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toán</a:t>
            </a:r>
            <a:r>
              <a:rPr lang="en-US" sz="2200" i="1" dirty="0" smtClean="0">
                <a:latin typeface="Times New Roman" pitchFamily="18" charset="0"/>
                <a:cs typeface="Times New Roman" pitchFamily="18" charset="0"/>
              </a:rPr>
              <a:t> </a:t>
            </a:r>
          </a:p>
          <a:p>
            <a:pPr marL="982663" lvl="1" indent="-533400" algn="just">
              <a:buNone/>
            </a:pP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sig</a:t>
            </a:r>
            <a:r>
              <a:rPr lang="en-US" sz="2200" i="1" baseline="-25000" dirty="0" err="1" smtClean="0">
                <a:latin typeface="Times New Roman" pitchFamily="18" charset="0"/>
                <a:cs typeface="Times New Roman" pitchFamily="18" charset="0"/>
              </a:rPr>
              <a:t>k</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P → A </a:t>
            </a:r>
            <a:r>
              <a:rPr lang="en-US" sz="2200" i="1" dirty="0" err="1" smtClean="0">
                <a:latin typeface="Times New Roman" pitchFamily="18" charset="0"/>
                <a:cs typeface="Times New Roman" pitchFamily="18" charset="0"/>
              </a:rPr>
              <a:t>và</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ver</a:t>
            </a:r>
            <a:r>
              <a:rPr lang="en-US" sz="2200" i="1" baseline="-25000" dirty="0" err="1" smtClean="0">
                <a:latin typeface="Times New Roman" pitchFamily="18" charset="0"/>
                <a:cs typeface="Times New Roman" pitchFamily="18" charset="0"/>
              </a:rPr>
              <a:t>k</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P × A → {</a:t>
            </a:r>
            <a:r>
              <a:rPr lang="en-US" sz="2200" i="1" dirty="0" smtClean="0">
                <a:latin typeface="Times New Roman" pitchFamily="18" charset="0"/>
                <a:cs typeface="Times New Roman" pitchFamily="18" charset="0"/>
              </a:rPr>
              <a:t>true, false} </a:t>
            </a:r>
            <a:r>
              <a:rPr lang="en-US" sz="2200" i="1" dirty="0" err="1" smtClean="0">
                <a:latin typeface="Times New Roman" pitchFamily="18" charset="0"/>
                <a:cs typeface="Times New Roman" pitchFamily="18" charset="0"/>
              </a:rPr>
              <a:t>là</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các</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hàm</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thỏa</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điều</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kiện</a:t>
            </a:r>
            <a:r>
              <a:rPr lang="en-US" sz="2200" i="1" dirty="0" smtClean="0">
                <a:latin typeface="Times New Roman" pitchFamily="18" charset="0"/>
                <a:cs typeface="Times New Roman" pitchFamily="18" charset="0"/>
              </a:rPr>
              <a:t>:</a:t>
            </a:r>
          </a:p>
          <a:p>
            <a:pPr marL="982663" lvl="1" indent="-533400" algn="just">
              <a:buFont typeface="Wingdings" pitchFamily="2" charset="2"/>
              <a:buAutoNum type="arabicPeriod"/>
            </a:pPr>
            <a:endParaRPr lang="en-US" sz="2200" dirty="0" smtClean="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a:srcRect/>
          <a:stretch>
            <a:fillRect/>
          </a:stretch>
        </p:blipFill>
        <p:spPr bwMode="auto">
          <a:xfrm>
            <a:off x="2514600" y="5257800"/>
            <a:ext cx="5083175" cy="10779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randombar(horizont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ctr"/>
            <a:r>
              <a:rPr lang="en-US" u="sng" dirty="0" smtClean="0">
                <a:latin typeface="Times New Roman" pitchFamily="18" charset="0"/>
                <a:cs typeface="Times New Roman" pitchFamily="18" charset="0"/>
              </a:rPr>
              <a:t>CHỮ KÝ SỐ (</a:t>
            </a:r>
            <a:r>
              <a:rPr lang="en-US" i="1" u="sng" dirty="0" smtClean="0">
                <a:latin typeface="Times New Roman" pitchFamily="18" charset="0"/>
                <a:cs typeface="Times New Roman" pitchFamily="18" charset="0"/>
              </a:rPr>
              <a:t>Electronic signature)</a:t>
            </a:r>
            <a:endParaRPr lang="en-US" sz="1800" u="sng" dirty="0">
              <a:latin typeface="Times New Roman" pitchFamily="18" charset="0"/>
              <a:cs typeface="Times New Roman" pitchFamily="18" charset="0"/>
            </a:endParaRPr>
          </a:p>
        </p:txBody>
      </p:sp>
      <p:pic>
        <p:nvPicPr>
          <p:cNvPr id="29" name="Content Placeholder 4" descr="tải xuống.jpg"/>
          <p:cNvPicPr>
            <a:picLocks noGrp="1" noChangeAspect="1"/>
          </p:cNvPicPr>
          <p:nvPr>
            <p:ph idx="1"/>
          </p:nvPr>
        </p:nvPicPr>
        <p:blipFill>
          <a:blip r:embed="rId2"/>
          <a:stretch>
            <a:fillRect/>
          </a:stretch>
        </p:blipFill>
        <p:spPr>
          <a:xfrm>
            <a:off x="3429000" y="2819400"/>
            <a:ext cx="2320529" cy="2057400"/>
          </a:xfrm>
          <a:prstGeom prst="ellipse">
            <a:avLst/>
          </a:prstGeom>
          <a:ln>
            <a:noFill/>
          </a:ln>
          <a:effectLst>
            <a:softEdge rad="112500"/>
          </a:effectLst>
        </p:spPr>
      </p:pic>
      <p:grpSp>
        <p:nvGrpSpPr>
          <p:cNvPr id="3" name="Group 4"/>
          <p:cNvGrpSpPr>
            <a:grpSpLocks/>
          </p:cNvGrpSpPr>
          <p:nvPr/>
        </p:nvGrpSpPr>
        <p:grpSpPr bwMode="auto">
          <a:xfrm rot="16200000">
            <a:off x="3112380" y="3669422"/>
            <a:ext cx="2819400" cy="509756"/>
            <a:chOff x="1872" y="2442"/>
            <a:chExt cx="2014" cy="343"/>
          </a:xfrm>
        </p:grpSpPr>
        <p:sp>
          <p:nvSpPr>
            <p:cNvPr id="94213" name="AutoShape 5"/>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en-US"/>
            </a:p>
          </p:txBody>
        </p:sp>
        <p:sp>
          <p:nvSpPr>
            <p:cNvPr id="94214" name="AutoShape 6"/>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en-US"/>
            </a:p>
          </p:txBody>
        </p:sp>
      </p:grpSp>
      <p:sp>
        <p:nvSpPr>
          <p:cNvPr id="30" name="Rectangle 29"/>
          <p:cNvSpPr/>
          <p:nvPr/>
        </p:nvSpPr>
        <p:spPr>
          <a:xfrm>
            <a:off x="2362200" y="1981200"/>
            <a:ext cx="4318618" cy="369332"/>
          </a:xfrm>
          <a:prstGeom prst="rect">
            <a:avLst/>
          </a:prstGeom>
        </p:spPr>
        <p:txBody>
          <a:bodyPr wrap="none">
            <a:spAutoFit/>
          </a:bodyPr>
          <a:lstStyle/>
          <a:p>
            <a:pPr lvl="1" algn="ctr"/>
            <a:r>
              <a:rPr lang="en-US" dirty="0" smtClean="0"/>
              <a:t>CKS </a:t>
            </a:r>
            <a:r>
              <a:rPr lang="en-US" dirty="0" err="1" smtClean="0"/>
              <a:t>trực</a:t>
            </a:r>
            <a:r>
              <a:rPr lang="en-US" dirty="0" smtClean="0"/>
              <a:t> </a:t>
            </a:r>
            <a:r>
              <a:rPr lang="en-US" dirty="0" err="1" smtClean="0"/>
              <a:t>tiếp</a:t>
            </a:r>
            <a:r>
              <a:rPr lang="en-US" dirty="0" smtClean="0"/>
              <a:t> (Direct Digital Signature )</a:t>
            </a:r>
          </a:p>
        </p:txBody>
      </p:sp>
      <p:sp>
        <p:nvSpPr>
          <p:cNvPr id="31" name="Rectangle 30"/>
          <p:cNvSpPr/>
          <p:nvPr/>
        </p:nvSpPr>
        <p:spPr>
          <a:xfrm>
            <a:off x="2438400" y="5410200"/>
            <a:ext cx="4418710" cy="369332"/>
          </a:xfrm>
          <a:prstGeom prst="rect">
            <a:avLst/>
          </a:prstGeom>
        </p:spPr>
        <p:txBody>
          <a:bodyPr wrap="none">
            <a:spAutoFit/>
          </a:bodyPr>
          <a:lstStyle/>
          <a:p>
            <a:r>
              <a:rPr lang="en-US" dirty="0" smtClean="0"/>
              <a:t>CKS </a:t>
            </a:r>
            <a:r>
              <a:rPr lang="en-US" dirty="0" err="1" smtClean="0"/>
              <a:t>có</a:t>
            </a:r>
            <a:r>
              <a:rPr lang="en-US" dirty="0" smtClean="0"/>
              <a:t> </a:t>
            </a:r>
            <a:r>
              <a:rPr lang="en-US" dirty="0" err="1" smtClean="0"/>
              <a:t>phân</a:t>
            </a:r>
            <a:r>
              <a:rPr lang="en-US" dirty="0" smtClean="0"/>
              <a:t> </a:t>
            </a:r>
            <a:r>
              <a:rPr lang="en-US" dirty="0" err="1" smtClean="0"/>
              <a:t>xử</a:t>
            </a:r>
            <a:r>
              <a:rPr lang="en-US" dirty="0" smtClean="0"/>
              <a:t> (Arbitrated Digital Signature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Rectangle 53"/>
          <p:cNvSpPr/>
          <p:nvPr/>
        </p:nvSpPr>
        <p:spPr>
          <a:xfrm>
            <a:off x="4535242" y="4975966"/>
            <a:ext cx="2613830" cy="1048473"/>
          </a:xfrm>
          <a:prstGeom prst="rect">
            <a:avLst/>
          </a:prstGeom>
          <a:gradFill flip="none" rotWithShape="1">
            <a:gsLst>
              <a:gs pos="0">
                <a:srgbClr val="C198E0"/>
              </a:gs>
              <a:gs pos="100000">
                <a:schemeClr val="bg1">
                  <a:alpha val="13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56" name="Rectangle 55"/>
          <p:cNvSpPr/>
          <p:nvPr/>
        </p:nvSpPr>
        <p:spPr>
          <a:xfrm>
            <a:off x="5334000" y="5029200"/>
            <a:ext cx="1676400" cy="830997"/>
          </a:xfrm>
          <a:prstGeom prst="rect">
            <a:avLst/>
          </a:prstGeom>
        </p:spPr>
        <p:txBody>
          <a:bodyPr wrap="square">
            <a:spAutoFit/>
          </a:bodyPr>
          <a:lstStyle/>
          <a:p>
            <a:pPr algn="ctr"/>
            <a:r>
              <a:rPr lang="en-US" sz="1600" dirty="0" err="1" smtClean="0">
                <a:latin typeface="Times New Roman" pitchFamily="18" charset="0"/>
                <a:cs typeface="Times New Roman" pitchFamily="18" charset="0"/>
              </a:rPr>
              <a:t>Xuất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xuất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viết</a:t>
            </a:r>
            <a:endParaRPr lang="en-US" sz="1600" b="1" dirty="0" smtClean="0">
              <a:latin typeface="Times New Roman" pitchFamily="18" charset="0"/>
              <a:cs typeface="Times New Roman" pitchFamily="18" charset="0"/>
            </a:endParaRPr>
          </a:p>
        </p:txBody>
      </p:sp>
      <p:sp>
        <p:nvSpPr>
          <p:cNvPr id="51" name="Rectangle 50"/>
          <p:cNvSpPr/>
          <p:nvPr/>
        </p:nvSpPr>
        <p:spPr>
          <a:xfrm>
            <a:off x="6292796" y="3000293"/>
            <a:ext cx="2407732" cy="1224726"/>
          </a:xfrm>
          <a:prstGeom prst="rect">
            <a:avLst/>
          </a:prstGeom>
          <a:gradFill flip="none" rotWithShape="1">
            <a:gsLst>
              <a:gs pos="0">
                <a:srgbClr val="5DD5FF"/>
              </a:gs>
              <a:gs pos="100000">
                <a:schemeClr val="bg1">
                  <a:alpha val="13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40" name="Rectangle 39"/>
          <p:cNvSpPr/>
          <p:nvPr/>
        </p:nvSpPr>
        <p:spPr>
          <a:xfrm>
            <a:off x="291072" y="3021170"/>
            <a:ext cx="2590800" cy="1224726"/>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nvGrpSpPr>
          <p:cNvPr id="2" name="Group 9"/>
          <p:cNvGrpSpPr/>
          <p:nvPr/>
        </p:nvGrpSpPr>
        <p:grpSpPr>
          <a:xfrm>
            <a:off x="2116694" y="3033417"/>
            <a:ext cx="1222378" cy="1206140"/>
            <a:chOff x="589058" y="3264476"/>
            <a:chExt cx="1389424" cy="1206140"/>
          </a:xfrm>
        </p:grpSpPr>
        <p:sp>
          <p:nvSpPr>
            <p:cNvPr id="24" name="Right Arrow 23"/>
            <p:cNvSpPr/>
            <p:nvPr/>
          </p:nvSpPr>
          <p:spPr>
            <a:xfrm>
              <a:off x="589058" y="3264476"/>
              <a:ext cx="1389424" cy="1206140"/>
            </a:xfrm>
            <a:prstGeom prst="rightArrow">
              <a:avLst>
                <a:gd name="adj1" fmla="val 64494"/>
                <a:gd name="adj2" fmla="val 52681"/>
              </a:avLst>
            </a:prstGeom>
            <a:gradFill flip="none" rotWithShape="1">
              <a:gsLst>
                <a:gs pos="0">
                  <a:srgbClr val="0853E8"/>
                </a:gs>
                <a:gs pos="100000">
                  <a:srgbClr val="148EFC"/>
                </a:gs>
              </a:gsLst>
              <a:lin ang="10800000" scaled="1"/>
              <a:tileRect/>
            </a:gradFill>
            <a:ln>
              <a:no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25" name="Right Arrow 24"/>
            <p:cNvSpPr/>
            <p:nvPr/>
          </p:nvSpPr>
          <p:spPr>
            <a:xfrm>
              <a:off x="621086" y="3287750"/>
              <a:ext cx="1318998" cy="1141498"/>
            </a:xfrm>
            <a:prstGeom prst="rightArrow">
              <a:avLst>
                <a:gd name="adj1" fmla="val 65066"/>
                <a:gd name="adj2" fmla="val 50795"/>
              </a:avLst>
            </a:prstGeom>
            <a:gradFill flip="none" rotWithShape="1">
              <a:gsLst>
                <a:gs pos="5000">
                  <a:schemeClr val="bg1"/>
                </a:gs>
                <a:gs pos="33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grpSp>
        <p:nvGrpSpPr>
          <p:cNvPr id="4" name="Group 10"/>
          <p:cNvGrpSpPr/>
          <p:nvPr/>
        </p:nvGrpSpPr>
        <p:grpSpPr>
          <a:xfrm>
            <a:off x="3916869" y="4736992"/>
            <a:ext cx="1246324" cy="1295400"/>
            <a:chOff x="2667001" y="5080855"/>
            <a:chExt cx="1246324" cy="1396145"/>
          </a:xfrm>
          <a:effectLst>
            <a:reflection blurRad="6350" stA="52000" endA="300" endPos="35000" dir="5400000" sy="-100000" algn="bl" rotWithShape="0"/>
          </a:effectLst>
        </p:grpSpPr>
        <p:sp>
          <p:nvSpPr>
            <p:cNvPr id="43" name="Right Arrow 42"/>
            <p:cNvSpPr/>
            <p:nvPr/>
          </p:nvSpPr>
          <p:spPr>
            <a:xfrm rot="16200000">
              <a:off x="2602330" y="5145526"/>
              <a:ext cx="1375665" cy="1246324"/>
            </a:xfrm>
            <a:prstGeom prst="rightArrow">
              <a:avLst>
                <a:gd name="adj1" fmla="val 59857"/>
                <a:gd name="adj2" fmla="val 50795"/>
              </a:avLst>
            </a:prstGeom>
            <a:gradFill flip="none" rotWithShape="1">
              <a:gsLst>
                <a:gs pos="8000">
                  <a:srgbClr val="7030A0"/>
                </a:gs>
                <a:gs pos="100000">
                  <a:srgbClr val="A86ED4"/>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41" name="Right Arrow 40"/>
            <p:cNvSpPr/>
            <p:nvPr/>
          </p:nvSpPr>
          <p:spPr>
            <a:xfrm rot="16200000">
              <a:off x="2595979" y="5198535"/>
              <a:ext cx="1378791" cy="1178139"/>
            </a:xfrm>
            <a:prstGeom prst="rightArrow">
              <a:avLst>
                <a:gd name="adj1" fmla="val 63635"/>
                <a:gd name="adj2" fmla="val 50795"/>
              </a:avLst>
            </a:prstGeom>
            <a:gradFill flip="none" rotWithShape="1">
              <a:gsLst>
                <a:gs pos="0">
                  <a:schemeClr val="bg1"/>
                </a:gs>
                <a:gs pos="50000">
                  <a:schemeClr val="bg1">
                    <a:alpha val="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grpSp>
        <p:nvGrpSpPr>
          <p:cNvPr id="6" name="Group 8"/>
          <p:cNvGrpSpPr/>
          <p:nvPr/>
        </p:nvGrpSpPr>
        <p:grpSpPr>
          <a:xfrm>
            <a:off x="5715000" y="3012586"/>
            <a:ext cx="1227681" cy="1260105"/>
            <a:chOff x="4572001" y="3227743"/>
            <a:chExt cx="1395452" cy="1260105"/>
          </a:xfrm>
        </p:grpSpPr>
        <p:sp>
          <p:nvSpPr>
            <p:cNvPr id="33" name="Right Arrow 32"/>
            <p:cNvSpPr/>
            <p:nvPr/>
          </p:nvSpPr>
          <p:spPr>
            <a:xfrm rot="10800000">
              <a:off x="4588923" y="3227743"/>
              <a:ext cx="1378530" cy="1209319"/>
            </a:xfrm>
            <a:prstGeom prst="rightArrow">
              <a:avLst>
                <a:gd name="adj1" fmla="val 61902"/>
                <a:gd name="adj2" fmla="val 53006"/>
              </a:avLst>
            </a:prstGeom>
            <a:gradFill flip="none" rotWithShape="1">
              <a:gsLst>
                <a:gs pos="38000">
                  <a:schemeClr val="accent1"/>
                </a:gs>
                <a:gs pos="100000">
                  <a:srgbClr val="22D1FA"/>
                </a:gs>
              </a:gsLst>
              <a:lin ang="10800000" scaled="1"/>
              <a:tileRect/>
            </a:gradFill>
            <a:ln>
              <a:no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101" name="Right Arrow 100"/>
            <p:cNvSpPr/>
            <p:nvPr/>
          </p:nvSpPr>
          <p:spPr>
            <a:xfrm rot="10800000">
              <a:off x="4572001" y="3278529"/>
              <a:ext cx="1368964" cy="1209319"/>
            </a:xfrm>
            <a:prstGeom prst="rightArrow">
              <a:avLst>
                <a:gd name="adj1" fmla="val 61902"/>
                <a:gd name="adj2" fmla="val 53006"/>
              </a:avLst>
            </a:prstGeom>
            <a:gradFill flip="none" rotWithShape="1">
              <a:gsLst>
                <a:gs pos="0">
                  <a:schemeClr val="bg1"/>
                </a:gs>
                <a:gs pos="26000">
                  <a:srgbClr val="22D1FA">
                    <a:alpha val="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sp>
        <p:nvSpPr>
          <p:cNvPr id="5" name="Rectangle 4"/>
          <p:cNvSpPr/>
          <p:nvPr/>
        </p:nvSpPr>
        <p:spPr>
          <a:xfrm>
            <a:off x="3482001" y="2600933"/>
            <a:ext cx="2143071" cy="1968275"/>
          </a:xfrm>
          <a:prstGeom prst="rect">
            <a:avLst/>
          </a:prstGeom>
          <a:blipFill dpi="0" rotWithShape="1">
            <a:blip r:embed="rId2" cstate="print">
              <a:extLst>
                <a:ext uri="{28A0092B-C50C-407E-A947-70E740481C1C}">
                  <a14:useLocalDpi xmlns="" xmlns:a14="http://schemas.microsoft.com/office/drawing/2010/main"/>
                </a:ext>
              </a:extLst>
            </a:blip>
            <a:srcRect/>
            <a:stretch>
              <a:fillRect/>
            </a:stretch>
          </a:blipFill>
          <a:ln w="28575">
            <a:gradFill>
              <a:gsLst>
                <a:gs pos="0">
                  <a:schemeClr val="bg2"/>
                </a:gs>
                <a:gs pos="50000">
                  <a:srgbClr val="EFB115"/>
                </a:gs>
                <a:gs pos="100000">
                  <a:srgbClr val="EFB115"/>
                </a:gs>
              </a:gsLst>
              <a:lin ang="5400000" scaled="0"/>
            </a:gradFill>
          </a:ln>
          <a:effectLst>
            <a:outerShdw blurRad="50800" dist="38100" dir="5400000" algn="t"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Rectangle 45"/>
          <p:cNvSpPr/>
          <p:nvPr/>
        </p:nvSpPr>
        <p:spPr>
          <a:xfrm>
            <a:off x="443472" y="3168532"/>
            <a:ext cx="1613928" cy="1077218"/>
          </a:xfrm>
          <a:prstGeom prst="rect">
            <a:avLst/>
          </a:prstGeom>
        </p:spPr>
        <p:txBody>
          <a:bodyPr wrap="square">
            <a:spAutoFit/>
          </a:bodyPr>
          <a:lstStyle/>
          <a:p>
            <a:pPr algn="ctr"/>
            <a:r>
              <a:rPr lang="en-US" sz="1600" dirty="0" err="1" smtClean="0">
                <a:solidFill>
                  <a:srgbClr val="000000"/>
                </a:solidFill>
                <a:latin typeface="Times New Roman" pitchFamily="18" charset="0"/>
              </a:rPr>
              <a:t>Nhằm</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che</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giấu</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nội</a:t>
            </a:r>
            <a:r>
              <a:rPr lang="en-US" sz="1600" dirty="0" smtClean="0">
                <a:solidFill>
                  <a:srgbClr val="000000"/>
                </a:solidFill>
                <a:latin typeface="Times New Roman" pitchFamily="18" charset="0"/>
              </a:rPr>
              <a:t> dung, ý </a:t>
            </a:r>
            <a:r>
              <a:rPr lang="en-US" sz="1600" dirty="0" err="1" smtClean="0">
                <a:solidFill>
                  <a:srgbClr val="000000"/>
                </a:solidFill>
                <a:latin typeface="Times New Roman" pitchFamily="18" charset="0"/>
              </a:rPr>
              <a:t>nghĩa</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của</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thông</a:t>
            </a:r>
            <a:r>
              <a:rPr lang="en-US" sz="1600" dirty="0" smtClean="0">
                <a:solidFill>
                  <a:srgbClr val="000000"/>
                </a:solidFill>
                <a:latin typeface="Times New Roman" pitchFamily="18" charset="0"/>
              </a:rPr>
              <a:t> tin </a:t>
            </a:r>
            <a:r>
              <a:rPr lang="en-US" sz="1600" dirty="0" err="1" smtClean="0">
                <a:solidFill>
                  <a:srgbClr val="000000"/>
                </a:solidFill>
                <a:latin typeface="Times New Roman" pitchFamily="18" charset="0"/>
              </a:rPr>
              <a:t>cần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mã</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hóa</a:t>
            </a:r>
            <a:endParaRPr lang="en-US" sz="1600" b="1" dirty="0" smtClean="0">
              <a:solidFill>
                <a:schemeClr val="bg1"/>
              </a:solidFill>
              <a:latin typeface="Times New Roman" pitchFamily="18" charset="0"/>
              <a:cs typeface="Times New Roman" pitchFamily="18" charset="0"/>
            </a:endParaRPr>
          </a:p>
        </p:txBody>
      </p:sp>
      <p:sp>
        <p:nvSpPr>
          <p:cNvPr id="53" name="Rectangle 52"/>
          <p:cNvSpPr/>
          <p:nvPr/>
        </p:nvSpPr>
        <p:spPr>
          <a:xfrm>
            <a:off x="6934200" y="3048000"/>
            <a:ext cx="1752600" cy="1077218"/>
          </a:xfrm>
          <a:prstGeom prst="rect">
            <a:avLst/>
          </a:prstGeom>
        </p:spPr>
        <p:txBody>
          <a:bodyPr wrap="square">
            <a:spAutoFit/>
          </a:bodyPr>
          <a:lstStyle/>
          <a:p>
            <a:pPr algn="ctr" eaLnBrk="0" hangingPunct="0"/>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Là</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ngành</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khoa</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học</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quan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trọng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có</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rất</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nhiều</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ứng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dụng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trong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cuộc</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sống</a:t>
            </a:r>
            <a:endParaRPr lang="en-US" sz="1600" dirty="0">
              <a:solidFill>
                <a:srgbClr val="000000"/>
              </a:solidFill>
              <a:latin typeface="Times New Roman" pitchFamily="18" charset="0"/>
            </a:endParaRPr>
          </a:p>
        </p:txBody>
      </p:sp>
      <p:grpSp>
        <p:nvGrpSpPr>
          <p:cNvPr id="44" name="Group 10"/>
          <p:cNvGrpSpPr/>
          <p:nvPr/>
        </p:nvGrpSpPr>
        <p:grpSpPr>
          <a:xfrm rot="10800000">
            <a:off x="3810000" y="1219200"/>
            <a:ext cx="1246324" cy="1295400"/>
            <a:chOff x="2667001" y="5080855"/>
            <a:chExt cx="1246324" cy="1396145"/>
          </a:xfrm>
          <a:effectLst>
            <a:reflection blurRad="6350" stA="52000" endA="300" endPos="35000" dir="5400000" sy="-100000" algn="bl" rotWithShape="0"/>
          </a:effectLst>
        </p:grpSpPr>
        <p:sp>
          <p:nvSpPr>
            <p:cNvPr id="45" name="Right Arrow 44"/>
            <p:cNvSpPr/>
            <p:nvPr/>
          </p:nvSpPr>
          <p:spPr>
            <a:xfrm rot="16200000">
              <a:off x="2602330" y="5145526"/>
              <a:ext cx="1375665" cy="1246324"/>
            </a:xfrm>
            <a:prstGeom prst="rightArrow">
              <a:avLst>
                <a:gd name="adj1" fmla="val 59857"/>
                <a:gd name="adj2" fmla="val 50795"/>
              </a:avLst>
            </a:prstGeom>
            <a:gradFill flip="none" rotWithShape="1">
              <a:gsLst>
                <a:gs pos="8000">
                  <a:srgbClr val="7030A0"/>
                </a:gs>
                <a:gs pos="100000">
                  <a:srgbClr val="A86ED4"/>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47" name="Right Arrow 46"/>
            <p:cNvSpPr/>
            <p:nvPr/>
          </p:nvSpPr>
          <p:spPr>
            <a:xfrm rot="16200000">
              <a:off x="2595979" y="5198535"/>
              <a:ext cx="1378791" cy="1178139"/>
            </a:xfrm>
            <a:prstGeom prst="rightArrow">
              <a:avLst>
                <a:gd name="adj1" fmla="val 63635"/>
                <a:gd name="adj2" fmla="val 50795"/>
              </a:avLst>
            </a:prstGeom>
            <a:gradFill flip="none" rotWithShape="1">
              <a:gsLst>
                <a:gs pos="0">
                  <a:schemeClr val="bg1"/>
                </a:gs>
                <a:gs pos="50000">
                  <a:schemeClr val="bg1">
                    <a:alpha val="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sp>
        <p:nvSpPr>
          <p:cNvPr id="49" name="Rectangle 48"/>
          <p:cNvSpPr/>
          <p:nvPr/>
        </p:nvSpPr>
        <p:spPr>
          <a:xfrm rot="10800000">
            <a:off x="1752600" y="1295400"/>
            <a:ext cx="2613830" cy="1048473"/>
          </a:xfrm>
          <a:prstGeom prst="rect">
            <a:avLst/>
          </a:prstGeom>
          <a:gradFill flip="none" rotWithShape="1">
            <a:gsLst>
              <a:gs pos="0">
                <a:srgbClr val="C198E0"/>
              </a:gs>
              <a:gs pos="100000">
                <a:schemeClr val="bg1">
                  <a:alpha val="13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50" name="Rectangle 49"/>
          <p:cNvSpPr/>
          <p:nvPr/>
        </p:nvSpPr>
        <p:spPr>
          <a:xfrm>
            <a:off x="1828800" y="1371600"/>
            <a:ext cx="2114701" cy="830997"/>
          </a:xfrm>
          <a:prstGeom prst="rect">
            <a:avLst/>
          </a:prstGeom>
        </p:spPr>
        <p:txBody>
          <a:bodyPr wrap="square">
            <a:spAutoFit/>
          </a:bodyPr>
          <a:lstStyle/>
          <a:p>
            <a:pPr algn="ctr"/>
            <a:r>
              <a:rPr lang="en-US" sz="1600" dirty="0" err="1" smtClean="0">
                <a:solidFill>
                  <a:srgbClr val="000000"/>
                </a:solidFill>
                <a:latin typeface="Times New Roman" pitchFamily="18" charset="0"/>
              </a:rPr>
              <a:t>Sử</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dụng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các</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thuật</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toán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để</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biến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đổi</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thông</a:t>
            </a:r>
            <a:r>
              <a:rPr lang="en-US" sz="1600" dirty="0" smtClean="0">
                <a:solidFill>
                  <a:srgbClr val="000000"/>
                </a:solidFill>
                <a:latin typeface="Times New Roman" pitchFamily="18" charset="0"/>
              </a:rPr>
              <a:t> tin sang </a:t>
            </a:r>
            <a:r>
              <a:rPr lang="en-US" sz="1600" dirty="0" err="1" smtClean="0">
                <a:solidFill>
                  <a:srgbClr val="000000"/>
                </a:solidFill>
                <a:latin typeface="Times New Roman" pitchFamily="18" charset="0"/>
              </a:rPr>
              <a:t>một</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dạng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khác</a:t>
            </a:r>
            <a:endParaRPr lang="en-US" sz="1600" b="1" dirty="0" smtClean="0">
              <a:latin typeface="Times New Roman" pitchFamily="18" charset="0"/>
              <a:cs typeface="Times New Roman" pitchFamily="18" charset="0"/>
            </a:endParaRPr>
          </a:p>
        </p:txBody>
      </p:sp>
      <p:sp>
        <p:nvSpPr>
          <p:cNvPr id="55" name="Rectangle 2"/>
          <p:cNvSpPr txBox="1">
            <a:spLocks noChangeArrowheads="1"/>
          </p:cNvSpPr>
          <p:nvPr/>
        </p:nvSpPr>
        <p:spPr>
          <a:xfrm>
            <a:off x="381000" y="0"/>
            <a:ext cx="8229600" cy="1143000"/>
          </a:xfrm>
          <a:prstGeom prst="rect">
            <a:avLst/>
          </a:prstGeom>
        </p:spPr>
        <p:txBody>
          <a:bodyPr anchor="ctr"/>
          <a:lstStyle/>
          <a:p>
            <a:pPr algn="ctr">
              <a:spcBef>
                <a:spcPct val="0"/>
              </a:spcBef>
            </a:pPr>
            <a:r>
              <a:rPr lang="en-US" sz="3600" u="sng" dirty="0" smtClean="0">
                <a:latin typeface="Times New Roman" pitchFamily="18" charset="0"/>
                <a:ea typeface="+mj-ea"/>
                <a:cs typeface="Times New Roman" pitchFamily="18" charset="0"/>
              </a:rPr>
              <a:t>MÃ HÓA</a:t>
            </a:r>
            <a:endParaRPr kumimoji="0" lang="en-US" sz="2000" b="0"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5132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blinds(horizontal)">
                                      <p:cBhvr>
                                        <p:cTn id="10" dur="500"/>
                                        <p:tgtEl>
                                          <p:spTgt spid="5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blinds(horizontal)">
                                      <p:cBhvr>
                                        <p:cTn id="13" dur="500"/>
                                        <p:tgtEl>
                                          <p:spTgt spid="5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linds(horizontal)">
                                      <p:cBhvr>
                                        <p:cTn id="16" dur="500"/>
                                        <p:tgtEl>
                                          <p:spTgt spid="40"/>
                                        </p:tgtEl>
                                      </p:cBhvr>
                                    </p:animEffect>
                                  </p:childTnLst>
                                </p:cTn>
                              </p:par>
                              <p:par>
                                <p:cTn id="17" presetID="3"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par>
                                <p:cTn id="20" presetID="3"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linds(horizontal)">
                                      <p:cBhvr>
                                        <p:cTn id="28" dur="500"/>
                                        <p:tgtEl>
                                          <p:spTgt spid="4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linds(horizontal)">
                                      <p:cBhvr>
                                        <p:cTn id="31" dur="500"/>
                                        <p:tgtEl>
                                          <p:spTgt spid="5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linds(horizontal)">
                                      <p:cBhvr>
                                        <p:cTn id="34" dur="500"/>
                                        <p:tgtEl>
                                          <p:spTgt spid="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diamond(in)">
                                      <p:cBhvr>
                                        <p:cTn id="4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P spid="51" grpId="0" animBg="1"/>
      <p:bldP spid="40" grpId="0" animBg="1"/>
      <p:bldP spid="5" grpId="0" animBg="1"/>
      <p:bldP spid="46" grpId="0"/>
      <p:bldP spid="53" grpId="0"/>
      <p:bldP spid="49" grpId="0" animBg="1"/>
      <p:bldP spid="5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MÔ HÌNH CHỮ KÝ SỐ</a:t>
            </a:r>
            <a:endParaRPr lang="en-US" u="sng" dirty="0">
              <a:latin typeface="Times New Roman" pitchFamily="18" charset="0"/>
              <a:cs typeface="Times New Roman" pitchFamily="18" charset="0"/>
            </a:endParaRPr>
          </a:p>
        </p:txBody>
      </p:sp>
      <p:grpSp>
        <p:nvGrpSpPr>
          <p:cNvPr id="47" name="Group 5"/>
          <p:cNvGrpSpPr>
            <a:grpSpLocks noChangeAspect="1"/>
          </p:cNvGrpSpPr>
          <p:nvPr/>
        </p:nvGrpSpPr>
        <p:grpSpPr bwMode="auto">
          <a:xfrm>
            <a:off x="1476375" y="2205038"/>
            <a:ext cx="6162675" cy="3778250"/>
            <a:chOff x="1722" y="852"/>
            <a:chExt cx="9704" cy="5949"/>
          </a:xfrm>
        </p:grpSpPr>
        <p:sp>
          <p:nvSpPr>
            <p:cNvPr id="48" name="AutoShape 6"/>
            <p:cNvSpPr>
              <a:spLocks noChangeAspect="1" noChangeArrowheads="1"/>
            </p:cNvSpPr>
            <p:nvPr/>
          </p:nvSpPr>
          <p:spPr bwMode="auto">
            <a:xfrm>
              <a:off x="1722" y="852"/>
              <a:ext cx="9704" cy="5949"/>
            </a:xfrm>
            <a:prstGeom prst="rect">
              <a:avLst/>
            </a:prstGeom>
            <a:noFill/>
            <a:ln w="9525">
              <a:noFill/>
              <a:miter lim="800000"/>
              <a:headEnd/>
              <a:tailEnd/>
            </a:ln>
          </p:spPr>
          <p:txBody>
            <a:bodyPr/>
            <a:lstStyle/>
            <a:p>
              <a:endParaRPr lang="en-US"/>
            </a:p>
          </p:txBody>
        </p:sp>
        <p:graphicFrame>
          <p:nvGraphicFramePr>
            <p:cNvPr id="49" name="Object 7"/>
            <p:cNvGraphicFramePr>
              <a:graphicFrameLocks noChangeAspect="1"/>
            </p:cNvGraphicFramePr>
            <p:nvPr/>
          </p:nvGraphicFramePr>
          <p:xfrm>
            <a:off x="2082" y="912"/>
            <a:ext cx="1075" cy="300"/>
          </p:xfrm>
          <a:graphic>
            <a:graphicData uri="http://schemas.openxmlformats.org/presentationml/2006/ole">
              <p:oleObj spid="_x0000_s1034" name="Visio" r:id="rId3" imgW="754560" imgH="210240" progId="Visio.Drawing.11">
                <p:embed/>
              </p:oleObj>
            </a:graphicData>
          </a:graphic>
        </p:graphicFrame>
        <p:graphicFrame>
          <p:nvGraphicFramePr>
            <p:cNvPr id="50" name="Object 8"/>
            <p:cNvGraphicFramePr>
              <a:graphicFrameLocks noChangeAspect="1"/>
            </p:cNvGraphicFramePr>
            <p:nvPr/>
          </p:nvGraphicFramePr>
          <p:xfrm>
            <a:off x="4447" y="2044"/>
            <a:ext cx="1197" cy="890"/>
          </p:xfrm>
          <a:graphic>
            <a:graphicData uri="http://schemas.openxmlformats.org/presentationml/2006/ole">
              <p:oleObj spid="_x0000_s1035" name="Visio" r:id="rId4" imgW="841320" imgH="625680" progId="Visio.Drawing.11">
                <p:embed/>
              </p:oleObj>
            </a:graphicData>
          </a:graphic>
        </p:graphicFrame>
        <p:graphicFrame>
          <p:nvGraphicFramePr>
            <p:cNvPr id="51" name="Object 9"/>
            <p:cNvGraphicFramePr>
              <a:graphicFrameLocks noChangeAspect="1"/>
            </p:cNvGraphicFramePr>
            <p:nvPr/>
          </p:nvGraphicFramePr>
          <p:xfrm>
            <a:off x="7156" y="3236"/>
            <a:ext cx="409" cy="287"/>
          </p:xfrm>
          <a:graphic>
            <a:graphicData uri="http://schemas.openxmlformats.org/presentationml/2006/ole">
              <p:oleObj spid="_x0000_s1036" name="Visio" r:id="rId5" imgW="286560" imgH="201240" progId="Visio.Drawing.11">
                <p:embed/>
              </p:oleObj>
            </a:graphicData>
          </a:graphic>
        </p:graphicFrame>
        <p:sp>
          <p:nvSpPr>
            <p:cNvPr id="52" name="Rectangle 10"/>
            <p:cNvSpPr>
              <a:spLocks noChangeArrowheads="1"/>
            </p:cNvSpPr>
            <p:nvPr/>
          </p:nvSpPr>
          <p:spPr bwMode="auto">
            <a:xfrm>
              <a:off x="2063" y="2911"/>
              <a:ext cx="1428" cy="976"/>
            </a:xfrm>
            <a:prstGeom prst="rect">
              <a:avLst/>
            </a:prstGeom>
            <a:noFill/>
            <a:ln w="25400">
              <a:solidFill>
                <a:srgbClr val="008000"/>
              </a:solidFill>
              <a:miter lim="800000"/>
              <a:headEnd/>
              <a:tailEnd/>
            </a:ln>
          </p:spPr>
          <p:txBody>
            <a:bodyPr wrap="none" lIns="82296" tIns="41148" rIns="82296" bIns="41148" anchor="ctr"/>
            <a:lstStyle/>
            <a:p>
              <a:pPr algn="ctr"/>
              <a:r>
                <a:rPr lang="en-US" sz="1400">
                  <a:solidFill>
                    <a:srgbClr val="000000"/>
                  </a:solidFill>
                  <a:latin typeface="Tahoma" pitchFamily="34" charset="0"/>
                </a:rPr>
                <a:t>Bản </a:t>
              </a:r>
            </a:p>
            <a:p>
              <a:pPr algn="ctr"/>
              <a:r>
                <a:rPr lang="en-US" sz="1400">
                  <a:solidFill>
                    <a:srgbClr val="000000"/>
                  </a:solidFill>
                  <a:latin typeface="Tahoma" pitchFamily="34" charset="0"/>
                </a:rPr>
                <a:t>tóm lược</a:t>
              </a:r>
              <a:endParaRPr lang="en-US"/>
            </a:p>
          </p:txBody>
        </p:sp>
        <p:sp>
          <p:nvSpPr>
            <p:cNvPr id="53" name="Oval 11"/>
            <p:cNvSpPr>
              <a:spLocks noChangeArrowheads="1"/>
            </p:cNvSpPr>
            <p:nvPr/>
          </p:nvSpPr>
          <p:spPr bwMode="auto">
            <a:xfrm>
              <a:off x="1722" y="1612"/>
              <a:ext cx="2053" cy="865"/>
            </a:xfrm>
            <a:prstGeom prst="ellipse">
              <a:avLst/>
            </a:prstGeom>
            <a:noFill/>
            <a:ln w="25400">
              <a:solidFill>
                <a:srgbClr val="FF0000"/>
              </a:solidFill>
              <a:round/>
              <a:headEnd/>
              <a:tailEnd/>
            </a:ln>
          </p:spPr>
          <p:txBody>
            <a:bodyPr wrap="none" lIns="82296" tIns="41148" rIns="82296" bIns="41148" anchor="ctr"/>
            <a:lstStyle/>
            <a:p>
              <a:pPr algn="ctr"/>
              <a:r>
                <a:rPr lang="en-US" sz="1400" dirty="0" err="1">
                  <a:solidFill>
                    <a:srgbClr val="000000"/>
                  </a:solidFill>
                  <a:latin typeface="Tahoma" pitchFamily="34" charset="0"/>
                </a:rPr>
                <a:t>Hàm</a:t>
              </a:r>
              <a:r>
                <a:rPr lang="en-US" sz="1400" dirty="0">
                  <a:solidFill>
                    <a:srgbClr val="000000"/>
                  </a:solidFill>
                  <a:latin typeface="Tahoma" pitchFamily="34" charset="0"/>
                </a:rPr>
                <a:t> </a:t>
              </a:r>
              <a:r>
                <a:rPr lang="en-US" sz="1400" dirty="0" err="1">
                  <a:solidFill>
                    <a:srgbClr val="000000"/>
                  </a:solidFill>
                  <a:latin typeface="Tahoma" pitchFamily="34" charset="0"/>
                </a:rPr>
                <a:t>băm</a:t>
              </a:r>
              <a:endParaRPr lang="en-US" dirty="0"/>
            </a:p>
          </p:txBody>
        </p:sp>
        <p:sp>
          <p:nvSpPr>
            <p:cNvPr id="54" name="Oval 12"/>
            <p:cNvSpPr>
              <a:spLocks noChangeArrowheads="1"/>
            </p:cNvSpPr>
            <p:nvPr/>
          </p:nvSpPr>
          <p:spPr bwMode="auto">
            <a:xfrm>
              <a:off x="5912" y="4212"/>
              <a:ext cx="3609" cy="975"/>
            </a:xfrm>
            <a:prstGeom prst="ellipse">
              <a:avLst/>
            </a:prstGeom>
            <a:noFill/>
            <a:ln w="25400">
              <a:solidFill>
                <a:srgbClr val="FF0000"/>
              </a:solidFill>
              <a:round/>
              <a:headEnd/>
              <a:tailEnd/>
            </a:ln>
          </p:spPr>
          <p:txBody>
            <a:bodyPr wrap="none" lIns="82296" tIns="41148" rIns="82296" bIns="41148" anchor="ctr"/>
            <a:lstStyle/>
            <a:p>
              <a:pPr algn="ctr"/>
              <a:r>
                <a:rPr lang="en-US" sz="1400" dirty="0" err="1">
                  <a:solidFill>
                    <a:srgbClr val="000000"/>
                  </a:solidFill>
                  <a:latin typeface="Tahoma" pitchFamily="34" charset="0"/>
                </a:rPr>
                <a:t>Gắn</a:t>
              </a:r>
              <a:r>
                <a:rPr lang="en-US" sz="1400" dirty="0">
                  <a:solidFill>
                    <a:srgbClr val="000000"/>
                  </a:solidFill>
                  <a:latin typeface="Tahoma" pitchFamily="34" charset="0"/>
                </a:rPr>
                <a:t> </a:t>
              </a:r>
              <a:r>
                <a:rPr lang="en-US" sz="1400" dirty="0" err="1">
                  <a:solidFill>
                    <a:srgbClr val="000000"/>
                  </a:solidFill>
                  <a:latin typeface="Tahoma" pitchFamily="34" charset="0"/>
                </a:rPr>
                <a:t>với</a:t>
              </a:r>
              <a:r>
                <a:rPr lang="en-US" sz="1400" dirty="0">
                  <a:solidFill>
                    <a:srgbClr val="000000"/>
                  </a:solidFill>
                  <a:latin typeface="Tahoma" pitchFamily="34" charset="0"/>
                </a:rPr>
                <a:t> </a:t>
              </a:r>
            </a:p>
            <a:p>
              <a:pPr algn="ctr"/>
              <a:r>
                <a:rPr lang="en-US" sz="1400" dirty="0" err="1">
                  <a:solidFill>
                    <a:srgbClr val="000000"/>
                  </a:solidFill>
                  <a:latin typeface="Tahoma" pitchFamily="34" charset="0"/>
                </a:rPr>
                <a:t>thông</a:t>
              </a:r>
              <a:r>
                <a:rPr lang="en-US" sz="1400" dirty="0">
                  <a:solidFill>
                    <a:srgbClr val="000000"/>
                  </a:solidFill>
                  <a:latin typeface="Tahoma" pitchFamily="34" charset="0"/>
                </a:rPr>
                <a:t> </a:t>
              </a:r>
              <a:r>
                <a:rPr lang="en-US" sz="1400" dirty="0" err="1">
                  <a:solidFill>
                    <a:srgbClr val="000000"/>
                  </a:solidFill>
                  <a:latin typeface="Tahoma" pitchFamily="34" charset="0"/>
                </a:rPr>
                <a:t>điệp</a:t>
              </a:r>
              <a:r>
                <a:rPr lang="en-US" sz="1400" dirty="0">
                  <a:solidFill>
                    <a:srgbClr val="000000"/>
                  </a:solidFill>
                  <a:latin typeface="Tahoma" pitchFamily="34" charset="0"/>
                </a:rPr>
                <a:t> </a:t>
              </a:r>
              <a:r>
                <a:rPr lang="en-US" sz="1400" dirty="0" err="1">
                  <a:solidFill>
                    <a:srgbClr val="000000"/>
                  </a:solidFill>
                  <a:latin typeface="Tahoma" pitchFamily="34" charset="0"/>
                </a:rPr>
                <a:t>dữ</a:t>
              </a:r>
              <a:r>
                <a:rPr lang="en-US" sz="1400" dirty="0">
                  <a:solidFill>
                    <a:srgbClr val="000000"/>
                  </a:solidFill>
                  <a:latin typeface="Tahoma" pitchFamily="34" charset="0"/>
                </a:rPr>
                <a:t> </a:t>
              </a:r>
              <a:r>
                <a:rPr lang="en-US" sz="1400" dirty="0" err="1">
                  <a:solidFill>
                    <a:srgbClr val="000000"/>
                  </a:solidFill>
                  <a:latin typeface="Tahoma" pitchFamily="34" charset="0"/>
                </a:rPr>
                <a:t>liệu</a:t>
              </a:r>
              <a:endParaRPr lang="en-US" dirty="0"/>
            </a:p>
          </p:txBody>
        </p:sp>
        <p:sp>
          <p:nvSpPr>
            <p:cNvPr id="55" name="Oval 13"/>
            <p:cNvSpPr>
              <a:spLocks noChangeArrowheads="1"/>
            </p:cNvSpPr>
            <p:nvPr/>
          </p:nvSpPr>
          <p:spPr bwMode="auto">
            <a:xfrm>
              <a:off x="4168" y="3021"/>
              <a:ext cx="1628" cy="865"/>
            </a:xfrm>
            <a:prstGeom prst="ellipse">
              <a:avLst/>
            </a:prstGeom>
            <a:noFill/>
            <a:ln w="25400">
              <a:solidFill>
                <a:srgbClr val="FF0000"/>
              </a:solidFill>
              <a:round/>
              <a:headEnd/>
              <a:tailEnd/>
            </a:ln>
          </p:spPr>
          <p:txBody>
            <a:bodyPr wrap="none" lIns="82296" tIns="41148" rIns="82296" bIns="41148" anchor="ctr"/>
            <a:lstStyle/>
            <a:p>
              <a:pPr algn="ctr"/>
              <a:r>
                <a:rPr lang="en-US" sz="1400">
                  <a:solidFill>
                    <a:srgbClr val="000000"/>
                  </a:solidFill>
                  <a:latin typeface="Tahoma" pitchFamily="34" charset="0"/>
                </a:rPr>
                <a:t>Mã hóa</a:t>
              </a:r>
              <a:endParaRPr lang="en-US"/>
            </a:p>
          </p:txBody>
        </p:sp>
        <p:sp>
          <p:nvSpPr>
            <p:cNvPr id="56" name="Text Box 14"/>
            <p:cNvSpPr txBox="1">
              <a:spLocks noChangeArrowheads="1"/>
            </p:cNvSpPr>
            <p:nvPr/>
          </p:nvSpPr>
          <p:spPr bwMode="auto">
            <a:xfrm>
              <a:off x="3214" y="852"/>
              <a:ext cx="2620" cy="465"/>
            </a:xfrm>
            <a:prstGeom prst="rect">
              <a:avLst/>
            </a:prstGeom>
            <a:noFill/>
            <a:ln w="9525">
              <a:noFill/>
              <a:miter lim="800000"/>
              <a:headEnd/>
              <a:tailEnd/>
            </a:ln>
          </p:spPr>
          <p:txBody>
            <a:bodyPr wrap="none" lIns="82296" tIns="41148" rIns="82296" bIns="41148">
              <a:spAutoFit/>
            </a:bodyPr>
            <a:lstStyle/>
            <a:p>
              <a:pPr algn="r"/>
              <a:r>
                <a:rPr lang="en-US" sz="1400">
                  <a:solidFill>
                    <a:srgbClr val="000000"/>
                  </a:solidFill>
                  <a:latin typeface="Tahoma" pitchFamily="34" charset="0"/>
                </a:rPr>
                <a:t>Thông điệp dữ liệu</a:t>
              </a:r>
              <a:endParaRPr lang="en-US"/>
            </a:p>
          </p:txBody>
        </p:sp>
        <p:graphicFrame>
          <p:nvGraphicFramePr>
            <p:cNvPr id="57" name="Object 15"/>
            <p:cNvGraphicFramePr>
              <a:graphicFrameLocks noChangeAspect="1"/>
            </p:cNvGraphicFramePr>
            <p:nvPr/>
          </p:nvGraphicFramePr>
          <p:xfrm>
            <a:off x="6615" y="5621"/>
            <a:ext cx="1433" cy="300"/>
          </p:xfrm>
          <a:graphic>
            <a:graphicData uri="http://schemas.openxmlformats.org/presentationml/2006/ole">
              <p:oleObj spid="_x0000_s1037" name="Visio" r:id="rId6" imgW="1006560" imgH="210240" progId="Visio.Drawing.11">
                <p:embed/>
              </p:oleObj>
            </a:graphicData>
          </a:graphic>
        </p:graphicFrame>
        <p:sp>
          <p:nvSpPr>
            <p:cNvPr id="58" name="Text Box 16"/>
            <p:cNvSpPr txBox="1">
              <a:spLocks noChangeArrowheads="1"/>
            </p:cNvSpPr>
            <p:nvPr/>
          </p:nvSpPr>
          <p:spPr bwMode="auto">
            <a:xfrm>
              <a:off x="5577" y="2044"/>
              <a:ext cx="1757" cy="465"/>
            </a:xfrm>
            <a:prstGeom prst="rect">
              <a:avLst/>
            </a:prstGeom>
            <a:noFill/>
            <a:ln w="9525">
              <a:noFill/>
              <a:miter lim="800000"/>
              <a:headEnd/>
              <a:tailEnd/>
            </a:ln>
          </p:spPr>
          <p:txBody>
            <a:bodyPr wrap="none" lIns="82296" tIns="41148" rIns="82296" bIns="41148">
              <a:spAutoFit/>
            </a:bodyPr>
            <a:lstStyle/>
            <a:p>
              <a:pPr algn="r"/>
              <a:r>
                <a:rPr lang="en-US" sz="1400" dirty="0" err="1">
                  <a:solidFill>
                    <a:srgbClr val="000000"/>
                  </a:solidFill>
                  <a:latin typeface="Tahoma" pitchFamily="34" charset="0"/>
                </a:rPr>
                <a:t>Khóa</a:t>
              </a:r>
              <a:r>
                <a:rPr lang="en-US" sz="1400" dirty="0">
                  <a:solidFill>
                    <a:srgbClr val="000000"/>
                  </a:solidFill>
                  <a:latin typeface="Tahoma" pitchFamily="34" charset="0"/>
                </a:rPr>
                <a:t> </a:t>
              </a:r>
              <a:r>
                <a:rPr lang="en-US" sz="1400" dirty="0" err="1">
                  <a:solidFill>
                    <a:srgbClr val="000000"/>
                  </a:solidFill>
                  <a:latin typeface="Tahoma" pitchFamily="34" charset="0"/>
                </a:rPr>
                <a:t>bí</a:t>
              </a:r>
              <a:r>
                <a:rPr lang="en-US" sz="1400" dirty="0">
                  <a:solidFill>
                    <a:srgbClr val="000000"/>
                  </a:solidFill>
                  <a:latin typeface="Tahoma" pitchFamily="34" charset="0"/>
                </a:rPr>
                <a:t> </a:t>
              </a:r>
              <a:r>
                <a:rPr lang="en-US" sz="1400" dirty="0" err="1">
                  <a:solidFill>
                    <a:srgbClr val="000000"/>
                  </a:solidFill>
                  <a:latin typeface="Tahoma" pitchFamily="34" charset="0"/>
                </a:rPr>
                <a:t>mật</a:t>
              </a:r>
              <a:endParaRPr lang="en-US" dirty="0"/>
            </a:p>
          </p:txBody>
        </p:sp>
        <p:sp>
          <p:nvSpPr>
            <p:cNvPr id="59" name="Text Box 17"/>
            <p:cNvSpPr txBox="1">
              <a:spLocks noChangeArrowheads="1"/>
            </p:cNvSpPr>
            <p:nvPr/>
          </p:nvSpPr>
          <p:spPr bwMode="auto">
            <a:xfrm>
              <a:off x="7596" y="3177"/>
              <a:ext cx="1505" cy="465"/>
            </a:xfrm>
            <a:prstGeom prst="rect">
              <a:avLst/>
            </a:prstGeom>
            <a:noFill/>
            <a:ln w="9525">
              <a:noFill/>
              <a:miter lim="800000"/>
              <a:headEnd/>
              <a:tailEnd/>
            </a:ln>
          </p:spPr>
          <p:txBody>
            <a:bodyPr wrap="none" lIns="82296" tIns="41148" rIns="82296" bIns="41148">
              <a:spAutoFit/>
            </a:bodyPr>
            <a:lstStyle/>
            <a:p>
              <a:pPr algn="r"/>
              <a:r>
                <a:rPr lang="en-US" sz="1400">
                  <a:solidFill>
                    <a:srgbClr val="000000"/>
                  </a:solidFill>
                  <a:latin typeface="Tahoma" pitchFamily="34" charset="0"/>
                </a:rPr>
                <a:t>Chữ ký số</a:t>
              </a:r>
              <a:endParaRPr lang="en-US"/>
            </a:p>
          </p:txBody>
        </p:sp>
        <p:sp>
          <p:nvSpPr>
            <p:cNvPr id="60" name="Text Box 18"/>
            <p:cNvSpPr txBox="1">
              <a:spLocks noChangeArrowheads="1"/>
            </p:cNvSpPr>
            <p:nvPr/>
          </p:nvSpPr>
          <p:spPr bwMode="auto">
            <a:xfrm>
              <a:off x="8084" y="5501"/>
              <a:ext cx="2620" cy="800"/>
            </a:xfrm>
            <a:prstGeom prst="rect">
              <a:avLst/>
            </a:prstGeom>
            <a:noFill/>
            <a:ln w="9525">
              <a:noFill/>
              <a:miter lim="800000"/>
              <a:headEnd/>
              <a:tailEnd/>
            </a:ln>
          </p:spPr>
          <p:txBody>
            <a:bodyPr wrap="none" lIns="82296" tIns="41148" rIns="82296" bIns="41148">
              <a:spAutoFit/>
            </a:bodyPr>
            <a:lstStyle/>
            <a:p>
              <a:pPr algn="ctr"/>
              <a:r>
                <a:rPr lang="en-US" sz="1400">
                  <a:solidFill>
                    <a:srgbClr val="000000"/>
                  </a:solidFill>
                  <a:latin typeface="Tahoma" pitchFamily="34" charset="0"/>
                </a:rPr>
                <a:t>Thông điệp dữ liệu</a:t>
              </a:r>
            </a:p>
            <a:p>
              <a:pPr algn="ctr"/>
              <a:r>
                <a:rPr lang="en-US" sz="1400">
                  <a:solidFill>
                    <a:srgbClr val="000000"/>
                  </a:solidFill>
                  <a:latin typeface="Tahoma" pitchFamily="34" charset="0"/>
                </a:rPr>
                <a:t>được ký số</a:t>
              </a:r>
              <a:endParaRPr lang="en-US"/>
            </a:p>
          </p:txBody>
        </p:sp>
        <p:sp>
          <p:nvSpPr>
            <p:cNvPr id="61" name="Line 19"/>
            <p:cNvSpPr>
              <a:spLocks noChangeShapeType="1"/>
            </p:cNvSpPr>
            <p:nvPr/>
          </p:nvSpPr>
          <p:spPr bwMode="auto">
            <a:xfrm>
              <a:off x="2713" y="1286"/>
              <a:ext cx="0" cy="325"/>
            </a:xfrm>
            <a:prstGeom prst="line">
              <a:avLst/>
            </a:prstGeom>
            <a:noFill/>
            <a:ln w="38100">
              <a:solidFill>
                <a:srgbClr val="008000"/>
              </a:solidFill>
              <a:round/>
              <a:headEnd/>
              <a:tailEnd type="triangle" w="med" len="med"/>
            </a:ln>
          </p:spPr>
          <p:txBody>
            <a:bodyPr/>
            <a:lstStyle/>
            <a:p>
              <a:endParaRPr lang="en-US"/>
            </a:p>
          </p:txBody>
        </p:sp>
        <p:sp>
          <p:nvSpPr>
            <p:cNvPr id="62" name="Line 20"/>
            <p:cNvSpPr>
              <a:spLocks noChangeShapeType="1"/>
            </p:cNvSpPr>
            <p:nvPr/>
          </p:nvSpPr>
          <p:spPr bwMode="auto">
            <a:xfrm>
              <a:off x="2713" y="2478"/>
              <a:ext cx="0" cy="433"/>
            </a:xfrm>
            <a:prstGeom prst="line">
              <a:avLst/>
            </a:prstGeom>
            <a:noFill/>
            <a:ln w="38100">
              <a:solidFill>
                <a:srgbClr val="008000"/>
              </a:solidFill>
              <a:round/>
              <a:headEnd/>
              <a:tailEnd type="triangle" w="med" len="med"/>
            </a:ln>
          </p:spPr>
          <p:txBody>
            <a:bodyPr/>
            <a:lstStyle/>
            <a:p>
              <a:endParaRPr lang="en-US"/>
            </a:p>
          </p:txBody>
        </p:sp>
        <p:sp>
          <p:nvSpPr>
            <p:cNvPr id="63" name="Line 21"/>
            <p:cNvSpPr>
              <a:spLocks noChangeShapeType="1"/>
            </p:cNvSpPr>
            <p:nvPr/>
          </p:nvSpPr>
          <p:spPr bwMode="auto">
            <a:xfrm>
              <a:off x="3472" y="3453"/>
              <a:ext cx="649" cy="0"/>
            </a:xfrm>
            <a:prstGeom prst="line">
              <a:avLst/>
            </a:prstGeom>
            <a:noFill/>
            <a:ln w="38100">
              <a:solidFill>
                <a:srgbClr val="008000"/>
              </a:solidFill>
              <a:round/>
              <a:headEnd/>
              <a:tailEnd type="triangle" w="med" len="med"/>
            </a:ln>
          </p:spPr>
          <p:txBody>
            <a:bodyPr/>
            <a:lstStyle/>
            <a:p>
              <a:endParaRPr lang="en-US"/>
            </a:p>
          </p:txBody>
        </p:sp>
        <p:sp>
          <p:nvSpPr>
            <p:cNvPr id="64" name="Line 22"/>
            <p:cNvSpPr>
              <a:spLocks noChangeShapeType="1"/>
            </p:cNvSpPr>
            <p:nvPr/>
          </p:nvSpPr>
          <p:spPr bwMode="auto">
            <a:xfrm>
              <a:off x="6073" y="3453"/>
              <a:ext cx="1083" cy="0"/>
            </a:xfrm>
            <a:prstGeom prst="line">
              <a:avLst/>
            </a:prstGeom>
            <a:noFill/>
            <a:ln w="38100">
              <a:solidFill>
                <a:srgbClr val="008000"/>
              </a:solidFill>
              <a:round/>
              <a:headEnd/>
              <a:tailEnd type="triangle" w="med" len="med"/>
            </a:ln>
          </p:spPr>
          <p:txBody>
            <a:bodyPr/>
            <a:lstStyle/>
            <a:p>
              <a:endParaRPr lang="en-US"/>
            </a:p>
          </p:txBody>
        </p:sp>
        <p:sp>
          <p:nvSpPr>
            <p:cNvPr id="65" name="Line 23"/>
            <p:cNvSpPr>
              <a:spLocks noChangeShapeType="1"/>
            </p:cNvSpPr>
            <p:nvPr/>
          </p:nvSpPr>
          <p:spPr bwMode="auto">
            <a:xfrm>
              <a:off x="5098" y="2369"/>
              <a:ext cx="0" cy="651"/>
            </a:xfrm>
            <a:prstGeom prst="line">
              <a:avLst/>
            </a:prstGeom>
            <a:noFill/>
            <a:ln w="38100">
              <a:solidFill>
                <a:srgbClr val="808080"/>
              </a:solidFill>
              <a:round/>
              <a:headEnd/>
              <a:tailEnd type="triangle" w="med" len="med"/>
            </a:ln>
          </p:spPr>
          <p:txBody>
            <a:bodyPr/>
            <a:lstStyle/>
            <a:p>
              <a:endParaRPr lang="en-US"/>
            </a:p>
          </p:txBody>
        </p:sp>
        <p:sp>
          <p:nvSpPr>
            <p:cNvPr id="66" name="Line 24"/>
            <p:cNvSpPr>
              <a:spLocks noChangeShapeType="1"/>
            </p:cNvSpPr>
            <p:nvPr/>
          </p:nvSpPr>
          <p:spPr bwMode="auto">
            <a:xfrm>
              <a:off x="7374" y="3562"/>
              <a:ext cx="0" cy="650"/>
            </a:xfrm>
            <a:prstGeom prst="line">
              <a:avLst/>
            </a:prstGeom>
            <a:noFill/>
            <a:ln w="38100">
              <a:solidFill>
                <a:srgbClr val="008000"/>
              </a:solidFill>
              <a:round/>
              <a:headEnd/>
              <a:tailEnd type="triangle" w="med" len="med"/>
            </a:ln>
          </p:spPr>
          <p:txBody>
            <a:bodyPr/>
            <a:lstStyle/>
            <a:p>
              <a:endParaRPr lang="en-US"/>
            </a:p>
          </p:txBody>
        </p:sp>
        <p:sp>
          <p:nvSpPr>
            <p:cNvPr id="67" name="Line 25"/>
            <p:cNvSpPr>
              <a:spLocks noChangeShapeType="1"/>
            </p:cNvSpPr>
            <p:nvPr/>
          </p:nvSpPr>
          <p:spPr bwMode="auto">
            <a:xfrm>
              <a:off x="7374" y="5187"/>
              <a:ext cx="0" cy="434"/>
            </a:xfrm>
            <a:prstGeom prst="line">
              <a:avLst/>
            </a:prstGeom>
            <a:noFill/>
            <a:ln w="38100">
              <a:solidFill>
                <a:srgbClr val="008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QUÁ TRÌNH XÁC THỰC CHỮ KÝ SỐ</a:t>
            </a:r>
            <a:endParaRPr lang="en-US" u="sng" dirty="0">
              <a:latin typeface="Times New Roman" pitchFamily="18" charset="0"/>
              <a:cs typeface="Times New Roman" pitchFamily="18" charset="0"/>
            </a:endParaRPr>
          </a:p>
        </p:txBody>
      </p:sp>
      <p:grpSp>
        <p:nvGrpSpPr>
          <p:cNvPr id="4" name="Group 4"/>
          <p:cNvGrpSpPr>
            <a:grpSpLocks noChangeAspect="1"/>
          </p:cNvGrpSpPr>
          <p:nvPr/>
        </p:nvGrpSpPr>
        <p:grpSpPr bwMode="auto">
          <a:xfrm>
            <a:off x="1143000" y="2057400"/>
            <a:ext cx="6292850" cy="3608387"/>
            <a:chOff x="1790" y="7450"/>
            <a:chExt cx="9908" cy="5682"/>
          </a:xfrm>
        </p:grpSpPr>
        <p:sp>
          <p:nvSpPr>
            <p:cNvPr id="5" name="AutoShape 5"/>
            <p:cNvSpPr>
              <a:spLocks noChangeAspect="1" noChangeArrowheads="1"/>
            </p:cNvSpPr>
            <p:nvPr/>
          </p:nvSpPr>
          <p:spPr bwMode="auto">
            <a:xfrm>
              <a:off x="1790" y="7450"/>
              <a:ext cx="9908" cy="5682"/>
            </a:xfrm>
            <a:prstGeom prst="rect">
              <a:avLst/>
            </a:prstGeom>
            <a:noFill/>
            <a:ln w="9525">
              <a:noFill/>
              <a:miter lim="800000"/>
              <a:headEnd/>
              <a:tailEnd/>
            </a:ln>
          </p:spPr>
          <p:txBody>
            <a:bodyPr/>
            <a:lstStyle/>
            <a:p>
              <a:endParaRPr lang="en-US"/>
            </a:p>
          </p:txBody>
        </p:sp>
        <p:graphicFrame>
          <p:nvGraphicFramePr>
            <p:cNvPr id="6" name="Object 6"/>
            <p:cNvGraphicFramePr>
              <a:graphicFrameLocks noChangeAspect="1"/>
            </p:cNvGraphicFramePr>
            <p:nvPr/>
          </p:nvGraphicFramePr>
          <p:xfrm>
            <a:off x="8911" y="9198"/>
            <a:ext cx="912" cy="255"/>
          </p:xfrm>
          <a:graphic>
            <a:graphicData uri="http://schemas.openxmlformats.org/presentationml/2006/ole">
              <p:oleObj spid="_x0000_s21506" name="Visio" r:id="rId3" imgW="754560" imgH="210240" progId="Visio.Drawing.11">
                <p:embed/>
              </p:oleObj>
            </a:graphicData>
          </a:graphic>
        </p:graphicFrame>
        <p:graphicFrame>
          <p:nvGraphicFramePr>
            <p:cNvPr id="7" name="Object 7"/>
            <p:cNvGraphicFramePr>
              <a:graphicFrameLocks noChangeAspect="1"/>
            </p:cNvGraphicFramePr>
            <p:nvPr/>
          </p:nvGraphicFramePr>
          <p:xfrm>
            <a:off x="2931" y="8186"/>
            <a:ext cx="1016" cy="757"/>
          </p:xfrm>
          <a:graphic>
            <a:graphicData uri="http://schemas.openxmlformats.org/presentationml/2006/ole">
              <p:oleObj spid="_x0000_s21507" name="Visio" r:id="rId4" imgW="841320" imgH="625680" progId="Visio.Drawing.11">
                <p:embed/>
              </p:oleObj>
            </a:graphicData>
          </a:graphic>
        </p:graphicFrame>
        <p:graphicFrame>
          <p:nvGraphicFramePr>
            <p:cNvPr id="8" name="Object 8"/>
            <p:cNvGraphicFramePr>
              <a:graphicFrameLocks noChangeAspect="1"/>
            </p:cNvGraphicFramePr>
            <p:nvPr/>
          </p:nvGraphicFramePr>
          <p:xfrm>
            <a:off x="4494" y="9382"/>
            <a:ext cx="347" cy="243"/>
          </p:xfrm>
          <a:graphic>
            <a:graphicData uri="http://schemas.openxmlformats.org/presentationml/2006/ole">
              <p:oleObj spid="_x0000_s21508" name="Visio" r:id="rId5" imgW="286560" imgH="201240" progId="Visio.Drawing.11">
                <p:embed/>
              </p:oleObj>
            </a:graphicData>
          </a:graphic>
        </p:graphicFrame>
        <p:sp>
          <p:nvSpPr>
            <p:cNvPr id="9" name="Rectangle 9"/>
            <p:cNvSpPr>
              <a:spLocks noChangeArrowheads="1"/>
            </p:cNvSpPr>
            <p:nvPr/>
          </p:nvSpPr>
          <p:spPr bwMode="auto">
            <a:xfrm>
              <a:off x="9095" y="10578"/>
              <a:ext cx="1235" cy="828"/>
            </a:xfrm>
            <a:prstGeom prst="rect">
              <a:avLst/>
            </a:prstGeom>
            <a:noFill/>
            <a:ln w="25400">
              <a:solidFill>
                <a:srgbClr val="008000"/>
              </a:solidFill>
              <a:miter lim="800000"/>
              <a:headEnd/>
              <a:tailEnd/>
            </a:ln>
          </p:spPr>
          <p:txBody>
            <a:bodyPr wrap="none" lIns="70409" tIns="35204" rIns="70409" bIns="35204" anchor="ctr"/>
            <a:lstStyle/>
            <a:p>
              <a:pPr algn="ctr"/>
              <a:r>
                <a:rPr lang="en-US" sz="1200">
                  <a:solidFill>
                    <a:srgbClr val="000000"/>
                  </a:solidFill>
                  <a:latin typeface="Tahoma" pitchFamily="34" charset="0"/>
                </a:rPr>
                <a:t>Bản </a:t>
              </a:r>
            </a:p>
            <a:p>
              <a:pPr algn="ctr"/>
              <a:r>
                <a:rPr lang="en-US" sz="1200">
                  <a:solidFill>
                    <a:srgbClr val="000000"/>
                  </a:solidFill>
                  <a:latin typeface="Tahoma" pitchFamily="34" charset="0"/>
                </a:rPr>
                <a:t>tóm lược</a:t>
              </a:r>
              <a:endParaRPr lang="en-US"/>
            </a:p>
          </p:txBody>
        </p:sp>
        <p:sp>
          <p:nvSpPr>
            <p:cNvPr id="10" name="Oval 10"/>
            <p:cNvSpPr>
              <a:spLocks noChangeArrowheads="1"/>
            </p:cNvSpPr>
            <p:nvPr/>
          </p:nvSpPr>
          <p:spPr bwMode="auto">
            <a:xfrm>
              <a:off x="8709" y="9750"/>
              <a:ext cx="1774" cy="644"/>
            </a:xfrm>
            <a:prstGeom prst="ellipse">
              <a:avLst/>
            </a:prstGeom>
            <a:noFill/>
            <a:ln w="25400">
              <a:solidFill>
                <a:srgbClr val="FF0000"/>
              </a:solidFill>
              <a:round/>
              <a:headEnd/>
              <a:tailEnd/>
            </a:ln>
          </p:spPr>
          <p:txBody>
            <a:bodyPr wrap="none" lIns="70409" tIns="35204" rIns="70409" bIns="35204" anchor="ctr"/>
            <a:lstStyle/>
            <a:p>
              <a:pPr algn="ctr"/>
              <a:r>
                <a:rPr lang="en-US" sz="1200">
                  <a:solidFill>
                    <a:srgbClr val="000000"/>
                  </a:solidFill>
                  <a:latin typeface="Tahoma" pitchFamily="34" charset="0"/>
                </a:rPr>
                <a:t>Hàm băm</a:t>
              </a:r>
              <a:endParaRPr lang="en-US"/>
            </a:p>
          </p:txBody>
        </p:sp>
        <p:sp>
          <p:nvSpPr>
            <p:cNvPr id="11" name="Oval 11"/>
            <p:cNvSpPr>
              <a:spLocks noChangeArrowheads="1"/>
            </p:cNvSpPr>
            <p:nvPr/>
          </p:nvSpPr>
          <p:spPr bwMode="auto">
            <a:xfrm>
              <a:off x="7164" y="8002"/>
              <a:ext cx="1016" cy="552"/>
            </a:xfrm>
            <a:prstGeom prst="ellipse">
              <a:avLst/>
            </a:prstGeom>
            <a:noFill/>
            <a:ln w="25400">
              <a:solidFill>
                <a:srgbClr val="FF0000"/>
              </a:solidFill>
              <a:round/>
              <a:headEnd/>
              <a:tailEnd/>
            </a:ln>
          </p:spPr>
          <p:txBody>
            <a:bodyPr wrap="none" lIns="70409" tIns="35204" rIns="70409" bIns="35204" anchor="ctr"/>
            <a:lstStyle/>
            <a:p>
              <a:pPr algn="ctr"/>
              <a:r>
                <a:rPr lang="en-US" sz="1200">
                  <a:solidFill>
                    <a:srgbClr val="000000"/>
                  </a:solidFill>
                  <a:latin typeface="Tahoma" pitchFamily="34" charset="0"/>
                </a:rPr>
                <a:t>Tách</a:t>
              </a:r>
              <a:endParaRPr lang="en-US"/>
            </a:p>
          </p:txBody>
        </p:sp>
        <p:sp>
          <p:nvSpPr>
            <p:cNvPr id="12" name="Oval 12"/>
            <p:cNvSpPr>
              <a:spLocks noChangeArrowheads="1"/>
            </p:cNvSpPr>
            <p:nvPr/>
          </p:nvSpPr>
          <p:spPr bwMode="auto">
            <a:xfrm>
              <a:off x="2567" y="9106"/>
              <a:ext cx="1440" cy="736"/>
            </a:xfrm>
            <a:prstGeom prst="ellipse">
              <a:avLst/>
            </a:prstGeom>
            <a:noFill/>
            <a:ln w="25400">
              <a:solidFill>
                <a:srgbClr val="FF0000"/>
              </a:solidFill>
              <a:round/>
              <a:headEnd/>
              <a:tailEnd/>
            </a:ln>
          </p:spPr>
          <p:txBody>
            <a:bodyPr wrap="none" lIns="70409" tIns="35204" rIns="70409" bIns="35204" anchor="ctr"/>
            <a:lstStyle/>
            <a:p>
              <a:pPr algn="ctr"/>
              <a:r>
                <a:rPr lang="en-US" sz="1200">
                  <a:solidFill>
                    <a:srgbClr val="000000"/>
                  </a:solidFill>
                  <a:latin typeface="Tahoma" pitchFamily="34" charset="0"/>
                </a:rPr>
                <a:t>Giải mã</a:t>
              </a:r>
              <a:endParaRPr lang="en-US"/>
            </a:p>
          </p:txBody>
        </p:sp>
        <p:sp>
          <p:nvSpPr>
            <p:cNvPr id="13" name="Text Box 13"/>
            <p:cNvSpPr txBox="1">
              <a:spLocks noChangeArrowheads="1"/>
            </p:cNvSpPr>
            <p:nvPr/>
          </p:nvSpPr>
          <p:spPr bwMode="auto">
            <a:xfrm>
              <a:off x="6759" y="9197"/>
              <a:ext cx="2245" cy="398"/>
            </a:xfrm>
            <a:prstGeom prst="rect">
              <a:avLst/>
            </a:prstGeom>
            <a:noFill/>
            <a:ln w="9525">
              <a:noFill/>
              <a:miter lim="800000"/>
              <a:headEnd/>
              <a:tailEnd/>
            </a:ln>
          </p:spPr>
          <p:txBody>
            <a:bodyPr wrap="none" lIns="70409" tIns="35204" rIns="70409" bIns="35204">
              <a:spAutoFit/>
            </a:bodyPr>
            <a:lstStyle/>
            <a:p>
              <a:pPr algn="r"/>
              <a:r>
                <a:rPr lang="en-US" sz="1200" dirty="0" err="1">
                  <a:solidFill>
                    <a:srgbClr val="000000"/>
                  </a:solidFill>
                  <a:latin typeface="Tahoma" pitchFamily="34" charset="0"/>
                </a:rPr>
                <a:t>Thông</a:t>
              </a:r>
              <a:r>
                <a:rPr lang="en-US" sz="1200" dirty="0">
                  <a:solidFill>
                    <a:srgbClr val="000000"/>
                  </a:solidFill>
                  <a:latin typeface="Tahoma" pitchFamily="34" charset="0"/>
                </a:rPr>
                <a:t> </a:t>
              </a:r>
              <a:r>
                <a:rPr lang="en-US" sz="1200" dirty="0" err="1">
                  <a:solidFill>
                    <a:srgbClr val="000000"/>
                  </a:solidFill>
                  <a:latin typeface="Tahoma" pitchFamily="34" charset="0"/>
                </a:rPr>
                <a:t>điệp</a:t>
              </a:r>
              <a:r>
                <a:rPr lang="en-US" sz="1200" dirty="0">
                  <a:solidFill>
                    <a:srgbClr val="000000"/>
                  </a:solidFill>
                  <a:latin typeface="Tahoma" pitchFamily="34" charset="0"/>
                </a:rPr>
                <a:t> </a:t>
              </a:r>
              <a:r>
                <a:rPr lang="en-US" sz="1200" dirty="0" err="1">
                  <a:solidFill>
                    <a:srgbClr val="000000"/>
                  </a:solidFill>
                  <a:latin typeface="Tahoma" pitchFamily="34" charset="0"/>
                </a:rPr>
                <a:t>dữ</a:t>
              </a:r>
              <a:r>
                <a:rPr lang="en-US" sz="1200" dirty="0">
                  <a:solidFill>
                    <a:srgbClr val="000000"/>
                  </a:solidFill>
                  <a:latin typeface="Tahoma" pitchFamily="34" charset="0"/>
                </a:rPr>
                <a:t> </a:t>
              </a:r>
              <a:r>
                <a:rPr lang="en-US" sz="1200" dirty="0" err="1">
                  <a:solidFill>
                    <a:srgbClr val="000000"/>
                  </a:solidFill>
                  <a:latin typeface="Tahoma" pitchFamily="34" charset="0"/>
                </a:rPr>
                <a:t>liệu</a:t>
              </a:r>
              <a:endParaRPr lang="en-US" dirty="0"/>
            </a:p>
          </p:txBody>
        </p:sp>
        <p:graphicFrame>
          <p:nvGraphicFramePr>
            <p:cNvPr id="14" name="Object 14"/>
            <p:cNvGraphicFramePr>
              <a:graphicFrameLocks noChangeAspect="1"/>
            </p:cNvGraphicFramePr>
            <p:nvPr/>
          </p:nvGraphicFramePr>
          <p:xfrm>
            <a:off x="7071" y="7450"/>
            <a:ext cx="1216" cy="255"/>
          </p:xfrm>
          <a:graphic>
            <a:graphicData uri="http://schemas.openxmlformats.org/presentationml/2006/ole">
              <p:oleObj spid="_x0000_s21509" name="Visio" r:id="rId6" imgW="1006560" imgH="210240" progId="Visio.Drawing.11">
                <p:embed/>
              </p:oleObj>
            </a:graphicData>
          </a:graphic>
        </p:graphicFrame>
        <p:sp>
          <p:nvSpPr>
            <p:cNvPr id="15" name="Text Box 15"/>
            <p:cNvSpPr txBox="1">
              <a:spLocks noChangeArrowheads="1"/>
            </p:cNvSpPr>
            <p:nvPr/>
          </p:nvSpPr>
          <p:spPr bwMode="auto">
            <a:xfrm>
              <a:off x="4889" y="9290"/>
              <a:ext cx="1290" cy="397"/>
            </a:xfrm>
            <a:prstGeom prst="rect">
              <a:avLst/>
            </a:prstGeom>
            <a:noFill/>
            <a:ln w="9525">
              <a:noFill/>
              <a:miter lim="800000"/>
              <a:headEnd/>
              <a:tailEnd/>
            </a:ln>
          </p:spPr>
          <p:txBody>
            <a:bodyPr wrap="none" lIns="70409" tIns="35204" rIns="70409" bIns="35204">
              <a:spAutoFit/>
            </a:bodyPr>
            <a:lstStyle/>
            <a:p>
              <a:pPr algn="r"/>
              <a:r>
                <a:rPr lang="en-US" sz="1200">
                  <a:solidFill>
                    <a:srgbClr val="000000"/>
                  </a:solidFill>
                  <a:latin typeface="Tahoma" pitchFamily="34" charset="0"/>
                </a:rPr>
                <a:t>Chữ ký số</a:t>
              </a:r>
              <a:endParaRPr lang="en-US"/>
            </a:p>
          </p:txBody>
        </p:sp>
        <p:sp>
          <p:nvSpPr>
            <p:cNvPr id="16" name="Text Box 16"/>
            <p:cNvSpPr txBox="1">
              <a:spLocks noChangeArrowheads="1"/>
            </p:cNvSpPr>
            <p:nvPr/>
          </p:nvSpPr>
          <p:spPr bwMode="auto">
            <a:xfrm>
              <a:off x="8811" y="7450"/>
              <a:ext cx="2320" cy="685"/>
            </a:xfrm>
            <a:prstGeom prst="rect">
              <a:avLst/>
            </a:prstGeom>
            <a:noFill/>
            <a:ln w="9525">
              <a:noFill/>
              <a:miter lim="800000"/>
              <a:headEnd/>
              <a:tailEnd/>
            </a:ln>
          </p:spPr>
          <p:txBody>
            <a:bodyPr wrap="none" lIns="70409" tIns="35204" rIns="70409" bIns="35204">
              <a:spAutoFit/>
            </a:bodyPr>
            <a:lstStyle/>
            <a:p>
              <a:pPr algn="ctr"/>
              <a:r>
                <a:rPr lang="en-US" sz="1200">
                  <a:solidFill>
                    <a:srgbClr val="000000"/>
                  </a:solidFill>
                  <a:latin typeface="Tahoma" pitchFamily="34" charset="0"/>
                </a:rPr>
                <a:t>Thông điệp dữ liệu </a:t>
              </a:r>
            </a:p>
            <a:p>
              <a:pPr algn="ctr"/>
              <a:r>
                <a:rPr lang="en-US" sz="1200">
                  <a:solidFill>
                    <a:srgbClr val="000000"/>
                  </a:solidFill>
                  <a:latin typeface="Tahoma" pitchFamily="34" charset="0"/>
                </a:rPr>
                <a:t>được ký số</a:t>
              </a:r>
              <a:endParaRPr lang="en-US"/>
            </a:p>
          </p:txBody>
        </p:sp>
        <p:sp>
          <p:nvSpPr>
            <p:cNvPr id="17" name="Line 17"/>
            <p:cNvSpPr>
              <a:spLocks noChangeShapeType="1"/>
            </p:cNvSpPr>
            <p:nvPr/>
          </p:nvSpPr>
          <p:spPr bwMode="auto">
            <a:xfrm>
              <a:off x="7729" y="7726"/>
              <a:ext cx="1" cy="276"/>
            </a:xfrm>
            <a:prstGeom prst="line">
              <a:avLst/>
            </a:prstGeom>
            <a:noFill/>
            <a:ln w="38100">
              <a:solidFill>
                <a:srgbClr val="008000"/>
              </a:solidFill>
              <a:round/>
              <a:headEnd/>
              <a:tailEnd type="triangle" w="med" len="med"/>
            </a:ln>
          </p:spPr>
          <p:txBody>
            <a:bodyPr/>
            <a:lstStyle/>
            <a:p>
              <a:endParaRPr lang="en-US"/>
            </a:p>
          </p:txBody>
        </p:sp>
        <p:sp>
          <p:nvSpPr>
            <p:cNvPr id="18" name="Line 18"/>
            <p:cNvSpPr>
              <a:spLocks noChangeShapeType="1"/>
            </p:cNvSpPr>
            <p:nvPr/>
          </p:nvSpPr>
          <p:spPr bwMode="auto">
            <a:xfrm>
              <a:off x="5030" y="11049"/>
              <a:ext cx="197" cy="1"/>
            </a:xfrm>
            <a:prstGeom prst="line">
              <a:avLst/>
            </a:prstGeom>
            <a:noFill/>
            <a:ln w="38100">
              <a:solidFill>
                <a:srgbClr val="008000"/>
              </a:solidFill>
              <a:round/>
              <a:headEnd/>
              <a:tailEnd type="triangle" w="med" len="med"/>
            </a:ln>
          </p:spPr>
          <p:txBody>
            <a:bodyPr/>
            <a:lstStyle/>
            <a:p>
              <a:endParaRPr lang="en-US"/>
            </a:p>
          </p:txBody>
        </p:sp>
        <p:sp>
          <p:nvSpPr>
            <p:cNvPr id="19" name="Line 19"/>
            <p:cNvSpPr>
              <a:spLocks noChangeShapeType="1"/>
            </p:cNvSpPr>
            <p:nvPr/>
          </p:nvSpPr>
          <p:spPr bwMode="auto">
            <a:xfrm>
              <a:off x="3298" y="8738"/>
              <a:ext cx="0" cy="368"/>
            </a:xfrm>
            <a:prstGeom prst="line">
              <a:avLst/>
            </a:prstGeom>
            <a:noFill/>
            <a:ln w="38100">
              <a:solidFill>
                <a:srgbClr val="808080"/>
              </a:solidFill>
              <a:round/>
              <a:headEnd/>
              <a:tailEnd type="triangle" w="med" len="med"/>
            </a:ln>
          </p:spPr>
          <p:txBody>
            <a:bodyPr/>
            <a:lstStyle/>
            <a:p>
              <a:endParaRPr lang="en-US"/>
            </a:p>
          </p:txBody>
        </p:sp>
        <p:sp>
          <p:nvSpPr>
            <p:cNvPr id="20" name="Line 20"/>
            <p:cNvSpPr>
              <a:spLocks noChangeShapeType="1"/>
            </p:cNvSpPr>
            <p:nvPr/>
          </p:nvSpPr>
          <p:spPr bwMode="auto">
            <a:xfrm>
              <a:off x="3409" y="11406"/>
              <a:ext cx="1" cy="644"/>
            </a:xfrm>
            <a:prstGeom prst="line">
              <a:avLst/>
            </a:prstGeom>
            <a:noFill/>
            <a:ln w="50800">
              <a:solidFill>
                <a:srgbClr val="000080"/>
              </a:solidFill>
              <a:round/>
              <a:headEnd/>
              <a:tailEnd type="triangle" w="med" len="med"/>
            </a:ln>
          </p:spPr>
          <p:txBody>
            <a:bodyPr/>
            <a:lstStyle/>
            <a:p>
              <a:endParaRPr lang="en-US"/>
            </a:p>
          </p:txBody>
        </p:sp>
        <p:sp>
          <p:nvSpPr>
            <p:cNvPr id="21" name="Line 21"/>
            <p:cNvSpPr>
              <a:spLocks noChangeShapeType="1"/>
            </p:cNvSpPr>
            <p:nvPr/>
          </p:nvSpPr>
          <p:spPr bwMode="auto">
            <a:xfrm flipH="1">
              <a:off x="3206" y="9842"/>
              <a:ext cx="0" cy="736"/>
            </a:xfrm>
            <a:prstGeom prst="line">
              <a:avLst/>
            </a:prstGeom>
            <a:noFill/>
            <a:ln w="38100">
              <a:solidFill>
                <a:srgbClr val="008000"/>
              </a:solidFill>
              <a:round/>
              <a:headEnd/>
              <a:tailEnd type="triangle" w="med" len="med"/>
            </a:ln>
          </p:spPr>
          <p:txBody>
            <a:bodyPr/>
            <a:lstStyle/>
            <a:p>
              <a:endParaRPr lang="en-US"/>
            </a:p>
          </p:txBody>
        </p:sp>
        <p:cxnSp>
          <p:nvCxnSpPr>
            <p:cNvPr id="22" name="AutoShape 22"/>
            <p:cNvCxnSpPr>
              <a:cxnSpLocks noChangeShapeType="1"/>
            </p:cNvCxnSpPr>
            <p:nvPr/>
          </p:nvCxnSpPr>
          <p:spPr bwMode="auto">
            <a:xfrm>
              <a:off x="7619" y="8974"/>
              <a:ext cx="1748" cy="276"/>
            </a:xfrm>
            <a:prstGeom prst="bentConnector2">
              <a:avLst/>
            </a:prstGeom>
            <a:noFill/>
            <a:ln w="25400">
              <a:solidFill>
                <a:srgbClr val="008000"/>
              </a:solidFill>
              <a:miter lim="800000"/>
              <a:headEnd/>
              <a:tailEnd type="triangle" w="med" len="med"/>
            </a:ln>
          </p:spPr>
        </p:cxnSp>
        <p:cxnSp>
          <p:nvCxnSpPr>
            <p:cNvPr id="23" name="AutoShape 23"/>
            <p:cNvCxnSpPr>
              <a:cxnSpLocks noChangeShapeType="1"/>
              <a:stCxn id="11" idx="4"/>
            </p:cNvCxnSpPr>
            <p:nvPr/>
          </p:nvCxnSpPr>
          <p:spPr bwMode="auto">
            <a:xfrm rot="5400000">
              <a:off x="5766" y="7476"/>
              <a:ext cx="808" cy="3004"/>
            </a:xfrm>
            <a:prstGeom prst="bentConnector3">
              <a:avLst>
                <a:gd name="adj1" fmla="val 48764"/>
              </a:avLst>
            </a:prstGeom>
            <a:noFill/>
            <a:ln w="25400">
              <a:solidFill>
                <a:srgbClr val="008000"/>
              </a:solidFill>
              <a:miter lim="800000"/>
              <a:headEnd/>
              <a:tailEnd type="triangle" w="med" len="med"/>
            </a:ln>
          </p:spPr>
        </p:cxnSp>
        <p:sp>
          <p:nvSpPr>
            <p:cNvPr id="24" name="AutoShape 24"/>
            <p:cNvSpPr>
              <a:spLocks noChangeArrowheads="1"/>
            </p:cNvSpPr>
            <p:nvPr/>
          </p:nvSpPr>
          <p:spPr bwMode="auto">
            <a:xfrm>
              <a:off x="1790" y="10579"/>
              <a:ext cx="3181" cy="826"/>
            </a:xfrm>
            <a:prstGeom prst="flowChartDecision">
              <a:avLst/>
            </a:prstGeom>
            <a:noFill/>
            <a:ln w="25400">
              <a:solidFill>
                <a:srgbClr val="FF0000"/>
              </a:solidFill>
              <a:miter lim="800000"/>
              <a:headEnd/>
              <a:tailEnd/>
            </a:ln>
          </p:spPr>
          <p:txBody>
            <a:bodyPr wrap="none" lIns="70409" tIns="35204" rIns="70409" bIns="35204" anchor="ctr"/>
            <a:lstStyle/>
            <a:p>
              <a:pPr algn="ctr"/>
              <a:r>
                <a:rPr lang="en-US" sz="1100">
                  <a:solidFill>
                    <a:srgbClr val="000000"/>
                  </a:solidFill>
                  <a:latin typeface="Tahoma" pitchFamily="34" charset="0"/>
                </a:rPr>
                <a:t>Giải mã được ?</a:t>
              </a:r>
              <a:endParaRPr lang="en-US"/>
            </a:p>
          </p:txBody>
        </p:sp>
        <p:sp>
          <p:nvSpPr>
            <p:cNvPr id="25" name="Line 25"/>
            <p:cNvSpPr>
              <a:spLocks noChangeShapeType="1"/>
            </p:cNvSpPr>
            <p:nvPr/>
          </p:nvSpPr>
          <p:spPr bwMode="auto">
            <a:xfrm>
              <a:off x="7347" y="12142"/>
              <a:ext cx="828" cy="0"/>
            </a:xfrm>
            <a:prstGeom prst="line">
              <a:avLst/>
            </a:prstGeom>
            <a:noFill/>
            <a:ln w="25400">
              <a:solidFill>
                <a:srgbClr val="FF0000"/>
              </a:solidFill>
              <a:round/>
              <a:headEnd/>
              <a:tailEnd/>
            </a:ln>
          </p:spPr>
          <p:txBody>
            <a:bodyPr/>
            <a:lstStyle/>
            <a:p>
              <a:endParaRPr lang="en-US"/>
            </a:p>
          </p:txBody>
        </p:sp>
        <p:sp>
          <p:nvSpPr>
            <p:cNvPr id="26" name="Text Box 26"/>
            <p:cNvSpPr txBox="1">
              <a:spLocks noChangeArrowheads="1"/>
            </p:cNvSpPr>
            <p:nvPr/>
          </p:nvSpPr>
          <p:spPr bwMode="auto">
            <a:xfrm>
              <a:off x="2230" y="11957"/>
              <a:ext cx="2629" cy="398"/>
            </a:xfrm>
            <a:prstGeom prst="rect">
              <a:avLst/>
            </a:prstGeom>
            <a:noFill/>
            <a:ln w="9525">
              <a:noFill/>
              <a:miter lim="800000"/>
              <a:headEnd/>
              <a:tailEnd/>
            </a:ln>
          </p:spPr>
          <p:txBody>
            <a:bodyPr wrap="none" lIns="70409" tIns="35204" rIns="70409" bIns="35204">
              <a:spAutoFit/>
            </a:bodyPr>
            <a:lstStyle/>
            <a:p>
              <a:pPr algn="r"/>
              <a:r>
                <a:rPr lang="en-US" sz="1200">
                  <a:solidFill>
                    <a:srgbClr val="000000"/>
                  </a:solidFill>
                  <a:latin typeface="Tahoma" pitchFamily="34" charset="0"/>
                </a:rPr>
                <a:t>Không đúng người gửi</a:t>
              </a:r>
              <a:endParaRPr lang="en-US"/>
            </a:p>
          </p:txBody>
        </p:sp>
        <p:sp>
          <p:nvSpPr>
            <p:cNvPr id="27" name="Rectangle 27"/>
            <p:cNvSpPr>
              <a:spLocks noChangeArrowheads="1"/>
            </p:cNvSpPr>
            <p:nvPr/>
          </p:nvSpPr>
          <p:spPr bwMode="auto">
            <a:xfrm>
              <a:off x="5235" y="10670"/>
              <a:ext cx="1235" cy="828"/>
            </a:xfrm>
            <a:prstGeom prst="rect">
              <a:avLst/>
            </a:prstGeom>
            <a:noFill/>
            <a:ln w="25400">
              <a:solidFill>
                <a:srgbClr val="008000"/>
              </a:solidFill>
              <a:miter lim="800000"/>
              <a:headEnd/>
              <a:tailEnd/>
            </a:ln>
          </p:spPr>
          <p:txBody>
            <a:bodyPr wrap="none" lIns="70409" tIns="35204" rIns="70409" bIns="35204" anchor="ctr"/>
            <a:lstStyle/>
            <a:p>
              <a:pPr algn="ctr"/>
              <a:r>
                <a:rPr lang="en-US" sz="1200">
                  <a:solidFill>
                    <a:srgbClr val="000000"/>
                  </a:solidFill>
                  <a:latin typeface="Tahoma" pitchFamily="34" charset="0"/>
                </a:rPr>
                <a:t>Bản </a:t>
              </a:r>
            </a:p>
            <a:p>
              <a:pPr algn="ctr"/>
              <a:r>
                <a:rPr lang="en-US" sz="1200">
                  <a:solidFill>
                    <a:srgbClr val="000000"/>
                  </a:solidFill>
                  <a:latin typeface="Tahoma" pitchFamily="34" charset="0"/>
                </a:rPr>
                <a:t>tóm lược</a:t>
              </a:r>
              <a:endParaRPr lang="en-US"/>
            </a:p>
          </p:txBody>
        </p:sp>
        <p:sp>
          <p:nvSpPr>
            <p:cNvPr id="28" name="AutoShape 28"/>
            <p:cNvSpPr>
              <a:spLocks noChangeArrowheads="1"/>
            </p:cNvSpPr>
            <p:nvPr/>
          </p:nvSpPr>
          <p:spPr bwMode="auto">
            <a:xfrm>
              <a:off x="6476" y="11315"/>
              <a:ext cx="2837" cy="826"/>
            </a:xfrm>
            <a:prstGeom prst="flowChartDecision">
              <a:avLst/>
            </a:prstGeom>
            <a:noFill/>
            <a:ln w="25400">
              <a:solidFill>
                <a:srgbClr val="FF0000"/>
              </a:solidFill>
              <a:miter lim="800000"/>
              <a:headEnd/>
              <a:tailEnd/>
            </a:ln>
          </p:spPr>
          <p:txBody>
            <a:bodyPr wrap="none" lIns="70409" tIns="35204" rIns="70409" bIns="35204" anchor="ctr"/>
            <a:lstStyle/>
            <a:p>
              <a:pPr algn="ctr"/>
              <a:r>
                <a:rPr lang="en-US" sz="1100">
                  <a:solidFill>
                    <a:srgbClr val="000000"/>
                  </a:solidFill>
                  <a:latin typeface="Tahoma" pitchFamily="34" charset="0"/>
                </a:rPr>
                <a:t>Giống nhau ?</a:t>
              </a:r>
              <a:endParaRPr lang="en-US"/>
            </a:p>
          </p:txBody>
        </p:sp>
        <p:sp>
          <p:nvSpPr>
            <p:cNvPr id="29" name="Line 29"/>
            <p:cNvSpPr>
              <a:spLocks noChangeShapeType="1"/>
            </p:cNvSpPr>
            <p:nvPr/>
          </p:nvSpPr>
          <p:spPr bwMode="auto">
            <a:xfrm flipH="1">
              <a:off x="4034" y="9566"/>
              <a:ext cx="460" cy="0"/>
            </a:xfrm>
            <a:prstGeom prst="line">
              <a:avLst/>
            </a:prstGeom>
            <a:noFill/>
            <a:ln w="38100">
              <a:solidFill>
                <a:srgbClr val="008000"/>
              </a:solidFill>
              <a:round/>
              <a:headEnd/>
              <a:tailEnd type="triangle" w="med" len="med"/>
            </a:ln>
          </p:spPr>
          <p:txBody>
            <a:bodyPr/>
            <a:lstStyle/>
            <a:p>
              <a:endParaRPr lang="en-US"/>
            </a:p>
          </p:txBody>
        </p:sp>
        <p:sp>
          <p:nvSpPr>
            <p:cNvPr id="30" name="Line 30"/>
            <p:cNvSpPr>
              <a:spLocks noChangeShapeType="1"/>
            </p:cNvSpPr>
            <p:nvPr/>
          </p:nvSpPr>
          <p:spPr bwMode="auto">
            <a:xfrm>
              <a:off x="9529" y="9566"/>
              <a:ext cx="1" cy="184"/>
            </a:xfrm>
            <a:prstGeom prst="line">
              <a:avLst/>
            </a:prstGeom>
            <a:noFill/>
            <a:ln w="38100">
              <a:solidFill>
                <a:srgbClr val="008000"/>
              </a:solidFill>
              <a:round/>
              <a:headEnd/>
              <a:tailEnd type="triangle" w="med" len="med"/>
            </a:ln>
          </p:spPr>
          <p:txBody>
            <a:bodyPr/>
            <a:lstStyle/>
            <a:p>
              <a:endParaRPr lang="en-US"/>
            </a:p>
          </p:txBody>
        </p:sp>
        <p:sp>
          <p:nvSpPr>
            <p:cNvPr id="31" name="Line 31"/>
            <p:cNvSpPr>
              <a:spLocks noChangeShapeType="1"/>
            </p:cNvSpPr>
            <p:nvPr/>
          </p:nvSpPr>
          <p:spPr bwMode="auto">
            <a:xfrm>
              <a:off x="9530" y="10394"/>
              <a:ext cx="1" cy="184"/>
            </a:xfrm>
            <a:prstGeom prst="line">
              <a:avLst/>
            </a:prstGeom>
            <a:noFill/>
            <a:ln w="38100">
              <a:solidFill>
                <a:srgbClr val="008000"/>
              </a:solidFill>
              <a:round/>
              <a:headEnd/>
              <a:tailEnd type="triangle" w="med" len="med"/>
            </a:ln>
          </p:spPr>
          <p:txBody>
            <a:bodyPr/>
            <a:lstStyle/>
            <a:p>
              <a:endParaRPr lang="en-US"/>
            </a:p>
          </p:txBody>
        </p:sp>
        <p:cxnSp>
          <p:nvCxnSpPr>
            <p:cNvPr id="32" name="AutoShape 32"/>
            <p:cNvCxnSpPr>
              <a:cxnSpLocks noChangeShapeType="1"/>
              <a:stCxn id="27" idx="3"/>
              <a:endCxn id="28" idx="1"/>
            </p:cNvCxnSpPr>
            <p:nvPr/>
          </p:nvCxnSpPr>
          <p:spPr bwMode="auto">
            <a:xfrm flipH="1">
              <a:off x="6456" y="11084"/>
              <a:ext cx="34" cy="644"/>
            </a:xfrm>
            <a:prstGeom prst="bentConnector3">
              <a:avLst>
                <a:gd name="adj1" fmla="val 50000"/>
              </a:avLst>
            </a:prstGeom>
            <a:noFill/>
            <a:ln w="25400">
              <a:solidFill>
                <a:srgbClr val="008000"/>
              </a:solidFill>
              <a:miter lim="800000"/>
              <a:headEnd/>
              <a:tailEnd type="triangle" w="med" len="med"/>
            </a:ln>
          </p:spPr>
        </p:cxnSp>
        <p:cxnSp>
          <p:nvCxnSpPr>
            <p:cNvPr id="33" name="AutoShape 33"/>
            <p:cNvCxnSpPr>
              <a:cxnSpLocks noChangeShapeType="1"/>
              <a:stCxn id="9" idx="1"/>
            </p:cNvCxnSpPr>
            <p:nvPr/>
          </p:nvCxnSpPr>
          <p:spPr bwMode="auto">
            <a:xfrm rot="10800000" flipV="1">
              <a:off x="7711" y="10992"/>
              <a:ext cx="1364" cy="322"/>
            </a:xfrm>
            <a:prstGeom prst="bentConnector3">
              <a:avLst>
                <a:gd name="adj1" fmla="val 102245"/>
              </a:avLst>
            </a:prstGeom>
            <a:noFill/>
            <a:ln w="25400">
              <a:solidFill>
                <a:srgbClr val="008000"/>
              </a:solidFill>
              <a:miter lim="800000"/>
              <a:headEnd/>
              <a:tailEnd type="triangle" w="med" len="med"/>
            </a:ln>
          </p:spPr>
        </p:cxnSp>
        <p:sp>
          <p:nvSpPr>
            <p:cNvPr id="34" name="Line 34"/>
            <p:cNvSpPr>
              <a:spLocks noChangeShapeType="1"/>
            </p:cNvSpPr>
            <p:nvPr/>
          </p:nvSpPr>
          <p:spPr bwMode="auto">
            <a:xfrm>
              <a:off x="7807" y="12142"/>
              <a:ext cx="0" cy="276"/>
            </a:xfrm>
            <a:prstGeom prst="line">
              <a:avLst/>
            </a:prstGeom>
            <a:noFill/>
            <a:ln w="50800">
              <a:solidFill>
                <a:srgbClr val="000080"/>
              </a:solidFill>
              <a:round/>
              <a:headEnd/>
              <a:tailEnd type="triangle" w="med" len="med"/>
            </a:ln>
          </p:spPr>
          <p:txBody>
            <a:bodyPr/>
            <a:lstStyle/>
            <a:p>
              <a:endParaRPr lang="en-US"/>
            </a:p>
          </p:txBody>
        </p:sp>
        <p:sp>
          <p:nvSpPr>
            <p:cNvPr id="35" name="Line 35"/>
            <p:cNvSpPr>
              <a:spLocks noChangeShapeType="1"/>
            </p:cNvSpPr>
            <p:nvPr/>
          </p:nvSpPr>
          <p:spPr bwMode="auto">
            <a:xfrm>
              <a:off x="9362" y="11769"/>
              <a:ext cx="276" cy="1"/>
            </a:xfrm>
            <a:prstGeom prst="line">
              <a:avLst/>
            </a:prstGeom>
            <a:noFill/>
            <a:ln w="50800">
              <a:solidFill>
                <a:srgbClr val="000080"/>
              </a:solidFill>
              <a:round/>
              <a:headEnd/>
              <a:tailEnd type="triangle" w="med" len="med"/>
            </a:ln>
          </p:spPr>
          <p:txBody>
            <a:bodyPr/>
            <a:lstStyle/>
            <a:p>
              <a:endParaRPr lang="en-US"/>
            </a:p>
          </p:txBody>
        </p:sp>
        <p:sp>
          <p:nvSpPr>
            <p:cNvPr id="36" name="Text Box 36"/>
            <p:cNvSpPr txBox="1">
              <a:spLocks noChangeArrowheads="1"/>
            </p:cNvSpPr>
            <p:nvPr/>
          </p:nvSpPr>
          <p:spPr bwMode="auto">
            <a:xfrm>
              <a:off x="6189" y="12417"/>
              <a:ext cx="3592" cy="398"/>
            </a:xfrm>
            <a:prstGeom prst="rect">
              <a:avLst/>
            </a:prstGeom>
            <a:noFill/>
            <a:ln w="9525">
              <a:noFill/>
              <a:miter lim="800000"/>
              <a:headEnd/>
              <a:tailEnd/>
            </a:ln>
          </p:spPr>
          <p:txBody>
            <a:bodyPr wrap="none" lIns="70409" tIns="35204" rIns="70409" bIns="35204">
              <a:spAutoFit/>
            </a:bodyPr>
            <a:lstStyle/>
            <a:p>
              <a:pPr algn="r"/>
              <a:r>
                <a:rPr lang="en-US" sz="1200">
                  <a:solidFill>
                    <a:srgbClr val="FF0000"/>
                  </a:solidFill>
                  <a:latin typeface="Tahoma" pitchFamily="34" charset="0"/>
                </a:rPr>
                <a:t>Nội dung thông điệp bị thay đổi</a:t>
              </a:r>
              <a:endParaRPr lang="en-US"/>
            </a:p>
          </p:txBody>
        </p:sp>
        <p:sp>
          <p:nvSpPr>
            <p:cNvPr id="37" name="Line 37"/>
            <p:cNvSpPr>
              <a:spLocks noChangeShapeType="1"/>
            </p:cNvSpPr>
            <p:nvPr/>
          </p:nvSpPr>
          <p:spPr bwMode="auto">
            <a:xfrm>
              <a:off x="2870" y="11406"/>
              <a:ext cx="828" cy="1"/>
            </a:xfrm>
            <a:prstGeom prst="line">
              <a:avLst/>
            </a:prstGeom>
            <a:noFill/>
            <a:ln w="25400">
              <a:solidFill>
                <a:srgbClr val="FF0000"/>
              </a:solidFill>
              <a:round/>
              <a:headEnd/>
              <a:tailEnd/>
            </a:ln>
          </p:spPr>
          <p:txBody>
            <a:bodyPr/>
            <a:lstStyle/>
            <a:p>
              <a:endParaRPr lang="en-US"/>
            </a:p>
          </p:txBody>
        </p:sp>
      </p:grpSp>
      <p:sp>
        <p:nvSpPr>
          <p:cNvPr id="38" name="Text Box 38"/>
          <p:cNvSpPr txBox="1">
            <a:spLocks noChangeArrowheads="1"/>
          </p:cNvSpPr>
          <p:nvPr/>
        </p:nvSpPr>
        <p:spPr bwMode="auto">
          <a:xfrm>
            <a:off x="6249988" y="4784725"/>
            <a:ext cx="1522412" cy="434975"/>
          </a:xfrm>
          <a:prstGeom prst="rect">
            <a:avLst/>
          </a:prstGeom>
          <a:noFill/>
          <a:ln w="9525">
            <a:noFill/>
            <a:miter lim="800000"/>
            <a:headEnd/>
            <a:tailEnd/>
          </a:ln>
        </p:spPr>
        <p:txBody>
          <a:bodyPr wrap="none" lIns="70409" tIns="35204" rIns="70409" bIns="35204">
            <a:spAutoFit/>
          </a:bodyPr>
          <a:lstStyle/>
          <a:p>
            <a:pPr algn="ctr"/>
            <a:r>
              <a:rPr lang="en-US" sz="1200">
                <a:solidFill>
                  <a:srgbClr val="008000"/>
                </a:solidFill>
                <a:latin typeface="Tahoma" pitchFamily="34" charset="0"/>
              </a:rPr>
              <a:t>Nội dung thông điệp</a:t>
            </a:r>
          </a:p>
          <a:p>
            <a:pPr algn="ctr"/>
            <a:r>
              <a:rPr lang="en-US" sz="1200">
                <a:solidFill>
                  <a:srgbClr val="008000"/>
                </a:solidFill>
                <a:latin typeface="Tahoma" pitchFamily="34" charset="0"/>
              </a:rPr>
              <a:t>toàn vẹn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algn="ctr"/>
            <a:r>
              <a:rPr lang="en-US" sz="3200" u="sng" dirty="0" smtClean="0">
                <a:latin typeface="Times New Roman" pitchFamily="18" charset="0"/>
                <a:cs typeface="Times New Roman" pitchFamily="18" charset="0"/>
              </a:rPr>
              <a:t>CÁC THUẬT TOÁN </a:t>
            </a:r>
            <a:br>
              <a:rPr lang="en-US" sz="3200" u="sng" dirty="0" smtClean="0">
                <a:latin typeface="Times New Roman" pitchFamily="18" charset="0"/>
                <a:cs typeface="Times New Roman" pitchFamily="18" charset="0"/>
              </a:rPr>
            </a:br>
            <a:r>
              <a:rPr lang="en-US" sz="3200" u="sng" dirty="0" smtClean="0">
                <a:latin typeface="Times New Roman" pitchFamily="18" charset="0"/>
                <a:cs typeface="Times New Roman" pitchFamily="18" charset="0"/>
              </a:rPr>
              <a:t>CHỮ KÝ SỐ THƯỜNG DÙNG</a:t>
            </a:r>
            <a:endParaRPr lang="en-US" sz="1800" u="sng" dirty="0"/>
          </a:p>
        </p:txBody>
      </p:sp>
      <p:sp>
        <p:nvSpPr>
          <p:cNvPr id="78851" name="AutoShape 3"/>
          <p:cNvSpPr>
            <a:spLocks noChangeArrowheads="1"/>
          </p:cNvSpPr>
          <p:nvPr/>
        </p:nvSpPr>
        <p:spPr bwMode="gray">
          <a:xfrm rot="39573186">
            <a:off x="4810918" y="2736056"/>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2" name="AutoShape 4"/>
          <p:cNvSpPr>
            <a:spLocks noChangeArrowheads="1"/>
          </p:cNvSpPr>
          <p:nvPr/>
        </p:nvSpPr>
        <p:spPr bwMode="gray">
          <a:xfrm rot="3465783">
            <a:off x="4810919" y="4899818"/>
            <a:ext cx="792162" cy="288925"/>
          </a:xfrm>
          <a:prstGeom prst="rightArrow">
            <a:avLst>
              <a:gd name="adj1" fmla="val 35167"/>
              <a:gd name="adj2" fmla="val 111028"/>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3" name="AutoShape 5"/>
          <p:cNvSpPr>
            <a:spLocks noChangeArrowheads="1"/>
          </p:cNvSpPr>
          <p:nvPr/>
        </p:nvSpPr>
        <p:spPr bwMode="gray">
          <a:xfrm rot="35969022">
            <a:off x="3591718" y="2812256"/>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4" name="AutoShape 6"/>
          <p:cNvSpPr>
            <a:spLocks noChangeArrowheads="1"/>
          </p:cNvSpPr>
          <p:nvPr/>
        </p:nvSpPr>
        <p:spPr bwMode="gray">
          <a:xfrm rot="7535209">
            <a:off x="3553618" y="4866481"/>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5" name="AutoShape 7"/>
          <p:cNvSpPr>
            <a:spLocks noChangeArrowheads="1"/>
          </p:cNvSpPr>
          <p:nvPr/>
        </p:nvSpPr>
        <p:spPr bwMode="gray">
          <a:xfrm>
            <a:off x="5389562" y="3863975"/>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6" name="AutoShape 8"/>
          <p:cNvSpPr>
            <a:spLocks noChangeArrowheads="1"/>
          </p:cNvSpPr>
          <p:nvPr/>
        </p:nvSpPr>
        <p:spPr bwMode="gray">
          <a:xfrm rot="-10800000">
            <a:off x="2979737" y="3857625"/>
            <a:ext cx="863600" cy="288925"/>
          </a:xfrm>
          <a:prstGeom prst="rightArrow">
            <a:avLst>
              <a:gd name="adj1" fmla="val 35167"/>
              <a:gd name="adj2" fmla="val 121041"/>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76" name="Oval 28"/>
          <p:cNvSpPr>
            <a:spLocks noChangeArrowheads="1"/>
          </p:cNvSpPr>
          <p:nvPr/>
        </p:nvSpPr>
        <p:spPr bwMode="gray">
          <a:xfrm>
            <a:off x="3657600" y="3048000"/>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8877" name="Oval 29"/>
          <p:cNvSpPr>
            <a:spLocks noChangeArrowheads="1"/>
          </p:cNvSpPr>
          <p:nvPr/>
        </p:nvSpPr>
        <p:spPr bwMode="gray">
          <a:xfrm>
            <a:off x="3651250" y="3032125"/>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en-US"/>
          </a:p>
        </p:txBody>
      </p:sp>
      <p:sp>
        <p:nvSpPr>
          <p:cNvPr id="78878" name="Oval 30"/>
          <p:cNvSpPr>
            <a:spLocks noChangeArrowheads="1"/>
          </p:cNvSpPr>
          <p:nvPr/>
        </p:nvSpPr>
        <p:spPr bwMode="gray">
          <a:xfrm>
            <a:off x="3784600" y="3175000"/>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8879" name="Oval 31"/>
          <p:cNvSpPr>
            <a:spLocks noChangeArrowheads="1"/>
          </p:cNvSpPr>
          <p:nvPr/>
        </p:nvSpPr>
        <p:spPr bwMode="gray">
          <a:xfrm>
            <a:off x="3767137" y="3148012"/>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78880" name="Oval 32"/>
          <p:cNvSpPr>
            <a:spLocks noChangeArrowheads="1"/>
          </p:cNvSpPr>
          <p:nvPr/>
        </p:nvSpPr>
        <p:spPr bwMode="gray">
          <a:xfrm>
            <a:off x="3868737" y="3259137"/>
            <a:ext cx="1522413" cy="1522413"/>
          </a:xfrm>
          <a:prstGeom prst="ellipse">
            <a:avLst/>
          </a:prstGeom>
          <a:solidFill>
            <a:srgbClr val="333333"/>
          </a:solidFill>
          <a:ln w="38100" algn="ctr">
            <a:noFill/>
            <a:round/>
            <a:headEnd/>
            <a:tailEnd/>
          </a:ln>
          <a:effectLst/>
        </p:spPr>
        <p:txBody>
          <a:bodyPr anchor="ctr">
            <a:spAutoFit/>
          </a:bodyPr>
          <a:lstStyle/>
          <a:p>
            <a:endParaRPr lang="en-US"/>
          </a:p>
        </p:txBody>
      </p:sp>
      <p:sp>
        <p:nvSpPr>
          <p:cNvPr id="78881" name="Oval 33"/>
          <p:cNvSpPr>
            <a:spLocks noChangeArrowheads="1"/>
          </p:cNvSpPr>
          <p:nvPr/>
        </p:nvSpPr>
        <p:spPr bwMode="gray">
          <a:xfrm>
            <a:off x="3890962" y="3278187"/>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78882" name="Oval 34"/>
          <p:cNvSpPr>
            <a:spLocks noChangeArrowheads="1"/>
          </p:cNvSpPr>
          <p:nvPr/>
        </p:nvSpPr>
        <p:spPr bwMode="gray">
          <a:xfrm>
            <a:off x="3908425" y="3287712"/>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78883" name="Oval 35"/>
          <p:cNvSpPr>
            <a:spLocks noChangeArrowheads="1"/>
          </p:cNvSpPr>
          <p:nvPr/>
        </p:nvSpPr>
        <p:spPr bwMode="gray">
          <a:xfrm>
            <a:off x="3924300" y="3302000"/>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78884" name="Oval 36"/>
          <p:cNvSpPr>
            <a:spLocks noChangeArrowheads="1"/>
          </p:cNvSpPr>
          <p:nvPr/>
        </p:nvSpPr>
        <p:spPr bwMode="gray">
          <a:xfrm>
            <a:off x="4005262" y="3338512"/>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78885" name="Text Box 37"/>
          <p:cNvSpPr txBox="1">
            <a:spLocks noChangeArrowheads="1"/>
          </p:cNvSpPr>
          <p:nvPr/>
        </p:nvSpPr>
        <p:spPr bwMode="gray">
          <a:xfrm>
            <a:off x="4195762" y="3748087"/>
            <a:ext cx="723340" cy="523220"/>
          </a:xfrm>
          <a:prstGeom prst="rect">
            <a:avLst/>
          </a:prstGeom>
          <a:noFill/>
          <a:ln w="9525" algn="ctr">
            <a:noFill/>
            <a:miter lim="800000"/>
            <a:headEnd/>
            <a:tailEnd/>
          </a:ln>
          <a:effectLst/>
        </p:spPr>
        <p:txBody>
          <a:bodyPr wrap="none">
            <a:spAutoFit/>
          </a:bodyPr>
          <a:lstStyle/>
          <a:p>
            <a:pPr algn="ctr" eaLnBrk="0" hangingPunct="0"/>
            <a:r>
              <a:rPr lang="en-US" sz="2800" dirty="0" smtClean="0">
                <a:solidFill>
                  <a:srgbClr val="000000"/>
                </a:solidFill>
              </a:rPr>
              <a:t>CKS</a:t>
            </a:r>
            <a:endParaRPr lang="en-US" sz="2800" dirty="0">
              <a:solidFill>
                <a:srgbClr val="000000"/>
              </a:solidFill>
            </a:endParaRPr>
          </a:p>
        </p:txBody>
      </p:sp>
      <p:sp>
        <p:nvSpPr>
          <p:cNvPr id="78886" name="Text Box 38"/>
          <p:cNvSpPr txBox="1">
            <a:spLocks noChangeArrowheads="1"/>
          </p:cNvSpPr>
          <p:nvPr/>
        </p:nvSpPr>
        <p:spPr bwMode="auto">
          <a:xfrm>
            <a:off x="5300662" y="2005012"/>
            <a:ext cx="904415" cy="523220"/>
          </a:xfrm>
          <a:prstGeom prst="rect">
            <a:avLst/>
          </a:prstGeom>
          <a:noFill/>
          <a:ln w="9525" algn="ctr">
            <a:noFill/>
            <a:miter lim="800000"/>
            <a:headEnd/>
            <a:tailEnd/>
          </a:ln>
          <a:effectLst/>
        </p:spPr>
        <p:txBody>
          <a:bodyPr wrap="none">
            <a:spAutoFit/>
          </a:bodyPr>
          <a:lstStyle/>
          <a:p>
            <a:pPr eaLnBrk="0" hangingPunct="0"/>
            <a:r>
              <a:rPr lang="en-US" sz="2800" b="1" dirty="0" smtClean="0">
                <a:latin typeface="Times New Roman" pitchFamily="18" charset="0"/>
                <a:cs typeface="Times New Roman" pitchFamily="18" charset="0"/>
              </a:rPr>
              <a:t>RSA</a:t>
            </a:r>
            <a:endParaRPr lang="en-US" sz="2800" b="1" dirty="0">
              <a:latin typeface="Times New Roman" pitchFamily="18" charset="0"/>
              <a:cs typeface="Times New Roman" pitchFamily="18" charset="0"/>
            </a:endParaRPr>
          </a:p>
        </p:txBody>
      </p:sp>
      <p:sp>
        <p:nvSpPr>
          <p:cNvPr id="78888" name="Text Box 40"/>
          <p:cNvSpPr txBox="1">
            <a:spLocks noChangeArrowheads="1"/>
          </p:cNvSpPr>
          <p:nvPr/>
        </p:nvSpPr>
        <p:spPr bwMode="auto">
          <a:xfrm>
            <a:off x="3200400" y="1981200"/>
            <a:ext cx="923651" cy="523220"/>
          </a:xfrm>
          <a:prstGeom prst="rect">
            <a:avLst/>
          </a:prstGeom>
          <a:noFill/>
          <a:ln w="9525" algn="ctr">
            <a:noFill/>
            <a:miter lim="800000"/>
            <a:headEnd/>
            <a:tailEnd/>
          </a:ln>
          <a:effectLst/>
        </p:spPr>
        <p:txBody>
          <a:bodyPr wrap="none">
            <a:spAutoFit/>
          </a:bodyPr>
          <a:lstStyle/>
          <a:p>
            <a:pPr eaLnBrk="0" hangingPunct="0"/>
            <a:r>
              <a:rPr lang="en-US" sz="2800" b="1" dirty="0" smtClean="0">
                <a:latin typeface="Times New Roman" pitchFamily="18" charset="0"/>
                <a:cs typeface="Times New Roman" pitchFamily="18" charset="0"/>
              </a:rPr>
              <a:t>SHA</a:t>
            </a:r>
            <a:endParaRPr lang="en-US" sz="2800" b="1" dirty="0">
              <a:latin typeface="Times New Roman" pitchFamily="18" charset="0"/>
              <a:cs typeface="Times New Roman" pitchFamily="18" charset="0"/>
            </a:endParaRPr>
          </a:p>
        </p:txBody>
      </p:sp>
      <p:sp>
        <p:nvSpPr>
          <p:cNvPr id="78889" name="Text Box 41"/>
          <p:cNvSpPr txBox="1">
            <a:spLocks noChangeArrowheads="1"/>
          </p:cNvSpPr>
          <p:nvPr/>
        </p:nvSpPr>
        <p:spPr bwMode="auto">
          <a:xfrm>
            <a:off x="5029200" y="5410200"/>
            <a:ext cx="1402948" cy="523220"/>
          </a:xfrm>
          <a:prstGeom prst="rect">
            <a:avLst/>
          </a:prstGeom>
          <a:noFill/>
          <a:ln w="9525" algn="ctr">
            <a:noFill/>
            <a:miter lim="800000"/>
            <a:headEnd/>
            <a:tailEnd/>
          </a:ln>
          <a:effectLst/>
        </p:spPr>
        <p:txBody>
          <a:bodyPr wrap="none">
            <a:spAutoFit/>
          </a:bodyPr>
          <a:lstStyle/>
          <a:p>
            <a:r>
              <a:rPr lang="en-US" sz="2800" b="1" dirty="0" smtClean="0">
                <a:latin typeface="Times New Roman" pitchFamily="18" charset="0"/>
                <a:cs typeface="Times New Roman" pitchFamily="18" charset="0"/>
              </a:rPr>
              <a:t>ECDSA</a:t>
            </a:r>
            <a:endParaRPr lang="en-US" sz="2800" b="1" dirty="0">
              <a:latin typeface="Times New Roman" pitchFamily="18" charset="0"/>
              <a:cs typeface="Times New Roman" pitchFamily="18" charset="0"/>
            </a:endParaRPr>
          </a:p>
        </p:txBody>
      </p:sp>
      <p:sp>
        <p:nvSpPr>
          <p:cNvPr id="78890" name="Text Box 42"/>
          <p:cNvSpPr txBox="1">
            <a:spLocks noChangeArrowheads="1"/>
          </p:cNvSpPr>
          <p:nvPr/>
        </p:nvSpPr>
        <p:spPr bwMode="auto">
          <a:xfrm>
            <a:off x="2937842" y="5410200"/>
            <a:ext cx="904415" cy="523220"/>
          </a:xfrm>
          <a:prstGeom prst="rect">
            <a:avLst/>
          </a:prstGeom>
          <a:noFill/>
          <a:ln w="9525" algn="ctr">
            <a:noFill/>
            <a:miter lim="800000"/>
            <a:headEnd/>
            <a:tailEnd/>
          </a:ln>
          <a:effectLst/>
        </p:spPr>
        <p:txBody>
          <a:bodyPr wrap="none">
            <a:spAutoFit/>
          </a:bodyPr>
          <a:lstStyle/>
          <a:p>
            <a:pPr algn="r" eaLnBrk="0" hangingPunct="0"/>
            <a:r>
              <a:rPr lang="en-US" sz="2800" b="1" dirty="0" smtClean="0">
                <a:latin typeface="Times New Roman" pitchFamily="18" charset="0"/>
                <a:cs typeface="Times New Roman" pitchFamily="18" charset="0"/>
              </a:rPr>
              <a:t>DSA</a:t>
            </a:r>
            <a:endParaRPr lang="en-US" sz="2800" b="1" dirty="0">
              <a:latin typeface="Times New Roman" pitchFamily="18" charset="0"/>
              <a:cs typeface="Times New Roman" pitchFamily="18" charset="0"/>
            </a:endParaRPr>
          </a:p>
        </p:txBody>
      </p:sp>
      <p:sp>
        <p:nvSpPr>
          <p:cNvPr id="78891" name="Text Box 43"/>
          <p:cNvSpPr txBox="1">
            <a:spLocks noChangeArrowheads="1"/>
          </p:cNvSpPr>
          <p:nvPr/>
        </p:nvSpPr>
        <p:spPr bwMode="auto">
          <a:xfrm>
            <a:off x="1371600" y="3657600"/>
            <a:ext cx="1560042" cy="523220"/>
          </a:xfrm>
          <a:prstGeom prst="rect">
            <a:avLst/>
          </a:prstGeom>
          <a:noFill/>
          <a:ln w="9525" algn="ctr">
            <a:noFill/>
            <a:miter lim="800000"/>
            <a:headEnd/>
            <a:tailEnd/>
          </a:ln>
          <a:effectLst/>
        </p:spPr>
        <p:txBody>
          <a:bodyPr wrap="none">
            <a:spAutoFit/>
          </a:bodyPr>
          <a:lstStyle/>
          <a:p>
            <a:r>
              <a:rPr lang="en-US" sz="2800" b="1" dirty="0" err="1" smtClean="0">
                <a:latin typeface="Times New Roman" pitchFamily="18" charset="0"/>
                <a:cs typeface="Times New Roman" pitchFamily="18" charset="0"/>
              </a:rPr>
              <a:t>ElGamal</a:t>
            </a:r>
            <a:endParaRPr lang="en-US" sz="2800" b="1" dirty="0">
              <a:latin typeface="Times New Roman" pitchFamily="18" charset="0"/>
              <a:cs typeface="Times New Roman" pitchFamily="18" charset="0"/>
            </a:endParaRPr>
          </a:p>
        </p:txBody>
      </p:sp>
      <p:sp>
        <p:nvSpPr>
          <p:cNvPr id="47" name="Rectangle 46"/>
          <p:cNvSpPr/>
          <p:nvPr/>
        </p:nvSpPr>
        <p:spPr>
          <a:xfrm>
            <a:off x="6248400" y="3810000"/>
            <a:ext cx="1941557" cy="523220"/>
          </a:xfrm>
          <a:prstGeom prst="rect">
            <a:avLst/>
          </a:prstGeom>
        </p:spPr>
        <p:txBody>
          <a:bodyPr wrap="none">
            <a:spAutoFit/>
          </a:bodyPr>
          <a:lstStyle/>
          <a:p>
            <a:r>
              <a:rPr lang="en-US" sz="2800" b="1" dirty="0" smtClean="0">
                <a:latin typeface="Times New Roman" pitchFamily="18" charset="0"/>
                <a:cs typeface="Times New Roman" pitchFamily="18" charset="0"/>
              </a:rPr>
              <a:t>Undeniable</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additive="base">
                                        <p:cTn id="7" dur="500" fill="hold"/>
                                        <p:tgtEl>
                                          <p:spTgt spid="78851"/>
                                        </p:tgtEl>
                                        <p:attrNameLst>
                                          <p:attrName>ppt_x</p:attrName>
                                        </p:attrNameLst>
                                      </p:cBhvr>
                                      <p:tavLst>
                                        <p:tav tm="0">
                                          <p:val>
                                            <p:strVal val="#ppt_x"/>
                                          </p:val>
                                        </p:tav>
                                        <p:tav tm="100000">
                                          <p:val>
                                            <p:strVal val="#ppt_x"/>
                                          </p:val>
                                        </p:tav>
                                      </p:tavLst>
                                    </p:anim>
                                    <p:anim calcmode="lin" valueType="num">
                                      <p:cBhvr additive="base">
                                        <p:cTn id="8" dur="500" fill="hold"/>
                                        <p:tgtEl>
                                          <p:spTgt spid="788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852"/>
                                        </p:tgtEl>
                                        <p:attrNameLst>
                                          <p:attrName>style.visibility</p:attrName>
                                        </p:attrNameLst>
                                      </p:cBhvr>
                                      <p:to>
                                        <p:strVal val="visible"/>
                                      </p:to>
                                    </p:set>
                                    <p:anim calcmode="lin" valueType="num">
                                      <p:cBhvr additive="base">
                                        <p:cTn id="11" dur="500" fill="hold"/>
                                        <p:tgtEl>
                                          <p:spTgt spid="78852"/>
                                        </p:tgtEl>
                                        <p:attrNameLst>
                                          <p:attrName>ppt_x</p:attrName>
                                        </p:attrNameLst>
                                      </p:cBhvr>
                                      <p:tavLst>
                                        <p:tav tm="0">
                                          <p:val>
                                            <p:strVal val="#ppt_x"/>
                                          </p:val>
                                        </p:tav>
                                        <p:tav tm="100000">
                                          <p:val>
                                            <p:strVal val="#ppt_x"/>
                                          </p:val>
                                        </p:tav>
                                      </p:tavLst>
                                    </p:anim>
                                    <p:anim calcmode="lin" valueType="num">
                                      <p:cBhvr additive="base">
                                        <p:cTn id="12" dur="500" fill="hold"/>
                                        <p:tgtEl>
                                          <p:spTgt spid="788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8853"/>
                                        </p:tgtEl>
                                        <p:attrNameLst>
                                          <p:attrName>style.visibility</p:attrName>
                                        </p:attrNameLst>
                                      </p:cBhvr>
                                      <p:to>
                                        <p:strVal val="visible"/>
                                      </p:to>
                                    </p:set>
                                    <p:anim calcmode="lin" valueType="num">
                                      <p:cBhvr additive="base">
                                        <p:cTn id="15" dur="500" fill="hold"/>
                                        <p:tgtEl>
                                          <p:spTgt spid="78853"/>
                                        </p:tgtEl>
                                        <p:attrNameLst>
                                          <p:attrName>ppt_x</p:attrName>
                                        </p:attrNameLst>
                                      </p:cBhvr>
                                      <p:tavLst>
                                        <p:tav tm="0">
                                          <p:val>
                                            <p:strVal val="#ppt_x"/>
                                          </p:val>
                                        </p:tav>
                                        <p:tav tm="100000">
                                          <p:val>
                                            <p:strVal val="#ppt_x"/>
                                          </p:val>
                                        </p:tav>
                                      </p:tavLst>
                                    </p:anim>
                                    <p:anim calcmode="lin" valueType="num">
                                      <p:cBhvr additive="base">
                                        <p:cTn id="16" dur="500" fill="hold"/>
                                        <p:tgtEl>
                                          <p:spTgt spid="7885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8854"/>
                                        </p:tgtEl>
                                        <p:attrNameLst>
                                          <p:attrName>style.visibility</p:attrName>
                                        </p:attrNameLst>
                                      </p:cBhvr>
                                      <p:to>
                                        <p:strVal val="visible"/>
                                      </p:to>
                                    </p:set>
                                    <p:anim calcmode="lin" valueType="num">
                                      <p:cBhvr additive="base">
                                        <p:cTn id="19" dur="500" fill="hold"/>
                                        <p:tgtEl>
                                          <p:spTgt spid="78854"/>
                                        </p:tgtEl>
                                        <p:attrNameLst>
                                          <p:attrName>ppt_x</p:attrName>
                                        </p:attrNameLst>
                                      </p:cBhvr>
                                      <p:tavLst>
                                        <p:tav tm="0">
                                          <p:val>
                                            <p:strVal val="#ppt_x"/>
                                          </p:val>
                                        </p:tav>
                                        <p:tav tm="100000">
                                          <p:val>
                                            <p:strVal val="#ppt_x"/>
                                          </p:val>
                                        </p:tav>
                                      </p:tavLst>
                                    </p:anim>
                                    <p:anim calcmode="lin" valueType="num">
                                      <p:cBhvr additive="base">
                                        <p:cTn id="20" dur="500" fill="hold"/>
                                        <p:tgtEl>
                                          <p:spTgt spid="7885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8855"/>
                                        </p:tgtEl>
                                        <p:attrNameLst>
                                          <p:attrName>style.visibility</p:attrName>
                                        </p:attrNameLst>
                                      </p:cBhvr>
                                      <p:to>
                                        <p:strVal val="visible"/>
                                      </p:to>
                                    </p:set>
                                    <p:anim calcmode="lin" valueType="num">
                                      <p:cBhvr additive="base">
                                        <p:cTn id="23" dur="500" fill="hold"/>
                                        <p:tgtEl>
                                          <p:spTgt spid="78855"/>
                                        </p:tgtEl>
                                        <p:attrNameLst>
                                          <p:attrName>ppt_x</p:attrName>
                                        </p:attrNameLst>
                                      </p:cBhvr>
                                      <p:tavLst>
                                        <p:tav tm="0">
                                          <p:val>
                                            <p:strVal val="#ppt_x"/>
                                          </p:val>
                                        </p:tav>
                                        <p:tav tm="100000">
                                          <p:val>
                                            <p:strVal val="#ppt_x"/>
                                          </p:val>
                                        </p:tav>
                                      </p:tavLst>
                                    </p:anim>
                                    <p:anim calcmode="lin" valueType="num">
                                      <p:cBhvr additive="base">
                                        <p:cTn id="24" dur="500" fill="hold"/>
                                        <p:tgtEl>
                                          <p:spTgt spid="7885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8856"/>
                                        </p:tgtEl>
                                        <p:attrNameLst>
                                          <p:attrName>style.visibility</p:attrName>
                                        </p:attrNameLst>
                                      </p:cBhvr>
                                      <p:to>
                                        <p:strVal val="visible"/>
                                      </p:to>
                                    </p:set>
                                    <p:anim calcmode="lin" valueType="num">
                                      <p:cBhvr additive="base">
                                        <p:cTn id="27" dur="500" fill="hold"/>
                                        <p:tgtEl>
                                          <p:spTgt spid="78856"/>
                                        </p:tgtEl>
                                        <p:attrNameLst>
                                          <p:attrName>ppt_x</p:attrName>
                                        </p:attrNameLst>
                                      </p:cBhvr>
                                      <p:tavLst>
                                        <p:tav tm="0">
                                          <p:val>
                                            <p:strVal val="#ppt_x"/>
                                          </p:val>
                                        </p:tav>
                                        <p:tav tm="100000">
                                          <p:val>
                                            <p:strVal val="#ppt_x"/>
                                          </p:val>
                                        </p:tav>
                                      </p:tavLst>
                                    </p:anim>
                                    <p:anim calcmode="lin" valueType="num">
                                      <p:cBhvr additive="base">
                                        <p:cTn id="28" dur="500" fill="hold"/>
                                        <p:tgtEl>
                                          <p:spTgt spid="788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8876"/>
                                        </p:tgtEl>
                                        <p:attrNameLst>
                                          <p:attrName>style.visibility</p:attrName>
                                        </p:attrNameLst>
                                      </p:cBhvr>
                                      <p:to>
                                        <p:strVal val="visible"/>
                                      </p:to>
                                    </p:set>
                                    <p:anim calcmode="lin" valueType="num">
                                      <p:cBhvr additive="base">
                                        <p:cTn id="31" dur="500" fill="hold"/>
                                        <p:tgtEl>
                                          <p:spTgt spid="78876"/>
                                        </p:tgtEl>
                                        <p:attrNameLst>
                                          <p:attrName>ppt_x</p:attrName>
                                        </p:attrNameLst>
                                      </p:cBhvr>
                                      <p:tavLst>
                                        <p:tav tm="0">
                                          <p:val>
                                            <p:strVal val="#ppt_x"/>
                                          </p:val>
                                        </p:tav>
                                        <p:tav tm="100000">
                                          <p:val>
                                            <p:strVal val="#ppt_x"/>
                                          </p:val>
                                        </p:tav>
                                      </p:tavLst>
                                    </p:anim>
                                    <p:anim calcmode="lin" valueType="num">
                                      <p:cBhvr additive="base">
                                        <p:cTn id="32" dur="500" fill="hold"/>
                                        <p:tgtEl>
                                          <p:spTgt spid="7887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8877"/>
                                        </p:tgtEl>
                                        <p:attrNameLst>
                                          <p:attrName>style.visibility</p:attrName>
                                        </p:attrNameLst>
                                      </p:cBhvr>
                                      <p:to>
                                        <p:strVal val="visible"/>
                                      </p:to>
                                    </p:set>
                                    <p:anim calcmode="lin" valueType="num">
                                      <p:cBhvr additive="base">
                                        <p:cTn id="35" dur="500" fill="hold"/>
                                        <p:tgtEl>
                                          <p:spTgt spid="78877"/>
                                        </p:tgtEl>
                                        <p:attrNameLst>
                                          <p:attrName>ppt_x</p:attrName>
                                        </p:attrNameLst>
                                      </p:cBhvr>
                                      <p:tavLst>
                                        <p:tav tm="0">
                                          <p:val>
                                            <p:strVal val="#ppt_x"/>
                                          </p:val>
                                        </p:tav>
                                        <p:tav tm="100000">
                                          <p:val>
                                            <p:strVal val="#ppt_x"/>
                                          </p:val>
                                        </p:tav>
                                      </p:tavLst>
                                    </p:anim>
                                    <p:anim calcmode="lin" valueType="num">
                                      <p:cBhvr additive="base">
                                        <p:cTn id="36" dur="500" fill="hold"/>
                                        <p:tgtEl>
                                          <p:spTgt spid="7887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8878"/>
                                        </p:tgtEl>
                                        <p:attrNameLst>
                                          <p:attrName>style.visibility</p:attrName>
                                        </p:attrNameLst>
                                      </p:cBhvr>
                                      <p:to>
                                        <p:strVal val="visible"/>
                                      </p:to>
                                    </p:set>
                                    <p:anim calcmode="lin" valueType="num">
                                      <p:cBhvr additive="base">
                                        <p:cTn id="39" dur="500" fill="hold"/>
                                        <p:tgtEl>
                                          <p:spTgt spid="78878"/>
                                        </p:tgtEl>
                                        <p:attrNameLst>
                                          <p:attrName>ppt_x</p:attrName>
                                        </p:attrNameLst>
                                      </p:cBhvr>
                                      <p:tavLst>
                                        <p:tav tm="0">
                                          <p:val>
                                            <p:strVal val="#ppt_x"/>
                                          </p:val>
                                        </p:tav>
                                        <p:tav tm="100000">
                                          <p:val>
                                            <p:strVal val="#ppt_x"/>
                                          </p:val>
                                        </p:tav>
                                      </p:tavLst>
                                    </p:anim>
                                    <p:anim calcmode="lin" valueType="num">
                                      <p:cBhvr additive="base">
                                        <p:cTn id="40" dur="500" fill="hold"/>
                                        <p:tgtEl>
                                          <p:spTgt spid="7887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8879"/>
                                        </p:tgtEl>
                                        <p:attrNameLst>
                                          <p:attrName>style.visibility</p:attrName>
                                        </p:attrNameLst>
                                      </p:cBhvr>
                                      <p:to>
                                        <p:strVal val="visible"/>
                                      </p:to>
                                    </p:set>
                                    <p:anim calcmode="lin" valueType="num">
                                      <p:cBhvr additive="base">
                                        <p:cTn id="43" dur="500" fill="hold"/>
                                        <p:tgtEl>
                                          <p:spTgt spid="78879"/>
                                        </p:tgtEl>
                                        <p:attrNameLst>
                                          <p:attrName>ppt_x</p:attrName>
                                        </p:attrNameLst>
                                      </p:cBhvr>
                                      <p:tavLst>
                                        <p:tav tm="0">
                                          <p:val>
                                            <p:strVal val="#ppt_x"/>
                                          </p:val>
                                        </p:tav>
                                        <p:tav tm="100000">
                                          <p:val>
                                            <p:strVal val="#ppt_x"/>
                                          </p:val>
                                        </p:tav>
                                      </p:tavLst>
                                    </p:anim>
                                    <p:anim calcmode="lin" valueType="num">
                                      <p:cBhvr additive="base">
                                        <p:cTn id="44" dur="500" fill="hold"/>
                                        <p:tgtEl>
                                          <p:spTgt spid="7887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880"/>
                                        </p:tgtEl>
                                        <p:attrNameLst>
                                          <p:attrName>style.visibility</p:attrName>
                                        </p:attrNameLst>
                                      </p:cBhvr>
                                      <p:to>
                                        <p:strVal val="visible"/>
                                      </p:to>
                                    </p:set>
                                    <p:anim calcmode="lin" valueType="num">
                                      <p:cBhvr additive="base">
                                        <p:cTn id="47" dur="500" fill="hold"/>
                                        <p:tgtEl>
                                          <p:spTgt spid="78880"/>
                                        </p:tgtEl>
                                        <p:attrNameLst>
                                          <p:attrName>ppt_x</p:attrName>
                                        </p:attrNameLst>
                                      </p:cBhvr>
                                      <p:tavLst>
                                        <p:tav tm="0">
                                          <p:val>
                                            <p:strVal val="#ppt_x"/>
                                          </p:val>
                                        </p:tav>
                                        <p:tav tm="100000">
                                          <p:val>
                                            <p:strVal val="#ppt_x"/>
                                          </p:val>
                                        </p:tav>
                                      </p:tavLst>
                                    </p:anim>
                                    <p:anim calcmode="lin" valueType="num">
                                      <p:cBhvr additive="base">
                                        <p:cTn id="48" dur="500" fill="hold"/>
                                        <p:tgtEl>
                                          <p:spTgt spid="7888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8881"/>
                                        </p:tgtEl>
                                        <p:attrNameLst>
                                          <p:attrName>style.visibility</p:attrName>
                                        </p:attrNameLst>
                                      </p:cBhvr>
                                      <p:to>
                                        <p:strVal val="visible"/>
                                      </p:to>
                                    </p:set>
                                    <p:anim calcmode="lin" valueType="num">
                                      <p:cBhvr additive="base">
                                        <p:cTn id="51" dur="500" fill="hold"/>
                                        <p:tgtEl>
                                          <p:spTgt spid="78881"/>
                                        </p:tgtEl>
                                        <p:attrNameLst>
                                          <p:attrName>ppt_x</p:attrName>
                                        </p:attrNameLst>
                                      </p:cBhvr>
                                      <p:tavLst>
                                        <p:tav tm="0">
                                          <p:val>
                                            <p:strVal val="#ppt_x"/>
                                          </p:val>
                                        </p:tav>
                                        <p:tav tm="100000">
                                          <p:val>
                                            <p:strVal val="#ppt_x"/>
                                          </p:val>
                                        </p:tav>
                                      </p:tavLst>
                                    </p:anim>
                                    <p:anim calcmode="lin" valueType="num">
                                      <p:cBhvr additive="base">
                                        <p:cTn id="52" dur="500" fill="hold"/>
                                        <p:tgtEl>
                                          <p:spTgt spid="7888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8882"/>
                                        </p:tgtEl>
                                        <p:attrNameLst>
                                          <p:attrName>style.visibility</p:attrName>
                                        </p:attrNameLst>
                                      </p:cBhvr>
                                      <p:to>
                                        <p:strVal val="visible"/>
                                      </p:to>
                                    </p:set>
                                    <p:anim calcmode="lin" valueType="num">
                                      <p:cBhvr additive="base">
                                        <p:cTn id="55" dur="500" fill="hold"/>
                                        <p:tgtEl>
                                          <p:spTgt spid="78882"/>
                                        </p:tgtEl>
                                        <p:attrNameLst>
                                          <p:attrName>ppt_x</p:attrName>
                                        </p:attrNameLst>
                                      </p:cBhvr>
                                      <p:tavLst>
                                        <p:tav tm="0">
                                          <p:val>
                                            <p:strVal val="#ppt_x"/>
                                          </p:val>
                                        </p:tav>
                                        <p:tav tm="100000">
                                          <p:val>
                                            <p:strVal val="#ppt_x"/>
                                          </p:val>
                                        </p:tav>
                                      </p:tavLst>
                                    </p:anim>
                                    <p:anim calcmode="lin" valueType="num">
                                      <p:cBhvr additive="base">
                                        <p:cTn id="56" dur="500" fill="hold"/>
                                        <p:tgtEl>
                                          <p:spTgt spid="7888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8883"/>
                                        </p:tgtEl>
                                        <p:attrNameLst>
                                          <p:attrName>style.visibility</p:attrName>
                                        </p:attrNameLst>
                                      </p:cBhvr>
                                      <p:to>
                                        <p:strVal val="visible"/>
                                      </p:to>
                                    </p:set>
                                    <p:anim calcmode="lin" valueType="num">
                                      <p:cBhvr additive="base">
                                        <p:cTn id="59" dur="500" fill="hold"/>
                                        <p:tgtEl>
                                          <p:spTgt spid="78883"/>
                                        </p:tgtEl>
                                        <p:attrNameLst>
                                          <p:attrName>ppt_x</p:attrName>
                                        </p:attrNameLst>
                                      </p:cBhvr>
                                      <p:tavLst>
                                        <p:tav tm="0">
                                          <p:val>
                                            <p:strVal val="#ppt_x"/>
                                          </p:val>
                                        </p:tav>
                                        <p:tav tm="100000">
                                          <p:val>
                                            <p:strVal val="#ppt_x"/>
                                          </p:val>
                                        </p:tav>
                                      </p:tavLst>
                                    </p:anim>
                                    <p:anim calcmode="lin" valueType="num">
                                      <p:cBhvr additive="base">
                                        <p:cTn id="60" dur="500" fill="hold"/>
                                        <p:tgtEl>
                                          <p:spTgt spid="7888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8884"/>
                                        </p:tgtEl>
                                        <p:attrNameLst>
                                          <p:attrName>style.visibility</p:attrName>
                                        </p:attrNameLst>
                                      </p:cBhvr>
                                      <p:to>
                                        <p:strVal val="visible"/>
                                      </p:to>
                                    </p:set>
                                    <p:anim calcmode="lin" valueType="num">
                                      <p:cBhvr additive="base">
                                        <p:cTn id="63" dur="500" fill="hold"/>
                                        <p:tgtEl>
                                          <p:spTgt spid="78884"/>
                                        </p:tgtEl>
                                        <p:attrNameLst>
                                          <p:attrName>ppt_x</p:attrName>
                                        </p:attrNameLst>
                                      </p:cBhvr>
                                      <p:tavLst>
                                        <p:tav tm="0">
                                          <p:val>
                                            <p:strVal val="#ppt_x"/>
                                          </p:val>
                                        </p:tav>
                                        <p:tav tm="100000">
                                          <p:val>
                                            <p:strVal val="#ppt_x"/>
                                          </p:val>
                                        </p:tav>
                                      </p:tavLst>
                                    </p:anim>
                                    <p:anim calcmode="lin" valueType="num">
                                      <p:cBhvr additive="base">
                                        <p:cTn id="64" dur="500" fill="hold"/>
                                        <p:tgtEl>
                                          <p:spTgt spid="7888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8885"/>
                                        </p:tgtEl>
                                        <p:attrNameLst>
                                          <p:attrName>style.visibility</p:attrName>
                                        </p:attrNameLst>
                                      </p:cBhvr>
                                      <p:to>
                                        <p:strVal val="visible"/>
                                      </p:to>
                                    </p:set>
                                    <p:anim calcmode="lin" valueType="num">
                                      <p:cBhvr additive="base">
                                        <p:cTn id="67" dur="500" fill="hold"/>
                                        <p:tgtEl>
                                          <p:spTgt spid="78885"/>
                                        </p:tgtEl>
                                        <p:attrNameLst>
                                          <p:attrName>ppt_x</p:attrName>
                                        </p:attrNameLst>
                                      </p:cBhvr>
                                      <p:tavLst>
                                        <p:tav tm="0">
                                          <p:val>
                                            <p:strVal val="#ppt_x"/>
                                          </p:val>
                                        </p:tav>
                                        <p:tav tm="100000">
                                          <p:val>
                                            <p:strVal val="#ppt_x"/>
                                          </p:val>
                                        </p:tav>
                                      </p:tavLst>
                                    </p:anim>
                                    <p:anim calcmode="lin" valueType="num">
                                      <p:cBhvr additive="base">
                                        <p:cTn id="68" dur="500" fill="hold"/>
                                        <p:tgtEl>
                                          <p:spTgt spid="7888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8886"/>
                                        </p:tgtEl>
                                        <p:attrNameLst>
                                          <p:attrName>style.visibility</p:attrName>
                                        </p:attrNameLst>
                                      </p:cBhvr>
                                      <p:to>
                                        <p:strVal val="visible"/>
                                      </p:to>
                                    </p:set>
                                    <p:anim calcmode="lin" valueType="num">
                                      <p:cBhvr additive="base">
                                        <p:cTn id="71" dur="500" fill="hold"/>
                                        <p:tgtEl>
                                          <p:spTgt spid="78886"/>
                                        </p:tgtEl>
                                        <p:attrNameLst>
                                          <p:attrName>ppt_x</p:attrName>
                                        </p:attrNameLst>
                                      </p:cBhvr>
                                      <p:tavLst>
                                        <p:tav tm="0">
                                          <p:val>
                                            <p:strVal val="#ppt_x"/>
                                          </p:val>
                                        </p:tav>
                                        <p:tav tm="100000">
                                          <p:val>
                                            <p:strVal val="#ppt_x"/>
                                          </p:val>
                                        </p:tav>
                                      </p:tavLst>
                                    </p:anim>
                                    <p:anim calcmode="lin" valueType="num">
                                      <p:cBhvr additive="base">
                                        <p:cTn id="72" dur="500" fill="hold"/>
                                        <p:tgtEl>
                                          <p:spTgt spid="7888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888"/>
                                        </p:tgtEl>
                                        <p:attrNameLst>
                                          <p:attrName>style.visibility</p:attrName>
                                        </p:attrNameLst>
                                      </p:cBhvr>
                                      <p:to>
                                        <p:strVal val="visible"/>
                                      </p:to>
                                    </p:set>
                                    <p:anim calcmode="lin" valueType="num">
                                      <p:cBhvr additive="base">
                                        <p:cTn id="75" dur="500" fill="hold"/>
                                        <p:tgtEl>
                                          <p:spTgt spid="78888"/>
                                        </p:tgtEl>
                                        <p:attrNameLst>
                                          <p:attrName>ppt_x</p:attrName>
                                        </p:attrNameLst>
                                      </p:cBhvr>
                                      <p:tavLst>
                                        <p:tav tm="0">
                                          <p:val>
                                            <p:strVal val="#ppt_x"/>
                                          </p:val>
                                        </p:tav>
                                        <p:tav tm="100000">
                                          <p:val>
                                            <p:strVal val="#ppt_x"/>
                                          </p:val>
                                        </p:tav>
                                      </p:tavLst>
                                    </p:anim>
                                    <p:anim calcmode="lin" valueType="num">
                                      <p:cBhvr additive="base">
                                        <p:cTn id="76" dur="500" fill="hold"/>
                                        <p:tgtEl>
                                          <p:spTgt spid="7888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8889"/>
                                        </p:tgtEl>
                                        <p:attrNameLst>
                                          <p:attrName>style.visibility</p:attrName>
                                        </p:attrNameLst>
                                      </p:cBhvr>
                                      <p:to>
                                        <p:strVal val="visible"/>
                                      </p:to>
                                    </p:set>
                                    <p:anim calcmode="lin" valueType="num">
                                      <p:cBhvr additive="base">
                                        <p:cTn id="79" dur="500" fill="hold"/>
                                        <p:tgtEl>
                                          <p:spTgt spid="78889"/>
                                        </p:tgtEl>
                                        <p:attrNameLst>
                                          <p:attrName>ppt_x</p:attrName>
                                        </p:attrNameLst>
                                      </p:cBhvr>
                                      <p:tavLst>
                                        <p:tav tm="0">
                                          <p:val>
                                            <p:strVal val="#ppt_x"/>
                                          </p:val>
                                        </p:tav>
                                        <p:tav tm="100000">
                                          <p:val>
                                            <p:strVal val="#ppt_x"/>
                                          </p:val>
                                        </p:tav>
                                      </p:tavLst>
                                    </p:anim>
                                    <p:anim calcmode="lin" valueType="num">
                                      <p:cBhvr additive="base">
                                        <p:cTn id="80" dur="500" fill="hold"/>
                                        <p:tgtEl>
                                          <p:spTgt spid="7888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8890"/>
                                        </p:tgtEl>
                                        <p:attrNameLst>
                                          <p:attrName>style.visibility</p:attrName>
                                        </p:attrNameLst>
                                      </p:cBhvr>
                                      <p:to>
                                        <p:strVal val="visible"/>
                                      </p:to>
                                    </p:set>
                                    <p:anim calcmode="lin" valueType="num">
                                      <p:cBhvr additive="base">
                                        <p:cTn id="83" dur="500" fill="hold"/>
                                        <p:tgtEl>
                                          <p:spTgt spid="78890"/>
                                        </p:tgtEl>
                                        <p:attrNameLst>
                                          <p:attrName>ppt_x</p:attrName>
                                        </p:attrNameLst>
                                      </p:cBhvr>
                                      <p:tavLst>
                                        <p:tav tm="0">
                                          <p:val>
                                            <p:strVal val="#ppt_x"/>
                                          </p:val>
                                        </p:tav>
                                        <p:tav tm="100000">
                                          <p:val>
                                            <p:strVal val="#ppt_x"/>
                                          </p:val>
                                        </p:tav>
                                      </p:tavLst>
                                    </p:anim>
                                    <p:anim calcmode="lin" valueType="num">
                                      <p:cBhvr additive="base">
                                        <p:cTn id="84" dur="500" fill="hold"/>
                                        <p:tgtEl>
                                          <p:spTgt spid="7889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8891"/>
                                        </p:tgtEl>
                                        <p:attrNameLst>
                                          <p:attrName>style.visibility</p:attrName>
                                        </p:attrNameLst>
                                      </p:cBhvr>
                                      <p:to>
                                        <p:strVal val="visible"/>
                                      </p:to>
                                    </p:set>
                                    <p:anim calcmode="lin" valueType="num">
                                      <p:cBhvr additive="base">
                                        <p:cTn id="87" dur="500" fill="hold"/>
                                        <p:tgtEl>
                                          <p:spTgt spid="78891"/>
                                        </p:tgtEl>
                                        <p:attrNameLst>
                                          <p:attrName>ppt_x</p:attrName>
                                        </p:attrNameLst>
                                      </p:cBhvr>
                                      <p:tavLst>
                                        <p:tav tm="0">
                                          <p:val>
                                            <p:strVal val="#ppt_x"/>
                                          </p:val>
                                        </p:tav>
                                        <p:tav tm="100000">
                                          <p:val>
                                            <p:strVal val="#ppt_x"/>
                                          </p:val>
                                        </p:tav>
                                      </p:tavLst>
                                    </p:anim>
                                    <p:anim calcmode="lin" valueType="num">
                                      <p:cBhvr additive="base">
                                        <p:cTn id="88" dur="500" fill="hold"/>
                                        <p:tgtEl>
                                          <p:spTgt spid="7889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P spid="78852" grpId="0" animBg="1"/>
      <p:bldP spid="78853" grpId="0" animBg="1"/>
      <p:bldP spid="78854" grpId="0" animBg="1"/>
      <p:bldP spid="78855" grpId="0" animBg="1"/>
      <p:bldP spid="78856" grpId="0" animBg="1"/>
      <p:bldP spid="78876" grpId="0" animBg="1"/>
      <p:bldP spid="78877" grpId="0" animBg="1"/>
      <p:bldP spid="78878" grpId="0" animBg="1"/>
      <p:bldP spid="78879" grpId="0" animBg="1"/>
      <p:bldP spid="78880" grpId="0" animBg="1"/>
      <p:bldP spid="78881" grpId="0" animBg="1"/>
      <p:bldP spid="78882" grpId="0" animBg="1"/>
      <p:bldP spid="78883" grpId="0" animBg="1"/>
      <p:bldP spid="78884" grpId="0" animBg="1"/>
      <p:bldP spid="78885" grpId="0"/>
      <p:bldP spid="78886" grpId="0"/>
      <p:bldP spid="78888" grpId="0"/>
      <p:bldP spid="78889" grpId="0"/>
      <p:bldP spid="78890" grpId="0"/>
      <p:bldP spid="78891"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CHỮ KÝ SỐ RSA</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dirty="0" smtClean="0">
                <a:latin typeface="Times New Roman" pitchFamily="18" charset="0"/>
                <a:cs typeface="Times New Roman" pitchFamily="18" charset="0"/>
              </a:rPr>
              <a:t>	</a:t>
            </a:r>
            <a:r>
              <a:rPr lang="vi-VN" sz="2000" b="1" dirty="0" smtClean="0">
                <a:latin typeface="Times New Roman" pitchFamily="18" charset="0"/>
                <a:cs typeface="Times New Roman" pitchFamily="18" charset="0"/>
              </a:rPr>
              <a:t>Phương pháp chữ ký  điện tử RSA  được xây</a:t>
            </a:r>
            <a:r>
              <a:rPr lang="en-US" sz="2000" b="1" dirty="0" smtClean="0">
                <a:latin typeface="Times New Roman" pitchFamily="18" charset="0"/>
                <a:cs typeface="Times New Roman" pitchFamily="18" charset="0"/>
              </a:rPr>
              <a:t> </a:t>
            </a:r>
            <a:r>
              <a:rPr lang="vi-VN" sz="2000" b="1" dirty="0" smtClean="0">
                <a:latin typeface="Times New Roman" pitchFamily="18" charset="0"/>
                <a:cs typeface="Times New Roman" pitchFamily="18" charset="0"/>
              </a:rPr>
              <a:t>dựng dựa theo phương pháp mã</a:t>
            </a:r>
            <a:r>
              <a:rPr lang="en-US" sz="2000" b="1" dirty="0" smtClean="0">
                <a:latin typeface="Times New Roman" pitchFamily="18" charset="0"/>
                <a:cs typeface="Times New Roman" pitchFamily="18" charset="0"/>
              </a:rPr>
              <a:t> </a:t>
            </a:r>
            <a:r>
              <a:rPr lang="vi-VN" sz="2000" b="1" dirty="0" smtClean="0">
                <a:latin typeface="Times New Roman" pitchFamily="18" charset="0"/>
                <a:cs typeface="Times New Roman" pitchFamily="18" charset="0"/>
              </a:rPr>
              <a:t>hóa khóa công cộng RSA.</a:t>
            </a:r>
            <a:endParaRPr lang="en-US" sz="2000" b="1" dirty="0">
              <a:latin typeface="Times New Roman" pitchFamily="18" charset="0"/>
              <a:cs typeface="Times New Roman" pitchFamily="18" charset="0"/>
            </a:endParaRPr>
          </a:p>
        </p:txBody>
      </p:sp>
      <p:pic>
        <p:nvPicPr>
          <p:cNvPr id="32770" name="Picture 2" descr="C:\Users\User\Desktop\cks.png"/>
          <p:cNvPicPr>
            <a:picLocks noChangeAspect="1" noChangeArrowheads="1"/>
          </p:cNvPicPr>
          <p:nvPr/>
        </p:nvPicPr>
        <p:blipFill>
          <a:blip r:embed="rId2"/>
          <a:srcRect/>
          <a:stretch>
            <a:fillRect/>
          </a:stretch>
        </p:blipFill>
        <p:spPr bwMode="auto">
          <a:xfrm>
            <a:off x="381000" y="2362200"/>
            <a:ext cx="7045036" cy="3429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CHỮ KÝ SỐ ELGAMAL</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1985</a:t>
            </a:r>
          </a:p>
          <a:p>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RSA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riêng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p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logarith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điệp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u="sng" dirty="0" smtClean="0">
                <a:latin typeface="Times New Roman" pitchFamily="18" charset="0"/>
                <a:cs typeface="Times New Roman" pitchFamily="18" charset="0"/>
              </a:rPr>
              <a:t>TẠO VÀ XÁC THỰC CHỮ KÝ SỐ ELGAMAL</a:t>
            </a:r>
            <a:endParaRPr lang="en-US" sz="3000" u="sng"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a:xfrm>
            <a:off x="838201" y="1600200"/>
            <a:ext cx="6934199" cy="1981199"/>
          </a:xfrm>
          <a:prstGeom prst="rect">
            <a:avLst/>
          </a:prstGeom>
        </p:spPr>
      </p:pic>
      <p:pic>
        <p:nvPicPr>
          <p:cNvPr id="5" name="Picture 3"/>
          <p:cNvPicPr>
            <a:picLocks noChangeAspect="1" noChangeArrowheads="1"/>
          </p:cNvPicPr>
          <p:nvPr/>
        </p:nvPicPr>
        <p:blipFill>
          <a:blip r:embed="rId3"/>
          <a:srcRect/>
          <a:stretch>
            <a:fillRect/>
          </a:stretch>
        </p:blipFill>
        <p:spPr>
          <a:xfrm>
            <a:off x="838201" y="3429000"/>
            <a:ext cx="6934199" cy="762000"/>
          </a:xfrm>
          <a:prstGeom prst="rect">
            <a:avLst/>
          </a:prstGeom>
        </p:spPr>
      </p:pic>
      <p:pic>
        <p:nvPicPr>
          <p:cNvPr id="6" name="Picture 4"/>
          <p:cNvPicPr>
            <a:picLocks noChangeAspect="1" noChangeArrowheads="1"/>
          </p:cNvPicPr>
          <p:nvPr/>
        </p:nvPicPr>
        <p:blipFill>
          <a:blip r:embed="rId4"/>
          <a:srcRect/>
          <a:stretch>
            <a:fillRect/>
          </a:stretch>
        </p:blipFill>
        <p:spPr bwMode="auto">
          <a:xfrm>
            <a:off x="838200" y="4191000"/>
            <a:ext cx="6965809" cy="1570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err="1" smtClean="0">
                <a:latin typeface="Times New Roman" pitchFamily="18" charset="0"/>
                <a:cs typeface="Times New Roman" pitchFamily="18" charset="0"/>
              </a:rPr>
              <a:t>Hàm</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băm</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mật</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mã</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err="1" smtClean="0">
                <a:latin typeface="Times New Roman" pitchFamily="18" charset="0"/>
                <a:cs typeface="Times New Roman" pitchFamily="18" charset="0"/>
              </a:rPr>
              <a:t>Trên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điệp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thường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lớn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thuật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a:t>
            </a:r>
            <a:r>
              <a:rPr lang="en-US" sz="2000" dirty="0" smtClean="0">
                <a:latin typeface="Times New Roman" pitchFamily="18" charset="0"/>
                <a:cs typeface="Times New Roman" pitchFamily="18" charset="0"/>
              </a:rPr>
              <a:t> CKS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áp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điệp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ngắn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Như</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vậy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cần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phải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nhỏ</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điệp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gốc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mảnh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Nhưng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mảnh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gặp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phải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vấn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sau</a:t>
            </a:r>
            <a:r>
              <a:rPr lang="en-US" sz="20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Văn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cần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ký</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dẫn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tạo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nhiều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ký</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Hầu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pháp</a:t>
            </a:r>
            <a:r>
              <a:rPr lang="en-US" sz="1800" dirty="0" smtClean="0">
                <a:latin typeface="Times New Roman" pitchFamily="18" charset="0"/>
                <a:cs typeface="Times New Roman" pitchFamily="18" charset="0"/>
              </a:rPr>
              <a:t> CKS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độ</a:t>
            </a:r>
            <a:r>
              <a:rPr lang="en-US" sz="1800" dirty="0" smtClean="0">
                <a:latin typeface="Times New Roman" pitchFamily="18" charset="0"/>
                <a:cs typeface="Times New Roman" pitchFamily="18" charset="0"/>
              </a:rPr>
              <a:t> an </a:t>
            </a:r>
            <a:r>
              <a:rPr lang="en-US" sz="1800" dirty="0" err="1" smtClean="0">
                <a:latin typeface="Times New Roman" pitchFamily="18" charset="0"/>
                <a:cs typeface="Times New Roman" pitchFamily="18" charset="0"/>
              </a:rPr>
              <a:t>toàn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đều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đòi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hỏi</a:t>
            </a:r>
            <a:r>
              <a:rPr lang="en-US" sz="1800" dirty="0" smtClean="0">
                <a:latin typeface="Times New Roman" pitchFamily="18" charset="0"/>
                <a:cs typeface="Times New Roman" pitchFamily="18" charset="0"/>
              </a:rPr>
              <a:t> chi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tính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toán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độ</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lý</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nên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áp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lặp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nhiều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lần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dẫn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lãng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lượng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lớn</a:t>
            </a:r>
            <a:r>
              <a:rPr lang="en-US" sz="1800" dirty="0" smtClean="0">
                <a:latin typeface="Times New Roman" pitchFamily="18" charset="0"/>
                <a:cs typeface="Times New Roman" pitchFamily="18" charset="0"/>
              </a:rPr>
              <a:t> chi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tính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toán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cũng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như</a:t>
            </a:r>
            <a:r>
              <a:rPr lang="en-US" sz="1800" dirty="0" smtClean="0">
                <a:latin typeface="Times New Roman" pitchFamily="18" charset="0"/>
                <a:cs typeface="Times New Roman" pitchFamily="18" charset="0"/>
              </a:rPr>
              <a:t> chi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thời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gian</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chia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nhỏ</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thông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điệp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cũng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sẽ</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không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đảm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bảo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tính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toàn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vẹn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thông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điệp</a:t>
            </a:r>
            <a:r>
              <a:rPr lang="en-US" sz="1800" dirty="0" smtClean="0">
                <a:latin typeface="Times New Roman" pitchFamily="18" charset="0"/>
                <a:cs typeface="Times New Roman" pitchFamily="18" charset="0"/>
              </a:rPr>
              <a:t> ban </a:t>
            </a:r>
            <a:r>
              <a:rPr lang="en-US" sz="1800" dirty="0" err="1" smtClean="0">
                <a:latin typeface="Times New Roman" pitchFamily="18" charset="0"/>
                <a:cs typeface="Times New Roman" pitchFamily="18" charset="0"/>
              </a:rPr>
              <a:t>đầu</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Right Arrow 3"/>
          <p:cNvSpPr/>
          <p:nvPr/>
        </p:nvSpPr>
        <p:spPr>
          <a:xfrm>
            <a:off x="228600" y="54864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3000" y="5562600"/>
            <a:ext cx="66294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slide(fromBottom)">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3"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heckerboard(across)">
                                      <p:cBhvr>
                                        <p:cTn id="33" dur="500"/>
                                        <p:tgtEl>
                                          <p:spTgt spid="4"/>
                                        </p:tgtEl>
                                      </p:cBhvr>
                                    </p:animEffect>
                                  </p:childTnLst>
                                </p:cTn>
                              </p:par>
                              <p:par>
                                <p:cTn id="34" presetID="5" presetClass="entr" presetSubtype="10" fill="hold" grpId="3"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heckerboard(across)">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3" animBg="1"/>
      <p:bldP spid="5" grpId="3"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err="1" smtClean="0">
                <a:latin typeface="Times New Roman" pitchFamily="18" charset="0"/>
                <a:cs typeface="Times New Roman" pitchFamily="18" charset="0"/>
              </a:rPr>
              <a:t>Hàm</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băm</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mật</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mã</a:t>
            </a:r>
            <a:endParaRPr lang="en-US" dirty="0"/>
          </a:p>
        </p:txBody>
      </p:sp>
      <p:sp>
        <p:nvSpPr>
          <p:cNvPr id="3" name="Content Placeholder 2"/>
          <p:cNvSpPr>
            <a:spLocks noGrp="1"/>
          </p:cNvSpPr>
          <p:nvPr>
            <p:ph idx="1"/>
          </p:nvPr>
        </p:nvSpPr>
        <p:spPr/>
        <p:txBody>
          <a:bodyPr>
            <a:normAutofit lnSpcReduction="10000"/>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Thuật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chiều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điệp</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rút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gọn</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vẹn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vì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1 bit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đổi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đổi</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SHA – 1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MD5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4" name="Rectangle 3"/>
          <p:cNvSpPr/>
          <p:nvPr/>
        </p:nvSpPr>
        <p:spPr>
          <a:xfrm>
            <a:off x="381000" y="2057400"/>
            <a:ext cx="1905000" cy="477054"/>
          </a:xfrm>
          <a:prstGeom prst="rect">
            <a:avLst/>
          </a:prstGeom>
          <a:effectLst>
            <a:innerShdw blurRad="63500" dist="50800" dir="189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500" dirty="0" err="1" smtClean="0">
                <a:latin typeface="Times New Roman" pitchFamily="18" charset="0"/>
                <a:cs typeface="Times New Roman" pitchFamily="18" charset="0"/>
              </a:rPr>
              <a:t>Văn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gốc</a:t>
            </a:r>
            <a:endParaRPr lang="en-US" sz="2500" dirty="0"/>
          </a:p>
        </p:txBody>
      </p:sp>
      <p:cxnSp>
        <p:nvCxnSpPr>
          <p:cNvPr id="6" name="Straight Arrow Connector 5"/>
          <p:cNvCxnSpPr/>
          <p:nvPr/>
        </p:nvCxnSpPr>
        <p:spPr>
          <a:xfrm>
            <a:off x="2362200" y="2362200"/>
            <a:ext cx="30480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486400" y="1905000"/>
            <a:ext cx="3429144" cy="861774"/>
          </a:xfrm>
          <a:prstGeom prst="rect">
            <a:avLst/>
          </a:prstGeom>
          <a:effectLst>
            <a:innerShdw blurRad="63500" dist="50800" dir="27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en-US" sz="2500" dirty="0" err="1" smtClean="0">
                <a:latin typeface="Times New Roman" pitchFamily="18" charset="0"/>
                <a:cs typeface="Times New Roman" pitchFamily="18" charset="0"/>
              </a:rPr>
              <a:t>Dãy</a:t>
            </a:r>
            <a:r>
              <a:rPr lang="en-US" sz="2500" dirty="0" smtClean="0">
                <a:latin typeface="Times New Roman" pitchFamily="18" charset="0"/>
                <a:cs typeface="Times New Roman" pitchFamily="18" charset="0"/>
              </a:rPr>
              <a:t> bit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cố</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endParaRPr lang="en-US" sz="2500" dirty="0" smtClean="0">
              <a:latin typeface="Times New Roman" pitchFamily="18" charset="0"/>
              <a:cs typeface="Times New Roman" pitchFamily="18" charset="0"/>
            </a:endParaRPr>
          </a:p>
          <a:p>
            <a:pPr algn="ctr"/>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giá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trị</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băm</a:t>
            </a:r>
            <a:r>
              <a:rPr lang="en-US" sz="2500" dirty="0" smtClean="0">
                <a:latin typeface="Times New Roman" pitchFamily="18" charset="0"/>
                <a:cs typeface="Times New Roman" pitchFamily="18" charset="0"/>
              </a:rPr>
              <a:t>)</a:t>
            </a:r>
            <a:endParaRPr lang="en-US" sz="2500" dirty="0"/>
          </a:p>
        </p:txBody>
      </p:sp>
      <p:sp>
        <p:nvSpPr>
          <p:cNvPr id="8" name="Rectangle 7"/>
          <p:cNvSpPr/>
          <p:nvPr/>
        </p:nvSpPr>
        <p:spPr>
          <a:xfrm>
            <a:off x="2362200" y="1981200"/>
            <a:ext cx="2922595" cy="369332"/>
          </a:xfrm>
          <a:prstGeom prst="rect">
            <a:avLst/>
          </a:prstGeom>
        </p:spPr>
        <p:txBody>
          <a:bodyPr wrap="none">
            <a:spAutoFit/>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amond(in)">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heel(4)">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HÀM BĂM MD5</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sz="2000" dirty="0" smtClean="0">
                <a:latin typeface="Times New Roman" pitchFamily="18" charset="0"/>
                <a:cs typeface="Times New Roman" pitchFamily="18" charset="0"/>
              </a:rPr>
              <a:t>Thông điệp</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ban</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đầu </a:t>
            </a:r>
            <a:r>
              <a:rPr lang="en-US" sz="2000" dirty="0" smtClean="0">
                <a:latin typeface="Times New Roman" pitchFamily="18" charset="0"/>
                <a:cs typeface="Times New Roman" pitchFamily="18" charset="0"/>
              </a:rPr>
              <a:t>x</a:t>
            </a: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a:t>
            </a:r>
            <a:r>
              <a:rPr lang="vi-VN" sz="2000" dirty="0" smtClean="0">
                <a:latin typeface="Times New Roman" pitchFamily="18" charset="0"/>
                <a:cs typeface="Times New Roman" pitchFamily="18" charset="0"/>
              </a:rPr>
              <a:t>ẽ được mở rộng thành dãy bit X có độ dài là bội số của 512. Một</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bit1</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được thêm vào sau dãy bit x, tiếp đế n là dãy gồm d bit 0 và cuối cùng là dãy 64 bit l biểu diễn độ dài của thông điệp x. Dãy gồm d bit 0  được thêm vào sao cho dãy X có độ dài là bội số 512</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Đơn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MD5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32 bit </a:t>
            </a:r>
            <a:r>
              <a:rPr lang="en-US" sz="2000" dirty="0" err="1" smtClean="0">
                <a:latin typeface="Times New Roman" pitchFamily="18" charset="0"/>
                <a:cs typeface="Times New Roman" pitchFamily="18" charset="0"/>
              </a:rPr>
              <a:t>nên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dãy</a:t>
            </a:r>
            <a:r>
              <a:rPr lang="en-US" sz="2000" dirty="0" smtClean="0">
                <a:latin typeface="Times New Roman" pitchFamily="18" charset="0"/>
                <a:cs typeface="Times New Roman" pitchFamily="18" charset="0"/>
              </a:rPr>
              <a:t> X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biểu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diễn</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dãy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X[</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32 bit: X = X[0] X[1] … X[n] </a:t>
            </a:r>
            <a:r>
              <a:rPr lang="en-US" sz="2000" dirty="0" err="1" smtClean="0">
                <a:latin typeface="Times New Roman" pitchFamily="18" charset="0"/>
                <a:cs typeface="Times New Roman" pitchFamily="18" charset="0"/>
              </a:rPr>
              <a:t>với</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bội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16.</a:t>
            </a:r>
          </a:p>
          <a:p>
            <a:endParaRPr lang="en-US" sz="2000" dirty="0">
              <a:latin typeface="Times New Roman" pitchFamily="18" charset="0"/>
              <a:cs typeface="Times New Roman" pitchFamily="18" charset="0"/>
            </a:endParaRPr>
          </a:p>
        </p:txBody>
      </p:sp>
      <p:pic>
        <p:nvPicPr>
          <p:cNvPr id="32772" name="Picture 4"/>
          <p:cNvPicPr>
            <a:picLocks noChangeAspect="1" noChangeArrowheads="1"/>
          </p:cNvPicPr>
          <p:nvPr/>
        </p:nvPicPr>
        <p:blipFill>
          <a:blip r:embed="rId2"/>
          <a:srcRect/>
          <a:stretch>
            <a:fillRect/>
          </a:stretch>
        </p:blipFill>
        <p:spPr bwMode="auto">
          <a:xfrm>
            <a:off x="457200" y="2895600"/>
            <a:ext cx="7315200" cy="1981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2772"/>
                                        </p:tgtEl>
                                        <p:attrNameLst>
                                          <p:attrName>style.visibility</p:attrName>
                                        </p:attrNameLst>
                                      </p:cBhvr>
                                      <p:to>
                                        <p:strVal val="visible"/>
                                      </p:to>
                                    </p:set>
                                    <p:animEffect transition="in" filter="checkerboard(across)">
                                      <p:cBhvr>
                                        <p:cTn id="13" dur="500"/>
                                        <p:tgtEl>
                                          <p:spTgt spid="3277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HÀM BĂM MD5</a:t>
            </a:r>
            <a:endParaRPr lang="en-US" dirty="0"/>
          </a:p>
        </p:txBody>
      </p:sp>
      <p:pic>
        <p:nvPicPr>
          <p:cNvPr id="33794" name="Picture 2"/>
          <p:cNvPicPr>
            <a:picLocks noChangeAspect="1" noChangeArrowheads="1"/>
          </p:cNvPicPr>
          <p:nvPr/>
        </p:nvPicPr>
        <p:blipFill>
          <a:blip r:embed="rId2"/>
          <a:srcRect/>
          <a:stretch>
            <a:fillRect/>
          </a:stretch>
        </p:blipFill>
        <p:spPr bwMode="auto">
          <a:xfrm>
            <a:off x="1143000" y="1600200"/>
            <a:ext cx="6400800" cy="4681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1371600" y="1600200"/>
            <a:ext cx="6553200" cy="3429000"/>
            <a:chOff x="864" y="1008"/>
            <a:chExt cx="4128" cy="2160"/>
          </a:xfrm>
        </p:grpSpPr>
        <p:sp>
          <p:nvSpPr>
            <p:cNvPr id="180227" name="AutoShape 3"/>
            <p:cNvSpPr>
              <a:spLocks noChangeArrowheads="1"/>
            </p:cNvSpPr>
            <p:nvPr/>
          </p:nvSpPr>
          <p:spPr bwMode="auto">
            <a:xfrm>
              <a:off x="3552" y="2094"/>
              <a:ext cx="1440" cy="1074"/>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headEnd/>
              <a:tailEnd/>
            </a:ln>
            <a:effectLst>
              <a:outerShdw dist="107763" dir="2700000" algn="ctr" rotWithShape="0">
                <a:srgbClr val="000000">
                  <a:alpha val="50000"/>
                </a:srgbClr>
              </a:outerShdw>
            </a:effectLst>
          </p:spPr>
          <p:txBody>
            <a:bodyPr wrap="none" anchor="ctr"/>
            <a:lstStyle/>
            <a:p>
              <a:endParaRPr lang="en-US">
                <a:latin typeface="Verdana" pitchFamily="34" charset="0"/>
              </a:endParaRPr>
            </a:p>
          </p:txBody>
        </p:sp>
        <p:sp>
          <p:nvSpPr>
            <p:cNvPr id="180228" name="Text Box 4"/>
            <p:cNvSpPr txBox="1">
              <a:spLocks noChangeArrowheads="1"/>
            </p:cNvSpPr>
            <p:nvPr/>
          </p:nvSpPr>
          <p:spPr bwMode="auto">
            <a:xfrm>
              <a:off x="3648" y="2217"/>
              <a:ext cx="1296" cy="834"/>
            </a:xfrm>
            <a:prstGeom prst="rect">
              <a:avLst/>
            </a:prstGeom>
            <a:noFill/>
            <a:ln w="9525">
              <a:noFill/>
              <a:miter lim="800000"/>
              <a:headEnd/>
              <a:tailEnd/>
            </a:ln>
            <a:effectLst/>
          </p:spPr>
          <p:txBody>
            <a:bodyPr>
              <a:spAutoFit/>
            </a:bodyPr>
            <a:lstStyle/>
            <a:p>
              <a:pPr algn="l"/>
              <a:r>
                <a:rPr lang="en-US" sz="2000" dirty="0" err="1" smtClean="0">
                  <a:solidFill>
                    <a:srgbClr val="000000"/>
                  </a:solidFill>
                  <a:latin typeface="Times New Roman" pitchFamily="18" charset="0"/>
                  <a:cs typeface="Times New Roman" pitchFamily="18" charset="0"/>
                </a:rPr>
                <a:t>Mã</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hóa</a:t>
              </a:r>
              <a:r>
                <a:rPr lang="en-US" sz="2000" dirty="0" smtClean="0">
                  <a:solidFill>
                    <a:srgbClr val="000000"/>
                  </a:solidFill>
                  <a:latin typeface="Times New Roman" pitchFamily="18" charset="0"/>
                  <a:cs typeface="Times New Roman" pitchFamily="18" charset="0"/>
                </a:rPr>
                <a:t> phi </a:t>
              </a:r>
              <a:r>
                <a:rPr lang="en-US" sz="2000" dirty="0" err="1" smtClean="0">
                  <a:solidFill>
                    <a:srgbClr val="000000"/>
                  </a:solidFill>
                  <a:latin typeface="Times New Roman" pitchFamily="18" charset="0"/>
                  <a:cs typeface="Times New Roman" pitchFamily="18" charset="0"/>
                </a:rPr>
                <a:t>đối</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xứng</a:t>
              </a:r>
              <a:r>
                <a:rPr lang="en-US" sz="2000" dirty="0" smtClean="0">
                  <a:solidFill>
                    <a:srgbClr val="000000"/>
                  </a:solidFill>
                  <a:latin typeface="Times New Roman" pitchFamily="18" charset="0"/>
                  <a:cs typeface="Times New Roman" pitchFamily="18" charset="0"/>
                </a:rPr>
                <a:t> (hay </a:t>
              </a:r>
              <a:r>
                <a:rPr lang="en-US" sz="2000" dirty="0" err="1" smtClean="0">
                  <a:solidFill>
                    <a:srgbClr val="000000"/>
                  </a:solidFill>
                  <a:latin typeface="Times New Roman" pitchFamily="18" charset="0"/>
                  <a:cs typeface="Times New Roman" pitchFamily="18" charset="0"/>
                </a:rPr>
                <a:t>còn</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gọi</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là</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mã</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hóa</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công</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khai</a:t>
              </a:r>
              <a:r>
                <a:rPr lang="en-US" sz="2000" dirty="0" smtClean="0">
                  <a:solidFill>
                    <a:srgbClr val="000000"/>
                  </a:solidFill>
                  <a:latin typeface="Times New Roman" pitchFamily="18" charset="0"/>
                  <a:cs typeface="Times New Roman" pitchFamily="18" charset="0"/>
                </a:rPr>
                <a:t>)</a:t>
              </a:r>
              <a:endParaRPr lang="en-US" sz="1400" dirty="0">
                <a:solidFill>
                  <a:srgbClr val="000000"/>
                </a:solidFill>
                <a:latin typeface="Times New Roman" pitchFamily="18" charset="0"/>
                <a:cs typeface="Times New Roman" pitchFamily="18" charset="0"/>
              </a:endParaRPr>
            </a:p>
          </p:txBody>
        </p:sp>
        <p:sp>
          <p:nvSpPr>
            <p:cNvPr id="180230" name="AutoShape 6"/>
            <p:cNvSpPr>
              <a:spLocks noChangeArrowheads="1"/>
            </p:cNvSpPr>
            <p:nvPr/>
          </p:nvSpPr>
          <p:spPr bwMode="auto">
            <a:xfrm>
              <a:off x="864" y="2094"/>
              <a:ext cx="1440" cy="1026"/>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headEnd/>
              <a:tailEnd/>
            </a:ln>
            <a:effectLst>
              <a:outerShdw dist="107763" dir="2700000" algn="ctr" rotWithShape="0">
                <a:srgbClr val="000000">
                  <a:alpha val="50000"/>
                </a:srgbClr>
              </a:outerShdw>
            </a:effectLst>
          </p:spPr>
          <p:txBody>
            <a:bodyPr wrap="none" anchor="ctr"/>
            <a:lstStyle/>
            <a:p>
              <a:endParaRPr lang="en-US">
                <a:latin typeface="Verdana" pitchFamily="34" charset="0"/>
              </a:endParaRPr>
            </a:p>
          </p:txBody>
        </p:sp>
        <p:sp>
          <p:nvSpPr>
            <p:cNvPr id="180231" name="Text Box 7"/>
            <p:cNvSpPr txBox="1">
              <a:spLocks noChangeArrowheads="1"/>
            </p:cNvSpPr>
            <p:nvPr/>
          </p:nvSpPr>
          <p:spPr bwMode="auto">
            <a:xfrm>
              <a:off x="924" y="2220"/>
              <a:ext cx="1284" cy="640"/>
            </a:xfrm>
            <a:prstGeom prst="rect">
              <a:avLst/>
            </a:prstGeom>
            <a:noFill/>
            <a:ln w="9525">
              <a:noFill/>
              <a:miter lim="800000"/>
              <a:headEnd/>
              <a:tailEnd/>
            </a:ln>
            <a:effectLst/>
          </p:spPr>
          <p:txBody>
            <a:bodyPr>
              <a:spAutoFit/>
            </a:bodyPr>
            <a:lstStyle/>
            <a:p>
              <a:pPr algn="l"/>
              <a:r>
                <a:rPr lang="en-US" sz="2000" dirty="0" err="1" smtClean="0">
                  <a:solidFill>
                    <a:srgbClr val="000000"/>
                  </a:solidFill>
                  <a:latin typeface="Times New Roman" pitchFamily="18" charset="0"/>
                  <a:cs typeface="Times New Roman" pitchFamily="18" charset="0"/>
                </a:rPr>
                <a:t>Mã</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hóa</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cổ</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điển</a:t>
              </a:r>
              <a:r>
                <a:rPr lang="en-US" sz="2000" dirty="0" smtClean="0">
                  <a:solidFill>
                    <a:srgbClr val="000000"/>
                  </a:solidFill>
                  <a:latin typeface="Times New Roman" pitchFamily="18" charset="0"/>
                  <a:cs typeface="Times New Roman" pitchFamily="18" charset="0"/>
                </a:rPr>
                <a:t> (hay </a:t>
              </a:r>
              <a:r>
                <a:rPr lang="en-US" sz="2000" dirty="0" err="1" smtClean="0">
                  <a:solidFill>
                    <a:srgbClr val="000000"/>
                  </a:solidFill>
                  <a:latin typeface="Times New Roman" pitchFamily="18" charset="0"/>
                  <a:cs typeface="Times New Roman" pitchFamily="18" charset="0"/>
                </a:rPr>
                <a:t>còn</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gọi</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là</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mã</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hóa</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đối</a:t>
              </a:r>
              <a:r>
                <a:rPr lang="en-US" sz="2000" dirty="0" smtClean="0">
                  <a:solidFill>
                    <a:srgbClr val="000000"/>
                  </a:solidFill>
                  <a:latin typeface="Times New Roman" pitchFamily="18" charset="0"/>
                  <a:cs typeface="Times New Roman" pitchFamily="18" charset="0"/>
                </a:rPr>
                <a:t> </a:t>
              </a:r>
              <a:r>
                <a:rPr lang="en-US" sz="2000" dirty="0" err="1" smtClean="0">
                  <a:solidFill>
                    <a:srgbClr val="000000"/>
                  </a:solidFill>
                  <a:latin typeface="Times New Roman" pitchFamily="18" charset="0"/>
                  <a:cs typeface="Times New Roman" pitchFamily="18" charset="0"/>
                </a:rPr>
                <a:t>xứng</a:t>
              </a:r>
              <a:r>
                <a:rPr lang="en-US" sz="2000" dirty="0" smtClean="0">
                  <a:solidFill>
                    <a:srgbClr val="000000"/>
                  </a:solidFill>
                  <a:latin typeface="Times New Roman" pitchFamily="18" charset="0"/>
                  <a:cs typeface="Times New Roman" pitchFamily="18" charset="0"/>
                </a:rPr>
                <a:t>)</a:t>
              </a:r>
              <a:endParaRPr lang="en-US" sz="1400" dirty="0">
                <a:solidFill>
                  <a:srgbClr val="000000"/>
                </a:solidFill>
                <a:latin typeface="Times New Roman" pitchFamily="18" charset="0"/>
                <a:cs typeface="Times New Roman" pitchFamily="18" charset="0"/>
              </a:endParaRPr>
            </a:p>
          </p:txBody>
        </p:sp>
        <p:sp>
          <p:nvSpPr>
            <p:cNvPr id="180234" name="AutoShape 10"/>
            <p:cNvSpPr>
              <a:spLocks noChangeAspect="1" noChangeArrowheads="1" noTextEdit="1"/>
            </p:cNvSpPr>
            <p:nvPr/>
          </p:nvSpPr>
          <p:spPr bwMode="gray">
            <a:xfrm>
              <a:off x="2174" y="2031"/>
              <a:ext cx="573" cy="784"/>
            </a:xfrm>
            <a:prstGeom prst="rect">
              <a:avLst/>
            </a:prstGeom>
            <a:noFill/>
            <a:ln w="9525">
              <a:noFill/>
              <a:miter lim="800000"/>
              <a:headEnd/>
              <a:tailEnd/>
            </a:ln>
          </p:spPr>
          <p:txBody>
            <a:bodyPr/>
            <a:lstStyle/>
            <a:p>
              <a:endParaRPr lang="en-US"/>
            </a:p>
          </p:txBody>
        </p:sp>
        <p:sp>
          <p:nvSpPr>
            <p:cNvPr id="180235" name="Freeform 11"/>
            <p:cNvSpPr>
              <a:spLocks/>
            </p:cNvSpPr>
            <p:nvPr/>
          </p:nvSpPr>
          <p:spPr bwMode="gray">
            <a:xfrm>
              <a:off x="2174" y="20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0099CC"/>
                </a:gs>
                <a:gs pos="100000">
                  <a:srgbClr val="0099CC">
                    <a:gamma/>
                    <a:tint val="31765"/>
                    <a:invGamma/>
                  </a:srgbClr>
                </a:gs>
              </a:gsLst>
              <a:lin ang="0" scaled="1"/>
            </a:gradFill>
            <a:ln w="0">
              <a:noFill/>
              <a:prstDash val="solid"/>
              <a:round/>
              <a:headEnd/>
              <a:tailEnd/>
            </a:ln>
          </p:spPr>
          <p:txBody>
            <a:bodyPr/>
            <a:lstStyle/>
            <a:p>
              <a:endParaRPr lang="en-US"/>
            </a:p>
          </p:txBody>
        </p:sp>
        <p:sp>
          <p:nvSpPr>
            <p:cNvPr id="180236" name="AutoShape 12"/>
            <p:cNvSpPr>
              <a:spLocks noChangeAspect="1" noChangeArrowheads="1" noTextEdit="1"/>
            </p:cNvSpPr>
            <p:nvPr/>
          </p:nvSpPr>
          <p:spPr bwMode="gray">
            <a:xfrm flipH="1">
              <a:off x="3115" y="2031"/>
              <a:ext cx="573" cy="784"/>
            </a:xfrm>
            <a:prstGeom prst="rect">
              <a:avLst/>
            </a:prstGeom>
            <a:noFill/>
            <a:ln w="9525">
              <a:noFill/>
              <a:miter lim="800000"/>
              <a:headEnd/>
              <a:tailEnd/>
            </a:ln>
          </p:spPr>
          <p:txBody>
            <a:bodyPr/>
            <a:lstStyle/>
            <a:p>
              <a:endParaRPr lang="en-US"/>
            </a:p>
          </p:txBody>
        </p:sp>
        <p:sp>
          <p:nvSpPr>
            <p:cNvPr id="180237" name="Freeform 13"/>
            <p:cNvSpPr>
              <a:spLocks/>
            </p:cNvSpPr>
            <p:nvPr/>
          </p:nvSpPr>
          <p:spPr bwMode="gray">
            <a:xfrm flipH="1">
              <a:off x="3119" y="20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CC99"/>
                </a:gs>
                <a:gs pos="100000">
                  <a:srgbClr val="FFCC99">
                    <a:gamma/>
                    <a:tint val="31765"/>
                    <a:invGamma/>
                  </a:srgbClr>
                </a:gs>
              </a:gsLst>
              <a:lin ang="0" scaled="1"/>
            </a:gradFill>
            <a:ln w="0">
              <a:noFill/>
              <a:prstDash val="solid"/>
              <a:round/>
              <a:headEnd/>
              <a:tailEnd/>
            </a:ln>
          </p:spPr>
          <p:txBody>
            <a:bodyPr/>
            <a:lstStyle/>
            <a:p>
              <a:endParaRPr lang="en-US"/>
            </a:p>
          </p:txBody>
        </p:sp>
        <p:grpSp>
          <p:nvGrpSpPr>
            <p:cNvPr id="3" name="Group 14"/>
            <p:cNvGrpSpPr>
              <a:grpSpLocks/>
            </p:cNvGrpSpPr>
            <p:nvPr/>
          </p:nvGrpSpPr>
          <p:grpSpPr bwMode="auto">
            <a:xfrm>
              <a:off x="1997" y="1008"/>
              <a:ext cx="1889" cy="1009"/>
              <a:chOff x="1997" y="1314"/>
              <a:chExt cx="1889" cy="1009"/>
            </a:xfrm>
          </p:grpSpPr>
          <p:grpSp>
            <p:nvGrpSpPr>
              <p:cNvPr id="4" name="Group 15"/>
              <p:cNvGrpSpPr>
                <a:grpSpLocks/>
              </p:cNvGrpSpPr>
              <p:nvPr/>
            </p:nvGrpSpPr>
            <p:grpSpPr bwMode="auto">
              <a:xfrm>
                <a:off x="1997" y="1404"/>
                <a:ext cx="1889" cy="919"/>
                <a:chOff x="1973" y="1027"/>
                <a:chExt cx="1926" cy="937"/>
              </a:xfrm>
            </p:grpSpPr>
            <p:sp>
              <p:nvSpPr>
                <p:cNvPr id="180240" name="Oval 16"/>
                <p:cNvSpPr>
                  <a:spLocks noChangeArrowheads="1"/>
                </p:cNvSpPr>
                <p:nvPr/>
              </p:nvSpPr>
              <p:spPr bwMode="gray">
                <a:xfrm>
                  <a:off x="1994" y="1057"/>
                  <a:ext cx="1905" cy="907"/>
                </a:xfrm>
                <a:prstGeom prst="ellipse">
                  <a:avLst/>
                </a:prstGeom>
                <a:gradFill rotWithShape="1">
                  <a:gsLst>
                    <a:gs pos="0">
                      <a:srgbClr val="0066CC">
                        <a:gamma/>
                        <a:shade val="63529"/>
                        <a:invGamma/>
                      </a:srgbClr>
                    </a:gs>
                    <a:gs pos="100000">
                      <a:srgbClr val="0066CC"/>
                    </a:gs>
                  </a:gsLst>
                  <a:lin ang="2700000" scaled="1"/>
                </a:gradFill>
                <a:ln w="9525">
                  <a:noFill/>
                  <a:round/>
                  <a:headEnd/>
                  <a:tailEnd/>
                </a:ln>
                <a:effectLst>
                  <a:outerShdw dist="35921" dir="2700000" algn="ctr" rotWithShape="0">
                    <a:srgbClr val="000000"/>
                  </a:outerShdw>
                </a:effectLst>
              </p:spPr>
              <p:txBody>
                <a:bodyPr wrap="none" anchor="ctr"/>
                <a:lstStyle/>
                <a:p>
                  <a:endParaRPr lang="en-US"/>
                </a:p>
              </p:txBody>
            </p:sp>
            <p:sp>
              <p:nvSpPr>
                <p:cNvPr id="180241" name="Oval 17"/>
                <p:cNvSpPr>
                  <a:spLocks noChangeArrowheads="1"/>
                </p:cNvSpPr>
                <p:nvPr/>
              </p:nvSpPr>
              <p:spPr bwMode="gray">
                <a:xfrm>
                  <a:off x="1973" y="1027"/>
                  <a:ext cx="1905" cy="907"/>
                </a:xfrm>
                <a:prstGeom prst="ellipse">
                  <a:avLst/>
                </a:prstGeom>
                <a:gradFill rotWithShape="1">
                  <a:gsLst>
                    <a:gs pos="0">
                      <a:srgbClr val="1D80E3">
                        <a:gamma/>
                        <a:tint val="44314"/>
                        <a:invGamma/>
                      </a:srgbClr>
                    </a:gs>
                    <a:gs pos="100000">
                      <a:srgbClr val="1D80E3"/>
                    </a:gs>
                  </a:gsLst>
                  <a:lin ang="2700000" scaled="1"/>
                </a:gradFill>
                <a:ln w="9525">
                  <a:noFill/>
                  <a:round/>
                  <a:headEnd/>
                  <a:tailEnd/>
                </a:ln>
                <a:effectLst/>
              </p:spPr>
              <p:txBody>
                <a:bodyPr wrap="none" anchor="ctr"/>
                <a:lstStyle/>
                <a:p>
                  <a:endParaRPr lang="en-US"/>
                </a:p>
              </p:txBody>
            </p:sp>
          </p:grpSp>
          <p:sp>
            <p:nvSpPr>
              <p:cNvPr id="180242" name="Oval 18"/>
              <p:cNvSpPr>
                <a:spLocks noChangeArrowheads="1"/>
              </p:cNvSpPr>
              <p:nvPr/>
            </p:nvSpPr>
            <p:spPr bwMode="gray">
              <a:xfrm>
                <a:off x="2086" y="1314"/>
                <a:ext cx="1691" cy="845"/>
              </a:xfrm>
              <a:prstGeom prst="ellipse">
                <a:avLst/>
              </a:prstGeom>
              <a:gradFill rotWithShape="1">
                <a:gsLst>
                  <a:gs pos="0">
                    <a:srgbClr val="FFCC00">
                      <a:gamma/>
                      <a:shade val="46275"/>
                      <a:invGamma/>
                    </a:srgbClr>
                  </a:gs>
                  <a:gs pos="100000">
                    <a:srgbClr val="FFCC00"/>
                  </a:gs>
                </a:gsLst>
                <a:lin ang="2700000" scaled="1"/>
              </a:gradFill>
              <a:ln w="9525" algn="ctr">
                <a:noFill/>
                <a:round/>
                <a:headEnd/>
                <a:tailEnd/>
              </a:ln>
              <a:effectLst/>
            </p:spPr>
            <p:txBody>
              <a:bodyPr vert="eaVert" wrap="none" anchor="ctr"/>
              <a:lstStyle/>
              <a:p>
                <a:endParaRPr lang="en-US"/>
              </a:p>
            </p:txBody>
          </p:sp>
          <p:sp>
            <p:nvSpPr>
              <p:cNvPr id="180243" name="Oval 19"/>
              <p:cNvSpPr>
                <a:spLocks noChangeArrowheads="1"/>
              </p:cNvSpPr>
              <p:nvPr/>
            </p:nvSpPr>
            <p:spPr bwMode="gray">
              <a:xfrm>
                <a:off x="2108" y="1319"/>
                <a:ext cx="1650" cy="824"/>
              </a:xfrm>
              <a:prstGeom prst="ellipse">
                <a:avLst/>
              </a:prstGeom>
              <a:gradFill rotWithShape="1">
                <a:gsLst>
                  <a:gs pos="0">
                    <a:srgbClr val="FFCC00">
                      <a:alpha val="0"/>
                    </a:srgbClr>
                  </a:gs>
                  <a:gs pos="100000">
                    <a:srgbClr val="FFCC00">
                      <a:gamma/>
                      <a:tint val="34902"/>
                      <a:invGamma/>
                    </a:srgbClr>
                  </a:gs>
                </a:gsLst>
                <a:lin ang="2700000" scaled="1"/>
              </a:gradFill>
              <a:ln w="9525" algn="ctr">
                <a:noFill/>
                <a:round/>
                <a:headEnd/>
                <a:tailEnd/>
              </a:ln>
              <a:effectLst/>
            </p:spPr>
            <p:txBody>
              <a:bodyPr vert="eaVert" wrap="none" anchor="ctr"/>
              <a:lstStyle/>
              <a:p>
                <a:endParaRPr lang="en-US"/>
              </a:p>
            </p:txBody>
          </p:sp>
          <p:sp>
            <p:nvSpPr>
              <p:cNvPr id="180244" name="Oval 20"/>
              <p:cNvSpPr>
                <a:spLocks noChangeArrowheads="1"/>
              </p:cNvSpPr>
              <p:nvPr/>
            </p:nvSpPr>
            <p:spPr bwMode="gray">
              <a:xfrm>
                <a:off x="2125" y="1327"/>
                <a:ext cx="1570" cy="770"/>
              </a:xfrm>
              <a:prstGeom prst="ellipse">
                <a:avLst/>
              </a:prstGeom>
              <a:gradFill rotWithShape="1">
                <a:gsLst>
                  <a:gs pos="0">
                    <a:srgbClr val="FFCC00">
                      <a:gamma/>
                      <a:shade val="79216"/>
                      <a:invGamma/>
                    </a:srgbClr>
                  </a:gs>
                  <a:gs pos="100000">
                    <a:srgbClr val="FFCC00">
                      <a:alpha val="48000"/>
                    </a:srgbClr>
                  </a:gs>
                </a:gsLst>
                <a:lin ang="2700000" scaled="1"/>
              </a:gradFill>
              <a:ln w="9525" algn="ctr">
                <a:noFill/>
                <a:round/>
                <a:headEnd/>
                <a:tailEnd/>
              </a:ln>
              <a:effectLst/>
            </p:spPr>
            <p:txBody>
              <a:bodyPr vert="eaVert" wrap="none" anchor="ctr"/>
              <a:lstStyle/>
              <a:p>
                <a:endParaRPr lang="en-US"/>
              </a:p>
            </p:txBody>
          </p:sp>
          <p:sp>
            <p:nvSpPr>
              <p:cNvPr id="180245" name="Oval 21"/>
              <p:cNvSpPr>
                <a:spLocks noChangeArrowheads="1"/>
              </p:cNvSpPr>
              <p:nvPr/>
            </p:nvSpPr>
            <p:spPr bwMode="gray">
              <a:xfrm>
                <a:off x="2208" y="1344"/>
                <a:ext cx="1382" cy="624"/>
              </a:xfrm>
              <a:prstGeom prst="ellipse">
                <a:avLst/>
              </a:prstGeom>
              <a:gradFill rotWithShape="1">
                <a:gsLst>
                  <a:gs pos="0">
                    <a:srgbClr val="FFCC00">
                      <a:gamma/>
                      <a:tint val="0"/>
                      <a:invGamma/>
                    </a:srgbClr>
                  </a:gs>
                  <a:gs pos="100000">
                    <a:srgbClr val="FFCC00">
                      <a:alpha val="38000"/>
                    </a:srgbClr>
                  </a:gs>
                </a:gsLst>
                <a:lin ang="2700000" scaled="1"/>
              </a:gradFill>
              <a:ln w="9525" algn="ctr">
                <a:noFill/>
                <a:round/>
                <a:headEnd/>
                <a:tailEnd/>
              </a:ln>
              <a:effectLst/>
            </p:spPr>
            <p:txBody>
              <a:bodyPr vert="eaVert" wrap="none" anchor="ctr"/>
              <a:lstStyle/>
              <a:p>
                <a:endParaRPr lang="en-US"/>
              </a:p>
            </p:txBody>
          </p:sp>
        </p:grpSp>
        <p:sp>
          <p:nvSpPr>
            <p:cNvPr id="180246" name="Text Box 22"/>
            <p:cNvSpPr txBox="1">
              <a:spLocks noChangeArrowheads="1"/>
            </p:cNvSpPr>
            <p:nvPr/>
          </p:nvSpPr>
          <p:spPr bwMode="auto">
            <a:xfrm>
              <a:off x="2448" y="1248"/>
              <a:ext cx="899" cy="291"/>
            </a:xfrm>
            <a:prstGeom prst="rect">
              <a:avLst/>
            </a:prstGeom>
            <a:noFill/>
            <a:ln w="9525" algn="ctr">
              <a:noFill/>
              <a:miter lim="800000"/>
              <a:headEnd/>
              <a:tailEnd/>
            </a:ln>
            <a:effectLst/>
          </p:spPr>
          <p:txBody>
            <a:bodyPr wrap="none">
              <a:spAutoFit/>
            </a:bodyPr>
            <a:lstStyle/>
            <a:p>
              <a:pPr algn="ctr">
                <a:spcBef>
                  <a:spcPct val="0"/>
                </a:spcBef>
              </a:pPr>
              <a:r>
                <a:rPr lang="en-US" sz="2400" dirty="0" smtClean="0">
                  <a:latin typeface="Times New Roman" pitchFamily="18" charset="0"/>
                  <a:cs typeface="Times New Roman" pitchFamily="18" charset="0"/>
                </a:rPr>
                <a:t>MÃ HÓA</a:t>
              </a:r>
              <a:endParaRPr lang="en-US" sz="1400"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HÀM BĂM MD5</a:t>
            </a:r>
            <a:endParaRPr lang="en-US" dirty="0"/>
          </a:p>
        </p:txBody>
      </p:sp>
      <p:sp>
        <p:nvSpPr>
          <p:cNvPr id="3" name="Content Placeholder 2"/>
          <p:cNvSpPr>
            <a:spLocks noGrp="1"/>
          </p:cNvSpPr>
          <p:nvPr>
            <p:ph idx="1"/>
          </p:nvPr>
        </p:nvSpPr>
        <p:spPr/>
        <p:txBody>
          <a:bodyPr>
            <a:normAutofit fontScale="92500" lnSpcReduction="20000"/>
          </a:bodyPr>
          <a:lstStyle/>
          <a:p>
            <a:r>
              <a:rPr lang="vi-VN" sz="2000" dirty="0" smtClean="0">
                <a:latin typeface="Times New Roman" pitchFamily="18" charset="0"/>
                <a:cs typeface="Times New Roman" pitchFamily="18" charset="0"/>
              </a:rPr>
              <a:t>Đầu tiên, bốn biến  A, B, C, D được khởi tạo. Những biến này được gọi là</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chaining </a:t>
            </a:r>
            <a:r>
              <a:rPr lang="en-US" sz="2000" dirty="0" err="1" smtClean="0">
                <a:latin typeface="Times New Roman" pitchFamily="18" charset="0"/>
                <a:cs typeface="Times New Roman" pitchFamily="18" charset="0"/>
              </a:rPr>
              <a:t>va</a:t>
            </a:r>
            <a:r>
              <a:rPr lang="vi-VN" sz="2000" dirty="0" smtClean="0">
                <a:latin typeface="Times New Roman" pitchFamily="18" charset="0"/>
                <a:cs typeface="Times New Roman" pitchFamily="18" charset="0"/>
              </a:rPr>
              <a:t>riables.</a:t>
            </a:r>
            <a:endParaRPr lang="en-US" sz="2000" dirty="0" smtClean="0">
              <a:latin typeface="Times New Roman" pitchFamily="18" charset="0"/>
              <a:cs typeface="Times New Roman" pitchFamily="18" charset="0"/>
            </a:endParaRPr>
          </a:p>
          <a:p>
            <a:r>
              <a:rPr lang="vi-VN" sz="2000" dirty="0" smtClean="0">
                <a:latin typeface="Times New Roman" pitchFamily="18" charset="0"/>
                <a:cs typeface="Times New Roman" pitchFamily="18" charset="0"/>
              </a:rPr>
              <a:t>Bốn chu kỳ biến đổi trong MD5 hoàn toàn khác nhau và lần lượt sử dụng các hàm</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F, G, H và I. Mỗi hàm có tham số X, Y, Z là các từ 32 bit và k ết qu ả là một từ 32 bit.</a:t>
            </a:r>
            <a:endParaRPr lang="en-US" sz="2000" dirty="0" smtClean="0">
              <a:latin typeface="Times New Roman" pitchFamily="18" charset="0"/>
              <a:cs typeface="Times New Roman" pitchFamily="18" charset="0"/>
            </a:endParaRPr>
          </a:p>
          <a:p>
            <a:pPr>
              <a:buNone/>
            </a:pPr>
            <a:r>
              <a:rPr lang="vi-VN" sz="2000" dirty="0" smtClean="0">
                <a:latin typeface="Times New Roman" pitchFamily="18" charset="0"/>
                <a:cs typeface="Times New Roman" pitchFamily="18" charset="0"/>
              </a:rPr>
              <a:t>F ( X,  Y,  Z) = ( X  ∧ Y)  ∨ (( ¬X)  ∧ Z) </a:t>
            </a:r>
          </a:p>
          <a:p>
            <a:pPr>
              <a:buNone/>
            </a:pPr>
            <a:r>
              <a:rPr lang="vi-VN" sz="2000" dirty="0" smtClean="0">
                <a:latin typeface="Times New Roman" pitchFamily="18" charset="0"/>
                <a:cs typeface="Times New Roman" pitchFamily="18" charset="0"/>
              </a:rPr>
              <a:t>G(X,  Y,  Z) = ( X  ∧ Z)  ∨ ( Y   ∧ ( ¬ Z)) </a:t>
            </a:r>
          </a:p>
          <a:p>
            <a:pPr>
              <a:buNone/>
            </a:pPr>
            <a:r>
              <a:rPr lang="vi-VN" sz="2000" dirty="0" smtClean="0">
                <a:latin typeface="Times New Roman" pitchFamily="18" charset="0"/>
                <a:cs typeface="Times New Roman" pitchFamily="18" charset="0"/>
              </a:rPr>
              <a:t>H ( X,  Y,  Z) =  X  ⊕ Y  ⊕  Z </a:t>
            </a:r>
            <a:endParaRPr lang="en-US" sz="2000" dirty="0" smtClean="0">
              <a:latin typeface="Times New Roman" pitchFamily="18" charset="0"/>
              <a:cs typeface="Times New Roman" pitchFamily="18" charset="0"/>
            </a:endParaRPr>
          </a:p>
          <a:p>
            <a:pPr>
              <a:buNone/>
            </a:pPr>
            <a:r>
              <a:rPr lang="vi-VN" sz="2000" dirty="0" smtClean="0">
                <a:latin typeface="Times New Roman" pitchFamily="18" charset="0"/>
                <a:cs typeface="Times New Roman" pitchFamily="18" charset="0"/>
              </a:rPr>
              <a:t>I ( X,  Y,  Z) =  Y  ⊕ ( X ∨ ( ¬ Z))  </a:t>
            </a:r>
          </a:p>
          <a:p>
            <a:pPr>
              <a:buNone/>
            </a:pPr>
            <a:r>
              <a:rPr lang="vi-VN" sz="2000" dirty="0" smtClean="0">
                <a:latin typeface="Times New Roman" pitchFamily="18" charset="0"/>
                <a:cs typeface="Times New Roman" pitchFamily="18" charset="0"/>
              </a:rPr>
              <a:t>với quy ước: </a:t>
            </a:r>
          </a:p>
          <a:p>
            <a:pPr>
              <a:buNone/>
            </a:pPr>
            <a:r>
              <a:rPr lang="vi-VN" sz="2000" dirty="0" smtClean="0">
                <a:latin typeface="Times New Roman" pitchFamily="18" charset="0"/>
                <a:cs typeface="Times New Roman" pitchFamily="18" charset="0"/>
              </a:rPr>
              <a:t>X ∧ Y Phép toán AND trên bit giữa  X  và  Y </a:t>
            </a:r>
          </a:p>
          <a:p>
            <a:pPr>
              <a:buNone/>
            </a:pPr>
            <a:r>
              <a:rPr lang="vi-VN" sz="2000" dirty="0" smtClean="0">
                <a:latin typeface="Times New Roman" pitchFamily="18" charset="0"/>
                <a:cs typeface="Times New Roman" pitchFamily="18" charset="0"/>
              </a:rPr>
              <a:t>X ∨ Y Phép toán OR trên bit giữa  X và  Y </a:t>
            </a:r>
          </a:p>
          <a:p>
            <a:pPr>
              <a:buNone/>
            </a:pPr>
            <a:r>
              <a:rPr lang="vi-VN" sz="2000" dirty="0" smtClean="0">
                <a:latin typeface="Times New Roman" pitchFamily="18" charset="0"/>
                <a:cs typeface="Times New Roman" pitchFamily="18" charset="0"/>
              </a:rPr>
              <a:t>X  ⊕ Y Phép toán XOR trên bit giữa  X và  Y </a:t>
            </a:r>
          </a:p>
          <a:p>
            <a:pPr>
              <a:buNone/>
            </a:pPr>
            <a:r>
              <a:rPr lang="vi-VN" sz="2000" dirty="0" smtClean="0">
                <a:latin typeface="Times New Roman" pitchFamily="18" charset="0"/>
                <a:cs typeface="Times New Roman" pitchFamily="18" charset="0"/>
              </a:rPr>
              <a:t>¬X  Phép toán NOT trên bit của  X </a:t>
            </a:r>
          </a:p>
          <a:p>
            <a:pPr>
              <a:buNone/>
            </a:pPr>
            <a:r>
              <a:rPr lang="vi-VN" sz="2000" dirty="0" smtClean="0">
                <a:latin typeface="Times New Roman" pitchFamily="18" charset="0"/>
                <a:cs typeface="Times New Roman" pitchFamily="18" charset="0"/>
              </a:rPr>
              <a:t>X + Y Phép cộng (modulo 2</a:t>
            </a:r>
            <a:r>
              <a:rPr lang="en-US" sz="2000" baseline="30000" dirty="0" smtClean="0">
                <a:latin typeface="Times New Roman" pitchFamily="18" charset="0"/>
                <a:cs typeface="Times New Roman" pitchFamily="18" charset="0"/>
              </a:rPr>
              <a:t>32</a:t>
            </a:r>
            <a:r>
              <a:rPr lang="vi-VN" sz="2000" dirty="0" smtClean="0">
                <a:latin typeface="Times New Roman" pitchFamily="18" charset="0"/>
                <a:cs typeface="Times New Roman" pitchFamily="18" charset="0"/>
              </a:rPr>
              <a:t>) </a:t>
            </a:r>
          </a:p>
          <a:p>
            <a:pPr>
              <a:buNone/>
            </a:pPr>
            <a:r>
              <a:rPr lang="vi-VN" sz="2000" dirty="0" smtClean="0">
                <a:latin typeface="Times New Roman" pitchFamily="18" charset="0"/>
                <a:cs typeface="Times New Roman" pitchFamily="18" charset="0"/>
              </a:rPr>
              <a:t>X &lt;&lt;&lt; s</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Các bit của X được dịch chuyển xoay vòng sang</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trái s vị trí (0 ≤ s &lt; 32)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500"/>
                                        <p:tgtEl>
                                          <p:spTgt spid="3">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9" dur="500"/>
                                        <p:tgtEl>
                                          <p:spTgt spid="3">
                                            <p:txEl>
                                              <p:pRg st="9" end="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5" dur="500"/>
                                        <p:tgtEl>
                                          <p:spTgt spid="3">
                                            <p:txEl>
                                              <p:pRg st="11" end="11"/>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HÀM BĂM MD5</a:t>
            </a:r>
            <a:endParaRPr lang="en-US" dirty="0"/>
          </a:p>
        </p:txBody>
      </p:sp>
      <p:sp>
        <p:nvSpPr>
          <p:cNvPr id="3" name="Content Placeholder 2"/>
          <p:cNvSpPr>
            <a:spLocks noGrp="1"/>
          </p:cNvSpPr>
          <p:nvPr>
            <p:ph idx="1"/>
          </p:nvPr>
        </p:nvSpPr>
        <p:spPr/>
        <p:txBody>
          <a:bodyPr>
            <a:normAutofit fontScale="70000" lnSpcReduction="20000"/>
          </a:bodyPr>
          <a:lstStyle/>
          <a:p>
            <a:r>
              <a:rPr lang="vi-VN" dirty="0" smtClean="0">
                <a:latin typeface="Times New Roman" pitchFamily="18" charset="0"/>
                <a:cs typeface="Times New Roman" pitchFamily="18" charset="0"/>
              </a:rPr>
              <a:t>Định nghĩa các hàm:  </a:t>
            </a:r>
          </a:p>
          <a:p>
            <a:pPr>
              <a:buNone/>
            </a:pP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FF(a,b,c,d,Mj,s,ti):  </a:t>
            </a:r>
          </a:p>
          <a:p>
            <a:pPr>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 b + ((a + F(b,c,d) + Mj + ti) &lt;&lt;&lt; s) </a:t>
            </a:r>
          </a:p>
          <a:p>
            <a:pPr>
              <a:buNone/>
            </a:pP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GG(a,b,c,d,Mj,s,ti):  </a:t>
            </a:r>
          </a:p>
          <a:p>
            <a:pPr>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 b + ((a + G(b,c,d) + Mj + ti) &lt;&lt;&lt; s)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HH(a,b,c,d,Mj,s,ti):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 b + ((a + H(b,c,d) + Mj + ti) &lt;&lt;&lt; s) </a:t>
            </a:r>
          </a:p>
          <a:p>
            <a:pPr>
              <a:buNone/>
            </a:pP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II(a,b,c,d,Mj,s,ti): </a:t>
            </a:r>
          </a:p>
          <a:p>
            <a:pPr>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 b + ((a + I(b,c,d) + Mj + ti) &lt;&lt;&lt; s)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V</a:t>
            </a:r>
            <a:r>
              <a:rPr lang="vi-VN" dirty="0" smtClean="0">
                <a:latin typeface="Times New Roman" pitchFamily="18" charset="0"/>
                <a:cs typeface="Times New Roman" pitchFamily="18" charset="0"/>
              </a:rPr>
              <a:t>ới  Mj là M[j] và hằng số ti xác định theo công thức:  </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Rectangle 4"/>
          <p:cNvSpPr/>
          <p:nvPr/>
        </p:nvSpPr>
        <p:spPr>
          <a:xfrm>
            <a:off x="1828800" y="5410200"/>
            <a:ext cx="365196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vi-VN" dirty="0" smtClean="0">
                <a:latin typeface="Times New Roman" pitchFamily="18" charset="0"/>
                <a:cs typeface="Times New Roman" pitchFamily="18" charset="0"/>
              </a:rPr>
              <a:t>ti = ⎣2</a:t>
            </a:r>
            <a:r>
              <a:rPr lang="en-US" baseline="30000" dirty="0" smtClean="0">
                <a:latin typeface="Times New Roman" pitchFamily="18" charset="0"/>
                <a:cs typeface="Times New Roman" pitchFamily="18" charset="0"/>
              </a:rPr>
              <a:t>32</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sin(i) </a:t>
            </a: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  i tính bằng radian.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5600"/>
            <a:ext cx="9144000" cy="838200"/>
          </a:xfrm>
        </p:spPr>
        <p:txBody>
          <a:bodyPr>
            <a:normAutofit fontScale="90000"/>
          </a:bodyPr>
          <a:lstStyle/>
          <a:p>
            <a:pPr algn="ctr"/>
            <a:r>
              <a:rPr lang="en-US" dirty="0" smtClean="0">
                <a:latin typeface="Times New Roman" pitchFamily="18" charset="0"/>
                <a:cs typeface="Times New Roman" pitchFamily="18" charset="0"/>
              </a:rPr>
              <a:t>TRÂN TRỌNG CẢM ƠN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THẦY VÀ CÁC BẠN ĐÃ LẮNG NGHE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8600" y="152400"/>
            <a:ext cx="8686800" cy="838200"/>
          </a:xfrm>
        </p:spPr>
        <p:txBody>
          <a:bodyPr/>
          <a:lstStyle/>
          <a:p>
            <a:pPr algn="ctr"/>
            <a:r>
              <a:rPr lang="en-US" sz="3600" u="sng" dirty="0" smtClean="0">
                <a:latin typeface="Times New Roman" pitchFamily="18" charset="0"/>
                <a:cs typeface="Times New Roman" pitchFamily="18" charset="0"/>
              </a:rPr>
              <a:t>MÃ HÓA CỔ ĐIỂN </a:t>
            </a:r>
            <a:endParaRPr lang="en-US" sz="2000" u="sng" dirty="0"/>
          </a:p>
        </p:txBody>
      </p:sp>
      <p:sp>
        <p:nvSpPr>
          <p:cNvPr id="72707" name="AutoShape 3"/>
          <p:cNvSpPr>
            <a:spLocks noChangeArrowheads="1"/>
          </p:cNvSpPr>
          <p:nvPr/>
        </p:nvSpPr>
        <p:spPr bwMode="auto">
          <a:xfrm>
            <a:off x="5259387" y="1925637"/>
            <a:ext cx="2286000" cy="173196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2709" name="AutoShape 5"/>
          <p:cNvSpPr>
            <a:spLocks noChangeArrowheads="1"/>
          </p:cNvSpPr>
          <p:nvPr/>
        </p:nvSpPr>
        <p:spPr bwMode="auto">
          <a:xfrm>
            <a:off x="839787" y="1925637"/>
            <a:ext cx="2286000" cy="173196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2710" name="Text Box 6"/>
          <p:cNvSpPr txBox="1">
            <a:spLocks noChangeArrowheads="1"/>
          </p:cNvSpPr>
          <p:nvPr/>
        </p:nvSpPr>
        <p:spPr bwMode="auto">
          <a:xfrm>
            <a:off x="935037" y="2125662"/>
            <a:ext cx="2038350" cy="1323439"/>
          </a:xfrm>
          <a:prstGeom prst="rect">
            <a:avLst/>
          </a:prstGeom>
          <a:noFill/>
          <a:ln w="9525">
            <a:noFill/>
            <a:miter lim="800000"/>
            <a:headEnd/>
            <a:tailEnd/>
          </a:ln>
          <a:effectLst/>
        </p:spPr>
        <p:txBody>
          <a:bodyPr>
            <a:spAutoFit/>
          </a:bodyPr>
          <a:lstStyle/>
          <a:p>
            <a:pPr algn="l" eaLnBrk="0" hangingPunct="0"/>
            <a:r>
              <a:rPr lang="en-US" sz="2000" b="1" dirty="0" err="1" smtClean="0">
                <a:solidFill>
                  <a:srgbClr val="000000"/>
                </a:solidFill>
                <a:latin typeface="Times New Roman" pitchFamily="18" charset="0"/>
                <a:cs typeface="Times New Roman" pitchFamily="18" charset="0"/>
              </a:rPr>
              <a:t>Dựa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trên</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một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khóa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đơn</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là</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một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chuỗi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ngắn</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với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độ</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dài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không</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đổi</a:t>
            </a:r>
            <a:endParaRPr lang="en-US" sz="1400" dirty="0">
              <a:solidFill>
                <a:srgbClr val="000000"/>
              </a:solidFill>
              <a:latin typeface="Times New Roman" pitchFamily="18" charset="0"/>
              <a:cs typeface="Times New Roman" pitchFamily="18" charset="0"/>
            </a:endParaRPr>
          </a:p>
        </p:txBody>
      </p:sp>
      <p:sp>
        <p:nvSpPr>
          <p:cNvPr id="72711" name="Freeform 7"/>
          <p:cNvSpPr>
            <a:spLocks/>
          </p:cNvSpPr>
          <p:nvPr/>
        </p:nvSpPr>
        <p:spPr bwMode="gray">
          <a:xfrm>
            <a:off x="2919412" y="18288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en-US"/>
          </a:p>
        </p:txBody>
      </p:sp>
      <p:sp>
        <p:nvSpPr>
          <p:cNvPr id="72712" name="AutoShape 8"/>
          <p:cNvSpPr>
            <a:spLocks noChangeAspect="1" noChangeArrowheads="1" noTextEdit="1"/>
          </p:cNvSpPr>
          <p:nvPr/>
        </p:nvSpPr>
        <p:spPr bwMode="gray">
          <a:xfrm flipH="1">
            <a:off x="4640263" y="2795588"/>
            <a:ext cx="909637" cy="1244600"/>
          </a:xfrm>
          <a:prstGeom prst="rect">
            <a:avLst/>
          </a:prstGeom>
          <a:noFill/>
          <a:ln w="9525">
            <a:noFill/>
            <a:miter lim="800000"/>
            <a:headEnd/>
            <a:tailEnd/>
          </a:ln>
        </p:spPr>
        <p:txBody>
          <a:bodyPr/>
          <a:lstStyle/>
          <a:p>
            <a:endParaRPr lang="en-US"/>
          </a:p>
        </p:txBody>
      </p:sp>
      <p:sp>
        <p:nvSpPr>
          <p:cNvPr id="72713" name="Freeform 9"/>
          <p:cNvSpPr>
            <a:spLocks/>
          </p:cNvSpPr>
          <p:nvPr/>
        </p:nvSpPr>
        <p:spPr bwMode="gray">
          <a:xfrm flipH="1">
            <a:off x="4572000" y="1828800"/>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en-US"/>
          </a:p>
        </p:txBody>
      </p:sp>
      <p:sp>
        <p:nvSpPr>
          <p:cNvPr id="72723" name="Text Box 19"/>
          <p:cNvSpPr txBox="1">
            <a:spLocks noChangeArrowheads="1"/>
          </p:cNvSpPr>
          <p:nvPr/>
        </p:nvSpPr>
        <p:spPr bwMode="auto">
          <a:xfrm>
            <a:off x="5430837" y="2154237"/>
            <a:ext cx="2038350" cy="1323439"/>
          </a:xfrm>
          <a:prstGeom prst="rect">
            <a:avLst/>
          </a:prstGeom>
          <a:noFill/>
          <a:ln w="9525">
            <a:noFill/>
            <a:miter lim="800000"/>
            <a:headEnd/>
            <a:tailEnd/>
          </a:ln>
          <a:effectLst/>
        </p:spPr>
        <p:txBody>
          <a:bodyPr>
            <a:spAutoFit/>
          </a:bodyPr>
          <a:lstStyle/>
          <a:p>
            <a:pPr algn="l" eaLnBrk="0" hangingPunct="0"/>
            <a:r>
              <a:rPr lang="en-US" sz="2000" b="1" dirty="0" err="1" smtClean="0">
                <a:solidFill>
                  <a:srgbClr val="000000"/>
                </a:solidFill>
                <a:latin typeface="Times New Roman" pitchFamily="18" charset="0"/>
                <a:cs typeface="Times New Roman" pitchFamily="18" charset="0"/>
              </a:rPr>
              <a:t>Một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khóa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duy</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nhất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vừa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dùng</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để</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mã</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hóa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vừa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dùng</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để</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giải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mã</a:t>
            </a:r>
            <a:endParaRPr lang="en-US" sz="1400" dirty="0">
              <a:solidFill>
                <a:srgbClr val="000000"/>
              </a:solidFill>
              <a:latin typeface="Times New Roman" pitchFamily="18" charset="0"/>
              <a:cs typeface="Times New Roman" pitchFamily="18" charset="0"/>
            </a:endParaRPr>
          </a:p>
        </p:txBody>
      </p:sp>
      <p:pic>
        <p:nvPicPr>
          <p:cNvPr id="22530" name="Picture 2"/>
          <p:cNvPicPr>
            <a:picLocks noChangeAspect="1" noChangeArrowheads="1"/>
          </p:cNvPicPr>
          <p:nvPr/>
        </p:nvPicPr>
        <p:blipFill>
          <a:blip r:embed="rId2"/>
          <a:srcRect/>
          <a:stretch>
            <a:fillRect/>
          </a:stretch>
        </p:blipFill>
        <p:spPr bwMode="auto">
          <a:xfrm>
            <a:off x="914400" y="3962400"/>
            <a:ext cx="6781799" cy="19764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ppt_x"/>
                                          </p:val>
                                        </p:tav>
                                        <p:tav tm="100000">
                                          <p:val>
                                            <p:strVal val="#ppt_x"/>
                                          </p:val>
                                        </p:tav>
                                      </p:tavLst>
                                    </p:anim>
                                    <p:anim calcmode="lin" valueType="num">
                                      <p:cBhvr additive="base">
                                        <p:cTn id="8" dur="500" fill="hold"/>
                                        <p:tgtEl>
                                          <p:spTgt spid="7270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710"/>
                                        </p:tgtEl>
                                        <p:attrNameLst>
                                          <p:attrName>style.visibility</p:attrName>
                                        </p:attrNameLst>
                                      </p:cBhvr>
                                      <p:to>
                                        <p:strVal val="visible"/>
                                      </p:to>
                                    </p:set>
                                    <p:anim calcmode="lin" valueType="num">
                                      <p:cBhvr additive="base">
                                        <p:cTn id="11" dur="500" fill="hold"/>
                                        <p:tgtEl>
                                          <p:spTgt spid="72710"/>
                                        </p:tgtEl>
                                        <p:attrNameLst>
                                          <p:attrName>ppt_x</p:attrName>
                                        </p:attrNameLst>
                                      </p:cBhvr>
                                      <p:tavLst>
                                        <p:tav tm="0">
                                          <p:val>
                                            <p:strVal val="#ppt_x"/>
                                          </p:val>
                                        </p:tav>
                                        <p:tav tm="100000">
                                          <p:val>
                                            <p:strVal val="#ppt_x"/>
                                          </p:val>
                                        </p:tav>
                                      </p:tavLst>
                                    </p:anim>
                                    <p:anim calcmode="lin" valueType="num">
                                      <p:cBhvr additive="base">
                                        <p:cTn id="12" dur="500" fill="hold"/>
                                        <p:tgtEl>
                                          <p:spTgt spid="727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711"/>
                                        </p:tgtEl>
                                        <p:attrNameLst>
                                          <p:attrName>style.visibility</p:attrName>
                                        </p:attrNameLst>
                                      </p:cBhvr>
                                      <p:to>
                                        <p:strVal val="visible"/>
                                      </p:to>
                                    </p:set>
                                    <p:anim calcmode="lin" valueType="num">
                                      <p:cBhvr additive="base">
                                        <p:cTn id="15" dur="500" fill="hold"/>
                                        <p:tgtEl>
                                          <p:spTgt spid="72711"/>
                                        </p:tgtEl>
                                        <p:attrNameLst>
                                          <p:attrName>ppt_x</p:attrName>
                                        </p:attrNameLst>
                                      </p:cBhvr>
                                      <p:tavLst>
                                        <p:tav tm="0">
                                          <p:val>
                                            <p:strVal val="#ppt_x"/>
                                          </p:val>
                                        </p:tav>
                                        <p:tav tm="100000">
                                          <p:val>
                                            <p:strVal val="#ppt_x"/>
                                          </p:val>
                                        </p:tav>
                                      </p:tavLst>
                                    </p:anim>
                                    <p:anim calcmode="lin" valueType="num">
                                      <p:cBhvr additive="base">
                                        <p:cTn id="16"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2707"/>
                                        </p:tgtEl>
                                        <p:attrNameLst>
                                          <p:attrName>style.visibility</p:attrName>
                                        </p:attrNameLst>
                                      </p:cBhvr>
                                      <p:to>
                                        <p:strVal val="visible"/>
                                      </p:to>
                                    </p:set>
                                    <p:animEffect transition="in" filter="checkerboard(across)">
                                      <p:cBhvr>
                                        <p:cTn id="21" dur="500"/>
                                        <p:tgtEl>
                                          <p:spTgt spid="7270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72713"/>
                                        </p:tgtEl>
                                        <p:attrNameLst>
                                          <p:attrName>style.visibility</p:attrName>
                                        </p:attrNameLst>
                                      </p:cBhvr>
                                      <p:to>
                                        <p:strVal val="visible"/>
                                      </p:to>
                                    </p:set>
                                    <p:animEffect transition="in" filter="checkerboard(across)">
                                      <p:cBhvr>
                                        <p:cTn id="24" dur="500"/>
                                        <p:tgtEl>
                                          <p:spTgt spid="72713"/>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72723"/>
                                        </p:tgtEl>
                                        <p:attrNameLst>
                                          <p:attrName>style.visibility</p:attrName>
                                        </p:attrNameLst>
                                      </p:cBhvr>
                                      <p:to>
                                        <p:strVal val="visible"/>
                                      </p:to>
                                    </p:set>
                                    <p:animEffect transition="in" filter="checkerboard(across)">
                                      <p:cBhvr>
                                        <p:cTn id="27" dur="500"/>
                                        <p:tgtEl>
                                          <p:spTgt spid="7272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530"/>
                                        </p:tgtEl>
                                        <p:attrNameLst>
                                          <p:attrName>style.visibility</p:attrName>
                                        </p:attrNameLst>
                                      </p:cBhvr>
                                      <p:to>
                                        <p:strVal val="visible"/>
                                      </p:to>
                                    </p:set>
                                    <p:anim calcmode="lin" valueType="num">
                                      <p:cBhvr additive="base">
                                        <p:cTn id="32" dur="500" fill="hold"/>
                                        <p:tgtEl>
                                          <p:spTgt spid="22530"/>
                                        </p:tgtEl>
                                        <p:attrNameLst>
                                          <p:attrName>ppt_x</p:attrName>
                                        </p:attrNameLst>
                                      </p:cBhvr>
                                      <p:tavLst>
                                        <p:tav tm="0">
                                          <p:val>
                                            <p:strVal val="#ppt_x"/>
                                          </p:val>
                                        </p:tav>
                                        <p:tav tm="100000">
                                          <p:val>
                                            <p:strVal val="#ppt_x"/>
                                          </p:val>
                                        </p:tav>
                                      </p:tavLst>
                                    </p:anim>
                                    <p:anim calcmode="lin" valueType="num">
                                      <p:cBhvr additive="base">
                                        <p:cTn id="33"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nimBg="1"/>
      <p:bldP spid="72709" grpId="0" animBg="1"/>
      <p:bldP spid="72710" grpId="0"/>
      <p:bldP spid="72711" grpId="0" animBg="1"/>
      <p:bldP spid="72713" grpId="0" animBg="1"/>
      <p:bldP spid="7272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a:r>
              <a:rPr lang="en-US" sz="3600" u="sng" dirty="0" smtClean="0">
                <a:latin typeface="Times New Roman" pitchFamily="18" charset="0"/>
                <a:cs typeface="Times New Roman" pitchFamily="18" charset="0"/>
              </a:rPr>
              <a:t>DES ( Data Encryption Standard)</a:t>
            </a:r>
            <a:endParaRPr lang="en-US" sz="2000" u="sng" dirty="0">
              <a:latin typeface="Times New Roman" pitchFamily="18" charset="0"/>
              <a:cs typeface="Times New Roman" pitchFamily="18" charset="0"/>
            </a:endParaRPr>
          </a:p>
        </p:txBody>
      </p:sp>
      <p:grpSp>
        <p:nvGrpSpPr>
          <p:cNvPr id="2" name="Group 3"/>
          <p:cNvGrpSpPr>
            <a:grpSpLocks/>
          </p:cNvGrpSpPr>
          <p:nvPr/>
        </p:nvGrpSpPr>
        <p:grpSpPr bwMode="auto">
          <a:xfrm>
            <a:off x="1219200" y="1831975"/>
            <a:ext cx="2163763" cy="3165475"/>
            <a:chOff x="720" y="1296"/>
            <a:chExt cx="1363" cy="1994"/>
          </a:xfrm>
        </p:grpSpPr>
        <p:sp>
          <p:nvSpPr>
            <p:cNvPr id="91140"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91141"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91142"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91143"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grpSp>
          <p:nvGrpSpPr>
            <p:cNvPr id="3" name="Group 10"/>
            <p:cNvGrpSpPr>
              <a:grpSpLocks/>
            </p:cNvGrpSpPr>
            <p:nvPr/>
          </p:nvGrpSpPr>
          <p:grpSpPr bwMode="auto">
            <a:xfrm>
              <a:off x="1189" y="1296"/>
              <a:ext cx="405" cy="405"/>
              <a:chOff x="1289" y="582"/>
              <a:chExt cx="668" cy="668"/>
            </a:xfrm>
          </p:grpSpPr>
          <p:sp>
            <p:nvSpPr>
              <p:cNvPr id="91147"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91148"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1149"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1150"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1151"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1152"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1</a:t>
              </a:r>
              <a:endParaRPr lang="en-US"/>
            </a:p>
          </p:txBody>
        </p:sp>
        <p:sp>
          <p:nvSpPr>
            <p:cNvPr id="91153" name="Text Box 17"/>
            <p:cNvSpPr txBox="1">
              <a:spLocks noChangeArrowheads="1"/>
            </p:cNvSpPr>
            <p:nvPr/>
          </p:nvSpPr>
          <p:spPr bwMode="gray">
            <a:xfrm>
              <a:off x="768" y="1776"/>
              <a:ext cx="1296" cy="1144"/>
            </a:xfrm>
            <a:prstGeom prst="rect">
              <a:avLst/>
            </a:prstGeom>
            <a:noFill/>
            <a:ln w="9525" algn="ctr">
              <a:noFill/>
              <a:miter lim="800000"/>
              <a:headEnd/>
              <a:tailEnd/>
            </a:ln>
            <a:effectLst/>
          </p:spPr>
          <p:txBody>
            <a:bodyPr>
              <a:spAutoFit/>
            </a:bodyPr>
            <a:lstStyle/>
            <a:p>
              <a:pPr algn="l"/>
              <a:r>
                <a:rPr lang="en-US" sz="1600" dirty="0" err="1" smtClean="0">
                  <a:solidFill>
                    <a:srgbClr val="000000"/>
                  </a:solidFill>
                  <a:latin typeface="Times New Roman" pitchFamily="18" charset="0"/>
                  <a:cs typeface="Times New Roman" pitchFamily="18" charset="0"/>
                </a:rPr>
                <a:t>Là</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phương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pháp</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mã</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hóa</a:t>
              </a:r>
              <a:r>
                <a:rPr lang="en-US" sz="1600" dirty="0" smtClean="0">
                  <a:solidFill>
                    <a:srgbClr val="000000"/>
                  </a:solidFill>
                  <a:latin typeface="Times New Roman" pitchFamily="18" charset="0"/>
                  <a:cs typeface="Times New Roman" pitchFamily="18" charset="0"/>
                </a:rPr>
                <a:t> do IBM </a:t>
              </a:r>
              <a:r>
                <a:rPr lang="en-US" sz="1600" dirty="0" err="1" smtClean="0">
                  <a:solidFill>
                    <a:srgbClr val="000000"/>
                  </a:solidFill>
                  <a:latin typeface="Times New Roman" pitchFamily="18" charset="0"/>
                  <a:cs typeface="Times New Roman" pitchFamily="18" charset="0"/>
                </a:rPr>
                <a:t>phát</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triển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và</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cơ</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quan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bảo</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mật</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quốc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gia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hoa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kỳ</a:t>
              </a:r>
              <a:r>
                <a:rPr lang="en-US" sz="1600" dirty="0" smtClean="0">
                  <a:solidFill>
                    <a:srgbClr val="000000"/>
                  </a:solidFill>
                  <a:latin typeface="Times New Roman" pitchFamily="18" charset="0"/>
                  <a:cs typeface="Times New Roman" pitchFamily="18" charset="0"/>
                </a:rPr>
                <a:t> NSA </a:t>
              </a:r>
              <a:r>
                <a:rPr lang="en-US" sz="1600" dirty="0" err="1" smtClean="0">
                  <a:solidFill>
                    <a:srgbClr val="000000"/>
                  </a:solidFill>
                  <a:latin typeface="Times New Roman" pitchFamily="18" charset="0"/>
                  <a:cs typeface="Times New Roman" pitchFamily="18" charset="0"/>
                </a:rPr>
                <a:t>chọn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làm</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chuẩn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mã</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hóa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chính</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thức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năm</a:t>
              </a:r>
              <a:r>
                <a:rPr lang="en-US" sz="1600" dirty="0" smtClean="0">
                  <a:solidFill>
                    <a:srgbClr val="000000"/>
                  </a:solidFill>
                  <a:latin typeface="Times New Roman" pitchFamily="18" charset="0"/>
                  <a:cs typeface="Times New Roman" pitchFamily="18" charset="0"/>
                </a:rPr>
                <a:t> 1976. </a:t>
              </a:r>
              <a:endParaRPr lang="en-US" sz="1600" dirty="0">
                <a:latin typeface="Times New Roman" pitchFamily="18" charset="0"/>
                <a:cs typeface="Times New Roman" pitchFamily="18" charset="0"/>
              </a:endParaRPr>
            </a:p>
          </p:txBody>
        </p:sp>
      </p:grpSp>
      <p:grpSp>
        <p:nvGrpSpPr>
          <p:cNvPr id="4" name="Group 18"/>
          <p:cNvGrpSpPr>
            <a:grpSpLocks/>
          </p:cNvGrpSpPr>
          <p:nvPr/>
        </p:nvGrpSpPr>
        <p:grpSpPr bwMode="auto">
          <a:xfrm>
            <a:off x="3581400" y="1831975"/>
            <a:ext cx="2163763" cy="3165475"/>
            <a:chOff x="2208" y="1296"/>
            <a:chExt cx="1363" cy="1994"/>
          </a:xfrm>
        </p:grpSpPr>
        <p:sp>
          <p:nvSpPr>
            <p:cNvPr id="91155"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en-US"/>
            </a:p>
          </p:txBody>
        </p:sp>
        <p:sp>
          <p:nvSpPr>
            <p:cNvPr id="91156"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en-US"/>
            </a:p>
          </p:txBody>
        </p:sp>
        <p:sp>
          <p:nvSpPr>
            <p:cNvPr id="91157"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en-US"/>
            </a:p>
          </p:txBody>
        </p:sp>
        <p:sp>
          <p:nvSpPr>
            <p:cNvPr id="91158"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en-US"/>
            </a:p>
          </p:txBody>
        </p:sp>
        <p:sp>
          <p:nvSpPr>
            <p:cNvPr id="91159"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en-US"/>
            </a:p>
          </p:txBody>
        </p:sp>
        <p:sp>
          <p:nvSpPr>
            <p:cNvPr id="91160"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1161"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1162"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1163"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91164"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2</a:t>
              </a:r>
              <a:endParaRPr lang="en-US"/>
            </a:p>
          </p:txBody>
        </p:sp>
        <p:sp>
          <p:nvSpPr>
            <p:cNvPr id="91165" name="Text Box 29"/>
            <p:cNvSpPr txBox="1">
              <a:spLocks noChangeArrowheads="1"/>
            </p:cNvSpPr>
            <p:nvPr/>
          </p:nvSpPr>
          <p:spPr bwMode="gray">
            <a:xfrm>
              <a:off x="2256" y="1776"/>
              <a:ext cx="1296" cy="1299"/>
            </a:xfrm>
            <a:prstGeom prst="rect">
              <a:avLst/>
            </a:prstGeom>
            <a:noFill/>
            <a:ln w="9525" algn="ctr">
              <a:noFill/>
              <a:miter lim="800000"/>
              <a:headEnd/>
              <a:tailEnd/>
            </a:ln>
            <a:effectLst/>
          </p:spPr>
          <p:txBody>
            <a:bodyPr>
              <a:spAutoFit/>
            </a:bodyPr>
            <a:lstStyle/>
            <a:p>
              <a:pPr algn="l"/>
              <a:r>
                <a:rPr lang="en-US" sz="1600" dirty="0" err="1" smtClean="0">
                  <a:solidFill>
                    <a:srgbClr val="000000"/>
                  </a:solidFill>
                  <a:latin typeface="Times New Roman" pitchFamily="18" charset="0"/>
                  <a:cs typeface="Times New Roman" pitchFamily="18" charset="0"/>
                </a:rPr>
                <a:t>Độ</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dài</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khóa</a:t>
              </a:r>
              <a:r>
                <a:rPr lang="en-US" sz="1600" dirty="0" smtClean="0">
                  <a:solidFill>
                    <a:srgbClr val="000000"/>
                  </a:solidFill>
                  <a:latin typeface="Times New Roman" pitchFamily="18" charset="0"/>
                  <a:cs typeface="Times New Roman" pitchFamily="18" charset="0"/>
                </a:rPr>
                <a:t> 64 bit (</a:t>
              </a:r>
              <a:r>
                <a:rPr lang="en-US" sz="1600" dirty="0" err="1" smtClean="0">
                  <a:solidFill>
                    <a:srgbClr val="000000"/>
                  </a:solidFill>
                  <a:latin typeface="Times New Roman" pitchFamily="18" charset="0"/>
                  <a:cs typeface="Times New Roman" pitchFamily="18" charset="0"/>
                </a:rPr>
                <a:t>thực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tế</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chỉ</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có</a:t>
              </a:r>
              <a:r>
                <a:rPr lang="en-US" sz="1600" dirty="0" smtClean="0">
                  <a:solidFill>
                    <a:srgbClr val="000000"/>
                  </a:solidFill>
                  <a:latin typeface="Times New Roman" pitchFamily="18" charset="0"/>
                  <a:cs typeface="Times New Roman" pitchFamily="18" charset="0"/>
                </a:rPr>
                <a:t> 56 bit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sử</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dụng</a:t>
              </a:r>
              <a:r>
                <a:rPr lang="en-US" sz="1600" dirty="0" smtClean="0">
                  <a:solidFill>
                    <a:srgbClr val="000000"/>
                  </a:solidFill>
                  <a:latin typeface="Times New Roman" pitchFamily="18" charset="0"/>
                  <a:cs typeface="Times New Roman" pitchFamily="18" charset="0"/>
                </a:rPr>
                <a:t>, 8 bit </a:t>
              </a:r>
              <a:r>
                <a:rPr lang="en-US" sz="1600" dirty="0" err="1" smtClean="0">
                  <a:solidFill>
                    <a:srgbClr val="000000"/>
                  </a:solidFill>
                  <a:latin typeface="Times New Roman" pitchFamily="18" charset="0"/>
                  <a:cs typeface="Times New Roman" pitchFamily="18" charset="0"/>
                </a:rPr>
                <a:t>còn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lại</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phục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vụ</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việc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kiểm</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tra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Trong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thực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tế</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thuật</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toán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tin </a:t>
              </a:r>
              <a:r>
                <a:rPr lang="en-US" sz="1600" dirty="0" err="1" smtClean="0">
                  <a:solidFill>
                    <a:srgbClr val="000000"/>
                  </a:solidFill>
                  <a:latin typeface="Times New Roman" pitchFamily="18" charset="0"/>
                  <a:cs typeface="Times New Roman" pitchFamily="18" charset="0"/>
                </a:rPr>
                <a:t>tưởng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sử</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dụng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là</a:t>
              </a:r>
              <a:r>
                <a:rPr lang="en-US" sz="1600" dirty="0" smtClean="0">
                  <a:solidFill>
                    <a:srgbClr val="000000"/>
                  </a:solidFill>
                  <a:latin typeface="Times New Roman" pitchFamily="18" charset="0"/>
                  <a:cs typeface="Times New Roman" pitchFamily="18" charset="0"/>
                </a:rPr>
                <a:t> 3 – DES (Triple DES)</a:t>
              </a:r>
              <a:endParaRPr lang="en-US" sz="1600" dirty="0">
                <a:latin typeface="Times New Roman" pitchFamily="18" charset="0"/>
                <a:cs typeface="Times New Roman" pitchFamily="18" charset="0"/>
              </a:endParaRPr>
            </a:p>
          </p:txBody>
        </p:sp>
      </p:grpSp>
      <p:grpSp>
        <p:nvGrpSpPr>
          <p:cNvPr id="5" name="Group 32"/>
          <p:cNvGrpSpPr>
            <a:grpSpLocks/>
          </p:cNvGrpSpPr>
          <p:nvPr/>
        </p:nvGrpSpPr>
        <p:grpSpPr bwMode="auto">
          <a:xfrm>
            <a:off x="5943600" y="1831975"/>
            <a:ext cx="2163763" cy="3165475"/>
            <a:chOff x="3696" y="1296"/>
            <a:chExt cx="1363" cy="1994"/>
          </a:xfrm>
        </p:grpSpPr>
        <p:sp>
          <p:nvSpPr>
            <p:cNvPr id="9116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en-US"/>
            </a:p>
          </p:txBody>
        </p:sp>
        <p:sp>
          <p:nvSpPr>
            <p:cNvPr id="91170"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en-US"/>
            </a:p>
          </p:txBody>
        </p:sp>
        <p:sp>
          <p:nvSpPr>
            <p:cNvPr id="91171"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en-US"/>
            </a:p>
          </p:txBody>
        </p:sp>
        <p:sp>
          <p:nvSpPr>
            <p:cNvPr id="91172"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en-US"/>
            </a:p>
          </p:txBody>
        </p:sp>
        <p:grpSp>
          <p:nvGrpSpPr>
            <p:cNvPr id="6" name="Group 37"/>
            <p:cNvGrpSpPr>
              <a:grpSpLocks/>
            </p:cNvGrpSpPr>
            <p:nvPr/>
          </p:nvGrpSpPr>
          <p:grpSpPr bwMode="auto">
            <a:xfrm>
              <a:off x="4165" y="1296"/>
              <a:ext cx="405" cy="405"/>
              <a:chOff x="1289" y="582"/>
              <a:chExt cx="668" cy="668"/>
            </a:xfrm>
          </p:grpSpPr>
          <p:sp>
            <p:nvSpPr>
              <p:cNvPr id="91174"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91175"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1176"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1177"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1178"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1179"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sz="2400" dirty="0">
                  <a:solidFill>
                    <a:srgbClr val="000000"/>
                  </a:solidFill>
                </a:rPr>
                <a:t>3</a:t>
              </a:r>
              <a:endParaRPr lang="en-US" dirty="0"/>
            </a:p>
          </p:txBody>
        </p:sp>
        <p:sp>
          <p:nvSpPr>
            <p:cNvPr id="91180" name="Text Box 44"/>
            <p:cNvSpPr txBox="1">
              <a:spLocks noChangeArrowheads="1"/>
            </p:cNvSpPr>
            <p:nvPr/>
          </p:nvSpPr>
          <p:spPr bwMode="gray">
            <a:xfrm>
              <a:off x="3696" y="1774"/>
              <a:ext cx="1344" cy="1454"/>
            </a:xfrm>
            <a:prstGeom prst="rect">
              <a:avLst/>
            </a:prstGeom>
            <a:noFill/>
            <a:ln w="9525" algn="ctr">
              <a:noFill/>
              <a:miter lim="800000"/>
              <a:headEnd/>
              <a:tailEnd/>
            </a:ln>
            <a:effectLst/>
          </p:spPr>
          <p:txBody>
            <a:bodyPr wrap="square">
              <a:spAutoFit/>
            </a:bodyPr>
            <a:lstStyle/>
            <a:p>
              <a:r>
                <a:rPr lang="en-US" sz="1600" dirty="0" err="1" smtClean="0">
                  <a:solidFill>
                    <a:srgbClr val="000000"/>
                  </a:solidFill>
                  <a:latin typeface="Times New Roman" pitchFamily="18" charset="0"/>
                  <a:cs typeface="Times New Roman" pitchFamily="18" charset="0"/>
                </a:rPr>
                <a:t>Gần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đây</a:t>
              </a:r>
              <a:r>
                <a:rPr lang="en-US" sz="1600" dirty="0" smtClean="0">
                  <a:solidFill>
                    <a:srgbClr val="000000"/>
                  </a:solidFill>
                  <a:latin typeface="Times New Roman" pitchFamily="18" charset="0"/>
                  <a:cs typeface="Times New Roman" pitchFamily="18" charset="0"/>
                </a:rPr>
                <a:t> do </a:t>
              </a:r>
              <a:r>
                <a:rPr lang="en-US" sz="1600" dirty="0" err="1" smtClean="0">
                  <a:solidFill>
                    <a:srgbClr val="000000"/>
                  </a:solidFill>
                  <a:latin typeface="Times New Roman" pitchFamily="18" charset="0"/>
                  <a:cs typeface="Times New Roman" pitchFamily="18" charset="0"/>
                </a:rPr>
                <a:t>những</a:t>
              </a:r>
              <a:r>
                <a:rPr lang="en-US" sz="1600" dirty="0" smtClean="0">
                  <a:solidFill>
                    <a:srgbClr val="000000"/>
                  </a:solidFill>
                  <a:latin typeface="Times New Roman" pitchFamily="18" charset="0"/>
                  <a:cs typeface="Times New Roman" pitchFamily="18" charset="0"/>
                </a:rPr>
                <a:t> lo </a:t>
              </a:r>
              <a:r>
                <a:rPr lang="en-US" sz="1600" dirty="0" err="1" smtClean="0">
                  <a:solidFill>
                    <a:srgbClr val="000000"/>
                  </a:solidFill>
                  <a:latin typeface="Times New Roman" pitchFamily="18" charset="0"/>
                  <a:cs typeface="Times New Roman" pitchFamily="18" charset="0"/>
                </a:rPr>
                <a:t>ngại</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về</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sự</a:t>
              </a:r>
              <a:r>
                <a:rPr lang="en-US" sz="1600" dirty="0" smtClean="0">
                  <a:solidFill>
                    <a:srgbClr val="000000"/>
                  </a:solidFill>
                  <a:latin typeface="Times New Roman" pitchFamily="18" charset="0"/>
                  <a:cs typeface="Times New Roman" pitchFamily="18" charset="0"/>
                </a:rPr>
                <a:t> an </a:t>
              </a:r>
              <a:r>
                <a:rPr lang="en-US" sz="1600" dirty="0" err="1" smtClean="0">
                  <a:solidFill>
                    <a:srgbClr val="000000"/>
                  </a:solidFill>
                  <a:latin typeface="Times New Roman" pitchFamily="18" charset="0"/>
                  <a:cs typeface="Times New Roman" pitchFamily="18" charset="0"/>
                </a:rPr>
                <a:t>toàn</a:t>
              </a:r>
              <a:r>
                <a:rPr lang="en-US" sz="1600" dirty="0" smtClean="0">
                  <a:solidFill>
                    <a:srgbClr val="000000"/>
                  </a:solidFill>
                  <a:latin typeface="Times New Roman" pitchFamily="18" charset="0"/>
                  <a:cs typeface="Times New Roman" pitchFamily="18" charset="0"/>
                </a:rPr>
                <a:t> DES </a:t>
              </a:r>
              <a:r>
                <a:rPr lang="en-US" sz="1600" dirty="0" err="1" smtClean="0">
                  <a:solidFill>
                    <a:srgbClr val="000000"/>
                  </a:solidFill>
                  <a:latin typeface="Times New Roman" pitchFamily="18" charset="0"/>
                  <a:cs typeface="Times New Roman" pitchFamily="18" charset="0"/>
                </a:rPr>
                <a:t>đã</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thay</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thế</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bằng</a:t>
              </a:r>
              <a:r>
                <a:rPr lang="en-US" sz="1600" dirty="0" smtClean="0">
                  <a:solidFill>
                    <a:srgbClr val="000000"/>
                  </a:solidFill>
                  <a:latin typeface="Times New Roman" pitchFamily="18" charset="0"/>
                  <a:cs typeface="Times New Roman" pitchFamily="18" charset="0"/>
                </a:rPr>
                <a:t> AES (Advanced Encryption Standard) </a:t>
              </a:r>
              <a:r>
                <a:rPr lang="en-US" sz="1600" dirty="0" err="1" smtClean="0">
                  <a:solidFill>
                    <a:srgbClr val="000000"/>
                  </a:solidFill>
                  <a:latin typeface="Times New Roman" pitchFamily="18" charset="0"/>
                  <a:cs typeface="Times New Roman" pitchFamily="18" charset="0"/>
                </a:rPr>
                <a:t>Từ</a:t>
              </a:r>
              <a:r>
                <a:rPr lang="en-US" sz="1600" dirty="0" smtClean="0">
                  <a:solidFill>
                    <a:srgbClr val="000000"/>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26/5/2002 AES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thức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chuẩn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thay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thế</a:t>
              </a:r>
              <a:r>
                <a:rPr lang="en-US" sz="1600" dirty="0" smtClean="0">
                  <a:latin typeface="Times New Roman" pitchFamily="18" charset="0"/>
                  <a:cs typeface="Times New Roman" pitchFamily="18" charset="0"/>
                </a:rPr>
                <a:t> DES</a:t>
              </a:r>
              <a:endParaRPr lang="en-US" sz="1600"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4)">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algn="ctr"/>
            <a:r>
              <a:rPr lang="en-US" u="sng" dirty="0" smtClean="0">
                <a:latin typeface="Times New Roman" pitchFamily="18" charset="0"/>
                <a:cs typeface="Times New Roman" pitchFamily="18" charset="0"/>
              </a:rPr>
              <a:t>MÔ TẢ THUẬT TOÁN CỦA DES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vi-VN" sz="2600" dirty="0" smtClean="0">
                <a:latin typeface="Times New Roman" pitchFamily="18" charset="0"/>
                <a:cs typeface="Times New Roman" pitchFamily="18" charset="0"/>
              </a:rPr>
              <a:t>Quá trình mã hóa của DES có thể </a:t>
            </a:r>
            <a:r>
              <a:rPr lang="en-US" sz="2600" dirty="0" err="1" smtClean="0">
                <a:latin typeface="Times New Roman" pitchFamily="18" charset="0"/>
                <a:cs typeface="Times New Roman" pitchFamily="18" charset="0"/>
              </a:rPr>
              <a:t>mô</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tả</a:t>
            </a:r>
            <a:r>
              <a:rPr lang="vi-VN" sz="2600" dirty="0" smtClean="0">
                <a:latin typeface="Times New Roman" pitchFamily="18" charset="0"/>
                <a:cs typeface="Times New Roman" pitchFamily="18" charset="0"/>
              </a:rPr>
              <a:t> theo ba giai</a:t>
            </a:r>
            <a:r>
              <a:rPr lang="en-US" sz="2600" dirty="0" smtClean="0">
                <a:latin typeface="Times New Roman" pitchFamily="18" charset="0"/>
                <a:cs typeface="Times New Roman" pitchFamily="18" charset="0"/>
              </a:rPr>
              <a:t> </a:t>
            </a:r>
            <a:r>
              <a:rPr lang="vi-VN" sz="2600" dirty="0" smtClean="0">
                <a:latin typeface="Times New Roman" pitchFamily="18" charset="0"/>
                <a:cs typeface="Times New Roman" pitchFamily="18" charset="0"/>
              </a:rPr>
              <a:t>đoạn</a:t>
            </a:r>
            <a:r>
              <a:rPr lang="en-US" sz="2600" dirty="0" smtClean="0">
                <a:latin typeface="Times New Roman" pitchFamily="18" charset="0"/>
                <a:cs typeface="Times New Roman" pitchFamily="18" charset="0"/>
              </a:rPr>
              <a:t>:</a:t>
            </a:r>
          </a:p>
          <a:p>
            <a:pPr marL="0" indent="0">
              <a:buNone/>
            </a:pPr>
            <a:endParaRPr lang="en-US" sz="2600" dirty="0" smtClean="0">
              <a:latin typeface="+mj-lt"/>
            </a:endParaRPr>
          </a:p>
          <a:p>
            <a:pPr marL="0" indent="0">
              <a:buNone/>
            </a:pPr>
            <a:r>
              <a:rPr lang="vi-VN" sz="1600" dirty="0" smtClean="0">
                <a:latin typeface="+mj-lt"/>
              </a:rPr>
              <a:t>1. Tạo dãy 64 bit </a:t>
            </a:r>
            <a:r>
              <a:rPr lang="en-US" sz="1600" dirty="0" smtClean="0">
                <a:latin typeface="+mj-lt"/>
              </a:rPr>
              <a:t>X</a:t>
            </a:r>
            <a:r>
              <a:rPr lang="en-US" sz="1600" baseline="-25000" dirty="0" smtClean="0">
                <a:latin typeface="+mj-lt"/>
              </a:rPr>
              <a:t>0 </a:t>
            </a:r>
            <a:r>
              <a:rPr lang="vi-VN" sz="1600" dirty="0" smtClean="0">
                <a:latin typeface="+mj-lt"/>
              </a:rPr>
              <a:t>bằng cách hoán vị x theo hoán vị IP (Initial Permutation). </a:t>
            </a:r>
          </a:p>
          <a:p>
            <a:pPr marL="0" indent="0">
              <a:buNone/>
            </a:pPr>
            <a:r>
              <a:rPr lang="vi-VN" sz="1600" dirty="0" smtClean="0">
                <a:latin typeface="+mj-lt"/>
              </a:rPr>
              <a:t>Biểu diễn </a:t>
            </a:r>
            <a:r>
              <a:rPr lang="en-US" sz="1600" dirty="0" smtClean="0">
                <a:latin typeface="+mj-lt"/>
              </a:rPr>
              <a:t> X</a:t>
            </a:r>
            <a:r>
              <a:rPr lang="en-US" sz="1600" baseline="-25000" dirty="0" smtClean="0">
                <a:latin typeface="+mj-lt"/>
              </a:rPr>
              <a:t>0</a:t>
            </a:r>
            <a:r>
              <a:rPr lang="en-US" sz="1600" dirty="0" smtClean="0">
                <a:latin typeface="+mj-lt"/>
              </a:rPr>
              <a:t> = IP</a:t>
            </a:r>
            <a:r>
              <a:rPr lang="en-US" sz="1600" i="1" dirty="0" smtClean="0">
                <a:latin typeface="+mj-lt"/>
              </a:rPr>
              <a:t>(X) = (L</a:t>
            </a:r>
            <a:r>
              <a:rPr lang="en-US" sz="1600" i="1" baseline="-25000" dirty="0" smtClean="0">
                <a:latin typeface="+mj-lt"/>
              </a:rPr>
              <a:t>0</a:t>
            </a:r>
            <a:r>
              <a:rPr lang="en-US" sz="1600" i="1" dirty="0" smtClean="0">
                <a:latin typeface="+mj-lt"/>
              </a:rPr>
              <a:t>,R</a:t>
            </a:r>
            <a:r>
              <a:rPr lang="en-US" sz="1600" i="1" baseline="-25000" dirty="0" smtClean="0">
                <a:latin typeface="+mj-lt"/>
              </a:rPr>
              <a:t>0</a:t>
            </a:r>
            <a:r>
              <a:rPr lang="en-US" sz="1600" i="1" dirty="0" smtClean="0">
                <a:latin typeface="+mj-lt"/>
              </a:rPr>
              <a:t>). L</a:t>
            </a:r>
            <a:r>
              <a:rPr lang="en-US" sz="1600" i="1" baseline="-25000" dirty="0" smtClean="0">
                <a:latin typeface="+mj-lt"/>
              </a:rPr>
              <a:t>0</a:t>
            </a:r>
            <a:r>
              <a:rPr lang="vi-VN" sz="1600" i="1" baseline="-25000" dirty="0" smtClean="0">
                <a:latin typeface="+mj-lt"/>
              </a:rPr>
              <a:t> </a:t>
            </a:r>
            <a:r>
              <a:rPr lang="vi-VN" sz="1600" dirty="0" smtClean="0">
                <a:latin typeface="+mj-lt"/>
              </a:rPr>
              <a:t>gồm 32 bit bên trái của </a:t>
            </a:r>
            <a:r>
              <a:rPr lang="en-US" sz="1600" dirty="0" smtClean="0">
                <a:latin typeface="+mj-lt"/>
              </a:rPr>
              <a:t>X</a:t>
            </a:r>
            <a:r>
              <a:rPr lang="en-US" sz="1600" baseline="-25000" dirty="0" smtClean="0">
                <a:latin typeface="+mj-lt"/>
              </a:rPr>
              <a:t>0</a:t>
            </a:r>
            <a:r>
              <a:rPr lang="vi-VN" sz="1600" dirty="0" smtClean="0">
                <a:latin typeface="+mj-lt"/>
              </a:rPr>
              <a:t>, </a:t>
            </a:r>
            <a:r>
              <a:rPr lang="en-US" sz="1600" i="1" dirty="0" smtClean="0">
                <a:latin typeface="+mj-lt"/>
              </a:rPr>
              <a:t>R</a:t>
            </a:r>
            <a:r>
              <a:rPr lang="en-US" sz="1600" i="1" baseline="-25000" dirty="0" smtClean="0">
                <a:latin typeface="+mj-lt"/>
              </a:rPr>
              <a:t>0</a:t>
            </a:r>
            <a:r>
              <a:rPr lang="en-US" sz="1600" baseline="-25000" dirty="0" smtClean="0">
                <a:latin typeface="+mj-lt"/>
              </a:rPr>
              <a:t> </a:t>
            </a:r>
            <a:r>
              <a:rPr lang="vi-VN" sz="1600" dirty="0" smtClean="0">
                <a:latin typeface="+mj-lt"/>
              </a:rPr>
              <a:t>gồm 32 bit bên phải của </a:t>
            </a:r>
            <a:r>
              <a:rPr lang="en-US" sz="1600" dirty="0" smtClean="0">
                <a:latin typeface="+mj-lt"/>
              </a:rPr>
              <a:t>X</a:t>
            </a:r>
            <a:r>
              <a:rPr lang="en-US" sz="1600" baseline="-25000" dirty="0" smtClean="0">
                <a:latin typeface="+mj-lt"/>
              </a:rPr>
              <a:t>0.</a:t>
            </a:r>
          </a:p>
          <a:p>
            <a:pPr marL="0" indent="0">
              <a:buNone/>
            </a:pPr>
            <a:endParaRPr lang="en-US" sz="1600" baseline="-25000" dirty="0" smtClean="0">
              <a:latin typeface="+mj-lt"/>
            </a:endParaRPr>
          </a:p>
          <a:p>
            <a:pPr marL="457200" indent="-457200">
              <a:buNone/>
            </a:pPr>
            <a:r>
              <a:rPr lang="en-US" sz="1600" dirty="0" smtClean="0">
                <a:latin typeface="+mj-lt"/>
              </a:rPr>
              <a:t>2. </a:t>
            </a:r>
            <a:r>
              <a:rPr lang="vi-VN" sz="1600" dirty="0" smtClean="0">
                <a:latin typeface="+mj-lt"/>
              </a:rPr>
              <a:t>Thực hiện 16 vòng lặp từ 64 bit thu được và 56 bit của khoá k (chỉ sử dụng 48 bit của khoá k trong mỗi vòng lặp). 64 bit kết quả thu được qua mỗi vòng lặp sẽ là đầu vào cho vòng lặp sau. Các cặp từ 32 bit</a:t>
            </a:r>
            <a:r>
              <a:rPr lang="en-US" sz="1600" dirty="0" smtClean="0">
                <a:latin typeface="+mj-lt"/>
              </a:rPr>
              <a:t> </a:t>
            </a:r>
            <a:r>
              <a:rPr lang="en-US" sz="1600" i="1" dirty="0" err="1" smtClean="0">
                <a:latin typeface="+mj-lt"/>
                <a:cs typeface="Times New Roman" pitchFamily="18" charset="0"/>
              </a:rPr>
              <a:t>L</a:t>
            </a:r>
            <a:r>
              <a:rPr lang="en-US" sz="1600" i="1" baseline="-25000" dirty="0" err="1" smtClean="0">
                <a:latin typeface="+mj-lt"/>
                <a:cs typeface="Times New Roman" pitchFamily="18" charset="0"/>
              </a:rPr>
              <a:t>i</a:t>
            </a:r>
            <a:r>
              <a:rPr lang="en-US" sz="1600" i="1" dirty="0" err="1" smtClean="0">
                <a:latin typeface="+mj-lt"/>
                <a:cs typeface="Times New Roman" pitchFamily="18" charset="0"/>
              </a:rPr>
              <a:t>,R</a:t>
            </a:r>
            <a:r>
              <a:rPr lang="en-US" sz="1600" i="1" baseline="-25000" dirty="0" err="1" smtClean="0">
                <a:latin typeface="+mj-lt"/>
                <a:cs typeface="Times New Roman" pitchFamily="18" charset="0"/>
              </a:rPr>
              <a:t>i</a:t>
            </a:r>
            <a:r>
              <a:rPr lang="en-US" sz="1600" dirty="0" smtClean="0">
                <a:latin typeface="+mj-lt"/>
              </a:rPr>
              <a:t> ( </a:t>
            </a:r>
            <a:r>
              <a:rPr lang="en-US" sz="1600" dirty="0" err="1" smtClean="0">
                <a:latin typeface="+mj-lt"/>
              </a:rPr>
              <a:t>với</a:t>
            </a:r>
            <a:r>
              <a:rPr lang="en-US" sz="1600" dirty="0" smtClean="0">
                <a:latin typeface="+mj-lt"/>
              </a:rPr>
              <a:t> </a:t>
            </a:r>
            <a:r>
              <a:rPr lang="en-US" sz="1600" i="1" dirty="0" smtClean="0">
                <a:latin typeface="+mj-lt"/>
                <a:cs typeface="Times New Roman" pitchFamily="18" charset="0"/>
              </a:rPr>
              <a:t>1≤ </a:t>
            </a:r>
            <a:r>
              <a:rPr lang="en-US" sz="1600" i="1" dirty="0" err="1" smtClean="0">
                <a:latin typeface="+mj-lt"/>
                <a:cs typeface="Times New Roman" pitchFamily="18" charset="0"/>
              </a:rPr>
              <a:t>i</a:t>
            </a:r>
            <a:r>
              <a:rPr lang="en-US" sz="1600" i="1" dirty="0" smtClean="0">
                <a:latin typeface="+mj-lt"/>
                <a:cs typeface="Times New Roman" pitchFamily="18" charset="0"/>
              </a:rPr>
              <a:t> ≤ 16 )</a:t>
            </a:r>
            <a:r>
              <a:rPr lang="vi-VN" sz="1600" dirty="0" smtClean="0">
                <a:latin typeface="+mj-lt"/>
              </a:rPr>
              <a:t> được xác định theo quy tắc sau: </a:t>
            </a:r>
          </a:p>
          <a:p>
            <a:pPr marL="0" indent="0">
              <a:buNone/>
            </a:pPr>
            <a:endParaRPr lang="vi-VN" sz="1600" dirty="0" smtClean="0">
              <a:latin typeface="+mj-lt"/>
            </a:endParaRPr>
          </a:p>
          <a:p>
            <a:pPr marL="0" indent="0">
              <a:buNone/>
            </a:pPr>
            <a:endParaRPr lang="vi-VN" sz="1600" dirty="0" smtClean="0">
              <a:latin typeface="+mj-lt"/>
            </a:endParaRPr>
          </a:p>
          <a:p>
            <a:pPr marL="0" indent="0">
              <a:buNone/>
            </a:pPr>
            <a:endParaRPr lang="vi-VN" sz="1600" dirty="0" smtClean="0">
              <a:latin typeface="+mj-lt"/>
            </a:endParaRPr>
          </a:p>
          <a:p>
            <a:pPr marL="0" indent="0">
              <a:buNone/>
            </a:pPr>
            <a:r>
              <a:rPr lang="vi-VN" sz="1600" dirty="0" smtClean="0">
                <a:latin typeface="+mj-lt"/>
              </a:rPr>
              <a:t>với ⊕ biểu diễn phép toán XOR trên hai dãy bit, K1, K2, ..., K16 là các dãy 48 bit phát sinh từ khóa Kcho trước (Trên thực tế, mỗi khóa Ki được phát sinh bằng cách hoán vị các bit trong khóa K cho trước). </a:t>
            </a:r>
          </a:p>
          <a:p>
            <a:pPr marL="0" indent="0">
              <a:buNone/>
            </a:pPr>
            <a:endParaRPr lang="en-US" sz="2000" baseline="-25000" dirty="0" smtClean="0">
              <a:latin typeface="+mj-lt"/>
            </a:endParaRPr>
          </a:p>
        </p:txBody>
      </p:sp>
      <p:pic>
        <p:nvPicPr>
          <p:cNvPr id="4" name="Picture 2"/>
          <p:cNvPicPr>
            <a:picLocks noChangeAspect="1" noChangeArrowheads="1"/>
          </p:cNvPicPr>
          <p:nvPr/>
        </p:nvPicPr>
        <p:blipFill>
          <a:blip r:embed="rId2"/>
          <a:srcRect/>
          <a:stretch>
            <a:fillRect/>
          </a:stretch>
        </p:blipFill>
        <p:spPr bwMode="auto">
          <a:xfrm>
            <a:off x="838200" y="4114800"/>
            <a:ext cx="3886199" cy="81204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4)">
                                      <p:cBhvr>
                                        <p:cTn id="12" dur="1000"/>
                                        <p:tgtEl>
                                          <p:spTgt spid="3">
                                            <p:txEl>
                                              <p:pRg st="2" end="2"/>
                                            </p:txEl>
                                          </p:spTgt>
                                        </p:tgtEl>
                                      </p:cBhvr>
                                    </p:animEffect>
                                  </p:childTnLst>
                                </p:cTn>
                              </p:par>
                              <p:par>
                                <p:cTn id="13" presetID="21"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heel(4)">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lide(fromBottom)">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MÔ TẢ THUẬT TOÁN CỦA DES</a:t>
            </a:r>
            <a:endParaRPr lang="en-US" u="sng" dirty="0"/>
          </a:p>
        </p:txBody>
      </p:sp>
      <p:sp>
        <p:nvSpPr>
          <p:cNvPr id="3" name="Content Placeholder 2"/>
          <p:cNvSpPr>
            <a:spLocks noGrp="1"/>
          </p:cNvSpPr>
          <p:nvPr>
            <p:ph idx="1"/>
          </p:nvPr>
        </p:nvSpPr>
        <p:spPr/>
        <p:txBody>
          <a:bodyPr>
            <a:noAutofit/>
          </a:bodyPr>
          <a:lstStyle/>
          <a:p>
            <a:pPr marL="0" indent="0">
              <a:buNone/>
            </a:pPr>
            <a:r>
              <a:rPr lang="vi-VN" sz="2000" dirty="0" smtClean="0">
                <a:latin typeface="Times New Roman" pitchFamily="18" charset="0"/>
                <a:cs typeface="Times New Roman" pitchFamily="18" charset="0"/>
              </a:rPr>
              <a:t>3.  Áp dụng hoán vị ngược IP‾</a:t>
            </a:r>
            <a:r>
              <a:rPr lang="vi-VN" sz="2000" baseline="30000" dirty="0" smtClean="0">
                <a:latin typeface="Times New Roman" pitchFamily="18" charset="0"/>
                <a:cs typeface="Times New Roman" pitchFamily="18" charset="0"/>
              </a:rPr>
              <a:t>1</a:t>
            </a:r>
            <a:r>
              <a:rPr lang="vi-VN" sz="2000" dirty="0" smtClean="0">
                <a:latin typeface="Times New Roman" pitchFamily="18" charset="0"/>
                <a:cs typeface="Times New Roman" pitchFamily="18" charset="0"/>
              </a:rPr>
              <a:t>đối với dãy bit  R</a:t>
            </a:r>
            <a:r>
              <a:rPr lang="vi-VN" sz="2000" baseline="-25000" dirty="0" smtClean="0">
                <a:latin typeface="Times New Roman" pitchFamily="18" charset="0"/>
                <a:cs typeface="Times New Roman" pitchFamily="18" charset="0"/>
              </a:rPr>
              <a:t>16</a:t>
            </a:r>
            <a:r>
              <a:rPr lang="vi-VN" sz="2000" dirty="0" smtClean="0">
                <a:latin typeface="Times New Roman" pitchFamily="18" charset="0"/>
                <a:cs typeface="Times New Roman" pitchFamily="18" charset="0"/>
              </a:rPr>
              <a:t>L</a:t>
            </a:r>
            <a:r>
              <a:rPr lang="vi-VN" sz="2000" baseline="-25000" dirty="0" smtClean="0">
                <a:latin typeface="Times New Roman" pitchFamily="18" charset="0"/>
                <a:cs typeface="Times New Roman" pitchFamily="18" charset="0"/>
              </a:rPr>
              <a:t>16</a:t>
            </a:r>
            <a:r>
              <a:rPr lang="vi-VN" sz="2000" dirty="0" smtClean="0">
                <a:latin typeface="Times New Roman" pitchFamily="18" charset="0"/>
                <a:cs typeface="Times New Roman" pitchFamily="18" charset="0"/>
              </a:rPr>
              <a:t>, thu được từ y gồm 64 bit. Như vậy,         y = IP‾</a:t>
            </a:r>
            <a:r>
              <a:rPr lang="vi-VN" sz="2000" baseline="30000" dirty="0" smtClean="0">
                <a:latin typeface="Times New Roman" pitchFamily="18" charset="0"/>
                <a:cs typeface="Times New Roman" pitchFamily="18" charset="0"/>
              </a:rPr>
              <a:t>1</a:t>
            </a:r>
            <a:r>
              <a:rPr lang="vi-VN" sz="2000" dirty="0" smtClean="0">
                <a:latin typeface="Times New Roman" pitchFamily="18" charset="0"/>
                <a:cs typeface="Times New Roman" pitchFamily="18" charset="0"/>
              </a:rPr>
              <a:t> (R</a:t>
            </a:r>
            <a:r>
              <a:rPr lang="vi-VN" sz="2000" baseline="-25000" dirty="0" smtClean="0">
                <a:latin typeface="Times New Roman" pitchFamily="18" charset="0"/>
                <a:cs typeface="Times New Roman" pitchFamily="18" charset="0"/>
              </a:rPr>
              <a:t>16</a:t>
            </a:r>
            <a:r>
              <a:rPr lang="vi-VN" sz="2000" dirty="0" smtClean="0">
                <a:latin typeface="Times New Roman" pitchFamily="18" charset="0"/>
                <a:cs typeface="Times New Roman" pitchFamily="18" charset="0"/>
              </a:rPr>
              <a:t>L</a:t>
            </a:r>
            <a:r>
              <a:rPr lang="vi-VN" sz="2000" baseline="-25000" dirty="0" smtClean="0">
                <a:latin typeface="Times New Roman" pitchFamily="18" charset="0"/>
                <a:cs typeface="Times New Roman" pitchFamily="18" charset="0"/>
              </a:rPr>
              <a:t>16</a:t>
            </a:r>
            <a:r>
              <a:rPr lang="vi-VN" sz="2000" dirty="0" smtClean="0">
                <a:latin typeface="Times New Roman" pitchFamily="18" charset="0"/>
                <a:cs typeface="Times New Roman" pitchFamily="18" charset="0"/>
              </a:rPr>
              <a:t>  )</a:t>
            </a:r>
          </a:p>
          <a:p>
            <a:pPr marL="0" indent="0">
              <a:buNone/>
            </a:pPr>
            <a:r>
              <a:rPr lang="vi-VN" sz="2000" dirty="0" smtClean="0">
                <a:latin typeface="Times New Roman" pitchFamily="18" charset="0"/>
                <a:cs typeface="Times New Roman" pitchFamily="18" charset="0"/>
              </a:rPr>
              <a:t>Hàm f được sử dụng ở bước 2 là hàm có gồm hai tham số: Tham số thứ nhất A là một dãy 32 bit, tham số thứ hai J là một dãy 48 bit. Kết quả của hàm f là một dãy 32 bit. Các bước xử lý của hàm  f(A,J) như sau: </a:t>
            </a:r>
          </a:p>
          <a:p>
            <a:pPr marL="0" indent="0">
              <a:buNone/>
            </a:pPr>
            <a:r>
              <a:rPr lang="vi-VN" sz="2000" dirty="0" smtClean="0">
                <a:latin typeface="Times New Roman" pitchFamily="18" charset="0"/>
                <a:cs typeface="Times New Roman" pitchFamily="18" charset="0"/>
              </a:rPr>
              <a:t>Tham số thứ nhất A(32 bit) được mở rộng thành dãy 48 bit bằng hàm mở rộng E. </a:t>
            </a:r>
          </a:p>
          <a:p>
            <a:pPr marL="0" indent="0">
              <a:buNone/>
            </a:pPr>
            <a:r>
              <a:rPr lang="vi-VN" sz="2000" dirty="0" smtClean="0">
                <a:latin typeface="Times New Roman" pitchFamily="18" charset="0"/>
                <a:cs typeface="Times New Roman" pitchFamily="18" charset="0"/>
              </a:rPr>
              <a:t>Kết quảcủa hàm  E(A) là một dãy 48 bit được phát sinh từ A bằng cách hoán vị theo một thứ tựnhất định 32 bit của A, trong đó có 16 bit của A được lặp lại hai lần trong E (A). </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MÔ TẢ THUẬT TOÁN CỦA DES</a:t>
            </a:r>
            <a:endParaRPr lang="en-US" u="sng" dirty="0"/>
          </a:p>
        </p:txBody>
      </p:sp>
      <p:sp>
        <p:nvSpPr>
          <p:cNvPr id="3" name="Content Placeholder 2"/>
          <p:cNvSpPr>
            <a:spLocks noGrp="1"/>
          </p:cNvSpPr>
          <p:nvPr>
            <p:ph idx="1"/>
          </p:nvPr>
        </p:nvSpPr>
        <p:spPr/>
        <p:txBody>
          <a:bodyPr>
            <a:normAutofit fontScale="70000" lnSpcReduction="20000"/>
          </a:bodyPr>
          <a:lstStyle/>
          <a:p>
            <a:pPr marL="0" indent="0">
              <a:buNone/>
            </a:pPr>
            <a:r>
              <a:rPr lang="vi-VN" dirty="0" smtClean="0">
                <a:latin typeface="Times New Roman" pitchFamily="18" charset="0"/>
                <a:cs typeface="Times New Roman" pitchFamily="18" charset="0"/>
              </a:rPr>
              <a:t>Thực hiện phép toán XOR cho hai dãy 48 bit  E(A) và J, ta thu được một dãy 48 bit B. Biểu diễn B thành từng nhóm 6 bit như sau: B = B</a:t>
            </a:r>
            <a:r>
              <a:rPr lang="vi-VN" baseline="-25000" dirty="0" smtClean="0">
                <a:latin typeface="Times New Roman" pitchFamily="18" charset="0"/>
                <a:cs typeface="Times New Roman" pitchFamily="18" charset="0"/>
              </a:rPr>
              <a:t>1</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2</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3</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4</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5</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6</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7</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8</a:t>
            </a:r>
          </a:p>
          <a:p>
            <a:pPr marL="0" indent="0">
              <a:buNone/>
            </a:pPr>
            <a:r>
              <a:rPr lang="vi-VN" dirty="0" smtClean="0">
                <a:latin typeface="Times New Roman" pitchFamily="18" charset="0"/>
                <a:cs typeface="Times New Roman" pitchFamily="18" charset="0"/>
              </a:rPr>
              <a:t>Sử dụng tám ma trận S</a:t>
            </a:r>
            <a:r>
              <a:rPr lang="vi-VN" baseline="-25000" dirty="0" smtClean="0">
                <a:latin typeface="Times New Roman" pitchFamily="18" charset="0"/>
                <a:cs typeface="Times New Roman" pitchFamily="18" charset="0"/>
              </a:rPr>
              <a:t>1</a:t>
            </a:r>
            <a:r>
              <a:rPr lang="vi-VN" dirty="0" smtClean="0">
                <a:latin typeface="Times New Roman" pitchFamily="18" charset="0"/>
                <a:cs typeface="Times New Roman" pitchFamily="18" charset="0"/>
              </a:rPr>
              <a:t>,….,S</a:t>
            </a:r>
            <a:r>
              <a:rPr lang="vi-VN" baseline="-25000" dirty="0" smtClean="0">
                <a:latin typeface="Times New Roman" pitchFamily="18" charset="0"/>
                <a:cs typeface="Times New Roman" pitchFamily="18" charset="0"/>
              </a:rPr>
              <a:t>8</a:t>
            </a:r>
            <a:r>
              <a:rPr lang="vi-VN" dirty="0" smtClean="0">
                <a:latin typeface="Times New Roman" pitchFamily="18" charset="0"/>
                <a:cs typeface="Times New Roman" pitchFamily="18" charset="0"/>
              </a:rPr>
              <a:t> mỗi ma trận S</a:t>
            </a:r>
            <a:r>
              <a:rPr lang="vi-VN" baseline="-25000" dirty="0" smtClean="0">
                <a:latin typeface="Times New Roman" pitchFamily="18" charset="0"/>
                <a:cs typeface="Times New Roman" pitchFamily="18" charset="0"/>
              </a:rPr>
              <a:t>i</a:t>
            </a:r>
            <a:r>
              <a:rPr lang="vi-VN" dirty="0" smtClean="0">
                <a:latin typeface="Times New Roman" pitchFamily="18" charset="0"/>
                <a:cs typeface="Times New Roman" pitchFamily="18" charset="0"/>
              </a:rPr>
              <a:t> có kích thước 4 x 16 và mỗi dòng của ma trận nhận đủ 16 giá trị từ 0 đến 15. Xét dãy gồm 6 bit B</a:t>
            </a:r>
            <a:r>
              <a:rPr lang="vi-VN" baseline="-25000" dirty="0" smtClean="0">
                <a:latin typeface="Times New Roman" pitchFamily="18" charset="0"/>
                <a:cs typeface="Times New Roman" pitchFamily="18" charset="0"/>
              </a:rPr>
              <a:t>j</a:t>
            </a:r>
            <a:r>
              <a:rPr lang="vi-VN" dirty="0" smtClean="0">
                <a:latin typeface="Times New Roman" pitchFamily="18" charset="0"/>
                <a:cs typeface="Times New Roman" pitchFamily="18" charset="0"/>
              </a:rPr>
              <a:t> = b</a:t>
            </a:r>
            <a:r>
              <a:rPr lang="vi-VN" baseline="-25000" dirty="0" smtClean="0">
                <a:latin typeface="Times New Roman" pitchFamily="18" charset="0"/>
                <a:cs typeface="Times New Roman" pitchFamily="18" charset="0"/>
              </a:rPr>
              <a:t>1</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2</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3</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4</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5</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6</a:t>
            </a:r>
            <a:r>
              <a:rPr lang="vi-VN" dirty="0" smtClean="0">
                <a:latin typeface="Times New Roman" pitchFamily="18" charset="0"/>
                <a:cs typeface="Times New Roman" pitchFamily="18" charset="0"/>
              </a:rPr>
              <a:t> , S</a:t>
            </a:r>
            <a:r>
              <a:rPr lang="vi-VN" baseline="-25000" dirty="0" smtClean="0">
                <a:latin typeface="Times New Roman" pitchFamily="18" charset="0"/>
                <a:cs typeface="Times New Roman" pitchFamily="18" charset="0"/>
              </a:rPr>
              <a:t>j</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j</a:t>
            </a:r>
            <a:r>
              <a:rPr lang="vi-VN" dirty="0" smtClean="0">
                <a:latin typeface="Times New Roman" pitchFamily="18" charset="0"/>
                <a:cs typeface="Times New Roman" pitchFamily="18" charset="0"/>
              </a:rPr>
              <a:t>) được xác định bằng giá trị của phần tử tại dòng r cột c của S</a:t>
            </a:r>
            <a:r>
              <a:rPr lang="vi-VN" baseline="-25000" dirty="0" smtClean="0">
                <a:latin typeface="Times New Roman" pitchFamily="18" charset="0"/>
                <a:cs typeface="Times New Roman" pitchFamily="18" charset="0"/>
              </a:rPr>
              <a:t>j</a:t>
            </a:r>
            <a:r>
              <a:rPr lang="vi-VN" dirty="0" smtClean="0">
                <a:latin typeface="Times New Roman" pitchFamily="18" charset="0"/>
                <a:cs typeface="Times New Roman" pitchFamily="18" charset="0"/>
              </a:rPr>
              <a:t>, trong đó, chỉ số dòng r có biểu diễn nhị phân là b</a:t>
            </a:r>
            <a:r>
              <a:rPr lang="vi-VN" baseline="-25000" dirty="0" smtClean="0">
                <a:latin typeface="Times New Roman" pitchFamily="18" charset="0"/>
                <a:cs typeface="Times New Roman" pitchFamily="18" charset="0"/>
              </a:rPr>
              <a:t>1</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6</a:t>
            </a:r>
            <a:r>
              <a:rPr lang="vi-VN" dirty="0" smtClean="0">
                <a:latin typeface="Times New Roman" pitchFamily="18" charset="0"/>
                <a:cs typeface="Times New Roman" pitchFamily="18" charset="0"/>
              </a:rPr>
              <a:t>, chỉ số cột c có biểu diễn nhị phân là b</a:t>
            </a:r>
            <a:r>
              <a:rPr lang="vi-VN" baseline="-25000" dirty="0" smtClean="0">
                <a:latin typeface="Times New Roman" pitchFamily="18" charset="0"/>
                <a:cs typeface="Times New Roman" pitchFamily="18" charset="0"/>
              </a:rPr>
              <a:t>2</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3</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4</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5</a:t>
            </a:r>
            <a:r>
              <a:rPr lang="vi-VN" dirty="0" smtClean="0">
                <a:latin typeface="Times New Roman" pitchFamily="18" charset="0"/>
                <a:cs typeface="Times New Roman" pitchFamily="18" charset="0"/>
              </a:rPr>
              <a:t>. Bằng cách này, ta xác định được các dãy 4 bit C</a:t>
            </a:r>
            <a:r>
              <a:rPr lang="vi-VN" baseline="-25000" dirty="0" smtClean="0">
                <a:latin typeface="Times New Roman" pitchFamily="18" charset="0"/>
                <a:cs typeface="Times New Roman" pitchFamily="18" charset="0"/>
              </a:rPr>
              <a:t>j</a:t>
            </a:r>
            <a:r>
              <a:rPr lang="vi-VN" dirty="0" smtClean="0">
                <a:latin typeface="Times New Roman" pitchFamily="18" charset="0"/>
                <a:cs typeface="Times New Roman" pitchFamily="18" charset="0"/>
              </a:rPr>
              <a:t> = S</a:t>
            </a:r>
            <a:r>
              <a:rPr lang="vi-VN" baseline="-25000" dirty="0" smtClean="0">
                <a:latin typeface="Times New Roman" pitchFamily="18" charset="0"/>
                <a:cs typeface="Times New Roman" pitchFamily="18" charset="0"/>
              </a:rPr>
              <a:t>j</a:t>
            </a:r>
            <a:r>
              <a:rPr lang="vi-VN" dirty="0" smtClean="0">
                <a:latin typeface="Times New Roman" pitchFamily="18" charset="0"/>
                <a:cs typeface="Times New Roman" pitchFamily="18" charset="0"/>
              </a:rPr>
              <a:t>(B</a:t>
            </a:r>
            <a:r>
              <a:rPr lang="vi-VN" baseline="-25000" dirty="0" smtClean="0">
                <a:latin typeface="Times New Roman" pitchFamily="18" charset="0"/>
                <a:cs typeface="Times New Roman" pitchFamily="18" charset="0"/>
              </a:rPr>
              <a:t>j</a:t>
            </a:r>
            <a:r>
              <a:rPr lang="vi-VN" dirty="0" smtClean="0">
                <a:latin typeface="Times New Roman" pitchFamily="18" charset="0"/>
                <a:cs typeface="Times New Roman" pitchFamily="18" charset="0"/>
              </a:rPr>
              <a:t>), 1≤ j ≤ 8.</a:t>
            </a:r>
          </a:p>
          <a:p>
            <a:pPr marL="0" indent="0">
              <a:buNone/>
            </a:pPr>
            <a:r>
              <a:rPr lang="vi-VN" dirty="0" smtClean="0">
                <a:latin typeface="Times New Roman" pitchFamily="18" charset="0"/>
                <a:cs typeface="Times New Roman" pitchFamily="18" charset="0"/>
              </a:rPr>
              <a:t>Tập hợp các dãy 4 bit C</a:t>
            </a:r>
            <a:r>
              <a:rPr lang="vi-VN" baseline="-25000" dirty="0" smtClean="0">
                <a:latin typeface="Times New Roman" pitchFamily="18" charset="0"/>
                <a:cs typeface="Times New Roman" pitchFamily="18" charset="0"/>
              </a:rPr>
              <a:t>j </a:t>
            </a:r>
            <a:r>
              <a:rPr lang="vi-VN" dirty="0" smtClean="0">
                <a:latin typeface="Times New Roman" pitchFamily="18" charset="0"/>
                <a:cs typeface="Times New Roman" pitchFamily="18" charset="0"/>
              </a:rPr>
              <a:t>lại, ta có  được dãy 32 bit </a:t>
            </a:r>
          </a:p>
          <a:p>
            <a:pPr marL="0" indent="0">
              <a:buNone/>
            </a:pPr>
            <a:r>
              <a:rPr lang="vi-VN" dirty="0" smtClean="0">
                <a:latin typeface="Times New Roman" pitchFamily="18" charset="0"/>
                <a:cs typeface="Times New Roman" pitchFamily="18" charset="0"/>
              </a:rPr>
              <a:t>C=C</a:t>
            </a:r>
            <a:r>
              <a:rPr lang="vi-VN" baseline="-25000" dirty="0" smtClean="0">
                <a:latin typeface="Times New Roman" pitchFamily="18" charset="0"/>
                <a:cs typeface="Times New Roman" pitchFamily="18" charset="0"/>
              </a:rPr>
              <a:t>1</a:t>
            </a:r>
            <a:r>
              <a:rPr lang="vi-VN" dirty="0" smtClean="0">
                <a:latin typeface="Times New Roman" pitchFamily="18" charset="0"/>
                <a:cs typeface="Times New Roman" pitchFamily="18" charset="0"/>
              </a:rPr>
              <a:t>C</a:t>
            </a:r>
            <a:r>
              <a:rPr lang="vi-VN" baseline="-25000" dirty="0" smtClean="0">
                <a:latin typeface="Times New Roman" pitchFamily="18" charset="0"/>
                <a:cs typeface="Times New Roman" pitchFamily="18" charset="0"/>
              </a:rPr>
              <a:t>2</a:t>
            </a:r>
            <a:r>
              <a:rPr lang="vi-VN" dirty="0" smtClean="0">
                <a:latin typeface="Times New Roman" pitchFamily="18" charset="0"/>
                <a:cs typeface="Times New Roman" pitchFamily="18" charset="0"/>
              </a:rPr>
              <a:t>C</a:t>
            </a:r>
            <a:r>
              <a:rPr lang="vi-VN" baseline="-25000" dirty="0" smtClean="0">
                <a:latin typeface="Times New Roman" pitchFamily="18" charset="0"/>
                <a:cs typeface="Times New Roman" pitchFamily="18" charset="0"/>
              </a:rPr>
              <a:t>3</a:t>
            </a:r>
            <a:r>
              <a:rPr lang="vi-VN" dirty="0" smtClean="0">
                <a:latin typeface="Times New Roman" pitchFamily="18" charset="0"/>
                <a:cs typeface="Times New Roman" pitchFamily="18" charset="0"/>
              </a:rPr>
              <a:t>C</a:t>
            </a:r>
            <a:r>
              <a:rPr lang="vi-VN" baseline="-25000" dirty="0" smtClean="0">
                <a:latin typeface="Times New Roman" pitchFamily="18" charset="0"/>
                <a:cs typeface="Times New Roman" pitchFamily="18" charset="0"/>
              </a:rPr>
              <a:t>4</a:t>
            </a:r>
            <a:r>
              <a:rPr lang="vi-VN" dirty="0" smtClean="0">
                <a:latin typeface="Times New Roman" pitchFamily="18" charset="0"/>
                <a:cs typeface="Times New Roman" pitchFamily="18" charset="0"/>
              </a:rPr>
              <a:t>C</a:t>
            </a:r>
            <a:r>
              <a:rPr lang="vi-VN" baseline="-25000" dirty="0" smtClean="0">
                <a:latin typeface="Times New Roman" pitchFamily="18" charset="0"/>
                <a:cs typeface="Times New Roman" pitchFamily="18" charset="0"/>
              </a:rPr>
              <a:t>5</a:t>
            </a:r>
            <a:r>
              <a:rPr lang="vi-VN" dirty="0" smtClean="0">
                <a:latin typeface="Times New Roman" pitchFamily="18" charset="0"/>
                <a:cs typeface="Times New Roman" pitchFamily="18" charset="0"/>
              </a:rPr>
              <a:t>C</a:t>
            </a:r>
            <a:r>
              <a:rPr lang="vi-VN" baseline="-25000" dirty="0" smtClean="0">
                <a:latin typeface="Times New Roman" pitchFamily="18" charset="0"/>
                <a:cs typeface="Times New Roman" pitchFamily="18" charset="0"/>
              </a:rPr>
              <a:t>6</a:t>
            </a:r>
            <a:r>
              <a:rPr lang="vi-VN" dirty="0" smtClean="0">
                <a:latin typeface="Times New Roman" pitchFamily="18" charset="0"/>
                <a:cs typeface="Times New Roman" pitchFamily="18" charset="0"/>
              </a:rPr>
              <a:t>C</a:t>
            </a:r>
            <a:r>
              <a:rPr lang="vi-VN" baseline="-25000" dirty="0" smtClean="0">
                <a:latin typeface="Times New Roman" pitchFamily="18" charset="0"/>
                <a:cs typeface="Times New Roman" pitchFamily="18" charset="0"/>
              </a:rPr>
              <a:t>7</a:t>
            </a:r>
            <a:r>
              <a:rPr lang="vi-VN" dirty="0" smtClean="0">
                <a:latin typeface="Times New Roman" pitchFamily="18" charset="0"/>
                <a:cs typeface="Times New Roman" pitchFamily="18" charset="0"/>
              </a:rPr>
              <a:t>C</a:t>
            </a:r>
            <a:r>
              <a:rPr lang="vi-VN" baseline="-25000" dirty="0" smtClean="0">
                <a:latin typeface="Times New Roman" pitchFamily="18" charset="0"/>
                <a:cs typeface="Times New Roman" pitchFamily="18" charset="0"/>
              </a:rPr>
              <a:t>8</a:t>
            </a:r>
            <a:r>
              <a:rPr lang="vi-VN" dirty="0" smtClean="0">
                <a:latin typeface="Times New Roman" pitchFamily="18" charset="0"/>
                <a:cs typeface="Times New Roman" pitchFamily="18" charset="0"/>
              </a:rPr>
              <a:t>. Dãy 32 bit thu được bằng cách hoán vị C theo một quy luật P nhất định chính là kết quả của hàm  F( A,J). </a:t>
            </a:r>
            <a:endParaRPr lang="en-US" dirty="0" smtClean="0">
              <a:latin typeface="Times New Roman" pitchFamily="18" charset="0"/>
              <a:cs typeface="Times New Roman" pitchFamily="18" charset="0"/>
            </a:endParaRPr>
          </a:p>
          <a:p>
            <a:pPr marL="0" indent="0">
              <a:buNone/>
            </a:pPr>
            <a:r>
              <a:rPr lang="vi-VN" dirty="0" smtClean="0">
                <a:latin typeface="Times New Roman" pitchFamily="18" charset="0"/>
                <a:cs typeface="Times New Roman" pitchFamily="18" charset="0"/>
              </a:rPr>
              <a:t>Quá trình giải mã chính là thực hiện theo thứtự đảo ngược các thao tác của quá trình mã hóa</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Times New Roman" pitchFamily="18" charset="0"/>
                <a:cs typeface="Times New Roman" pitchFamily="18" charset="0"/>
              </a:rPr>
              <a:t>THÁM MÃ DES</a:t>
            </a:r>
            <a:endParaRPr lang="en-US" u="sng" dirty="0"/>
          </a:p>
        </p:txBody>
      </p:sp>
      <p:sp>
        <p:nvSpPr>
          <p:cNvPr id="3" name="Content Placeholder 2"/>
          <p:cNvSpPr>
            <a:spLocks noGrp="1"/>
          </p:cNvSpPr>
          <p:nvPr>
            <p:ph idx="1"/>
          </p:nvPr>
        </p:nvSpPr>
        <p:spPr/>
        <p:txBody>
          <a:bodyPr>
            <a:normAutofit fontScale="92500"/>
          </a:bodyPr>
          <a:lstStyle/>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Các phương pháp thám mã đường tắt đã được công bố gồm có thám mã vi sai, thám mã tuyến tính, thám mã phi tuyến, thám mã vi sai tuyến tính, thám mã tích phân, phương pháp thám mã vi sai bậc cao, thám mã nội suy v.v..</a:t>
            </a:r>
            <a:endParaRPr lang="en-US" sz="22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Thám mã hộp đen (vét cạn để tìm khoá)</a:t>
            </a:r>
          </a:p>
          <a:p>
            <a:pPr>
              <a:buNone/>
            </a:pP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Thám mã hộp đen nói chung và tấn công vét cạn nói riêng là phương pháp</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thám mã không phân tích sâu cấu trúc bên trong của hệ mật mã. Cơ sở của phương pháp này chủ yếu dựa vào sức mạnh của các hệ thống tính toán hiệu năng cao để thực hiện vét cạn và tìm ra khoá mật. Đây là phương pháp thám mã đơn giản nhất đối với hệ mật mã khối. Việc thám mã đơn thuần</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chỉ là thử tất cả các khóa, khóa này nối tiếp khóa kia, cho đến khi tìm ra khóa đúng.</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lide(fromBottom)">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1563</TotalTime>
  <Words>2184</Words>
  <Application>Microsoft Office PowerPoint</Application>
  <PresentationFormat>On-screen Show (4:3)</PresentationFormat>
  <Paragraphs>220</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Trek</vt:lpstr>
      <vt:lpstr>Visio</vt:lpstr>
      <vt:lpstr>Slide 1</vt:lpstr>
      <vt:lpstr>Slide 2</vt:lpstr>
      <vt:lpstr>Slide 3</vt:lpstr>
      <vt:lpstr>MÃ HÓA CỔ ĐIỂN </vt:lpstr>
      <vt:lpstr>DES ( Data Encryption Standard)</vt:lpstr>
      <vt:lpstr>MÔ TẢ THUẬT TOÁN CỦA DES</vt:lpstr>
      <vt:lpstr>MÔ TẢ THUẬT TOÁN CỦA DES</vt:lpstr>
      <vt:lpstr>MÔ TẢ THUẬT TOÁN CỦA DES</vt:lpstr>
      <vt:lpstr>THÁM MÃ DES</vt:lpstr>
      <vt:lpstr>Chuẩn mã hóa dữ liệu tiến tiến(AES)</vt:lpstr>
      <vt:lpstr>Yêu cầu cơ bản đối với các thuật toán AES </vt:lpstr>
      <vt:lpstr>MÃ HÓA CÔNG KHAI</vt:lpstr>
      <vt:lpstr>MÃ HÓA CÔNG KHAI</vt:lpstr>
      <vt:lpstr>HỆ MẬT RSA</vt:lpstr>
      <vt:lpstr>THUẬT TOÁN RSA</vt:lpstr>
      <vt:lpstr>TẤN CÔNG RSA</vt:lpstr>
      <vt:lpstr>CHỮ KÝ SỐ (Electronic signature)</vt:lpstr>
      <vt:lpstr>CHỮ KÝ SỐ (Electronic signature)</vt:lpstr>
      <vt:lpstr>CHỮ KÝ SỐ (Electronic signature)</vt:lpstr>
      <vt:lpstr>MÔ HÌNH CHỮ KÝ SỐ</vt:lpstr>
      <vt:lpstr>QUÁ TRÌNH XÁC THỰC CHỮ KÝ SỐ</vt:lpstr>
      <vt:lpstr>CÁC THUẬT TOÁN  CHỮ KÝ SỐ THƯỜNG DÙNG</vt:lpstr>
      <vt:lpstr>CHỮ KÝ SỐ RSA</vt:lpstr>
      <vt:lpstr>CHỮ KÝ SỐ ELGAMAL</vt:lpstr>
      <vt:lpstr>TẠO VÀ XÁC THỰC CHỮ KÝ SỐ ELGAMAL</vt:lpstr>
      <vt:lpstr>Hàm băm mật mã</vt:lpstr>
      <vt:lpstr>Hàm băm mật mã</vt:lpstr>
      <vt:lpstr>HÀM BĂM MD5</vt:lpstr>
      <vt:lpstr>HÀM BĂM MD5</vt:lpstr>
      <vt:lpstr>HÀM BĂM MD5</vt:lpstr>
      <vt:lpstr>HÀM BĂM MD5</vt:lpstr>
      <vt:lpstr>TRÂN TRỌNG CẢM ƠN  THẦY VÀ CÁC BẠN ĐÃ LẮNG NGHE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TMDUC</cp:lastModifiedBy>
  <cp:revision>139</cp:revision>
  <dcterms:created xsi:type="dcterms:W3CDTF">2006-08-16T00:00:00Z</dcterms:created>
  <dcterms:modified xsi:type="dcterms:W3CDTF">2013-10-09T02:24:44Z</dcterms:modified>
</cp:coreProperties>
</file>