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320" r:id="rId3"/>
    <p:sldId id="321" r:id="rId4"/>
    <p:sldId id="322" r:id="rId5"/>
    <p:sldId id="289" r:id="rId6"/>
    <p:sldId id="290" r:id="rId7"/>
    <p:sldId id="284" r:id="rId8"/>
    <p:sldId id="303" r:id="rId9"/>
    <p:sldId id="291" r:id="rId10"/>
    <p:sldId id="292" r:id="rId11"/>
    <p:sldId id="304" r:id="rId12"/>
    <p:sldId id="294" r:id="rId13"/>
    <p:sldId id="295" r:id="rId14"/>
    <p:sldId id="305" r:id="rId15"/>
    <p:sldId id="301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4" r:id="rId24"/>
    <p:sldId id="315" r:id="rId25"/>
    <p:sldId id="316" r:id="rId26"/>
    <p:sldId id="31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620F-A52E-4D67-B465-31730DADB5C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011BB-ACA3-4439-9D41-7D85D65BB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7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4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0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94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40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04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12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2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08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63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7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3EF2A1-25C9-4608-841D-85B38670FB44}" type="datetimeFigureOut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11/27/2013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5575E0-35D5-48D9-B3C3-A1823A809C50}" type="slidenum">
              <a:rPr lang="en-US" smtClean="0">
                <a:solidFill>
                  <a:srgbClr val="D4D2D0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22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iki/Thu%E1%BA%ADt_to%C3%A1n" TargetMode="External"/><Relationship Id="rId7" Type="http://schemas.openxmlformats.org/officeDocument/2006/relationships/hyperlink" Target="http://vi.wikipedia.org/wiki/Bit" TargetMode="External"/><Relationship Id="rId2" Type="http://schemas.openxmlformats.org/officeDocument/2006/relationships/hyperlink" Target="http://vi.wikipedia.org/wiki/H%C3%A0m_b%C4%83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.wikipedia.org/wiki/C%C6%A1_quan_An_ninh_Qu%E1%BB%91c_gia_Hoa_K%E1%BB%B3" TargetMode="External"/><Relationship Id="rId5" Type="http://schemas.openxmlformats.org/officeDocument/2006/relationships/hyperlink" Target="http://vi.wikipedia.org/w/index.php?title=Thu%E1%BA%ADt_gi%E1%BA%A3i_b%C4%83m_m%E1%BA%ADt&amp;action=edit&amp;redlink=1" TargetMode="External"/><Relationship Id="rId4" Type="http://schemas.openxmlformats.org/officeDocument/2006/relationships/hyperlink" Target="http://vi.wikipedia.org/w/index.php?title=FIPS&amp;action=edit&amp;redlink=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vi.wikipedia.org/wiki/The_quick_brown_fox_jumps_over_the_lazy_d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066800"/>
            <a:ext cx="6400800" cy="1905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7696200" cy="3962400"/>
          </a:xfrm>
        </p:spPr>
        <p:txBody>
          <a:bodyPr/>
          <a:lstStyle/>
          <a:p>
            <a:pPr algn="l"/>
            <a:r>
              <a:rPr lang="en-US" sz="2800" u="sng" dirty="0" err="1" smtClean="0">
                <a:latin typeface="Microsoft Sans Serif" pitchFamily="34" charset="0"/>
                <a:cs typeface="Microsoft Sans Serif" pitchFamily="34" charset="0"/>
              </a:rPr>
              <a:t>Giáo</a:t>
            </a:r>
            <a:r>
              <a:rPr lang="en-US" sz="2800" u="sng" dirty="0" smtClean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2800" u="sng" dirty="0" err="1" smtClean="0">
                <a:latin typeface="Microsoft Sans Serif" pitchFamily="34" charset="0"/>
                <a:cs typeface="Microsoft Sans Serif" pitchFamily="34" charset="0"/>
              </a:rPr>
              <a:t>viên</a:t>
            </a:r>
            <a:r>
              <a:rPr lang="en-US" sz="2800" dirty="0" smtClean="0">
                <a:latin typeface="Microsoft Sans Serif" pitchFamily="34" charset="0"/>
                <a:cs typeface="Microsoft Sans Serif" pitchFamily="34" charset="0"/>
              </a:rPr>
              <a:t>: </a:t>
            </a:r>
            <a:r>
              <a:rPr lang="en-US" sz="2800" dirty="0" err="1" smtClean="0">
                <a:latin typeface="Microsoft Sans Serif" pitchFamily="34" charset="0"/>
                <a:cs typeface="Microsoft Sans Serif" pitchFamily="34" charset="0"/>
              </a:rPr>
              <a:t>Tống</a:t>
            </a:r>
            <a:r>
              <a:rPr lang="en-US" sz="2800" dirty="0" smtClean="0">
                <a:latin typeface="Microsoft Sans Serif" pitchFamily="34" charset="0"/>
                <a:cs typeface="Microsoft Sans Serif" pitchFamily="34" charset="0"/>
              </a:rPr>
              <a:t> Minh </a:t>
            </a:r>
            <a:r>
              <a:rPr lang="en-US" sz="2800" dirty="0" err="1" smtClean="0">
                <a:latin typeface="Microsoft Sans Serif" pitchFamily="34" charset="0"/>
                <a:cs typeface="Microsoft Sans Serif" pitchFamily="34" charset="0"/>
              </a:rPr>
              <a:t>Đức</a:t>
            </a:r>
            <a:r>
              <a:rPr lang="en-US" sz="2800" dirty="0" smtClean="0">
                <a:latin typeface="Microsoft Sans Serif" pitchFamily="34" charset="0"/>
                <a:cs typeface="Microsoft Sans Serif" pitchFamily="34" charset="0"/>
              </a:rPr>
              <a:t/>
            </a:r>
            <a:br>
              <a:rPr lang="en-US" sz="2800" dirty="0" smtClean="0">
                <a:latin typeface="Microsoft Sans Serif" pitchFamily="34" charset="0"/>
                <a:cs typeface="Microsoft Sans Serif" pitchFamily="34" charset="0"/>
              </a:rPr>
            </a:br>
            <a:r>
              <a:rPr lang="en-US" u="sng" dirty="0" err="1" smtClean="0"/>
              <a:t>Sinh</a:t>
            </a:r>
            <a:r>
              <a:rPr lang="en-US" u="sng" dirty="0" smtClean="0"/>
              <a:t> </a:t>
            </a:r>
            <a:r>
              <a:rPr lang="en-US" u="sng" dirty="0" err="1" smtClean="0"/>
              <a:t>viên</a:t>
            </a:r>
            <a:r>
              <a:rPr lang="en-US" u="sng" dirty="0" smtClean="0"/>
              <a:t> </a:t>
            </a:r>
            <a:r>
              <a:rPr lang="en-US" u="sng" dirty="0" err="1" smtClean="0"/>
              <a:t>thực</a:t>
            </a:r>
            <a:r>
              <a:rPr lang="en-US" u="sng" dirty="0" smtClean="0"/>
              <a:t> </a:t>
            </a:r>
            <a:r>
              <a:rPr lang="en-US" u="sng" dirty="0" err="1" smtClean="0"/>
              <a:t>hiện</a:t>
            </a:r>
            <a:r>
              <a:rPr lang="en-US" u="sng" dirty="0" smtClean="0"/>
              <a:t>:</a:t>
            </a:r>
            <a:br>
              <a:rPr lang="en-US" u="sng" dirty="0" smtClean="0"/>
            </a:b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Luân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Nhuân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Hưng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Vương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HÀM BĂM 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MD5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32 bit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X[i] 32 bit: X = X[0] X[1] … X[n]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16.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315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39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HÀM BĂM 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Đầu tiên, bốn biến  A, B, C, D được khởi tạo. Những biến này được gọi 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chaining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riables.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Bốn chu kỳ biến đổi trong MD5 hoàn toàn khác nhau và lần lượt sử dụng các hàm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F, G, H và I. Mỗi hàm có tham số X, Y, Z là các từ 32 bit và kết quả là một từ 32 bit.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F ( X,  Y,  Z) = ( X  ∧ Y)  ∨ (( ¬X)  ∧ Z) </a:t>
            </a:r>
          </a:p>
          <a:p>
            <a:pPr>
              <a:buNone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G(X,  Y,  Z) = ( X  ∧ Z)  ∨ ( Y   ∧ ( ¬ Z)) </a:t>
            </a:r>
          </a:p>
          <a:p>
            <a:pPr>
              <a:buNone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H ( X,  Y,  Z) =  X  ⊕ Y  ⊕  Z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I ( X,  Y,  Z) =  Y  ⊕ ( X ∨ ( ¬ Z))  </a:t>
            </a:r>
          </a:p>
          <a:p>
            <a:pPr>
              <a:buNone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với quy ước: </a:t>
            </a:r>
          </a:p>
          <a:p>
            <a:pPr>
              <a:buNone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X ∧ Y Phép toán AND trên bit giữa  X  và  Y </a:t>
            </a:r>
          </a:p>
          <a:p>
            <a:pPr>
              <a:buNone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X ∨ Y Phép toán OR trên bit giữa  X và  Y </a:t>
            </a:r>
          </a:p>
          <a:p>
            <a:pPr>
              <a:buNone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X  ⊕ Y Phép toán XOR trên bit giữa  X và  Y </a:t>
            </a:r>
          </a:p>
          <a:p>
            <a:pPr>
              <a:buNone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¬X  Phép toán NOT trên bit của  X </a:t>
            </a:r>
          </a:p>
          <a:p>
            <a:pPr>
              <a:buNone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X + Y Phép cộng (modulo 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X &lt;&lt;&lt; 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Các bit của X được dịch chuyển xoay vòng sang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trái s vị trí (0 ≤ s &lt; 32)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HÀM BĂM 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Định nghĩa các hàm: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FF(a,b,c,d,Mj,s,ti):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a = b + ((a + F(b,c,d) + Mj + ti) &lt;&lt;&lt; s)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GG(a,b,c,d,Mj,s,ti):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a = b + ((a + G(b,c,d) + Mj + ti) &lt;&lt;&lt; s)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HH(a,b,c,d,Mj,s,ti):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a = b + ((a + H(b,c,d) + Mj + ti) &lt;&lt;&lt; s)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II(a,b,c,d,Mj,s,ti):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a = b + ((a + I(b,c,d) + Mj + ti) &lt;&lt;&lt; s)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ới  Mj là M[j] và hằng số ti xác định theo công thức: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5410200"/>
            <a:ext cx="365196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ti = ⎣2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sin(i)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⎦  ,  i tính bằng radian.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HÀM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BĂM 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băm</a:t>
            </a:r>
            <a:r>
              <a:rPr lang="en-US" sz="2400" dirty="0" smtClean="0"/>
              <a:t> MD5 (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tóm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 – message </a:t>
            </a:r>
            <a:r>
              <a:rPr lang="en-US" sz="2400" dirty="0" err="1" smtClean="0"/>
              <a:t>degests</a:t>
            </a:r>
            <a:r>
              <a:rPr lang="en-US" sz="2400" dirty="0" smtClean="0"/>
              <a:t>)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1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thập</a:t>
            </a:r>
            <a:r>
              <a:rPr lang="en-US" sz="2400" dirty="0" smtClean="0"/>
              <a:t> </a:t>
            </a:r>
            <a:r>
              <a:rPr lang="en-US" sz="2400" dirty="0" err="1" smtClean="0"/>
              <a:t>lục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32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.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băm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MD5(“</a:t>
            </a:r>
            <a:r>
              <a:rPr lang="en-US" sz="2400" b="1" dirty="0" err="1" smtClean="0"/>
              <a:t>cộng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hòa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hội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chủ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nghĩa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nam</a:t>
            </a:r>
            <a:r>
              <a:rPr lang="en-US" sz="2400" b="1" dirty="0" smtClean="0"/>
              <a:t>”)</a:t>
            </a:r>
          </a:p>
          <a:p>
            <a:pPr marL="0" indent="0">
              <a:buNone/>
            </a:pPr>
            <a:r>
              <a:rPr lang="en-US" sz="2400" dirty="0" smtClean="0"/>
              <a:t>	= 7b8e76fac176d53c53cb24843e31e759</a:t>
            </a:r>
          </a:p>
          <a:p>
            <a:r>
              <a:rPr lang="en-US" sz="2400" dirty="0" err="1" smtClean="0"/>
              <a:t>Thậm</a:t>
            </a:r>
            <a:r>
              <a:rPr lang="en-US" sz="2400" dirty="0" smtClean="0"/>
              <a:t> </a:t>
            </a:r>
            <a:r>
              <a:rPr lang="en-US" sz="2400" dirty="0" err="1" smtClean="0"/>
              <a:t>chí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1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b="1" dirty="0" smtClean="0"/>
              <a:t>	MD5(“</a:t>
            </a:r>
            <a:r>
              <a:rPr lang="en-US" sz="2400" b="1" dirty="0" err="1" smtClean="0"/>
              <a:t>Cộng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Hòa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Hội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Chủ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Nghĩa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Việt</a:t>
            </a:r>
            <a:r>
              <a:rPr lang="en-US" sz="2400" b="1" dirty="0" smtClean="0"/>
              <a:t> Nam”)</a:t>
            </a:r>
          </a:p>
          <a:p>
            <a:pPr marL="0" indent="0">
              <a:buNone/>
            </a:pPr>
            <a:r>
              <a:rPr lang="en-US" sz="2400" dirty="0" smtClean="0"/>
              <a:t>	=0634f131b89616154a643be79b61eda4</a:t>
            </a:r>
          </a:p>
          <a:p>
            <a:r>
              <a:rPr lang="en-US" sz="2400" dirty="0" err="1" smtClean="0"/>
              <a:t>Ngay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1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 </a:t>
            </a:r>
            <a:r>
              <a:rPr lang="en-US" sz="2400" dirty="0" err="1" smtClean="0"/>
              <a:t>rỗng</a:t>
            </a:r>
            <a:r>
              <a:rPr lang="en-US" sz="2400" dirty="0" smtClean="0"/>
              <a:t>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1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MD5(“”)=d41d8cd98f00b204e9800998ecf8427e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22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86092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trọng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MD5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rộng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rãi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thế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giới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mềm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đảm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bảo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rằng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tập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tải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bị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hỏng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so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sánh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giữa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kiểm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tra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mềm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MD5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bố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kiểm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tra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mềm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tải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MD5.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MD5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hóa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mật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khẩu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mục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đích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việc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hóa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biến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đổi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chuỗi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mật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khẩu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đoạn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khác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sao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đoạn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nào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lần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trở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mật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khẩu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nghĩa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việc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hoặc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mất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khoảng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vô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tận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đủ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làm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nản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lòng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hacker).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 MD5 </a:t>
            </a:r>
            <a:r>
              <a:rPr lang="en-US" sz="2400" dirty="0" err="1" smtClean="0"/>
              <a:t>khá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,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1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“</a:t>
            </a:r>
            <a:r>
              <a:rPr lang="en-US" sz="2400" dirty="0" err="1" smtClean="0"/>
              <a:t>vân</a:t>
            </a:r>
            <a:r>
              <a:rPr lang="en-US" sz="2400" dirty="0" smtClean="0"/>
              <a:t> </a:t>
            </a:r>
            <a:r>
              <a:rPr lang="en-US" sz="2400" dirty="0" err="1" smtClean="0"/>
              <a:t>tay</a:t>
            </a:r>
            <a:r>
              <a:rPr lang="en-US" sz="2400" dirty="0" smtClean="0"/>
              <a:t>” hay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tùy</a:t>
            </a:r>
            <a:r>
              <a:rPr lang="en-US" sz="2400" dirty="0" smtClean="0"/>
              <a:t> ý.</a:t>
            </a:r>
          </a:p>
          <a:p>
            <a:r>
              <a:rPr lang="en-US" sz="2400" dirty="0" err="1" smtClean="0"/>
              <a:t>Người</a:t>
            </a:r>
            <a:r>
              <a:rPr lang="en-US" sz="2400" dirty="0" smtClean="0"/>
              <a:t> ta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rằng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2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2^64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,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1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2^128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MD5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dò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yếu</a:t>
            </a:r>
            <a:r>
              <a:rPr lang="en-US" sz="2400" dirty="0" smtClean="0"/>
              <a:t> 1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cẩn</a:t>
            </a:r>
            <a:r>
              <a:rPr lang="en-US" sz="2400" dirty="0" smtClean="0"/>
              <a:t> </a:t>
            </a:r>
            <a:r>
              <a:rPr lang="en-US" sz="2400" dirty="0" err="1" smtClean="0"/>
              <a:t>thận</a:t>
            </a:r>
            <a:r>
              <a:rPr lang="en-US" sz="2400" dirty="0" smtClean="0"/>
              <a:t>. </a:t>
            </a:r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</a:t>
            </a:r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1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cẩn</a:t>
            </a:r>
            <a:r>
              <a:rPr lang="en-US" sz="2400" dirty="0" smtClean="0"/>
              <a:t> </a:t>
            </a:r>
            <a:r>
              <a:rPr lang="en-US" sz="2400" dirty="0" err="1" smtClean="0"/>
              <a:t>thận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an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959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Hàm</a:t>
            </a:r>
            <a:r>
              <a:rPr lang="en-US" u="sng" dirty="0" smtClean="0"/>
              <a:t> </a:t>
            </a:r>
            <a:r>
              <a:rPr lang="en-US" u="sng" dirty="0" err="1" smtClean="0"/>
              <a:t>băm</a:t>
            </a:r>
            <a:r>
              <a:rPr lang="en-US" u="sng" dirty="0" smtClean="0"/>
              <a:t> SHA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(Secure Hash Algorithm hay </a:t>
            </a:r>
            <a:r>
              <a:rPr lang="vi-VN" sz="2400" dirty="0">
                <a:latin typeface="Times New Roman" pitchFamily="18" charset="0"/>
                <a:cs typeface="Times New Roman" pitchFamily="18" charset="0"/>
                <a:hlinkClick r:id="rId2" tooltip="Hàm băm"/>
              </a:rPr>
              <a:t>thuật giải băm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an toàn) là năm </a:t>
            </a:r>
            <a:r>
              <a:rPr lang="vi-VN" sz="2400" dirty="0">
                <a:latin typeface="Times New Roman" pitchFamily="18" charset="0"/>
                <a:cs typeface="Times New Roman" pitchFamily="18" charset="0"/>
                <a:hlinkClick r:id="rId3" tooltip="Thuật toán"/>
              </a:rPr>
              <a:t>thuật giải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được chấp nhận bởi </a:t>
            </a:r>
            <a:r>
              <a:rPr lang="vi-VN" sz="2400" dirty="0">
                <a:latin typeface="Times New Roman" pitchFamily="18" charset="0"/>
                <a:cs typeface="Times New Roman" pitchFamily="18" charset="0"/>
                <a:hlinkClick r:id="rId4" tooltip="FIPS (trang chưa được viết)"/>
              </a:rPr>
              <a:t>FIPS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dùng để chuyển một đoạn dữ liệu nhất định thành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đoạn dữ liệu có chiều dài không đổi với xác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Thuật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giải SHA là </a:t>
            </a:r>
            <a:r>
              <a:rPr lang="vi-VN" sz="2400" dirty="0">
                <a:latin typeface="Times New Roman" pitchFamily="18" charset="0"/>
                <a:cs typeface="Times New Roman" pitchFamily="18" charset="0"/>
                <a:hlinkClick r:id="rId5" tooltip="Thuật giải băm mật (trang chưa được viết)"/>
              </a:rPr>
              <a:t>thuật giải băm mật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được phát triển bởi </a:t>
            </a:r>
            <a:r>
              <a:rPr lang="vi-VN" sz="2400" dirty="0">
                <a:latin typeface="Times New Roman" pitchFamily="18" charset="0"/>
                <a:cs typeface="Times New Roman" pitchFamily="18" charset="0"/>
                <a:hlinkClick r:id="rId6" tooltip="Cơ quan An ninh Quốc gia Hoa Kỳ"/>
              </a:rPr>
              <a:t>cục an ninh quốc gia Mĩ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(National Security Agency hay NSA)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Năm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thuật giải SHA là </a:t>
            </a:r>
            <a:r>
              <a:rPr lang="vi-VN" sz="2400" i="1" dirty="0">
                <a:latin typeface="Times New Roman" pitchFamily="18" charset="0"/>
                <a:cs typeface="Times New Roman" pitchFamily="18" charset="0"/>
              </a:rPr>
              <a:t>SHA-1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(trả lại kết quả dài 160 </a:t>
            </a:r>
            <a:r>
              <a:rPr lang="vi-VN" sz="2400" dirty="0">
                <a:latin typeface="Times New Roman" pitchFamily="18" charset="0"/>
                <a:cs typeface="Times New Roman" pitchFamily="18" charset="0"/>
                <a:hlinkClick r:id="rId7" tooltip="Bit"/>
              </a:rPr>
              <a:t>bit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), </a:t>
            </a:r>
            <a:r>
              <a:rPr lang="vi-VN" sz="2400" i="1" dirty="0">
                <a:latin typeface="Times New Roman" pitchFamily="18" charset="0"/>
                <a:cs typeface="Times New Roman" pitchFamily="18" charset="0"/>
              </a:rPr>
              <a:t>SHA-224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(trả lại kết quả dài 224 bit), </a:t>
            </a:r>
            <a:r>
              <a:rPr lang="vi-VN" sz="2400" i="1" dirty="0">
                <a:latin typeface="Times New Roman" pitchFamily="18" charset="0"/>
                <a:cs typeface="Times New Roman" pitchFamily="18" charset="0"/>
              </a:rPr>
              <a:t>SHA-256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(trả lại kết quả dài 256 bit), </a:t>
            </a:r>
            <a:r>
              <a:rPr lang="vi-VN" sz="2400" i="1" dirty="0">
                <a:latin typeface="Times New Roman" pitchFamily="18" charset="0"/>
                <a:cs typeface="Times New Roman" pitchFamily="18" charset="0"/>
              </a:rPr>
              <a:t>SHA-384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(trả lại kết quả dài 384 bit), và </a:t>
            </a:r>
            <a:r>
              <a:rPr lang="vi-VN" sz="2400" i="1" dirty="0">
                <a:latin typeface="Times New Roman" pitchFamily="18" charset="0"/>
                <a:cs typeface="Times New Roman" pitchFamily="18" charset="0"/>
              </a:rPr>
              <a:t>SHA-512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(trả lại kết quả dài 512 bit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9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 smtClean="0"/>
              <a:t>Hàm</a:t>
            </a:r>
            <a:r>
              <a:rPr lang="en-US" b="1" u="sng" dirty="0" smtClean="0"/>
              <a:t> </a:t>
            </a:r>
            <a:r>
              <a:rPr lang="en-US" b="1" u="sng" dirty="0" err="1"/>
              <a:t>băm</a:t>
            </a:r>
            <a:r>
              <a:rPr lang="en-US" b="1" u="sng" dirty="0"/>
              <a:t> SHA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SHA-01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2^64 bits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(message digest)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160 bits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Hàm</a:t>
            </a:r>
            <a:r>
              <a:rPr lang="en-US" b="1" u="sng" dirty="0"/>
              <a:t> </a:t>
            </a:r>
            <a:r>
              <a:rPr lang="en-US" b="1" u="sng" dirty="0" err="1"/>
              <a:t>băm</a:t>
            </a:r>
            <a:r>
              <a:rPr lang="en-US" b="1" u="sng" dirty="0"/>
              <a:t> 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512 bits</a:t>
            </a:r>
          </a:p>
          <a:p>
            <a:pPr marL="0" indent="0">
              <a:buNone/>
            </a:pP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Nhồi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512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1-512.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bit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bit 0.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Hàm</a:t>
            </a:r>
            <a:r>
              <a:rPr lang="en-US" b="1" u="sng" dirty="0"/>
              <a:t> </a:t>
            </a:r>
            <a:r>
              <a:rPr lang="en-US" b="1" u="sng" dirty="0" err="1"/>
              <a:t>băm</a:t>
            </a:r>
            <a:r>
              <a:rPr lang="en-US" b="1" u="sng" dirty="0"/>
              <a:t> 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64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1.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64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dấu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512. 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512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Elgama</a:t>
            </a:r>
            <a:r>
              <a:rPr lang="en-US" dirty="0" smtClean="0"/>
              <a:t>: </a:t>
            </a: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 MD5.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 SHA.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7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Hàm</a:t>
            </a:r>
            <a:r>
              <a:rPr lang="en-US" b="1" u="sng" dirty="0"/>
              <a:t> </a:t>
            </a:r>
            <a:r>
              <a:rPr lang="en-US" b="1" u="sng" dirty="0" err="1"/>
              <a:t>băm</a:t>
            </a:r>
            <a:r>
              <a:rPr lang="en-US" b="1" u="sng" dirty="0"/>
              <a:t> SHA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Bước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3: </a:t>
                </a:r>
                <a:r>
                  <a:rPr lang="en-US" b="1" i="1" dirty="0" err="1">
                    <a:latin typeface="Times New Roman" pitchFamily="18" charset="0"/>
                    <a:cs typeface="Times New Roman" pitchFamily="18" charset="0"/>
                  </a:rPr>
                  <a:t>Khởi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i="1" dirty="0" err="1">
                    <a:latin typeface="Times New Roman" pitchFamily="18" charset="0"/>
                    <a:cs typeface="Times New Roman" pitchFamily="18" charset="0"/>
                  </a:rPr>
                  <a:t>tạo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i="1" dirty="0" err="1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i="1" dirty="0" err="1">
                    <a:latin typeface="Times New Roman" pitchFamily="18" charset="0"/>
                    <a:cs typeface="Times New Roman" pitchFamily="18" charset="0"/>
                  </a:rPr>
                  <a:t>đệm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MD ( MD buffer)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đệm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160 bit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dùng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để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lưu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trữ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giá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băm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trung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quả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đệm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biểu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diễn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5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thanh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ghi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32-bit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giá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khởi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tạo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ở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dạng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big-endian (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byte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trọng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lớn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nằm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ở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địa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chỉ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thấp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đệm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5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thanh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ghi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đệm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tiên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đánh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tên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A, B,C,D,E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tương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đệm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thứ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54" t="-2965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3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Hàm</a:t>
            </a:r>
            <a:r>
              <a:rPr lang="en-US" b="1" u="sng" dirty="0"/>
              <a:t> </a:t>
            </a:r>
            <a:r>
              <a:rPr lang="en-US" b="1" u="sng" dirty="0" err="1"/>
              <a:t>băm</a:t>
            </a:r>
            <a:r>
              <a:rPr lang="en-US" b="1" u="sng" dirty="0"/>
              <a:t> SHA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 err="1">
                    <a:latin typeface="Times New Roman" pitchFamily="18" charset="0"/>
                    <a:cs typeface="Times New Roman" pitchFamily="18" charset="0"/>
                  </a:rPr>
                  <a:t>Bước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4: </a:t>
                </a:r>
                <a:r>
                  <a:rPr lang="en-US" b="1" i="1" dirty="0" err="1">
                    <a:latin typeface="Times New Roman" pitchFamily="18" charset="0"/>
                    <a:cs typeface="Times New Roman" pitchFamily="18" charset="0"/>
                  </a:rPr>
                  <a:t>Xử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i="1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i="1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i="1" dirty="0" err="1">
                    <a:latin typeface="Times New Roman" pitchFamily="18" charset="0"/>
                    <a:cs typeface="Times New Roman" pitchFamily="18" charset="0"/>
                  </a:rPr>
                  <a:t>khối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i="1" dirty="0" err="1">
                    <a:latin typeface="Times New Roman" pitchFamily="18" charset="0"/>
                    <a:cs typeface="Times New Roman" pitchFamily="18" charset="0"/>
                  </a:rPr>
                  <a:t>dữ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i="1" dirty="0" err="1">
                    <a:latin typeface="Times New Roman" pitchFamily="18" charset="0"/>
                    <a:cs typeface="Times New Roman" pitchFamily="18" charset="0"/>
                  </a:rPr>
                  <a:t>liệu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 512 bit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Trọng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tâm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thuật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bao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gồm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4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vòng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lặp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thực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hiện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tất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cả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80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bước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4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vòng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lặp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cấu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trúc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như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nhau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chỉ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nhau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ở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logic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5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4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Hàm</a:t>
            </a:r>
            <a:r>
              <a:rPr lang="en-US" b="1" u="sng" dirty="0"/>
              <a:t> </a:t>
            </a:r>
            <a:r>
              <a:rPr lang="en-US" b="1" u="sng" dirty="0" err="1"/>
              <a:t>băm</a:t>
            </a:r>
            <a:r>
              <a:rPr lang="en-US" b="1" u="sng" dirty="0"/>
              <a:t> SHA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Mỗi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vòng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gồm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khối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512-bit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hiện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điệm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160 bit A, C, B, D, E.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thao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sẽ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cập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nhật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giá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đệm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Chia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khối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dữ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liệu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đã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nhồi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thêm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cuối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bước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2)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16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nhóm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mỗi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nhóm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gồm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32 bit)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theo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thứ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Mở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rộng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16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nhóm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32bit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lên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đến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80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nhóm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32 bit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vòng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lặp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For 16 to 79 let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−3 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−8 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−14 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−16 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Gán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B=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C=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D=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E=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63" t="-2965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7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Hàm</a:t>
            </a:r>
            <a:r>
              <a:rPr lang="en-US" b="1" u="sng" dirty="0"/>
              <a:t> </a:t>
            </a:r>
            <a:r>
              <a:rPr lang="en-US" b="1" u="sng" dirty="0" err="1"/>
              <a:t>băm</a:t>
            </a:r>
            <a:r>
              <a:rPr lang="en-US" b="1" u="sng" dirty="0"/>
              <a:t> SHA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Mỗi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vòng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lặp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dụng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theo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công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chung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1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(0≤  t ≤ 79)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như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sau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For t= 0 to 79 do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TEMP=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(A)+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(B,C,D)+ E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E=D; D=C; C=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(B); B=A; A= TEMP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5A827999 (0≤  t ≤ 19)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6ED9EBA1(20≤  t ≤ 39)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8F1BBCDC(40≤  t ≤ 59)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CA62C1D6(60≤  t ≤ 79)  .</a:t>
                </a:r>
              </a:p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4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vòng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bước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80)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cộng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giá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đệm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để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tạo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1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quả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dài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160 bit.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+ A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+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+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+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+ E</a:t>
                </a:r>
                <a:br>
                  <a:rPr lang="en-US" dirty="0">
                    <a:latin typeface="Times New Roman" pitchFamily="18" charset="0"/>
                    <a:cs typeface="Times New Roman" pitchFamily="18" charset="0"/>
                  </a:rPr>
                </a:b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 t="-2022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5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Hàm</a:t>
            </a:r>
            <a:r>
              <a:rPr lang="en-US" b="1" u="sng" dirty="0"/>
              <a:t> </a:t>
            </a:r>
            <a:r>
              <a:rPr lang="en-US" b="1" u="sng" dirty="0" err="1"/>
              <a:t>băm</a:t>
            </a:r>
            <a:r>
              <a:rPr lang="en-US" b="1" u="sng" dirty="0"/>
              <a:t> SHA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Bước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5: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Xuất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latin typeface="Times New Roman" pitchFamily="18" charset="0"/>
                    <a:cs typeface="Times New Roman" pitchFamily="18" charset="0"/>
                  </a:rPr>
                  <a:t>quả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Sau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thao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toàn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N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khối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dữ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liệu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(blocks).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quả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khối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thứ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N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băm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160 bit.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5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7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Hàm</a:t>
            </a:r>
            <a:r>
              <a:rPr lang="en-US" b="1" u="sng" dirty="0"/>
              <a:t> </a:t>
            </a:r>
            <a:r>
              <a:rPr lang="en-US" b="1" u="sng" dirty="0" err="1"/>
              <a:t>băm</a:t>
            </a:r>
            <a:r>
              <a:rPr lang="en-US" b="1" u="sng" dirty="0"/>
              <a:t> 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 tooltip="The quick brown fox jumps over the lazy dog"/>
              </a:rPr>
              <a:t>The quick brown fox jumps over the lazy dog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= 2fd4e1c6 7a2d28fc ed849ee1 bb76e739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1b93eb12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“d”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“c”: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SHA1("The quick brown fox jumps over the lazy cog")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de9f2c7f d25e1b3a fad3e85a 0bd17d9b 100db4b3</a:t>
            </a:r>
          </a:p>
        </p:txBody>
      </p:sp>
    </p:spTree>
    <p:extLst>
      <p:ext uri="{BB962C8B-B14F-4D97-AF65-F5344CB8AC3E}">
        <p14:creationId xmlns:p14="http://schemas.microsoft.com/office/powerpoint/2010/main" val="35508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Luân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Nhuân</a:t>
            </a:r>
            <a:endParaRPr lang="en-US" dirty="0" smtClean="0"/>
          </a:p>
          <a:p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7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CHỮ KÝ SỐ ELGAMAL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1985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RSA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logarith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u="sng" dirty="0" smtClean="0">
                <a:latin typeface="Times New Roman" pitchFamily="18" charset="0"/>
                <a:cs typeface="Times New Roman" pitchFamily="18" charset="0"/>
              </a:rPr>
              <a:t>TẠO VÀ XÁC THỰC CHỮ KÝ SỐ ELGAMAL</a:t>
            </a:r>
            <a:endParaRPr lang="en-US" sz="30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1" y="1600200"/>
            <a:ext cx="6934199" cy="198119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1" y="3429000"/>
            <a:ext cx="6934199" cy="76200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191000"/>
            <a:ext cx="6965809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CKS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CKS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đòi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chậm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vẹn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28600" y="54864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5562600"/>
            <a:ext cx="66294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3" animBg="1"/>
      <p:bldP spid="5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/>
              <a:t>băm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 bit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(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). </a:t>
            </a:r>
            <a:r>
              <a:rPr lang="en-US" sz="2400" dirty="0" err="1"/>
              <a:t>Dãy</a:t>
            </a:r>
            <a:r>
              <a:rPr lang="en-US" sz="2400" dirty="0"/>
              <a:t> bit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</a:t>
            </a:r>
            <a:r>
              <a:rPr lang="en-US" sz="2400" dirty="0" err="1"/>
              <a:t>rút</a:t>
            </a:r>
            <a:r>
              <a:rPr lang="en-US" sz="2400" dirty="0"/>
              <a:t> </a:t>
            </a:r>
            <a:r>
              <a:rPr lang="en-US" sz="2400" dirty="0" err="1"/>
              <a:t>gọn</a:t>
            </a:r>
            <a:r>
              <a:rPr lang="en-US" sz="2400" dirty="0"/>
              <a:t> (message digest) hay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(hash value),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54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vẹn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 bit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SHA – 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MD5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1905000" cy="477054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endParaRPr lang="en-US" sz="25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2362200"/>
            <a:ext cx="3048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86400" y="1905000"/>
            <a:ext cx="3429144" cy="861774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500" dirty="0"/>
          </a:p>
        </p:txBody>
      </p:sp>
      <p:sp>
        <p:nvSpPr>
          <p:cNvPr id="8" name="Rectangle 7"/>
          <p:cNvSpPr/>
          <p:nvPr/>
        </p:nvSpPr>
        <p:spPr>
          <a:xfrm>
            <a:off x="2362200" y="1981200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HÀM BĂM MD5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Ronald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1991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MD4</a:t>
            </a:r>
          </a:p>
          <a:p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Thông điệp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ban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đầu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ẽ được mở rộng thành dãy bit X có độ dài là bội số của 512. 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được thêm vào sau dãy bit x, tiếp đế n là dãy gồm d bit 0 và cuối cùng là dãy 64 bit l biểu diễn độ dài của thông điệp x. Dãy gồm d bit 0  được thêm vào sao cho dãy X có độ dài là bội số 512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4343400"/>
            <a:ext cx="7924800" cy="162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1794</TotalTime>
  <Words>1194</Words>
  <Application>Microsoft Office PowerPoint</Application>
  <PresentationFormat>On-screen Show (4:3)</PresentationFormat>
  <Paragraphs>157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Trek</vt:lpstr>
      <vt:lpstr>Technic</vt:lpstr>
      <vt:lpstr>Giải pháp triển khai mã hóa cho dữ liệu, cơ sở dữ liệu</vt:lpstr>
      <vt:lpstr>Nội dung:</vt:lpstr>
      <vt:lpstr>Thực Hiện</vt:lpstr>
      <vt:lpstr>CHỮ KÝ SỐ ELGAMAL</vt:lpstr>
      <vt:lpstr>TẠO VÀ XÁC THỰC CHỮ KÝ SỐ ELGAMAL</vt:lpstr>
      <vt:lpstr>Hàm băm mật mã</vt:lpstr>
      <vt:lpstr>Hàm băm mật mã</vt:lpstr>
      <vt:lpstr>Hàm băm mật mã</vt:lpstr>
      <vt:lpstr>HÀM BĂM MD5</vt:lpstr>
      <vt:lpstr>HÀM BĂM MD5</vt:lpstr>
      <vt:lpstr>HÀM BĂM MD5</vt:lpstr>
      <vt:lpstr>HÀM BĂM MD5</vt:lpstr>
      <vt:lpstr>HÀM BĂM MD5</vt:lpstr>
      <vt:lpstr>Ứng dụng</vt:lpstr>
      <vt:lpstr>Tổng kết</vt:lpstr>
      <vt:lpstr>Hàm băm SHA</vt:lpstr>
      <vt:lpstr>Hàm băm SHA</vt:lpstr>
      <vt:lpstr>Hàm băm SHA</vt:lpstr>
      <vt:lpstr>Hàm băm SHA</vt:lpstr>
      <vt:lpstr>Hàm băm SHA</vt:lpstr>
      <vt:lpstr>Hàm băm SHA</vt:lpstr>
      <vt:lpstr>Hàm băm SHA</vt:lpstr>
      <vt:lpstr>Hàm băm SHA</vt:lpstr>
      <vt:lpstr>Hàm băm SHA</vt:lpstr>
      <vt:lpstr>Hàm băm SHA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NguyenThang</cp:lastModifiedBy>
  <cp:revision>155</cp:revision>
  <dcterms:created xsi:type="dcterms:W3CDTF">2006-08-16T00:00:00Z</dcterms:created>
  <dcterms:modified xsi:type="dcterms:W3CDTF">2013-11-27T10:59:10Z</dcterms:modified>
</cp:coreProperties>
</file>