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18"/>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6"/>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9"/>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12BD6936-0399-4DFA-99DE-B58DEE5251A6}" type="datetimeFigureOut">
              <a:rPr lang="en-US"/>
              <a:pPr>
                <a:defRPr/>
              </a:pPr>
              <a:t>10/18/2013</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BF695B7F-C747-4A9C-A994-106B111ACDE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73F97D7-D6F0-4599-8212-041845D9E659}" type="datetimeFigureOut">
              <a:rPr lang="en-US"/>
              <a:pPr>
                <a:defRPr/>
              </a:pPr>
              <a:t>10/18/2013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EFFB94-03A3-4D6F-AB46-9FC70840335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8"/>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0"/>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12"/>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3"/>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4"/>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2A7DA4A9-2799-4799-B4FD-9D67E4740DEC}"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C2B0EC83-F315-4E19-8B2B-BC0DF3060C97}" type="datetimeFigureOut">
              <a:rPr lang="en-US"/>
              <a:pPr>
                <a:defRPr/>
              </a:pPr>
              <a:t>10/18/2013</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8F08931-00AE-48A6-BAAD-4DC619A15A33}" type="datetimeFigureOut">
              <a:rPr lang="en-US"/>
              <a:pPr>
                <a:defRPr/>
              </a:pPr>
              <a:t>10/18/2013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369E00ED-20E1-4242-BE8F-BD3D89B1F2E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8"/>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1"/>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12"/>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3"/>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7"/>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D3823841-26E1-4F68-AC95-BB39B0C0337C}" type="datetimeFigureOut">
              <a:rPr lang="en-US"/>
              <a:pPr>
                <a:defRPr/>
              </a:pPr>
              <a:t>10/18/2013</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F2A6445D-C595-46FE-BF5E-7946B4A0381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D84E2048-1746-43EA-A69D-4FF3286A4ACB}" type="datetimeFigureOut">
              <a:rPr lang="en-US"/>
              <a:pPr>
                <a:defRPr/>
              </a:pPr>
              <a:t>10/18/2013</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4AED60C9-E8B3-44C1-9812-533152FCFB2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9"/>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0"/>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4"/>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24"/>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2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F1B9138E-46F6-4F10-BD8E-5549C569037C}" type="datetimeFigureOut">
              <a:rPr lang="en-US"/>
              <a:pPr>
                <a:defRPr/>
              </a:pPr>
              <a:t>10/18/2013</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smtClean="0"/>
            </a:lvl1pPr>
          </a:lstStyle>
          <a:p>
            <a:pPr>
              <a:defRPr/>
            </a:pPr>
            <a:fld id="{9C6AAA17-F7F2-42DA-9F92-C95523E2661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923EF131-4E51-40DF-BFFA-1CA3541EF4BC}" type="datetimeFigureOut">
              <a:rPr lang="en-US"/>
              <a:pPr>
                <a:defRPr/>
              </a:pPr>
              <a:t>10/18/2013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A50ED46B-7E41-4559-82AF-3BCAED3150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3" name="Rectangle 7"/>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4"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4"/>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5"/>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CE2D24DC-4CA9-4E5B-BA90-0492B0F9882E}" type="datetimeFigureOut">
              <a:rPr lang="en-US"/>
              <a:pPr>
                <a:defRPr/>
              </a:pPr>
              <a:t>10/18/2013</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792775F5-71B3-4E74-A213-EB3E496E8AD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18"/>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5"/>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7"/>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8"/>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0"/>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0"/>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smtClean="0">
                <a:solidFill>
                  <a:schemeClr val="accent3">
                    <a:shade val="75000"/>
                  </a:schemeClr>
                </a:solidFill>
              </a:defRPr>
            </a:lvl1pPr>
          </a:lstStyle>
          <a:p>
            <a:pPr>
              <a:defRPr/>
            </a:pPr>
            <a:fld id="{C23879F1-E85C-4B20-9858-CDC5A6DA38E3}"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D7481B68-FD0D-40A0-8ABB-E1F574D53722}" type="datetimeFigureOut">
              <a:rPr lang="en-US"/>
              <a:pPr>
                <a:defRPr/>
              </a:pPr>
              <a:t>10/18/2013</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20"/>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2"/>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1"/>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A2FE950E-46E1-43F3-8BCF-299E5D0A925A}"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867432B2-A773-4C14-BFEF-437A2FBD8A00}" type="datetimeFigureOut">
              <a:rPr lang="en-US"/>
              <a:pPr>
                <a:defRPr/>
              </a:pPr>
              <a:t>10/18/2013</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smtClean="0">
                <a:solidFill>
                  <a:srgbClr val="FFFFFF"/>
                </a:solidFill>
                <a:latin typeface="+mn-lt"/>
                <a:cs typeface="+mn-cs"/>
              </a:defRPr>
            </a:lvl1pPr>
          </a:lstStyle>
          <a:p>
            <a:pPr>
              <a:defRPr/>
            </a:pPr>
            <a:fld id="{0C045A4D-8618-458C-817A-4A392BB43159}" type="datetimeFigureOut">
              <a:rPr lang="en-US"/>
              <a:pPr>
                <a:defRPr/>
              </a:pPr>
              <a:t>10/18/2013</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smtClean="0">
                <a:solidFill>
                  <a:schemeClr val="accent3">
                    <a:shade val="75000"/>
                  </a:schemeClr>
                </a:solidFill>
                <a:latin typeface="+mn-lt"/>
                <a:cs typeface="+mn-cs"/>
              </a:defRPr>
            </a:lvl1pPr>
          </a:lstStyle>
          <a:p>
            <a:pPr>
              <a:defRPr/>
            </a:pPr>
            <a:fld id="{9DCD8838-27BD-4112-B4F6-BFCD7837CC2F}"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fontAlgn="base">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fontAlgn="base">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fontAlgn="base">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fontAlgn="base">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fontAlgn="base">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aptech.vn/tag/bao-mat-thong-t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l" fontAlgn="auto">
              <a:spcAft>
                <a:spcPts val="0"/>
              </a:spcAft>
              <a:buFont typeface="Wingdings 2"/>
              <a:buNone/>
              <a:defRPr/>
            </a:pPr>
            <a:r>
              <a:rPr lang="en-US" dirty="0" err="1" smtClean="0"/>
              <a:t>Giáo</a:t>
            </a:r>
            <a:r>
              <a:rPr lang="en-US" dirty="0" smtClean="0"/>
              <a:t> </a:t>
            </a:r>
            <a:r>
              <a:rPr lang="en-US" dirty="0" err="1" smtClean="0"/>
              <a:t>viên</a:t>
            </a:r>
            <a:r>
              <a:rPr lang="en-US" dirty="0"/>
              <a:t> </a:t>
            </a:r>
            <a:r>
              <a:rPr lang="en-US" dirty="0" smtClean="0"/>
              <a:t>: </a:t>
            </a:r>
            <a:r>
              <a:rPr lang="en-US" dirty="0" err="1" smtClean="0"/>
              <a:t>tống</a:t>
            </a:r>
            <a:r>
              <a:rPr lang="en-US" dirty="0" smtClean="0"/>
              <a:t> minh </a:t>
            </a:r>
            <a:r>
              <a:rPr lang="en-US" dirty="0" err="1" smtClean="0"/>
              <a:t>đức</a:t>
            </a:r>
            <a:r>
              <a:rPr lang="en-US" dirty="0" smtClean="0"/>
              <a:t/>
            </a:r>
            <a:br>
              <a:rPr lang="en-US" dirty="0" smtClean="0"/>
            </a:br>
            <a:r>
              <a:rPr lang="en-US" dirty="0" err="1" smtClean="0"/>
              <a:t>sinh</a:t>
            </a:r>
            <a:r>
              <a:rPr lang="en-US" dirty="0" smtClean="0"/>
              <a:t> </a:t>
            </a:r>
            <a:r>
              <a:rPr lang="en-US" dirty="0" err="1" smtClean="0"/>
              <a:t>viêN</a:t>
            </a:r>
            <a:r>
              <a:rPr lang="en-US" dirty="0" smtClean="0"/>
              <a:t> :</a:t>
            </a:r>
          </a:p>
          <a:p>
            <a:pPr algn="l" fontAlgn="auto">
              <a:spcAft>
                <a:spcPts val="0"/>
              </a:spcAft>
              <a:buFont typeface="Wingdings 2"/>
              <a:buNone/>
              <a:defRPr/>
            </a:pPr>
            <a:r>
              <a:rPr lang="en-US" dirty="0"/>
              <a:t>	</a:t>
            </a:r>
            <a:r>
              <a:rPr lang="en-US" dirty="0" smtClean="0"/>
              <a:t>	</a:t>
            </a:r>
            <a:r>
              <a:rPr lang="en-US" dirty="0" err="1" smtClean="0"/>
              <a:t>đỗ</a:t>
            </a:r>
            <a:r>
              <a:rPr lang="en-US" dirty="0" smtClean="0"/>
              <a:t> </a:t>
            </a:r>
            <a:r>
              <a:rPr lang="en-US" dirty="0" err="1" smtClean="0"/>
              <a:t>bùi</a:t>
            </a:r>
            <a:r>
              <a:rPr lang="en-US" dirty="0" smtClean="0"/>
              <a:t> </a:t>
            </a:r>
            <a:r>
              <a:rPr lang="en-US" dirty="0" err="1" smtClean="0"/>
              <a:t>thảo</a:t>
            </a:r>
            <a:r>
              <a:rPr lang="en-US" dirty="0" smtClean="0"/>
              <a:t/>
            </a:r>
            <a:br>
              <a:rPr lang="en-US" dirty="0" smtClean="0"/>
            </a:br>
            <a:r>
              <a:rPr lang="en-US" dirty="0" smtClean="0"/>
              <a:t>		</a:t>
            </a:r>
            <a:r>
              <a:rPr lang="en-US" dirty="0" err="1" smtClean="0"/>
              <a:t>vũ</a:t>
            </a:r>
            <a:r>
              <a:rPr lang="en-US" dirty="0" smtClean="0"/>
              <a:t> </a:t>
            </a:r>
            <a:r>
              <a:rPr lang="en-US" dirty="0" err="1" smtClean="0"/>
              <a:t>quang</a:t>
            </a:r>
            <a:r>
              <a:rPr lang="en-US" dirty="0" smtClean="0"/>
              <a:t> </a:t>
            </a:r>
            <a:r>
              <a:rPr lang="en-US" dirty="0" err="1" smtClean="0"/>
              <a:t>thắng</a:t>
            </a:r>
            <a:endParaRPr lang="en-US" dirty="0"/>
          </a:p>
        </p:txBody>
      </p:sp>
      <p:sp>
        <p:nvSpPr>
          <p:cNvPr id="13314" name="Title 1"/>
          <p:cNvSpPr>
            <a:spLocks noGrp="1"/>
          </p:cNvSpPr>
          <p:nvPr>
            <p:ph type="ctrTitle"/>
          </p:nvPr>
        </p:nvSpPr>
        <p:spPr/>
        <p:txBody>
          <a:bodyPr/>
          <a:lstStyle/>
          <a:p>
            <a:r>
              <a:rPr lang="en-US" smtClean="0"/>
              <a:t>Một số mô hình đảm bảo an toàn thông tin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err="1" smtClean="0">
                <a:solidFill>
                  <a:srgbClr val="7B9899"/>
                </a:solidFill>
              </a:rPr>
              <a:t>Mô</a:t>
            </a:r>
            <a:r>
              <a:rPr lang="en-US" dirty="0" smtClean="0">
                <a:solidFill>
                  <a:srgbClr val="7B9899"/>
                </a:solidFill>
              </a:rPr>
              <a:t> </a:t>
            </a:r>
            <a:r>
              <a:rPr lang="en-US" dirty="0" err="1" smtClean="0">
                <a:solidFill>
                  <a:srgbClr val="7B9899"/>
                </a:solidFill>
              </a:rPr>
              <a:t>hình</a:t>
            </a:r>
            <a:r>
              <a:rPr lang="en-US" dirty="0" smtClean="0">
                <a:solidFill>
                  <a:srgbClr val="7B9899"/>
                </a:solidFill>
              </a:rPr>
              <a:t> SSL</a:t>
            </a:r>
          </a:p>
        </p:txBody>
      </p:sp>
      <p:sp>
        <p:nvSpPr>
          <p:cNvPr id="14338" name="Content Placeholder 2"/>
          <p:cNvSpPr>
            <a:spLocks noGrp="1"/>
          </p:cNvSpPr>
          <p:nvPr>
            <p:ph sz="quarter" idx="1"/>
          </p:nvPr>
        </p:nvSpPr>
        <p:spPr>
          <a:xfrm>
            <a:off x="301625" y="1527175"/>
            <a:ext cx="8504238" cy="4572000"/>
          </a:xfrm>
        </p:spPr>
        <p:txBody>
          <a:bodyPr/>
          <a:lstStyle/>
          <a:p>
            <a:pPr marL="0" indent="0">
              <a:buFont typeface="Wingdings 2" pitchFamily="18" charset="2"/>
              <a:buNone/>
            </a:pPr>
            <a:r>
              <a:rPr lang="vi-VN" b="1" dirty="0" smtClean="0"/>
              <a:t>1.SSL là gì?</a:t>
            </a:r>
            <a:endParaRPr lang="en-US" dirty="0" smtClean="0"/>
          </a:p>
          <a:p>
            <a:pPr marL="0" indent="0">
              <a:buFont typeface="Wingdings 2" pitchFamily="18" charset="2"/>
              <a:buNone/>
            </a:pPr>
            <a:r>
              <a:rPr lang="en-US" dirty="0" smtClean="0"/>
              <a:t>	</a:t>
            </a:r>
            <a:r>
              <a:rPr lang="vi-VN" dirty="0" smtClean="0"/>
              <a:t>SSL </a:t>
            </a:r>
            <a:r>
              <a:rPr lang="vi-VN" dirty="0" smtClean="0"/>
              <a:t>viết tắt của Secure Socket Layer là một giao thức (protocol) cho phép bạn truyền đạt thông tin một cách bảo mật và an toàn qua mạng.</a:t>
            </a:r>
            <a:endParaRPr lang="en-US" dirty="0" smtClean="0"/>
          </a:p>
          <a:p>
            <a:pPr marL="0" indent="0">
              <a:buFont typeface="Wingdings 2" pitchFamily="18" charset="2"/>
              <a:buNone/>
            </a:pPr>
            <a:r>
              <a:rPr lang="en-US" dirty="0" smtClean="0"/>
              <a:t>	</a:t>
            </a:r>
            <a:r>
              <a:rPr lang="vi-VN" dirty="0" smtClean="0"/>
              <a:t>Với </a:t>
            </a:r>
            <a:r>
              <a:rPr lang="vi-VN" dirty="0" smtClean="0"/>
              <a:t>việc sử dụng SSL, các Web site có thể cung cấp khả năng </a:t>
            </a:r>
            <a:r>
              <a:rPr lang="vi-VN" dirty="0" smtClean="0">
                <a:hlinkClick r:id="rId2" tooltip="bảo mật thông tin"/>
              </a:rPr>
              <a:t>bảo mật thông tin</a:t>
            </a:r>
            <a:r>
              <a:rPr lang="vi-VN" dirty="0" smtClean="0"/>
              <a:t>, xác thực và toàn vẹn dữ liệu đến người dùng. SSL được tích hợp sẵn vào các browser và Web server, cho phép người sử dụng làm việc với các trang Web ở chế độ an toàn.</a:t>
            </a:r>
            <a:endParaRPr lang="en-US" dirty="0" smtClean="0"/>
          </a:p>
          <a:p>
            <a:pPr marL="0" indent="0">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7"/>
                                        </p:tgtEl>
                                        <p:attrNameLst>
                                          <p:attrName>style.visibility</p:attrName>
                                        </p:attrNameLst>
                                      </p:cBhvr>
                                      <p:to>
                                        <p:strVal val="visible"/>
                                      </p:to>
                                    </p:set>
                                    <p:animEffect transition="in" filter="blinds(horizontal)">
                                      <p:cBhvr>
                                        <p:cTn id="7" dur="500"/>
                                        <p:tgtEl>
                                          <p:spTgt spid="143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38">
                                            <p:txEl>
                                              <p:pRg st="0" end="0"/>
                                            </p:txEl>
                                          </p:spTgt>
                                        </p:tgtEl>
                                        <p:attrNameLst>
                                          <p:attrName>style.visibility</p:attrName>
                                        </p:attrNameLst>
                                      </p:cBhvr>
                                      <p:to>
                                        <p:strVal val="visible"/>
                                      </p:to>
                                    </p:set>
                                    <p:animEffect transition="in" filter="wipe(down)">
                                      <p:cBhvr>
                                        <p:cTn id="12" dur="500"/>
                                        <p:tgtEl>
                                          <p:spTgt spid="143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338">
                                            <p:txEl>
                                              <p:pRg st="1" end="1"/>
                                            </p:txEl>
                                          </p:spTgt>
                                        </p:tgtEl>
                                        <p:attrNameLst>
                                          <p:attrName>style.visibility</p:attrName>
                                        </p:attrNameLst>
                                      </p:cBhvr>
                                      <p:to>
                                        <p:strVal val="visible"/>
                                      </p:to>
                                    </p:set>
                                    <p:animEffect transition="in" filter="wipe(down)">
                                      <p:cBhvr>
                                        <p:cTn id="17" dur="500"/>
                                        <p:tgtEl>
                                          <p:spTgt spid="143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338">
                                            <p:txEl>
                                              <p:pRg st="2" end="2"/>
                                            </p:txEl>
                                          </p:spTgt>
                                        </p:tgtEl>
                                        <p:attrNameLst>
                                          <p:attrName>style.visibility</p:attrName>
                                        </p:attrNameLst>
                                      </p:cBhvr>
                                      <p:to>
                                        <p:strVal val="visible"/>
                                      </p:to>
                                    </p:set>
                                    <p:animEffect transition="in" filter="wipe(down)">
                                      <p:cBhvr>
                                        <p:cTn id="22" dur="500"/>
                                        <p:tgtEl>
                                          <p:spTgt spid="14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p:bldP spid="1433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solidFill>
                  <a:srgbClr val="7B9899"/>
                </a:solidFill>
              </a:rPr>
              <a:t>Mô hình SSL</a:t>
            </a:r>
          </a:p>
        </p:txBody>
      </p:sp>
      <p:sp>
        <p:nvSpPr>
          <p:cNvPr id="3" name="Content Placeholder 2"/>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vi-VN" dirty="0" smtClean="0"/>
              <a:t>Để </a:t>
            </a:r>
            <a:r>
              <a:rPr lang="vi-VN" dirty="0"/>
              <a:t>bảo vệ những thông tin mật trên mạng Internet hay bất kỳ mạng TCP/IP nào, SSL đã kết hợp những yếu tố sau để thiết lập được một giao dịch an toàn:</a:t>
            </a:r>
            <a:endParaRPr lang="en-US" dirty="0"/>
          </a:p>
          <a:p>
            <a:pPr marL="274320" indent="-274320" fontAlgn="auto">
              <a:spcAft>
                <a:spcPts val="0"/>
              </a:spcAft>
              <a:buFontTx/>
              <a:buChar char="-"/>
              <a:defRPr/>
            </a:pPr>
            <a:r>
              <a:rPr lang="vi-VN" dirty="0" smtClean="0"/>
              <a:t>Xác </a:t>
            </a:r>
            <a:r>
              <a:rPr lang="vi-VN" dirty="0"/>
              <a:t>thực: đảm bảo tính xác thực của trang mà bạn sẽ làm việc ở đầu kia của kết nối. Cũng như vậy, các trang Web cũng cần phải kiểm tra tính xác thực của người sử dụng.</a:t>
            </a:r>
            <a:br>
              <a:rPr lang="vi-VN" dirty="0"/>
            </a:br>
            <a:r>
              <a:rPr lang="vi-VN" dirty="0"/>
              <a:t>- Mã hoá: đảm bảo thông tin không thể bị truy cập bởi đối tượng thứ ba. </a:t>
            </a:r>
            <a:endParaRPr lang="en-US" dirty="0" smtClean="0"/>
          </a:p>
          <a:p>
            <a:pPr marL="274320" indent="-274320" fontAlgn="auto">
              <a:spcAft>
                <a:spcPts val="0"/>
              </a:spcAft>
              <a:buFontTx/>
              <a:buChar char="-"/>
              <a:defRPr/>
            </a:pPr>
            <a:r>
              <a:rPr lang="vi-VN" dirty="0" smtClean="0"/>
              <a:t>- </a:t>
            </a:r>
            <a:r>
              <a:rPr lang="vi-VN" dirty="0"/>
              <a:t>Toàn vẹn dữ liệu: đảm bảo thông tin không bị sai lệch và nó phải thể hiện chính xác thông tin gốc gửi đến.</a:t>
            </a:r>
            <a:endParaRPr lang="en-US" dirty="0"/>
          </a:p>
          <a:p>
            <a:pPr marL="0" indent="0" fontAlgn="auto">
              <a:spcAft>
                <a:spcPts val="0"/>
              </a:spcAft>
              <a:buFont typeface="Wingdings 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solidFill>
                  <a:srgbClr val="7B9899"/>
                </a:solidFill>
              </a:rPr>
              <a:t>Mô hình SSL</a:t>
            </a:r>
          </a:p>
        </p:txBody>
      </p:sp>
      <p:sp>
        <p:nvSpPr>
          <p:cNvPr id="3" name="Content Placeholder 2"/>
          <p:cNvSpPr>
            <a:spLocks noGrp="1"/>
          </p:cNvSpPr>
          <p:nvPr>
            <p:ph sz="quarter" idx="1"/>
          </p:nvPr>
        </p:nvSpPr>
        <p:spPr>
          <a:xfrm>
            <a:off x="301625" y="1527175"/>
            <a:ext cx="8504238" cy="5026025"/>
          </a:xfrm>
        </p:spPr>
        <p:txBody>
          <a:bodyPr>
            <a:normAutofit lnSpcReduction="10000"/>
          </a:bodyPr>
          <a:lstStyle/>
          <a:p>
            <a:pPr marL="0" indent="0" fontAlgn="auto">
              <a:spcAft>
                <a:spcPts val="0"/>
              </a:spcAft>
              <a:buFont typeface="Wingdings 2"/>
              <a:buNone/>
              <a:defRPr/>
            </a:pPr>
            <a:r>
              <a:rPr lang="vi-VN" b="1" dirty="0"/>
              <a:t>2.Giao thức </a:t>
            </a:r>
            <a:r>
              <a:rPr lang="vi-VN" b="1" dirty="0" smtClean="0"/>
              <a:t>S</a:t>
            </a:r>
            <a:r>
              <a:rPr lang="en-US" b="1" dirty="0" smtClean="0">
                <a:latin typeface="Times New Roman" pitchFamily="18" charset="0"/>
                <a:cs typeface="Times New Roman" pitchFamily="18" charset="0"/>
              </a:rPr>
              <a:t>SL:</a:t>
            </a:r>
            <a:endParaRPr lang="en-US" dirty="0"/>
          </a:p>
          <a:p>
            <a:pPr marL="0" indent="0" fontAlgn="auto">
              <a:spcAft>
                <a:spcPts val="0"/>
              </a:spcAft>
              <a:buFont typeface="Wingdings 2"/>
              <a:buNone/>
              <a:defRPr/>
            </a:pPr>
            <a:r>
              <a:rPr lang="en-US" dirty="0" smtClean="0"/>
              <a:t>	</a:t>
            </a:r>
            <a:r>
              <a:rPr lang="vi-VN" dirty="0" smtClean="0"/>
              <a:t>SSL </a:t>
            </a:r>
            <a:r>
              <a:rPr lang="vi-VN" dirty="0"/>
              <a:t>được phát triển bởi Netscape, ngày nay giao thức SSL đã được sử dụng rộng rãi trên World Wide Web trong việc xác thực và mã hoá thông tin giữa client và server</a:t>
            </a:r>
            <a:r>
              <a:rPr lang="vi-VN" dirty="0" smtClean="0"/>
              <a:t>.</a:t>
            </a:r>
            <a:endParaRPr lang="en-US" dirty="0" smtClean="0"/>
          </a:p>
          <a:p>
            <a:pPr marL="0" indent="0" fontAlgn="auto">
              <a:spcAft>
                <a:spcPts val="0"/>
              </a:spcAft>
              <a:buFont typeface="Wingdings 2"/>
              <a:buNone/>
              <a:defRPr/>
            </a:pPr>
            <a:r>
              <a:rPr lang="en-US" dirty="0" smtClean="0"/>
              <a:t>	</a:t>
            </a:r>
            <a:r>
              <a:rPr lang="vi-VN" dirty="0" smtClean="0"/>
              <a:t>SSL </a:t>
            </a:r>
            <a:r>
              <a:rPr lang="vi-VN" dirty="0"/>
              <a:t>được thiết kế như là một giao thức riêng cho vấn đề bảo mật có thể hỗ trợ cho rất nhiều ứng dụng. Giao thức </a:t>
            </a:r>
            <a:r>
              <a:rPr lang="en-US" dirty="0" smtClean="0"/>
              <a:t>	</a:t>
            </a:r>
            <a:r>
              <a:rPr lang="vi-VN" dirty="0" smtClean="0"/>
              <a:t>SSL </a:t>
            </a:r>
            <a:r>
              <a:rPr lang="vi-VN" dirty="0"/>
              <a:t>hoạt động bên trên TCP/IP và bên dưới các giao thức ứng dụng tầng cao hơn như là HTTP, IMAP và FTP.</a:t>
            </a:r>
            <a:endParaRPr lang="en-US" dirty="0"/>
          </a:p>
          <a:p>
            <a:pPr marL="0" indent="0" fontAlgn="auto">
              <a:spcAft>
                <a:spcPts val="0"/>
              </a:spcAft>
              <a:buFont typeface="Wingdings 2"/>
              <a:buNone/>
              <a:defRPr/>
            </a:pPr>
            <a:r>
              <a:rPr lang="en-US" dirty="0" smtClean="0"/>
              <a:t>	</a:t>
            </a:r>
            <a:r>
              <a:rPr lang="vi-VN" dirty="0" smtClean="0"/>
              <a:t>SSL </a:t>
            </a:r>
            <a:r>
              <a:rPr lang="vi-VN" dirty="0"/>
              <a:t>không phải là một giao thức đơn lẻ, mà là một tập các thủ tục đã được chuẩn hoá để thực hiện các nhiệm vụ bảo </a:t>
            </a:r>
            <a:r>
              <a:rPr lang="vi-VN" dirty="0" smtClean="0"/>
              <a:t>mật</a:t>
            </a:r>
            <a:r>
              <a:rPr lang="en-US" dirty="0" smtClean="0"/>
              <a:t>.</a:t>
            </a:r>
            <a:endParaRPr lang="en-US" dirty="0"/>
          </a:p>
          <a:p>
            <a:pPr marL="0" indent="0" fontAlgn="auto">
              <a:spcAft>
                <a:spcPts val="0"/>
              </a:spcAft>
              <a:buFont typeface="Wingdings 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3" end="3"/>
                                            </p:txEl>
                                          </p:spTgt>
                                        </p:tgtEl>
                                      </p:cBhvr>
                                    </p:animEffect>
                                    <p:animScale>
                                      <p:cBhvr>
                                        <p:cTn id="22"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mtClean="0">
                <a:solidFill>
                  <a:srgbClr val="7B9899"/>
                </a:solidFill>
              </a:rPr>
              <a:t>Mô hình SSL</a:t>
            </a:r>
          </a:p>
        </p:txBody>
      </p:sp>
      <p:sp>
        <p:nvSpPr>
          <p:cNvPr id="3" name="Content Placeholder 2"/>
          <p:cNvSpPr>
            <a:spLocks noGrp="1"/>
          </p:cNvSpPr>
          <p:nvPr>
            <p:ph sz="quarter" idx="1"/>
          </p:nvPr>
        </p:nvSpPr>
        <p:spPr>
          <a:xfrm>
            <a:off x="301625" y="1527175"/>
            <a:ext cx="8504238" cy="4572000"/>
          </a:xfrm>
        </p:spPr>
        <p:txBody>
          <a:bodyPr>
            <a:normAutofit fontScale="92500" lnSpcReduction="10000"/>
          </a:bodyPr>
          <a:lstStyle/>
          <a:p>
            <a:pPr marL="0" indent="0" fontAlgn="auto">
              <a:spcAft>
                <a:spcPts val="0"/>
              </a:spcAft>
              <a:buFont typeface="Wingdings 2"/>
              <a:buNone/>
              <a:defRPr/>
            </a:pPr>
            <a:r>
              <a:rPr lang="vi-VN" b="1" dirty="0"/>
              <a:t>3.Các thuật toán dùng trong SSL</a:t>
            </a:r>
            <a:endParaRPr lang="en-US" dirty="0"/>
          </a:p>
          <a:p>
            <a:pPr marL="0" indent="0" fontAlgn="auto">
              <a:spcAft>
                <a:spcPts val="0"/>
              </a:spcAft>
              <a:buFont typeface="Wingdings 2"/>
              <a:buNone/>
              <a:defRPr/>
            </a:pPr>
            <a:r>
              <a:rPr lang="vi-VN" dirty="0"/>
              <a:t>Các thuật toán mã hoá và xác thực của SSL được sử dụng bao gồm:</a:t>
            </a:r>
            <a:endParaRPr lang="en-US" dirty="0"/>
          </a:p>
          <a:p>
            <a:pPr marL="0" indent="0" fontAlgn="auto">
              <a:spcAft>
                <a:spcPts val="0"/>
              </a:spcAft>
              <a:buFont typeface="Wingdings 2"/>
              <a:buNone/>
              <a:defRPr/>
            </a:pPr>
            <a:r>
              <a:rPr lang="vi-VN" dirty="0"/>
              <a:t>- DES (Data Encryption Standard) là một thuật toán mã hoá có chiều dài khoá là 56 bit.</a:t>
            </a:r>
            <a:br>
              <a:rPr lang="vi-VN" dirty="0"/>
            </a:br>
            <a:r>
              <a:rPr lang="vi-VN" dirty="0"/>
              <a:t>- 3-DES (Triple-DES): là thuật toán mã hoá có độ dài khoá gấp 3 lần độ dài khoá trong mã hoá DES</a:t>
            </a:r>
            <a:br>
              <a:rPr lang="vi-VN" dirty="0"/>
            </a:br>
            <a:r>
              <a:rPr lang="vi-VN" dirty="0"/>
              <a:t>- DSA (Digital Signature Algorithm): là một phần trong chuẩn về xác thực số đang được được chính phủ Mỹ sử dụng.</a:t>
            </a:r>
            <a:br>
              <a:rPr lang="vi-VN" dirty="0"/>
            </a:br>
            <a:r>
              <a:rPr lang="vi-VN" dirty="0"/>
              <a:t>- KEA (Key Exchange Algorithm) là một thuật toán trao đổi khoá đang được chính phủ Mỹ sử dụng.</a:t>
            </a:r>
            <a:br>
              <a:rPr lang="vi-VN"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solidFill>
                  <a:srgbClr val="7B9899"/>
                </a:solidFill>
              </a:rPr>
              <a:t>Mô hình SSL</a:t>
            </a:r>
          </a:p>
        </p:txBody>
      </p:sp>
      <p:sp>
        <p:nvSpPr>
          <p:cNvPr id="3" name="Content Placeholder 2"/>
          <p:cNvSpPr>
            <a:spLocks noGrp="1"/>
          </p:cNvSpPr>
          <p:nvPr>
            <p:ph sz="quarter" idx="1"/>
          </p:nvPr>
        </p:nvSpPr>
        <p:spPr>
          <a:xfrm>
            <a:off x="301625" y="1527175"/>
            <a:ext cx="8504238" cy="4572000"/>
          </a:xfrm>
        </p:spPr>
        <p:txBody>
          <a:bodyPr>
            <a:normAutofit lnSpcReduction="10000"/>
          </a:bodyPr>
          <a:lstStyle/>
          <a:p>
            <a:pPr marL="274320" indent="-274320" fontAlgn="auto">
              <a:spcAft>
                <a:spcPts val="0"/>
              </a:spcAft>
              <a:buFont typeface="Wingdings 2"/>
              <a:buChar char=""/>
              <a:defRPr/>
            </a:pPr>
            <a:r>
              <a:rPr lang="vi-VN" dirty="0"/>
              <a:t>- MD5 (Message Digest algorithm) được phát thiển bởi Rivest.</a:t>
            </a:r>
            <a:br>
              <a:rPr lang="vi-VN" dirty="0"/>
            </a:br>
            <a:r>
              <a:rPr lang="vi-VN" dirty="0"/>
              <a:t>- RSA: là thuật toán mã hoá công khai dùng cho cả quá trình xác thực và mã hoá dữ liệu được Rivest, Shamir, and Adleman phát triển.</a:t>
            </a:r>
            <a:br>
              <a:rPr lang="vi-VN" dirty="0"/>
            </a:br>
            <a:r>
              <a:rPr lang="vi-VN" dirty="0"/>
              <a:t>- RSA key exchange: là thuật toán trao đổi khoá dùng trong SSL dựa trên thuật toán RSA.</a:t>
            </a:r>
            <a:br>
              <a:rPr lang="vi-VN" dirty="0"/>
            </a:br>
            <a:r>
              <a:rPr lang="vi-VN" dirty="0"/>
              <a:t>- RC2 and RC4: là các thuật toán mã hoá được phát triển bởi Rivest dùng cho RSA Data Security.</a:t>
            </a:r>
            <a:br>
              <a:rPr lang="vi-VN" dirty="0"/>
            </a:br>
            <a:r>
              <a:rPr lang="vi-VN" dirty="0"/>
              <a:t>- SHA-1 (Secure Hash Algorithm): là một thuật toán băm đang được chính phủ Mỹ sử dụng.</a:t>
            </a:r>
            <a:endParaRPr lang="en-US" dirty="0"/>
          </a:p>
          <a:p>
            <a:pPr marL="274320" indent="-274320" fontAlgn="auto">
              <a:spcAft>
                <a:spcPts val="0"/>
              </a:spcAft>
              <a:buFont typeface="Wingdings 2"/>
              <a:buChar char=""/>
              <a:defRPr/>
            </a:pPr>
            <a:endParaRPr lang="en-US" dirty="0"/>
          </a:p>
          <a:p>
            <a:pPr marL="274320" indent="-274320" fontAlgn="auto">
              <a:spcAft>
                <a:spcPts val="0"/>
              </a:spcAft>
              <a:buFont typeface="Wingdings 2"/>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err="1" smtClean="0">
                <a:solidFill>
                  <a:srgbClr val="7B9899"/>
                </a:solidFill>
              </a:rPr>
              <a:t>Giao</a:t>
            </a:r>
            <a:r>
              <a:rPr lang="en-US" dirty="0" smtClean="0">
                <a:solidFill>
                  <a:srgbClr val="7B9899"/>
                </a:solidFill>
              </a:rPr>
              <a:t> </a:t>
            </a:r>
            <a:r>
              <a:rPr lang="en-US" dirty="0" err="1" smtClean="0">
                <a:solidFill>
                  <a:srgbClr val="7B9899"/>
                </a:solidFill>
              </a:rPr>
              <a:t>thức</a:t>
            </a:r>
            <a:r>
              <a:rPr lang="en-US" dirty="0" smtClean="0">
                <a:solidFill>
                  <a:srgbClr val="7B9899"/>
                </a:solidFill>
              </a:rPr>
              <a:t> </a:t>
            </a:r>
            <a:r>
              <a:rPr lang="en-US" dirty="0" err="1" smtClean="0">
                <a:solidFill>
                  <a:srgbClr val="7B9899"/>
                </a:solidFill>
              </a:rPr>
              <a:t>bảo</a:t>
            </a:r>
            <a:r>
              <a:rPr lang="en-US" dirty="0" smtClean="0">
                <a:solidFill>
                  <a:srgbClr val="7B9899"/>
                </a:solidFill>
              </a:rPr>
              <a:t> </a:t>
            </a:r>
            <a:r>
              <a:rPr lang="en-US" dirty="0" err="1" smtClean="0">
                <a:solidFill>
                  <a:srgbClr val="7B9899"/>
                </a:solidFill>
              </a:rPr>
              <a:t>mật</a:t>
            </a:r>
            <a:r>
              <a:rPr lang="en-US" dirty="0" smtClean="0">
                <a:solidFill>
                  <a:srgbClr val="7B9899"/>
                </a:solidFill>
              </a:rPr>
              <a:t> IPSEC </a:t>
            </a:r>
          </a:p>
        </p:txBody>
      </p:sp>
      <p:sp>
        <p:nvSpPr>
          <p:cNvPr id="19458" name="Content Placeholder 2"/>
          <p:cNvSpPr>
            <a:spLocks noGrp="1"/>
          </p:cNvSpPr>
          <p:nvPr>
            <p:ph sz="quarter" idx="1"/>
          </p:nvPr>
        </p:nvSpPr>
        <p:spPr>
          <a:xfrm>
            <a:off x="301625" y="1527175"/>
            <a:ext cx="8504238" cy="4572000"/>
          </a:xfrm>
        </p:spPr>
        <p:txBody>
          <a:bodyPr/>
          <a:lstStyle/>
          <a:p>
            <a:r>
              <a:rPr lang="vi-VN" dirty="0" smtClean="0"/>
              <a:t>Mục đích của IPSec là cung cấp dịch vụ bảo mật cho gói tin IP tại lớp Network. Những dịch vụ này bao gồm điều khiển truy cập, toàn vẹn dữ liệu, chứng thực và bảo mật dữ liệu.</a:t>
            </a:r>
            <a:endParaRPr lang="en-US" dirty="0" smtClean="0"/>
          </a:p>
          <a:p>
            <a:r>
              <a:rPr lang="vi-VN" dirty="0" smtClean="0"/>
              <a:t>Encapsulating security payload (ESP) và authentication header (AH) là hai giao thức chính được sử dụng để cung cấp tính năng bảo mật cho gói IP. IPSec hoạt động với hai cơ chế Transport Mode và Tunnel Mode</a:t>
            </a: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fade">
                                      <p:cBhvr>
                                        <p:cTn id="7" dur="1000"/>
                                        <p:tgtEl>
                                          <p:spTgt spid="19458">
                                            <p:txEl>
                                              <p:pRg st="0" end="0"/>
                                            </p:txEl>
                                          </p:spTgt>
                                        </p:tgtEl>
                                      </p:cBhvr>
                                    </p:animEffect>
                                    <p:anim calcmode="lin" valueType="num">
                                      <p:cBhvr>
                                        <p:cTn id="8" dur="10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458">
                                            <p:txEl>
                                              <p:pRg st="1" end="1"/>
                                            </p:txEl>
                                          </p:spTgt>
                                        </p:tgtEl>
                                        <p:attrNameLst>
                                          <p:attrName>style.visibility</p:attrName>
                                        </p:attrNameLst>
                                      </p:cBhvr>
                                      <p:to>
                                        <p:strVal val="visible"/>
                                      </p:to>
                                    </p:set>
                                    <p:animEffect transition="in" filter="fade">
                                      <p:cBhvr>
                                        <p:cTn id="14" dur="1000"/>
                                        <p:tgtEl>
                                          <p:spTgt spid="19458">
                                            <p:txEl>
                                              <p:pRg st="1" end="1"/>
                                            </p:txEl>
                                          </p:spTgt>
                                        </p:tgtEl>
                                      </p:cBhvr>
                                    </p:animEffect>
                                    <p:anim calcmode="lin" valueType="num">
                                      <p:cBhvr>
                                        <p:cTn id="15" dur="10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4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9457"/>
                                        </p:tgtEl>
                                        <p:attrNameLst>
                                          <p:attrName>style.visibility</p:attrName>
                                        </p:attrNameLst>
                                      </p:cBhvr>
                                      <p:to>
                                        <p:strVal val="visible"/>
                                      </p:to>
                                    </p:set>
                                    <p:animEffect transition="in" filter="wipe(down)">
                                      <p:cBhvr>
                                        <p:cTn id="21" dur="580">
                                          <p:stCondLst>
                                            <p:cond delay="0"/>
                                          </p:stCondLst>
                                        </p:cTn>
                                        <p:tgtEl>
                                          <p:spTgt spid="19457"/>
                                        </p:tgtEl>
                                      </p:cBhvr>
                                    </p:animEffect>
                                    <p:anim calcmode="lin" valueType="num">
                                      <p:cBhvr>
                                        <p:cTn id="22" dur="1822" tmFilter="0,0; 0.14,0.36; 0.43,0.73; 0.71,0.91; 1.0,1.0">
                                          <p:stCondLst>
                                            <p:cond delay="0"/>
                                          </p:stCondLst>
                                        </p:cTn>
                                        <p:tgtEl>
                                          <p:spTgt spid="1945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945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945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945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9457"/>
                                        </p:tgtEl>
                                        <p:attrNameLst>
                                          <p:attrName>ppt_y</p:attrName>
                                        </p:attrNameLst>
                                      </p:cBhvr>
                                      <p:tavLst>
                                        <p:tav tm="0" fmla="#ppt_y-sin(pi*$)/81">
                                          <p:val>
                                            <p:fltVal val="0"/>
                                          </p:val>
                                        </p:tav>
                                        <p:tav tm="100000">
                                          <p:val>
                                            <p:fltVal val="1"/>
                                          </p:val>
                                        </p:tav>
                                      </p:tavLst>
                                    </p:anim>
                                    <p:animScale>
                                      <p:cBhvr>
                                        <p:cTn id="27" dur="26">
                                          <p:stCondLst>
                                            <p:cond delay="650"/>
                                          </p:stCondLst>
                                        </p:cTn>
                                        <p:tgtEl>
                                          <p:spTgt spid="19457"/>
                                        </p:tgtEl>
                                      </p:cBhvr>
                                      <p:to x="100000" y="60000"/>
                                    </p:animScale>
                                    <p:animScale>
                                      <p:cBhvr>
                                        <p:cTn id="28" dur="166" decel="50000">
                                          <p:stCondLst>
                                            <p:cond delay="676"/>
                                          </p:stCondLst>
                                        </p:cTn>
                                        <p:tgtEl>
                                          <p:spTgt spid="19457"/>
                                        </p:tgtEl>
                                      </p:cBhvr>
                                      <p:to x="100000" y="100000"/>
                                    </p:animScale>
                                    <p:animScale>
                                      <p:cBhvr>
                                        <p:cTn id="29" dur="26">
                                          <p:stCondLst>
                                            <p:cond delay="1312"/>
                                          </p:stCondLst>
                                        </p:cTn>
                                        <p:tgtEl>
                                          <p:spTgt spid="19457"/>
                                        </p:tgtEl>
                                      </p:cBhvr>
                                      <p:to x="100000" y="80000"/>
                                    </p:animScale>
                                    <p:animScale>
                                      <p:cBhvr>
                                        <p:cTn id="30" dur="166" decel="50000">
                                          <p:stCondLst>
                                            <p:cond delay="1338"/>
                                          </p:stCondLst>
                                        </p:cTn>
                                        <p:tgtEl>
                                          <p:spTgt spid="19457"/>
                                        </p:tgtEl>
                                      </p:cBhvr>
                                      <p:to x="100000" y="100000"/>
                                    </p:animScale>
                                    <p:animScale>
                                      <p:cBhvr>
                                        <p:cTn id="31" dur="26">
                                          <p:stCondLst>
                                            <p:cond delay="1642"/>
                                          </p:stCondLst>
                                        </p:cTn>
                                        <p:tgtEl>
                                          <p:spTgt spid="19457"/>
                                        </p:tgtEl>
                                      </p:cBhvr>
                                      <p:to x="100000" y="90000"/>
                                    </p:animScale>
                                    <p:animScale>
                                      <p:cBhvr>
                                        <p:cTn id="32" dur="166" decel="50000">
                                          <p:stCondLst>
                                            <p:cond delay="1668"/>
                                          </p:stCondLst>
                                        </p:cTn>
                                        <p:tgtEl>
                                          <p:spTgt spid="19457"/>
                                        </p:tgtEl>
                                      </p:cBhvr>
                                      <p:to x="100000" y="100000"/>
                                    </p:animScale>
                                    <p:animScale>
                                      <p:cBhvr>
                                        <p:cTn id="33" dur="26">
                                          <p:stCondLst>
                                            <p:cond delay="1808"/>
                                          </p:stCondLst>
                                        </p:cTn>
                                        <p:tgtEl>
                                          <p:spTgt spid="19457"/>
                                        </p:tgtEl>
                                      </p:cBhvr>
                                      <p:to x="100000" y="95000"/>
                                    </p:animScale>
                                    <p:animScale>
                                      <p:cBhvr>
                                        <p:cTn id="34" dur="166" decel="50000">
                                          <p:stCondLst>
                                            <p:cond delay="1834"/>
                                          </p:stCondLst>
                                        </p:cTn>
                                        <p:tgtEl>
                                          <p:spTgt spid="1945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1945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smtClean="0"/>
              <a:t>Giao thức bảo mật IPSEC</a:t>
            </a:r>
            <a:endParaRPr lang="vi-VN" smtClean="0">
              <a:latin typeface="Georgia" pitchFamily="18" charset="0"/>
            </a:endParaRPr>
          </a:p>
        </p:txBody>
      </p:sp>
      <p:sp>
        <p:nvSpPr>
          <p:cNvPr id="31747" name="Rectangle 3"/>
          <p:cNvSpPr>
            <a:spLocks noGrp="1"/>
          </p:cNvSpPr>
          <p:nvPr>
            <p:ph type="body" idx="4294967295"/>
          </p:nvPr>
        </p:nvSpPr>
        <p:spPr/>
        <p:txBody>
          <a:bodyPr/>
          <a:lstStyle/>
          <a:p>
            <a:pPr>
              <a:lnSpc>
                <a:spcPct val="90000"/>
              </a:lnSpc>
            </a:pPr>
            <a:r>
              <a:rPr lang="vi-VN" sz="2500" b="1" dirty="0" smtClean="0">
                <a:latin typeface="Times New Roman" pitchFamily="18" charset="0"/>
                <a:cs typeface="Times New Roman" pitchFamily="18" charset="0"/>
              </a:rPr>
              <a:t>Transport mode</a:t>
            </a:r>
            <a:endParaRPr lang="vi-VN" sz="2500" dirty="0" smtClean="0">
              <a:latin typeface="Times New Roman" pitchFamily="18" charset="0"/>
              <a:cs typeface="Times New Roman" pitchFamily="18" charset="0"/>
            </a:endParaRPr>
          </a:p>
          <a:p>
            <a:pPr>
              <a:lnSpc>
                <a:spcPct val="90000"/>
              </a:lnSpc>
            </a:pPr>
            <a:r>
              <a:rPr lang="vi-VN" sz="2500" dirty="0" smtClean="0">
                <a:latin typeface="Times New Roman" pitchFamily="18" charset="0"/>
                <a:cs typeface="Times New Roman" pitchFamily="18" charset="0"/>
              </a:rPr>
              <a:t>Trong Transport mode, chỉ những dữ liệu bạn giao tiếp các gói tin được mã hoá và/hoặc xác thực. Trong quá trình routing, cả IP header đều không bị chỉnh sửa hay mã hoá; tuy nhiên khi authentication header được sử dụng, địa chỉ IP không thể biết được, bởi các thông tin đã bị hash (băm). Transport và application layers thường được bảo mật bởi hàm băm (hash), và chúng không thể chỉnh sửa (ví dụ như port number). Transport mode sử dụng trong tình huống giao tiếp host-to-host.</a:t>
            </a:r>
          </a:p>
          <a:p>
            <a:pPr>
              <a:lnSpc>
                <a:spcPct val="90000"/>
              </a:lnSpc>
            </a:pPr>
            <a:r>
              <a:rPr lang="vi-VN" sz="2500" dirty="0" smtClean="0">
                <a:latin typeface="Times New Roman" pitchFamily="18" charset="0"/>
                <a:cs typeface="Times New Roman" pitchFamily="18" charset="0"/>
              </a:rPr>
              <a:t>Điều này có nghĩa là đóng gói các thông tin trong IPsec cho NAT traversal được định nghĩa bởi các thông tin trong tài liệu của RFC bởi NAT-T.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down)">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down)">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wipe(down)">
                                      <p:cBhvr>
                                        <p:cTn id="17"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smtClean="0"/>
              <a:t>Giao thức bảo mật IPSEC</a:t>
            </a:r>
            <a:endParaRPr lang="vi-VN" smtClean="0">
              <a:latin typeface="Georgia" pitchFamily="18" charset="0"/>
            </a:endParaRPr>
          </a:p>
        </p:txBody>
      </p:sp>
      <p:sp>
        <p:nvSpPr>
          <p:cNvPr id="32771" name="Rectangle 3"/>
          <p:cNvSpPr>
            <a:spLocks noGrp="1"/>
          </p:cNvSpPr>
          <p:nvPr>
            <p:ph type="body" idx="4294967295"/>
          </p:nvPr>
        </p:nvSpPr>
        <p:spPr/>
        <p:txBody>
          <a:bodyPr/>
          <a:lstStyle/>
          <a:p>
            <a:r>
              <a:rPr lang="vi-VN" b="1" dirty="0" smtClean="0"/>
              <a:t>Tunnel mode</a:t>
            </a:r>
            <a:endParaRPr lang="vi-VN" dirty="0" smtClean="0"/>
          </a:p>
          <a:p>
            <a:r>
              <a:rPr lang="vi-VN" dirty="0" smtClean="0"/>
              <a:t>Trong tunnel mode, toàn bộ gói IP (bao gồm cả data và header) sẽ được mã hoá và xác thực. Nó phải được đóng gói lại trong một dạng IP packet khác trong quá trình routing của router. Tunnel mode được sử dụng trong giao tiếp network-to-network (hay giữa các routers với nhau), hoặc host-to-network và host-to-host trên internet.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fade">
                                      <p:cBhvr>
                                        <p:cTn id="12"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101</TotalTime>
  <Words>478</Words>
  <Application>Microsoft Office PowerPoint</Application>
  <PresentationFormat>On-screen Show (4:3)</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Một số mô hình đảm bảo an toàn thông tin</vt:lpstr>
      <vt:lpstr>Mô hình SSL</vt:lpstr>
      <vt:lpstr>Mô hình SSL</vt:lpstr>
      <vt:lpstr>Mô hình SSL</vt:lpstr>
      <vt:lpstr>Mô hình SSL</vt:lpstr>
      <vt:lpstr>Mô hình SSL</vt:lpstr>
      <vt:lpstr>Giao thức bảo mật IPSEC </vt:lpstr>
      <vt:lpstr>Giao thức bảo mật IPSEC</vt:lpstr>
      <vt:lpstr>Giao thức bảo mật IPSEC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Một số mô hình đảm bảo an toàn thông tin</dc:title>
  <dc:creator>Nguyen Thang</dc:creator>
  <cp:lastModifiedBy>NguyenThang</cp:lastModifiedBy>
  <cp:revision>7</cp:revision>
  <dcterms:created xsi:type="dcterms:W3CDTF">2013-10-08T17:03:09Z</dcterms:created>
  <dcterms:modified xsi:type="dcterms:W3CDTF">2013-10-18T12:04:21Z</dcterms:modified>
</cp:coreProperties>
</file>