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4" r:id="rId7"/>
    <p:sldId id="265" r:id="rId8"/>
    <p:sldId id="260" r:id="rId9"/>
    <p:sldId id="267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54C-CE3C-4CE8-BACB-38F91B085A9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35ECF0-F518-4AF3-AA00-E1D46F374E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54C-CE3C-4CE8-BACB-38F91B085A9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ECF0-F518-4AF3-AA00-E1D46F374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235ECF0-F518-4AF3-AA00-E1D46F374E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54C-CE3C-4CE8-BACB-38F91B085A9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54C-CE3C-4CE8-BACB-38F91B085A9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235ECF0-F518-4AF3-AA00-E1D46F374E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54C-CE3C-4CE8-BACB-38F91B085A9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35ECF0-F518-4AF3-AA00-E1D46F374E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DBC454C-CE3C-4CE8-BACB-38F91B085A9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ECF0-F518-4AF3-AA00-E1D46F374E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54C-CE3C-4CE8-BACB-38F91B085A9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235ECF0-F518-4AF3-AA00-E1D46F374E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54C-CE3C-4CE8-BACB-38F91B085A9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235ECF0-F518-4AF3-AA00-E1D46F374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54C-CE3C-4CE8-BACB-38F91B085A9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35ECF0-F518-4AF3-AA00-E1D46F374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35ECF0-F518-4AF3-AA00-E1D46F374E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54C-CE3C-4CE8-BACB-38F91B085A9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235ECF0-F518-4AF3-AA00-E1D46F374E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DBC454C-CE3C-4CE8-BACB-38F91B085A9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DBC454C-CE3C-4CE8-BACB-38F91B085A9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35ECF0-F518-4AF3-AA00-E1D46F374E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971800"/>
          </a:xfrm>
        </p:spPr>
        <p:txBody>
          <a:bodyPr>
            <a:normAutofit lnSpcReduction="10000"/>
          </a:bodyPr>
          <a:lstStyle/>
          <a:p>
            <a:pPr marL="342900" indent="-342900"/>
            <a:endParaRPr lang="en-US" dirty="0" smtClean="0"/>
          </a:p>
          <a:p>
            <a:pPr marL="342900" indent="-342900"/>
            <a:r>
              <a:rPr lang="en-US" sz="3200" dirty="0" smtClean="0"/>
              <a:t>NỘI DUNG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 algn="l">
              <a:buAutoNum type="arabicPeriod"/>
            </a:pPr>
            <a:r>
              <a:rPr lang="en-US" sz="2400" dirty="0" smtClean="0"/>
              <a:t>BÀI TOÁN PHÂN KHỐI KHÓA</a:t>
            </a:r>
          </a:p>
          <a:p>
            <a:pPr marL="342900" indent="-342900" algn="l">
              <a:buAutoNum type="arabicPeriod"/>
            </a:pPr>
            <a:r>
              <a:rPr lang="en-US" sz="2400" dirty="0" smtClean="0"/>
              <a:t>GIAO THỨC KERBEROS</a:t>
            </a:r>
          </a:p>
          <a:p>
            <a:pPr marL="342900" indent="-342900" algn="l">
              <a:buAutoNum type="arabicPeriod"/>
            </a:pPr>
            <a:r>
              <a:rPr lang="en-US" sz="2400" dirty="0" err="1" smtClean="0"/>
              <a:t>Trao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Diffie</a:t>
            </a:r>
            <a:r>
              <a:rPr lang="en-US" sz="2400" dirty="0" smtClean="0"/>
              <a:t>-Hellman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MÔ HÌNH TRUYỀN KHÓA</a:t>
            </a:r>
            <a:endParaRPr lang="en-US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GIAO THỨC 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1800" b="1" dirty="0" smtClean="0"/>
              <a:t>2.2 MÔ TẢ GIAO THỨC</a:t>
            </a:r>
            <a:endParaRPr lang="en-US" sz="1800" dirty="0" smtClean="0"/>
          </a:p>
          <a:p>
            <a:r>
              <a:rPr lang="en-US" sz="1800" dirty="0" smtClean="0"/>
              <a:t> 	Theo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 </a:t>
            </a:r>
            <a:r>
              <a:rPr lang="en-US" sz="1800" dirty="0" err="1" smtClean="0"/>
              <a:t>ký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</a:t>
            </a:r>
            <a:r>
              <a:rPr lang="en-US" sz="1800" dirty="0" err="1" smtClean="0"/>
              <a:t>mật</a:t>
            </a:r>
            <a:r>
              <a:rPr lang="en-US" sz="1800" dirty="0" smtClean="0"/>
              <a:t> </a:t>
            </a:r>
            <a:r>
              <a:rPr lang="en-US" sz="1800" dirty="0" err="1" smtClean="0"/>
              <a:t>mã</a:t>
            </a:r>
            <a:r>
              <a:rPr lang="en-US" sz="1800" dirty="0" smtClean="0"/>
              <a:t>, Kerberos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 (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 </a:t>
            </a:r>
            <a:r>
              <a:rPr lang="en-US" sz="1800" i="1" dirty="0" smtClean="0"/>
              <a:t>A</a:t>
            </a:r>
            <a:r>
              <a:rPr lang="en-US" sz="1800" dirty="0" smtClean="0"/>
              <a:t> 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 </a:t>
            </a:r>
            <a:r>
              <a:rPr lang="en-US" sz="1800" i="1" dirty="0" err="1" smtClean="0"/>
              <a:t>máy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chủ</a:t>
            </a:r>
            <a:r>
              <a:rPr lang="en-US" sz="1800" dirty="0" smtClean="0"/>
              <a:t> (</a:t>
            </a:r>
            <a:r>
              <a:rPr lang="en-US" sz="1800" i="1" dirty="0" smtClean="0"/>
              <a:t>S</a:t>
            </a:r>
            <a:r>
              <a:rPr lang="en-US" sz="1800" dirty="0" smtClean="0"/>
              <a:t>)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nhận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 </a:t>
            </a:r>
            <a:r>
              <a:rPr lang="en-US" sz="1800" i="1" dirty="0" smtClean="0"/>
              <a:t>B</a:t>
            </a:r>
            <a:r>
              <a:rPr lang="en-US" sz="1800" dirty="0" smtClean="0"/>
              <a:t> ):</a:t>
            </a:r>
          </a:p>
          <a:p>
            <a:pPr>
              <a:buNone/>
            </a:pPr>
            <a:r>
              <a:rPr lang="en-US" sz="1800" dirty="0" smtClean="0"/>
              <a:t>              </a:t>
            </a:r>
            <a:endParaRPr lang="en-US" sz="18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       </a:t>
            </a:r>
          </a:p>
          <a:p>
            <a:pPr>
              <a:buNone/>
            </a:pPr>
            <a:endParaRPr lang="en-US" sz="1800" baseline="-25000" dirty="0" smtClean="0">
              <a:sym typeface="Wingdings" pitchFamily="2" charset="2"/>
            </a:endParaRPr>
          </a:p>
          <a:p>
            <a:pPr>
              <a:buNone/>
            </a:pPr>
            <a:endParaRPr lang="en-US" sz="1800" baseline="-25000" dirty="0" smtClean="0"/>
          </a:p>
          <a:p>
            <a:pPr>
              <a:buNone/>
            </a:pPr>
            <a:endParaRPr lang="en-US" sz="1800" baseline="-25000" dirty="0" smtClean="0"/>
          </a:p>
          <a:p>
            <a:pPr>
              <a:buNone/>
            </a:pPr>
            <a:endParaRPr lang="en-US" sz="1800" baseline="-25000" dirty="0" smtClean="0"/>
          </a:p>
          <a:p>
            <a:r>
              <a:rPr lang="en-US" sz="1800" dirty="0" smtClean="0"/>
              <a:t>An </a:t>
            </a:r>
            <a:r>
              <a:rPr lang="en-US" sz="1800" dirty="0" err="1" smtClean="0"/>
              <a:t>ninh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</a:t>
            </a:r>
            <a:r>
              <a:rPr lang="en-US" sz="1800" dirty="0" err="1" smtClean="0"/>
              <a:t>phụ</a:t>
            </a:r>
            <a:r>
              <a:rPr lang="en-US" sz="1800" dirty="0" smtClean="0"/>
              <a:t> </a:t>
            </a:r>
            <a:r>
              <a:rPr lang="en-US" sz="1800" dirty="0" err="1" smtClean="0"/>
              <a:t>thuộc</a:t>
            </a:r>
            <a:r>
              <a:rPr lang="en-US" sz="1800" dirty="0" smtClean="0"/>
              <a:t> </a:t>
            </a:r>
            <a:r>
              <a:rPr lang="en-US" sz="1800" dirty="0" err="1" smtClean="0"/>
              <a:t>rất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trường</a:t>
            </a:r>
            <a:r>
              <a:rPr lang="en-US" sz="1800" dirty="0" smtClean="0"/>
              <a:t> T (</a:t>
            </a:r>
            <a:r>
              <a:rPr lang="en-US" sz="1800" dirty="0" err="1" smtClean="0"/>
              <a:t>đánh</a:t>
            </a:r>
            <a:r>
              <a:rPr lang="en-US" sz="1800" dirty="0" smtClean="0"/>
              <a:t> </a:t>
            </a:r>
            <a:r>
              <a:rPr lang="en-US" sz="1800" dirty="0" err="1" smtClean="0"/>
              <a:t>dấu</a:t>
            </a:r>
            <a:r>
              <a:rPr lang="en-US" sz="1800" dirty="0" smtClean="0"/>
              <a:t> </a:t>
            </a:r>
            <a:r>
              <a:rPr lang="en-US" sz="1800" dirty="0" err="1" smtClean="0"/>
              <a:t>thời</a:t>
            </a:r>
            <a:r>
              <a:rPr lang="en-US" sz="1800" dirty="0" smtClean="0"/>
              <a:t> </a:t>
            </a:r>
            <a:r>
              <a:rPr lang="en-US" sz="1800" dirty="0" err="1" smtClean="0"/>
              <a:t>điểm</a:t>
            </a:r>
            <a:r>
              <a:rPr lang="en-US" sz="1800" dirty="0" smtClean="0"/>
              <a:t>) </a:t>
            </a:r>
            <a:r>
              <a:rPr lang="en-US" sz="1800" dirty="0" err="1" smtClean="0"/>
              <a:t>và</a:t>
            </a:r>
            <a:r>
              <a:rPr lang="en-US" sz="1800" dirty="0" smtClean="0"/>
              <a:t> L (</a:t>
            </a:r>
            <a:r>
              <a:rPr lang="en-US" sz="1800" dirty="0" err="1" smtClean="0"/>
              <a:t>thời</a:t>
            </a:r>
            <a:r>
              <a:rPr lang="en-US" sz="1800" dirty="0" smtClean="0"/>
              <a:t> </a:t>
            </a:r>
            <a:r>
              <a:rPr lang="en-US" sz="1800" dirty="0" err="1" smtClean="0"/>
              <a:t>hạn</a:t>
            </a:r>
            <a:r>
              <a:rPr lang="en-US" sz="1800" dirty="0" smtClean="0"/>
              <a:t>)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gói</a:t>
            </a:r>
            <a:r>
              <a:rPr lang="en-US" sz="1800" dirty="0" smtClean="0"/>
              <a:t> tin. </a:t>
            </a:r>
            <a:r>
              <a:rPr lang="en-US" sz="1800" dirty="0" err="1" smtClean="0"/>
              <a:t>Đây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thị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chất</a:t>
            </a:r>
            <a:r>
              <a:rPr lang="en-US" sz="1800" dirty="0" smtClean="0"/>
              <a:t> </a:t>
            </a:r>
            <a:r>
              <a:rPr lang="en-US" sz="1800" dirty="0" err="1" smtClean="0"/>
              <a:t>mới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gói</a:t>
            </a:r>
            <a:r>
              <a:rPr lang="en-US" sz="1800" dirty="0" smtClean="0"/>
              <a:t> tin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chống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tấn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gửi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gói</a:t>
            </a:r>
            <a:r>
              <a:rPr lang="en-US" sz="1800" dirty="0" smtClean="0"/>
              <a:t> tin </a:t>
            </a:r>
            <a:r>
              <a:rPr lang="en-US" sz="1800" dirty="0" err="1" smtClean="0"/>
              <a:t>cũ</a:t>
            </a:r>
            <a:r>
              <a:rPr lang="en-US" sz="1800" dirty="0" smtClean="0"/>
              <a:t>. </a:t>
            </a:r>
          </a:p>
          <a:p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r>
              <a:rPr lang="en-US" sz="1800" dirty="0" smtClean="0"/>
              <a:t> tin ở </a:t>
            </a:r>
            <a:r>
              <a:rPr lang="en-US" sz="1800" dirty="0" err="1" smtClean="0"/>
              <a:t>trên</a:t>
            </a:r>
            <a:r>
              <a:rPr lang="en-US" sz="1800" dirty="0" smtClean="0"/>
              <a:t>, </a:t>
            </a:r>
            <a:r>
              <a:rPr lang="en-US" sz="1800" dirty="0" err="1" smtClean="0"/>
              <a:t>máy</a:t>
            </a:r>
            <a:r>
              <a:rPr lang="en-US" sz="1800" dirty="0" smtClean="0"/>
              <a:t> </a:t>
            </a:r>
            <a:r>
              <a:rPr lang="en-US" sz="1800" dirty="0" err="1" smtClean="0"/>
              <a:t>chủ</a:t>
            </a:r>
            <a:r>
              <a:rPr lang="en-US" sz="1800" dirty="0" smtClean="0"/>
              <a:t> S </a:t>
            </a:r>
            <a:r>
              <a:rPr lang="en-US" sz="1800" dirty="0" err="1" smtClean="0"/>
              <a:t>bao</a:t>
            </a:r>
            <a:r>
              <a:rPr lang="en-US" sz="1800" dirty="0" smtClean="0"/>
              <a:t> </a:t>
            </a:r>
            <a:r>
              <a:rPr lang="en-US" sz="1800" dirty="0" err="1" smtClean="0"/>
              <a:t>gồm</a:t>
            </a:r>
            <a:r>
              <a:rPr lang="en-US" sz="1800" dirty="0" smtClean="0"/>
              <a:t> </a:t>
            </a:r>
            <a:r>
              <a:rPr lang="en-US" sz="1800" dirty="0" err="1" smtClean="0"/>
              <a:t>cả</a:t>
            </a:r>
            <a:r>
              <a:rPr lang="en-US" sz="1800" dirty="0" smtClean="0"/>
              <a:t> </a:t>
            </a:r>
            <a:r>
              <a:rPr lang="en-US" sz="1800" dirty="0" err="1" smtClean="0"/>
              <a:t>dịch</a:t>
            </a:r>
            <a:r>
              <a:rPr lang="en-US" sz="1800" dirty="0" smtClean="0"/>
              <a:t> </a:t>
            </a:r>
            <a:r>
              <a:rPr lang="en-US" sz="1800" dirty="0" err="1" smtClean="0"/>
              <a:t>vụ</a:t>
            </a:r>
            <a:r>
              <a:rPr lang="en-US" sz="1800" dirty="0" smtClean="0"/>
              <a:t> </a:t>
            </a:r>
            <a:r>
              <a:rPr lang="en-US" sz="1800" dirty="0" err="1" smtClean="0"/>
              <a:t>nhận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cung</a:t>
            </a:r>
            <a:r>
              <a:rPr lang="en-US" sz="1800" dirty="0" smtClean="0"/>
              <a:t> </a:t>
            </a:r>
            <a:r>
              <a:rPr lang="en-US" sz="1800" dirty="0" err="1" smtClean="0"/>
              <a:t>cấp</a:t>
            </a:r>
            <a:r>
              <a:rPr lang="en-US" sz="1800" dirty="0" smtClean="0"/>
              <a:t> </a:t>
            </a:r>
            <a:r>
              <a:rPr lang="en-US" sz="1800" dirty="0" err="1" smtClean="0"/>
              <a:t>vé</a:t>
            </a:r>
            <a:r>
              <a:rPr lang="en-US" sz="1800" dirty="0" smtClean="0"/>
              <a:t>.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gói</a:t>
            </a:r>
            <a:r>
              <a:rPr lang="en-US" sz="1800" dirty="0" smtClean="0"/>
              <a:t> tin                                                      ,   ,       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phiên</a:t>
            </a:r>
            <a:r>
              <a:rPr lang="en-US" sz="1800" dirty="0" smtClean="0"/>
              <a:t>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A </a:t>
            </a:r>
            <a:r>
              <a:rPr lang="en-US" sz="1800" dirty="0" err="1" smtClean="0"/>
              <a:t>và</a:t>
            </a:r>
            <a:r>
              <a:rPr lang="en-US" sz="1800" dirty="0" smtClean="0"/>
              <a:t> B;                            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vé</a:t>
            </a:r>
            <a:r>
              <a:rPr lang="en-US" sz="1800" dirty="0" smtClean="0"/>
              <a:t> </a:t>
            </a:r>
            <a:r>
              <a:rPr lang="en-US" sz="1800" dirty="0" err="1" smtClean="0"/>
              <a:t>gửi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 </a:t>
            </a:r>
            <a:r>
              <a:rPr lang="en-US" sz="1800" dirty="0" err="1" smtClean="0"/>
              <a:t>khách</a:t>
            </a:r>
            <a:r>
              <a:rPr lang="en-US" sz="1800" dirty="0" smtClean="0"/>
              <a:t> </a:t>
            </a:r>
            <a:r>
              <a:rPr lang="en-US" sz="1800" dirty="0" err="1" smtClean="0"/>
              <a:t>tới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 </a:t>
            </a:r>
            <a:r>
              <a:rPr lang="en-US" sz="1800" dirty="0" err="1" smtClean="0"/>
              <a:t>chủ</a:t>
            </a:r>
            <a:r>
              <a:rPr lang="en-US" sz="1800" dirty="0" smtClean="0"/>
              <a:t>;                     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phần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nhận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A </a:t>
            </a:r>
            <a:r>
              <a:rPr lang="en-US" sz="1800" dirty="0" err="1" smtClean="0"/>
              <a:t>với</a:t>
            </a:r>
            <a:r>
              <a:rPr lang="en-US" sz="1800" dirty="0" smtClean="0"/>
              <a:t> B; </a:t>
            </a:r>
            <a:r>
              <a:rPr lang="en-US" sz="1800" dirty="0" err="1" smtClean="0"/>
              <a:t>và</a:t>
            </a:r>
            <a:r>
              <a:rPr lang="en-US" sz="1800" dirty="0" smtClean="0"/>
              <a:t>                      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khẳng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</a:t>
            </a:r>
            <a:r>
              <a:rPr lang="en-US" sz="1800" dirty="0" err="1" smtClean="0"/>
              <a:t>nhân</a:t>
            </a:r>
            <a:r>
              <a:rPr lang="en-US" sz="1800" dirty="0" smtClean="0"/>
              <a:t> </a:t>
            </a:r>
            <a:r>
              <a:rPr lang="en-US" sz="1800" dirty="0" err="1" smtClean="0"/>
              <a:t>dạng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B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qua </a:t>
            </a:r>
            <a:r>
              <a:rPr lang="en-US" sz="1800" dirty="0" err="1" smtClean="0"/>
              <a:t>đó</a:t>
            </a:r>
            <a:r>
              <a:rPr lang="en-US" sz="1800" dirty="0" smtClean="0"/>
              <a:t> </a:t>
            </a:r>
            <a:r>
              <a:rPr lang="en-US" sz="1800" dirty="0" err="1" smtClean="0"/>
              <a:t>chấp</a:t>
            </a:r>
            <a:r>
              <a:rPr lang="en-US" sz="1800" dirty="0" smtClean="0"/>
              <a:t> </a:t>
            </a:r>
            <a:r>
              <a:rPr lang="en-US" sz="1800" dirty="0" err="1" smtClean="0"/>
              <a:t>nhận</a:t>
            </a:r>
            <a:r>
              <a:rPr lang="en-US" sz="1800" dirty="0" smtClean="0"/>
              <a:t> A.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hai</a:t>
            </a:r>
            <a:r>
              <a:rPr lang="en-US" sz="1800" dirty="0" smtClean="0"/>
              <a:t> </a:t>
            </a:r>
            <a:r>
              <a:rPr lang="en-US" sz="1800" dirty="0" err="1" smtClean="0"/>
              <a:t>bên</a:t>
            </a:r>
            <a:r>
              <a:rPr lang="en-US" sz="1800" dirty="0" smtClean="0"/>
              <a:t> </a:t>
            </a:r>
            <a:r>
              <a:rPr lang="en-US" sz="1800" dirty="0" err="1" smtClean="0"/>
              <a:t>nhận</a:t>
            </a:r>
            <a:r>
              <a:rPr lang="en-US" sz="1800" dirty="0" smtClean="0"/>
              <a:t> </a:t>
            </a:r>
            <a:r>
              <a:rPr lang="en-US" sz="1800" dirty="0" err="1" smtClean="0"/>
              <a:t>dạng</a:t>
            </a:r>
            <a:r>
              <a:rPr lang="en-US" sz="1800" dirty="0" smtClean="0"/>
              <a:t> </a:t>
            </a:r>
            <a:r>
              <a:rPr lang="en-US" sz="1800" dirty="0" err="1" smtClean="0"/>
              <a:t>lẫn</a:t>
            </a:r>
            <a:r>
              <a:rPr lang="en-US" sz="1800" dirty="0" smtClean="0"/>
              <a:t> </a:t>
            </a:r>
            <a:r>
              <a:rPr lang="en-US" sz="1800" dirty="0" err="1" smtClean="0"/>
              <a:t>nhau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6" name="Picture 5" descr="S \rightarrow A: \{T_S, L, K_{AB}, B, \{T_S, L, K_{AB}, A\}_{K_{BS}}\}_{K_{AS}}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95600"/>
            <a:ext cx="39433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 \rightarrow S: A,B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590800"/>
            <a:ext cx="10858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A \rightarrow B: \{T_S, L, K_{AB}, A\}_{K_{BS}}, \{A, T_A\}_{K_{AB}}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200400"/>
            <a:ext cx="33242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B \rightarrow A: \{T_A + 1\}_{K_{AB}}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3505200"/>
            <a:ext cx="17621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\{T_S, L, K_{AB}, B, \{T_S, L, K_{AB}, A\}_{K_{BS}}\}_{K_{AS}}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5029200"/>
            <a:ext cx="32289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K_{AB}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0" y="5029200"/>
            <a:ext cx="3714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\{T_S, L, K_{AB}, A\}_{K_{BS}}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9200" y="5334000"/>
            <a:ext cx="15621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\{A, T_A\}_{K_{AB}}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53200" y="5257800"/>
            <a:ext cx="9048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\{T_A + 1\}_{K_{AB}}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95600" y="5562600"/>
            <a:ext cx="1009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TRAO ĐỔI KHÓA DIFFIE - HELLMAN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Năm</a:t>
            </a:r>
            <a:r>
              <a:rPr lang="en-US" sz="1800" dirty="0" smtClean="0"/>
              <a:t> 1976, Whitfield </a:t>
            </a:r>
            <a:r>
              <a:rPr lang="en-US" sz="1800" dirty="0" err="1" smtClean="0"/>
              <a:t>Diffie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Martin Hellman </a:t>
            </a:r>
            <a:r>
              <a:rPr lang="en-US" sz="1800" dirty="0" err="1" smtClean="0"/>
              <a:t>đã</a:t>
            </a:r>
            <a:r>
              <a:rPr lang="en-US" sz="1800" dirty="0" smtClean="0"/>
              <a:t> </a:t>
            </a:r>
            <a:r>
              <a:rPr lang="en-US" sz="1800" dirty="0" err="1" smtClean="0"/>
              <a:t>đưa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trao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quy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tác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đường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truyền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bảo</a:t>
            </a:r>
            <a:r>
              <a:rPr lang="en-US" sz="1800" dirty="0" smtClean="0"/>
              <a:t> </a:t>
            </a:r>
            <a:r>
              <a:rPr lang="en-US" sz="1800" dirty="0" err="1" smtClean="0"/>
              <a:t>mật</a:t>
            </a:r>
            <a:r>
              <a:rPr lang="en-US" sz="1800" dirty="0" smtClean="0"/>
              <a:t> </a:t>
            </a:r>
            <a:r>
              <a:rPr lang="en-US" sz="1800" dirty="0" err="1" smtClean="0"/>
              <a:t>trung</a:t>
            </a:r>
            <a:r>
              <a:rPr lang="en-US" sz="1800" dirty="0" smtClean="0"/>
              <a:t> </a:t>
            </a:r>
            <a:r>
              <a:rPr lang="en-US" sz="1800" dirty="0" err="1" smtClean="0"/>
              <a:t>bình</a:t>
            </a:r>
            <a:r>
              <a:rPr lang="en-US" sz="1800" dirty="0" smtClean="0"/>
              <a:t>.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đời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</a:t>
            </a:r>
            <a:r>
              <a:rPr lang="en-US" sz="1800" dirty="0" err="1" smtClean="0"/>
              <a:t>trao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Diffie</a:t>
            </a:r>
            <a:r>
              <a:rPr lang="en-US" sz="1800" dirty="0" smtClean="0"/>
              <a:t>-Hellman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xem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bước</a:t>
            </a:r>
            <a:r>
              <a:rPr lang="en-US" sz="1800" dirty="0" smtClean="0"/>
              <a:t> </a:t>
            </a:r>
            <a:r>
              <a:rPr lang="en-US" sz="1800" dirty="0" err="1" smtClean="0"/>
              <a:t>mở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lĩnh</a:t>
            </a:r>
            <a:r>
              <a:rPr lang="en-US" sz="1800" dirty="0" smtClean="0"/>
              <a:t> </a:t>
            </a:r>
            <a:r>
              <a:rPr lang="en-US" sz="1800" dirty="0" err="1" smtClean="0"/>
              <a:t>vực</a:t>
            </a:r>
            <a:r>
              <a:rPr lang="en-US" sz="1800" dirty="0" smtClean="0"/>
              <a:t>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cộng</a:t>
            </a:r>
            <a:r>
              <a:rPr lang="en-US" sz="1800" dirty="0" smtClean="0"/>
              <a:t>. </a:t>
            </a:r>
          </a:p>
          <a:p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dựa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nguyên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bài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dirty="0" err="1" smtClean="0"/>
              <a:t>logarit</a:t>
            </a:r>
            <a:r>
              <a:rPr lang="en-US" sz="1800" dirty="0" smtClean="0"/>
              <a:t> </a:t>
            </a:r>
            <a:r>
              <a:rPr lang="en-US" sz="1800" dirty="0" err="1" smtClean="0"/>
              <a:t>rời</a:t>
            </a:r>
            <a:r>
              <a:rPr lang="en-US" sz="1800" dirty="0" smtClean="0"/>
              <a:t> </a:t>
            </a:r>
            <a:r>
              <a:rPr lang="en-US" sz="1800" dirty="0" err="1" smtClean="0"/>
              <a:t>rạc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trường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nguyên</a:t>
            </a:r>
            <a:r>
              <a:rPr lang="en-US" sz="1800" dirty="0" smtClean="0"/>
              <a:t> </a:t>
            </a:r>
            <a:r>
              <a:rPr lang="en-US" sz="1800" dirty="0" err="1" smtClean="0"/>
              <a:t>hữu</a:t>
            </a:r>
            <a:r>
              <a:rPr lang="en-US" sz="1800" dirty="0" smtClean="0"/>
              <a:t> </a:t>
            </a:r>
            <a:r>
              <a:rPr lang="en-US" sz="1800" dirty="0" err="1" smtClean="0"/>
              <a:t>hạn</a:t>
            </a:r>
            <a:r>
              <a:rPr lang="en-US" sz="1800" dirty="0" smtClean="0"/>
              <a:t>.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thao</a:t>
            </a:r>
            <a:r>
              <a:rPr lang="en-US" sz="1800" dirty="0" smtClean="0"/>
              <a:t> </a:t>
            </a:r>
            <a:r>
              <a:rPr lang="en-US" sz="1800" dirty="0" err="1" smtClean="0"/>
              <a:t>tác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trao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Diffie</a:t>
            </a:r>
            <a:r>
              <a:rPr lang="en-US" sz="1800" dirty="0" smtClean="0"/>
              <a:t>-Hellman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</a:t>
            </a:r>
            <a:r>
              <a:rPr lang="en-US" sz="1800" dirty="0" err="1" smtClean="0"/>
              <a:t>hai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tác</a:t>
            </a:r>
            <a:r>
              <a:rPr lang="en-US" sz="1800" dirty="0" smtClean="0"/>
              <a:t> A </a:t>
            </a:r>
            <a:r>
              <a:rPr lang="en-US" sz="1800" dirty="0" err="1" smtClean="0"/>
              <a:t>và</a:t>
            </a:r>
            <a:r>
              <a:rPr lang="en-US" sz="1800" dirty="0" smtClean="0"/>
              <a:t> B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: </a:t>
            </a:r>
          </a:p>
          <a:p>
            <a:pPr>
              <a:buNone/>
            </a:pPr>
            <a:r>
              <a:rPr lang="en-US" sz="1800" dirty="0" smtClean="0"/>
              <a:t>    •  A </a:t>
            </a:r>
            <a:r>
              <a:rPr lang="en-US" sz="1800" dirty="0" err="1" smtClean="0"/>
              <a:t>và</a:t>
            </a:r>
            <a:r>
              <a:rPr lang="en-US" sz="1800" dirty="0" smtClean="0"/>
              <a:t> B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g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nguyên</a:t>
            </a:r>
            <a:r>
              <a:rPr lang="en-US" sz="1800" dirty="0" smtClean="0"/>
              <a:t> </a:t>
            </a:r>
            <a:r>
              <a:rPr lang="en-US" sz="1800" dirty="0" err="1" smtClean="0"/>
              <a:t>tố</a:t>
            </a:r>
            <a:r>
              <a:rPr lang="en-US" sz="1800" dirty="0" smtClean="0"/>
              <a:t> p &lt; g </a:t>
            </a:r>
          </a:p>
          <a:p>
            <a:pPr>
              <a:buNone/>
            </a:pPr>
            <a:r>
              <a:rPr lang="en-US" sz="1800" dirty="0" smtClean="0"/>
              <a:t>    •  A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ngẫu</a:t>
            </a:r>
            <a:r>
              <a:rPr lang="en-US" sz="1800" dirty="0" smtClean="0"/>
              <a:t> </a:t>
            </a:r>
            <a:r>
              <a:rPr lang="en-US" sz="1800" dirty="0" err="1" smtClean="0"/>
              <a:t>nhiên</a:t>
            </a:r>
            <a:r>
              <a:rPr lang="en-US" sz="1800" dirty="0" smtClean="0"/>
              <a:t> m. A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Q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 = g</a:t>
            </a:r>
            <a:r>
              <a:rPr lang="en-US" sz="1800" baseline="30000" dirty="0" smtClean="0"/>
              <a:t>m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gởi</a:t>
            </a:r>
            <a:r>
              <a:rPr lang="en-US" sz="1800" dirty="0" smtClean="0"/>
              <a:t> Q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B</a:t>
            </a:r>
          </a:p>
          <a:p>
            <a:pPr>
              <a:buNone/>
            </a:pPr>
            <a:r>
              <a:rPr lang="en-US" sz="1800" dirty="0" smtClean="0"/>
              <a:t>	•  B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ngẫu</a:t>
            </a:r>
            <a:r>
              <a:rPr lang="en-US" sz="1800" dirty="0" smtClean="0"/>
              <a:t> </a:t>
            </a:r>
            <a:r>
              <a:rPr lang="en-US" sz="1800" dirty="0" err="1" smtClean="0"/>
              <a:t>nhiên</a:t>
            </a:r>
            <a:r>
              <a:rPr lang="en-US" sz="1800" dirty="0" smtClean="0"/>
              <a:t> n. B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Q</a:t>
            </a:r>
            <a:r>
              <a:rPr lang="en-US" sz="1800" baseline="-25000" dirty="0" smtClean="0"/>
              <a:t>B</a:t>
            </a:r>
            <a:r>
              <a:rPr lang="en-US" sz="1800" dirty="0" smtClean="0"/>
              <a:t> = </a:t>
            </a:r>
            <a:r>
              <a:rPr lang="en-US" sz="1800" dirty="0" err="1" smtClean="0"/>
              <a:t>g</a:t>
            </a:r>
            <a:r>
              <a:rPr lang="en-US" sz="1800" baseline="30000" dirty="0" err="1" smtClean="0"/>
              <a:t>n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gởi</a:t>
            </a:r>
            <a:r>
              <a:rPr lang="en-US" sz="1800" dirty="0" smtClean="0"/>
              <a:t> Q</a:t>
            </a:r>
            <a:r>
              <a:rPr lang="en-US" sz="1800" baseline="-25000" dirty="0" smtClean="0"/>
              <a:t>B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A</a:t>
            </a:r>
          </a:p>
          <a:p>
            <a:pPr>
              <a:buNone/>
            </a:pPr>
            <a:r>
              <a:rPr lang="en-US" sz="1800" dirty="0" smtClean="0"/>
              <a:t>	•  A </a:t>
            </a:r>
            <a:r>
              <a:rPr lang="en-US" sz="1800" dirty="0" err="1" smtClean="0"/>
              <a:t>nhận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Q</a:t>
            </a:r>
            <a:r>
              <a:rPr lang="en-US" sz="1800" baseline="-25000" dirty="0" smtClean="0"/>
              <a:t>B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k = (Q</a:t>
            </a:r>
            <a:r>
              <a:rPr lang="en-US" sz="1800" baseline="-25000" dirty="0" smtClean="0"/>
              <a:t>B</a:t>
            </a:r>
            <a:r>
              <a:rPr lang="en-US" sz="1800" dirty="0" smtClean="0"/>
              <a:t>) m = g</a:t>
            </a:r>
            <a:r>
              <a:rPr lang="en-US" sz="1800" baseline="30000" dirty="0" smtClean="0"/>
              <a:t>m x 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•  B </a:t>
            </a:r>
            <a:r>
              <a:rPr lang="en-US" sz="1800" dirty="0" err="1" smtClean="0"/>
              <a:t>nhận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Q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k = (Q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) n = g</a:t>
            </a:r>
            <a:r>
              <a:rPr lang="en-US" sz="1800" baseline="30000" dirty="0" smtClean="0"/>
              <a:t>m x 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k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</a:t>
            </a:r>
            <a:r>
              <a:rPr lang="en-US" sz="1800" dirty="0" err="1" smtClean="0"/>
              <a:t>bí</a:t>
            </a:r>
            <a:r>
              <a:rPr lang="en-US" sz="1800" dirty="0" smtClean="0"/>
              <a:t> </a:t>
            </a:r>
            <a:r>
              <a:rPr lang="en-US" sz="1800" dirty="0" err="1" smtClean="0"/>
              <a:t>mật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quy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chung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971800"/>
          </a:xfrm>
        </p:spPr>
        <p:txBody>
          <a:bodyPr>
            <a:normAutofit/>
          </a:bodyPr>
          <a:lstStyle/>
          <a:p>
            <a:pPr marL="342900" indent="-342900" algn="l"/>
            <a:endParaRPr lang="en-US" sz="1800" dirty="0" smtClean="0"/>
          </a:p>
          <a:p>
            <a:pPr marL="342900" indent="-342900" algn="l"/>
            <a:r>
              <a:rPr lang="en-US" sz="1800" dirty="0" err="1" smtClean="0"/>
              <a:t>Giáo</a:t>
            </a:r>
            <a:r>
              <a:rPr lang="en-US" sz="1800" dirty="0" smtClean="0"/>
              <a:t> </a:t>
            </a:r>
            <a:r>
              <a:rPr lang="en-US" sz="1800" dirty="0" err="1" smtClean="0"/>
              <a:t>viên</a:t>
            </a:r>
            <a:r>
              <a:rPr lang="en-US" sz="1800" dirty="0" smtClean="0"/>
              <a:t>: 	</a:t>
            </a:r>
            <a:r>
              <a:rPr lang="en-US" sz="1800" dirty="0" err="1" smtClean="0"/>
              <a:t>tống</a:t>
            </a:r>
            <a:r>
              <a:rPr lang="en-US" sz="1800" dirty="0" smtClean="0"/>
              <a:t> minh </a:t>
            </a:r>
            <a:r>
              <a:rPr lang="en-US" sz="1800" dirty="0" err="1" smtClean="0"/>
              <a:t>đức</a:t>
            </a:r>
            <a:endParaRPr lang="en-US" sz="1800" dirty="0" smtClean="0"/>
          </a:p>
          <a:p>
            <a:pPr marL="342900" indent="-342900" algn="l"/>
            <a:r>
              <a:rPr lang="en-US" sz="1800" dirty="0" err="1" smtClean="0"/>
              <a:t>Sinh</a:t>
            </a:r>
            <a:r>
              <a:rPr lang="en-US" sz="1800" dirty="0" smtClean="0"/>
              <a:t> </a:t>
            </a:r>
            <a:r>
              <a:rPr lang="en-US" sz="1800" dirty="0" err="1" smtClean="0"/>
              <a:t>viên</a:t>
            </a:r>
            <a:r>
              <a:rPr lang="en-US" sz="1800" dirty="0" smtClean="0"/>
              <a:t>:</a:t>
            </a:r>
          </a:p>
          <a:p>
            <a:pPr marL="342900" indent="-342900" algn="l"/>
            <a:r>
              <a:rPr lang="en-US" sz="1800" dirty="0" smtClean="0"/>
              <a:t>			</a:t>
            </a:r>
            <a:r>
              <a:rPr lang="en-US" sz="1800" dirty="0" err="1" smtClean="0"/>
              <a:t>Vương</a:t>
            </a:r>
            <a:r>
              <a:rPr lang="en-US" sz="1800" dirty="0" smtClean="0"/>
              <a:t> </a:t>
            </a:r>
            <a:r>
              <a:rPr lang="en-US" sz="1800" dirty="0" err="1" smtClean="0"/>
              <a:t>văn</a:t>
            </a:r>
            <a:r>
              <a:rPr lang="en-US" sz="1800" dirty="0" smtClean="0"/>
              <a:t> </a:t>
            </a:r>
            <a:r>
              <a:rPr lang="en-US" sz="1800" dirty="0" err="1" smtClean="0"/>
              <a:t>thắng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dirty="0" err="1" smtClean="0"/>
              <a:t>nguyễn</a:t>
            </a:r>
            <a:r>
              <a:rPr lang="en-US" sz="1800" dirty="0" smtClean="0"/>
              <a:t> </a:t>
            </a:r>
            <a:r>
              <a:rPr lang="en-US" sz="1800" dirty="0" err="1" smtClean="0"/>
              <a:t>quang</a:t>
            </a:r>
            <a:r>
              <a:rPr lang="en-US" sz="1800" dirty="0" smtClean="0"/>
              <a:t> </a:t>
            </a:r>
            <a:r>
              <a:rPr lang="en-US" sz="1800" dirty="0" err="1" smtClean="0"/>
              <a:t>hưng</a:t>
            </a:r>
            <a:endParaRPr lang="en-US" sz="1800" dirty="0" smtClean="0"/>
          </a:p>
          <a:p>
            <a:pPr marL="342900" indent="-342900" algn="l">
              <a:buAutoNum type="arabicPeriod"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MÔ HÌNH TRUYỀN KHÓA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4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1. BÀI TOÁN PHÂN KHỐI KHÓA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buNone/>
            </a:pPr>
            <a:r>
              <a:rPr lang="en-US" sz="2000" b="1" dirty="0" smtClean="0"/>
              <a:t>  </a:t>
            </a:r>
            <a:endParaRPr lang="en-US" sz="3200" b="1" dirty="0" smtClean="0"/>
          </a:p>
          <a:p>
            <a:pPr lvl="0">
              <a:buNone/>
            </a:pPr>
            <a:r>
              <a:rPr lang="en-US" sz="3200" b="1" dirty="0" smtClean="0"/>
              <a:t>TRAO ĐỔI KHÓA CÔNG KHAI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,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 A </a:t>
            </a:r>
            <a:r>
              <a:rPr lang="en-US" dirty="0" err="1" smtClean="0"/>
              <a:t>và</a:t>
            </a:r>
            <a:r>
              <a:rPr lang="en-US" dirty="0" smtClean="0"/>
              <a:t> B, hay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 </a:t>
            </a:r>
            <a:r>
              <a:rPr lang="en-US" dirty="0" err="1" smtClean="0"/>
              <a:t>ta</a:t>
            </a:r>
            <a:r>
              <a:rPr lang="en-US" dirty="0" smtClean="0"/>
              <a:t> 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 </a:t>
            </a:r>
            <a:r>
              <a:rPr lang="en-US" dirty="0" err="1" smtClean="0"/>
              <a:t>thực</a:t>
            </a:r>
            <a:r>
              <a:rPr lang="en-US" dirty="0" smtClean="0"/>
              <a:t>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K</a:t>
            </a:r>
            <a:r>
              <a:rPr lang="en-US" baseline="-25000" dirty="0" smtClean="0"/>
              <a:t>UB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B? C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B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K</a:t>
            </a:r>
            <a:r>
              <a:rPr lang="en-US" baseline="-25000" dirty="0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</a:t>
            </a:r>
            <a:r>
              <a:rPr lang="en-US" dirty="0" err="1" smtClean="0"/>
              <a:t>việc</a:t>
            </a:r>
            <a:r>
              <a:rPr lang="en-US" dirty="0" smtClean="0"/>
              <a:t> 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gánh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 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B hay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 tin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 hay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B. 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gánh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„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‟ (public-key certificate) </a:t>
            </a:r>
            <a:r>
              <a:rPr lang="en-US" dirty="0" err="1" smtClean="0"/>
              <a:t>được</a:t>
            </a:r>
            <a:r>
              <a:rPr lang="en-US" dirty="0" smtClean="0"/>
              <a:t> 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 </a:t>
            </a:r>
            <a:r>
              <a:rPr lang="en-US" dirty="0" err="1" smtClean="0"/>
              <a:t>là</a:t>
            </a:r>
            <a:r>
              <a:rPr lang="en-US" dirty="0" smtClean="0"/>
              <a:t>  </a:t>
            </a:r>
            <a:r>
              <a:rPr lang="en-US" dirty="0" err="1" smtClean="0"/>
              <a:t>trung</a:t>
            </a:r>
            <a:r>
              <a:rPr lang="en-US" dirty="0" smtClean="0"/>
              <a:t> 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 </a:t>
            </a:r>
            <a:r>
              <a:rPr lang="en-US" dirty="0" err="1" smtClean="0"/>
              <a:t>thực</a:t>
            </a:r>
            <a:r>
              <a:rPr lang="en-US" dirty="0" smtClean="0"/>
              <a:t>  (Certificate Authority – CA).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BÀI TOÁN PHÂN KHỐI KHÓA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 A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 ID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K</a:t>
            </a:r>
            <a:r>
              <a:rPr lang="en-US" baseline="-25000" dirty="0" smtClean="0"/>
              <a:t>UA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Trung</a:t>
            </a:r>
            <a:r>
              <a:rPr lang="en-US" dirty="0" smtClean="0"/>
              <a:t>  </a:t>
            </a:r>
            <a:r>
              <a:rPr lang="en-US" dirty="0" err="1" smtClean="0"/>
              <a:t>tâm</a:t>
            </a:r>
            <a:r>
              <a:rPr lang="en-US" dirty="0" smtClean="0"/>
              <a:t>  </a:t>
            </a:r>
            <a:r>
              <a:rPr lang="en-US" dirty="0" err="1" smtClean="0"/>
              <a:t>chứng</a:t>
            </a:r>
            <a:r>
              <a:rPr lang="en-US" dirty="0" smtClean="0"/>
              <a:t>  </a:t>
            </a:r>
            <a:r>
              <a:rPr lang="en-US" dirty="0" err="1" smtClean="0"/>
              <a:t>nhận</a:t>
            </a:r>
            <a:r>
              <a:rPr lang="en-US" dirty="0" smtClean="0"/>
              <a:t>  </a:t>
            </a:r>
            <a:r>
              <a:rPr lang="en-US" dirty="0" err="1" smtClean="0"/>
              <a:t>kiểm</a:t>
            </a:r>
            <a:r>
              <a:rPr lang="en-US" dirty="0" smtClean="0"/>
              <a:t>  </a:t>
            </a:r>
            <a:r>
              <a:rPr lang="en-US" dirty="0" err="1" smtClean="0"/>
              <a:t>tra</a:t>
            </a:r>
            <a:r>
              <a:rPr lang="en-US" dirty="0" smtClean="0"/>
              <a:t>  </a:t>
            </a:r>
            <a:r>
              <a:rPr lang="en-US" dirty="0" err="1" smtClean="0"/>
              <a:t>tính</a:t>
            </a:r>
            <a:r>
              <a:rPr lang="en-US" dirty="0" smtClean="0"/>
              <a:t>  </a:t>
            </a:r>
            <a:r>
              <a:rPr lang="en-US" dirty="0" err="1" smtClean="0"/>
              <a:t>hợp</a:t>
            </a:r>
            <a:r>
              <a:rPr lang="en-US" dirty="0" smtClean="0"/>
              <a:t>  </a:t>
            </a:r>
            <a:r>
              <a:rPr lang="en-US" dirty="0" err="1" smtClean="0"/>
              <a:t>lệ</a:t>
            </a:r>
            <a:r>
              <a:rPr lang="en-US" dirty="0" smtClean="0"/>
              <a:t>  </a:t>
            </a:r>
            <a:r>
              <a:rPr lang="en-US" dirty="0" err="1" smtClean="0"/>
              <a:t>của</a:t>
            </a:r>
            <a:r>
              <a:rPr lang="en-US" dirty="0" smtClean="0"/>
              <a:t>  A,  </a:t>
            </a:r>
            <a:r>
              <a:rPr lang="en-US" dirty="0" err="1" smtClean="0"/>
              <a:t>ví</a:t>
            </a:r>
            <a:r>
              <a:rPr lang="en-US" dirty="0" smtClean="0"/>
              <a:t>  </a:t>
            </a:r>
            <a:r>
              <a:rPr lang="en-US" dirty="0" err="1" smtClean="0"/>
              <a:t>dụ</a:t>
            </a:r>
            <a:r>
              <a:rPr lang="en-US" dirty="0" smtClean="0"/>
              <a:t>  </a:t>
            </a:r>
            <a:r>
              <a:rPr lang="en-US" dirty="0" err="1" smtClean="0"/>
              <a:t>nếu</a:t>
            </a:r>
            <a:r>
              <a:rPr lang="en-US" dirty="0" smtClean="0"/>
              <a:t>  ID</a:t>
            </a:r>
            <a:r>
              <a:rPr lang="en-US" baseline="-25000" dirty="0" smtClean="0"/>
              <a:t>A</a:t>
            </a:r>
            <a:r>
              <a:rPr lang="en-US" dirty="0" smtClean="0"/>
              <a:t>  </a:t>
            </a:r>
            <a:r>
              <a:rPr lang="en-US" dirty="0" err="1" smtClean="0"/>
              <a:t>là</a:t>
            </a:r>
            <a:r>
              <a:rPr lang="en-US" dirty="0" smtClean="0"/>
              <a:t> “Microsoft”,  </a:t>
            </a:r>
            <a:r>
              <a:rPr lang="en-US" dirty="0" err="1" smtClean="0"/>
              <a:t>thì</a:t>
            </a:r>
            <a:r>
              <a:rPr lang="en-US" dirty="0" smtClean="0"/>
              <a:t>  A  </a:t>
            </a:r>
            <a:r>
              <a:rPr lang="en-US" dirty="0" err="1" smtClean="0"/>
              <a:t>phải</a:t>
            </a:r>
            <a:r>
              <a:rPr lang="en-US" dirty="0" smtClean="0"/>
              <a:t>  </a:t>
            </a:r>
            <a:r>
              <a:rPr lang="en-US" dirty="0" err="1" smtClean="0"/>
              <a:t>có</a:t>
            </a:r>
            <a:r>
              <a:rPr lang="en-US" dirty="0" smtClean="0"/>
              <a:t>  </a:t>
            </a:r>
            <a:r>
              <a:rPr lang="en-US" dirty="0" err="1" smtClean="0"/>
              <a:t>bằng</a:t>
            </a:r>
            <a:r>
              <a:rPr lang="en-US" dirty="0" smtClean="0"/>
              <a:t>  </a:t>
            </a:r>
            <a:r>
              <a:rPr lang="en-US" dirty="0" err="1" smtClean="0"/>
              <a:t>chứng</a:t>
            </a:r>
            <a:r>
              <a:rPr lang="en-US" dirty="0" smtClean="0"/>
              <a:t>  </a:t>
            </a:r>
            <a:r>
              <a:rPr lang="en-US" dirty="0" err="1" smtClean="0"/>
              <a:t>chứng</a:t>
            </a:r>
            <a:r>
              <a:rPr lang="en-US" dirty="0" smtClean="0"/>
              <a:t>  </a:t>
            </a:r>
            <a:r>
              <a:rPr lang="en-US" dirty="0" err="1" smtClean="0"/>
              <a:t>tỏ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 </a:t>
            </a:r>
            <a:r>
              <a:rPr lang="en-US" dirty="0" err="1" smtClean="0"/>
              <a:t>thực</a:t>
            </a:r>
            <a:r>
              <a:rPr lang="en-US" dirty="0" smtClean="0"/>
              <a:t>  </a:t>
            </a:r>
            <a:r>
              <a:rPr lang="en-US" dirty="0" err="1" smtClean="0"/>
              <a:t>sự</a:t>
            </a:r>
            <a:r>
              <a:rPr lang="en-US" dirty="0" smtClean="0"/>
              <a:t>  </a:t>
            </a:r>
            <a:r>
              <a:rPr lang="en-US" dirty="0" err="1" smtClean="0"/>
              <a:t>là</a:t>
            </a:r>
            <a:r>
              <a:rPr lang="en-US" dirty="0" smtClean="0"/>
              <a:t>  </a:t>
            </a:r>
            <a:r>
              <a:rPr lang="en-US" dirty="0" err="1" smtClean="0"/>
              <a:t>công</a:t>
            </a:r>
            <a:r>
              <a:rPr lang="en-US" dirty="0" smtClean="0"/>
              <a:t>  </a:t>
            </a:r>
            <a:r>
              <a:rPr lang="en-US" dirty="0" err="1" smtClean="0"/>
              <a:t>ty</a:t>
            </a:r>
            <a:r>
              <a:rPr lang="en-US" dirty="0" smtClean="0"/>
              <a:t> Microsoft.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C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K</a:t>
            </a:r>
            <a:r>
              <a:rPr lang="en-US" baseline="-25000" dirty="0" smtClean="0"/>
              <a:t>UA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ID</a:t>
            </a:r>
            <a:r>
              <a:rPr lang="en-US" baseline="-25000" dirty="0" smtClean="0"/>
              <a:t>A</a:t>
            </a:r>
            <a:r>
              <a:rPr lang="en-US" dirty="0" smtClean="0"/>
              <a:t>.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 </a:t>
            </a:r>
            <a:r>
              <a:rPr lang="en-US" dirty="0" err="1" smtClean="0"/>
              <a:t>trung</a:t>
            </a:r>
            <a:r>
              <a:rPr lang="en-US" dirty="0" smtClean="0"/>
              <a:t> 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 </a:t>
            </a:r>
            <a:r>
              <a:rPr lang="en-US" dirty="0" err="1" smtClean="0"/>
              <a:t>là</a:t>
            </a:r>
            <a:r>
              <a:rPr lang="en-US" dirty="0" smtClean="0"/>
              <a:t> do 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ban </a:t>
            </a:r>
            <a:r>
              <a:rPr lang="en-US" dirty="0" err="1" smtClean="0"/>
              <a:t>hành</a:t>
            </a:r>
            <a:r>
              <a:rPr lang="en-US" dirty="0" smtClean="0"/>
              <a:t>.   </a:t>
            </a:r>
          </a:p>
          <a:p>
            <a:pPr marL="514350" indent="-514350">
              <a:buNone/>
            </a:pPr>
            <a:r>
              <a:rPr lang="en-US" dirty="0" smtClean="0"/>
              <a:t>               C</a:t>
            </a:r>
            <a:r>
              <a:rPr lang="en-US" baseline="-25000" dirty="0" smtClean="0"/>
              <a:t>A</a:t>
            </a:r>
            <a:r>
              <a:rPr lang="en-US" dirty="0" smtClean="0"/>
              <a:t>= E(ID</a:t>
            </a:r>
            <a:r>
              <a:rPr lang="en-US" baseline="-25000" dirty="0" smtClean="0"/>
              <a:t>A</a:t>
            </a:r>
            <a:r>
              <a:rPr lang="en-US" dirty="0" smtClean="0"/>
              <a:t>|| K</a:t>
            </a:r>
            <a:r>
              <a:rPr lang="en-US" baseline="-25000" dirty="0" smtClean="0"/>
              <a:t>UA</a:t>
            </a:r>
            <a:r>
              <a:rPr lang="en-US" dirty="0" smtClean="0"/>
              <a:t> 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RAuth</a:t>
            </a:r>
            <a:r>
              <a:rPr lang="en-US" dirty="0" smtClean="0"/>
              <a:t>)     (||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bít</a:t>
            </a:r>
            <a:r>
              <a:rPr lang="en-US" dirty="0" smtClean="0"/>
              <a:t>)  </a:t>
            </a:r>
          </a:p>
          <a:p>
            <a:pPr marL="514350" indent="-514350">
              <a:buAutoNum type="arabicParenR" startAt="4"/>
            </a:pPr>
            <a:r>
              <a:rPr lang="en-US" dirty="0" smtClean="0"/>
              <a:t>A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CA .  </a:t>
            </a:r>
          </a:p>
          <a:p>
            <a:pPr marL="514350" indent="-514350">
              <a:buAutoNum type="arabicParenR" startAt="4"/>
            </a:pPr>
            <a:r>
              <a:rPr lang="en-US" dirty="0" smtClean="0"/>
              <a:t>B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với</a:t>
            </a:r>
            <a:r>
              <a:rPr lang="en-US" dirty="0" smtClean="0"/>
              <a:t> A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C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K</a:t>
            </a:r>
            <a:r>
              <a:rPr lang="en-US" baseline="-25000" dirty="0" smtClean="0"/>
              <a:t>UA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A.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B tin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B </a:t>
            </a:r>
            <a:r>
              <a:rPr lang="en-US" dirty="0" err="1" smtClean="0"/>
              <a:t>sẽ</a:t>
            </a:r>
            <a:r>
              <a:rPr lang="en-US" dirty="0" smtClean="0"/>
              <a:t> tin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K</a:t>
            </a:r>
            <a:r>
              <a:rPr lang="en-US" baseline="-25000" dirty="0" smtClean="0"/>
              <a:t>UA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ID</a:t>
            </a:r>
            <a:r>
              <a:rPr lang="en-US" baseline="-25000" dirty="0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BÀI TOÁN PHÂN KHỐI KHÓA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1900" dirty="0" smtClean="0"/>
              <a:t>                           </a:t>
            </a:r>
            <a:r>
              <a:rPr lang="en-US" sz="1900" dirty="0" err="1" smtClean="0"/>
              <a:t>Hình</a:t>
            </a:r>
            <a:r>
              <a:rPr lang="en-US" sz="1900" dirty="0" smtClean="0"/>
              <a:t> 1. </a:t>
            </a:r>
            <a:r>
              <a:rPr lang="en-US" sz="1900" dirty="0" err="1" smtClean="0"/>
              <a:t>Trao</a:t>
            </a:r>
            <a:r>
              <a:rPr lang="en-US" sz="1900" dirty="0" smtClean="0"/>
              <a:t> </a:t>
            </a:r>
            <a:r>
              <a:rPr lang="en-US" sz="1900" dirty="0" err="1" smtClean="0"/>
              <a:t>đổi</a:t>
            </a:r>
            <a:r>
              <a:rPr lang="en-US" sz="1900" dirty="0" smtClean="0"/>
              <a:t> </a:t>
            </a:r>
            <a:r>
              <a:rPr lang="en-US" sz="1900" dirty="0" err="1" smtClean="0"/>
              <a:t>khóa</a:t>
            </a:r>
            <a:r>
              <a:rPr lang="en-US" sz="1900" dirty="0" smtClean="0"/>
              <a:t> </a:t>
            </a:r>
            <a:r>
              <a:rPr lang="en-US" sz="1900" dirty="0" err="1" smtClean="0"/>
              <a:t>công</a:t>
            </a:r>
            <a:r>
              <a:rPr lang="en-US" sz="1900" dirty="0" smtClean="0"/>
              <a:t> </a:t>
            </a:r>
            <a:r>
              <a:rPr lang="en-US" sz="1900" dirty="0" err="1" smtClean="0"/>
              <a:t>khai</a:t>
            </a:r>
            <a:r>
              <a:rPr lang="en-US" sz="1900" dirty="0" smtClean="0"/>
              <a:t> </a:t>
            </a:r>
            <a:r>
              <a:rPr lang="en-US" sz="1900" dirty="0" err="1" smtClean="0"/>
              <a:t>dùng</a:t>
            </a:r>
            <a:r>
              <a:rPr lang="en-US" sz="1900" dirty="0" smtClean="0"/>
              <a:t> </a:t>
            </a:r>
            <a:r>
              <a:rPr lang="en-US" sz="1900" dirty="0" err="1" smtClean="0"/>
              <a:t>trung</a:t>
            </a:r>
            <a:r>
              <a:rPr lang="en-US" sz="1900" dirty="0" smtClean="0"/>
              <a:t> </a:t>
            </a:r>
            <a:r>
              <a:rPr lang="en-US" sz="1900" dirty="0" err="1" smtClean="0"/>
              <a:t>tâm</a:t>
            </a:r>
            <a:r>
              <a:rPr lang="en-US" sz="1900" dirty="0" smtClean="0"/>
              <a:t> </a:t>
            </a:r>
            <a:r>
              <a:rPr lang="en-US" sz="1900" dirty="0" err="1" smtClean="0"/>
              <a:t>chứng</a:t>
            </a:r>
            <a:r>
              <a:rPr lang="en-US" sz="1900" dirty="0" smtClean="0"/>
              <a:t> </a:t>
            </a:r>
            <a:r>
              <a:rPr lang="en-US" sz="1900" dirty="0" err="1" smtClean="0"/>
              <a:t>thực</a:t>
            </a:r>
            <a:endParaRPr lang="en-US" sz="1900" dirty="0" smtClean="0"/>
          </a:p>
          <a:p>
            <a:pPr>
              <a:buNone/>
            </a:pPr>
            <a:endParaRPr lang="en-US" sz="1900" dirty="0" smtClean="0"/>
          </a:p>
          <a:p>
            <a:r>
              <a:rPr lang="en-US" sz="2400" dirty="0" err="1" smtClean="0"/>
              <a:t>Như</a:t>
            </a:r>
            <a:r>
              <a:rPr lang="en-US" sz="2400" dirty="0" smtClean="0"/>
              <a:t>  </a:t>
            </a:r>
            <a:r>
              <a:rPr lang="en-US" sz="2400" dirty="0" err="1" smtClean="0"/>
              <a:t>vậy</a:t>
            </a:r>
            <a:r>
              <a:rPr lang="en-US" sz="2400" dirty="0" smtClean="0"/>
              <a:t>  </a:t>
            </a:r>
            <a:r>
              <a:rPr lang="en-US" sz="2400" dirty="0" err="1" smtClean="0"/>
              <a:t>có</a:t>
            </a:r>
            <a:r>
              <a:rPr lang="en-US" sz="2400" dirty="0" smtClean="0"/>
              <a:t>  </a:t>
            </a:r>
            <a:r>
              <a:rPr lang="en-US" sz="2400" dirty="0" err="1" smtClean="0"/>
              <a:t>thể</a:t>
            </a:r>
            <a:r>
              <a:rPr lang="en-US" sz="2400" dirty="0" smtClean="0"/>
              <a:t> 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 </a:t>
            </a:r>
            <a:r>
              <a:rPr lang="en-US" sz="2400" dirty="0" err="1" smtClean="0"/>
              <a:t>rằng</a:t>
            </a:r>
            <a:r>
              <a:rPr lang="en-US" sz="2400" dirty="0" smtClean="0"/>
              <a:t>  </a:t>
            </a:r>
            <a:r>
              <a:rPr lang="en-US" sz="2400" dirty="0" err="1" smtClean="0"/>
              <a:t>nếu</a:t>
            </a:r>
            <a:r>
              <a:rPr lang="en-US" sz="2400" dirty="0" smtClean="0"/>
              <a:t>  B 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 </a:t>
            </a:r>
            <a:r>
              <a:rPr lang="en-US" sz="2400" dirty="0" err="1" smtClean="0"/>
              <a:t>gởi</a:t>
            </a:r>
            <a:r>
              <a:rPr lang="en-US" sz="2400" dirty="0" smtClean="0"/>
              <a:t> 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 </a:t>
            </a:r>
            <a:r>
              <a:rPr lang="en-US" sz="2400" dirty="0" err="1" smtClean="0"/>
              <a:t>điệp</a:t>
            </a:r>
            <a:r>
              <a:rPr lang="en-US" sz="2400" dirty="0" smtClean="0"/>
              <a:t>  </a:t>
            </a:r>
            <a:r>
              <a:rPr lang="en-US" sz="2400" dirty="0" err="1" smtClean="0"/>
              <a:t>cho</a:t>
            </a:r>
            <a:r>
              <a:rPr lang="en-US" sz="2400" dirty="0" smtClean="0"/>
              <a:t>  A,  C,  hay D…, </a:t>
            </a:r>
            <a:r>
              <a:rPr lang="en-US" sz="2400" dirty="0" err="1" smtClean="0"/>
              <a:t>thì</a:t>
            </a:r>
            <a:r>
              <a:rPr lang="en-US" sz="2400" dirty="0" smtClean="0"/>
              <a:t> B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tin </a:t>
            </a:r>
            <a:r>
              <a:rPr lang="en-US" sz="2400" dirty="0" err="1" smtClean="0"/>
              <a:t>tưởng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A, C, hay D </a:t>
            </a:r>
            <a:r>
              <a:rPr lang="en-US" sz="2400" dirty="0" err="1" smtClean="0"/>
              <a:t>nữa</a:t>
            </a:r>
            <a:r>
              <a:rPr lang="en-US" sz="2400" dirty="0" smtClean="0"/>
              <a:t>. B  </a:t>
            </a:r>
            <a:r>
              <a:rPr lang="en-US" sz="2400" dirty="0" err="1" smtClean="0"/>
              <a:t>chỉ</a:t>
            </a:r>
            <a:r>
              <a:rPr lang="en-US" sz="2400" dirty="0" smtClean="0"/>
              <a:t>  </a:t>
            </a:r>
            <a:r>
              <a:rPr lang="en-US" sz="2400" dirty="0" err="1" smtClean="0"/>
              <a:t>cần</a:t>
            </a:r>
            <a:r>
              <a:rPr lang="en-US" sz="2400" dirty="0" smtClean="0"/>
              <a:t>  tin  </a:t>
            </a:r>
            <a:r>
              <a:rPr lang="en-US" sz="2400" dirty="0" err="1" smtClean="0"/>
              <a:t>tưởng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 </a:t>
            </a:r>
            <a:r>
              <a:rPr lang="en-US" sz="2400" dirty="0" err="1" smtClean="0"/>
              <a:t>trung</a:t>
            </a:r>
            <a:r>
              <a:rPr lang="en-US" sz="2400" dirty="0" smtClean="0"/>
              <a:t>  </a:t>
            </a:r>
            <a:r>
              <a:rPr lang="en-US" sz="2400" dirty="0" err="1" smtClean="0"/>
              <a:t>tâm</a:t>
            </a:r>
            <a:r>
              <a:rPr lang="en-US" sz="2400" dirty="0" smtClean="0"/>
              <a:t>  </a:t>
            </a:r>
            <a:r>
              <a:rPr lang="en-US" sz="2400" dirty="0" err="1" smtClean="0"/>
              <a:t>chứng</a:t>
            </a:r>
            <a:r>
              <a:rPr lang="en-US" sz="2400" dirty="0" smtClean="0"/>
              <a:t> 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 </a:t>
            </a:r>
            <a:r>
              <a:rPr lang="en-US" sz="2400" dirty="0" err="1" smtClean="0"/>
              <a:t>của</a:t>
            </a:r>
            <a:r>
              <a:rPr lang="en-US" sz="2400" dirty="0" smtClean="0"/>
              <a:t>  </a:t>
            </a:r>
            <a:r>
              <a:rPr lang="en-US" sz="2400" dirty="0" err="1" smtClean="0"/>
              <a:t>trung</a:t>
            </a:r>
            <a:r>
              <a:rPr lang="en-US" sz="2400" dirty="0" smtClean="0"/>
              <a:t>  </a:t>
            </a:r>
            <a:r>
              <a:rPr lang="en-US" sz="2400" dirty="0" err="1" smtClean="0"/>
              <a:t>tâm</a:t>
            </a:r>
            <a:r>
              <a:rPr lang="en-US" sz="2400" dirty="0" smtClean="0"/>
              <a:t> </a:t>
            </a:r>
            <a:r>
              <a:rPr lang="en-US" sz="2400" dirty="0" err="1" smtClean="0"/>
              <a:t>chứng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00200"/>
            <a:ext cx="4459893" cy="2641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BÀI TOÁN PHÂN KHỐI KHÓA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TRAO ĐỔI KHÓA BÍ MẬT</a:t>
            </a:r>
          </a:p>
          <a:p>
            <a:r>
              <a:rPr lang="en-US" sz="2200" dirty="0" smtClean="0"/>
              <a:t>Do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khai</a:t>
            </a:r>
            <a:r>
              <a:rPr lang="en-US" sz="2200" dirty="0" smtClean="0"/>
              <a:t>,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chậm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so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án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xứng</a:t>
            </a:r>
            <a:r>
              <a:rPr lang="en-US" sz="2200" dirty="0" smtClean="0"/>
              <a:t>.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,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đảm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mật</a:t>
            </a:r>
            <a:r>
              <a:rPr lang="en-US" sz="2200" dirty="0" smtClean="0"/>
              <a:t>,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ta</a:t>
            </a:r>
            <a:r>
              <a:rPr lang="en-US" sz="2200" dirty="0" smtClean="0"/>
              <a:t> </a:t>
            </a:r>
            <a:r>
              <a:rPr lang="en-US" sz="2200" dirty="0" err="1" smtClean="0"/>
              <a:t>vẫn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xứng</a:t>
            </a:r>
            <a:r>
              <a:rPr lang="en-US" sz="2200" dirty="0" smtClean="0"/>
              <a:t>.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khai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lập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bí</a:t>
            </a:r>
            <a:r>
              <a:rPr lang="en-US" sz="2200" dirty="0" smtClean="0"/>
              <a:t> </a:t>
            </a:r>
            <a:r>
              <a:rPr lang="en-US" sz="2200" dirty="0" err="1" smtClean="0"/>
              <a:t>mật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phiên</a:t>
            </a:r>
            <a:r>
              <a:rPr lang="en-US" sz="2200" dirty="0" smtClean="0"/>
              <a:t> </a:t>
            </a:r>
            <a:r>
              <a:rPr lang="en-US" sz="2200" dirty="0" err="1" smtClean="0"/>
              <a:t>trao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. </a:t>
            </a:r>
            <a:r>
              <a:rPr lang="en-US" sz="2200" dirty="0" err="1" smtClean="0"/>
              <a:t>Lúc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bí</a:t>
            </a:r>
            <a:r>
              <a:rPr lang="en-US" sz="2200" dirty="0" smtClean="0"/>
              <a:t> </a:t>
            </a:r>
            <a:r>
              <a:rPr lang="en-US" sz="2200" dirty="0" err="1" smtClean="0"/>
              <a:t>mật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phiên</a:t>
            </a:r>
            <a:r>
              <a:rPr lang="en-US" sz="2200" dirty="0" smtClean="0"/>
              <a:t> (session key),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phiên</a:t>
            </a:r>
            <a:r>
              <a:rPr lang="en-US" sz="2200" dirty="0" smtClean="0"/>
              <a:t> </a:t>
            </a:r>
            <a:r>
              <a:rPr lang="en-US" sz="2200" dirty="0" err="1" smtClean="0"/>
              <a:t>trao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bí</a:t>
            </a:r>
            <a:r>
              <a:rPr lang="en-US" sz="2200" dirty="0" smtClean="0"/>
              <a:t> </a:t>
            </a:r>
            <a:r>
              <a:rPr lang="en-US" sz="2200" dirty="0" err="1" smtClean="0"/>
              <a:t>mật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.  </a:t>
            </a:r>
          </a:p>
          <a:p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dưới</a:t>
            </a:r>
            <a:r>
              <a:rPr lang="en-US" sz="2200" dirty="0" smtClean="0"/>
              <a:t>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tả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giản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lập</a:t>
            </a:r>
            <a:r>
              <a:rPr lang="en-US" sz="2200" dirty="0" smtClean="0"/>
              <a:t> </a:t>
            </a:r>
            <a:r>
              <a:rPr lang="en-US" sz="2200" dirty="0" err="1" smtClean="0"/>
              <a:t>khóa</a:t>
            </a:r>
            <a:r>
              <a:rPr lang="en-US" sz="2200" dirty="0" smtClean="0"/>
              <a:t> </a:t>
            </a:r>
            <a:r>
              <a:rPr lang="en-US" sz="2200" dirty="0" err="1" smtClean="0"/>
              <a:t>phiên</a:t>
            </a:r>
            <a:r>
              <a:rPr lang="en-US" sz="2200" dirty="0" smtClean="0"/>
              <a:t> K</a:t>
            </a:r>
            <a:r>
              <a:rPr lang="en-US" sz="2200" baseline="-25000" dirty="0" smtClean="0"/>
              <a:t>S</a:t>
            </a:r>
            <a:r>
              <a:rPr lang="en-US" sz="2200" dirty="0" smtClean="0"/>
              <a:t>  </a:t>
            </a:r>
            <a:r>
              <a:rPr lang="en-US" sz="2200" dirty="0" err="1" smtClean="0"/>
              <a:t>giữa</a:t>
            </a:r>
            <a:r>
              <a:rPr lang="en-US" sz="2200" dirty="0" smtClean="0"/>
              <a:t> A </a:t>
            </a:r>
            <a:r>
              <a:rPr lang="en-US" sz="2200" dirty="0" err="1" smtClean="0"/>
              <a:t>và</a:t>
            </a:r>
            <a:r>
              <a:rPr lang="en-US" sz="2200" dirty="0" smtClean="0"/>
              <a:t> B.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BÀI TOÁN PHÂN KHỐI KHÓA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                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Hình</a:t>
            </a:r>
            <a:r>
              <a:rPr lang="en-US" sz="1600" dirty="0" smtClean="0"/>
              <a:t> 2. </a:t>
            </a:r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lập</a:t>
            </a:r>
            <a:r>
              <a:rPr lang="en-US" sz="1600" dirty="0" smtClean="0"/>
              <a:t> </a:t>
            </a:r>
            <a:r>
              <a:rPr lang="en-US" sz="1600" dirty="0" err="1" smtClean="0"/>
              <a:t>khóa</a:t>
            </a:r>
            <a:r>
              <a:rPr lang="en-US" sz="1600" dirty="0" smtClean="0"/>
              <a:t> </a:t>
            </a:r>
            <a:r>
              <a:rPr lang="en-US" sz="1600" dirty="0" err="1" smtClean="0"/>
              <a:t>phiên</a:t>
            </a:r>
            <a:r>
              <a:rPr lang="en-US" sz="1600" dirty="0" smtClean="0"/>
              <a:t> </a:t>
            </a:r>
            <a:r>
              <a:rPr lang="en-US" sz="1600" dirty="0" err="1" smtClean="0"/>
              <a:t>bí</a:t>
            </a:r>
            <a:r>
              <a:rPr lang="en-US" sz="1600" dirty="0" smtClean="0"/>
              <a:t> </a:t>
            </a:r>
            <a:r>
              <a:rPr lang="en-US" sz="1600" dirty="0" err="1" smtClean="0"/>
              <a:t>mật</a:t>
            </a:r>
            <a:r>
              <a:rPr lang="en-US" sz="1600" dirty="0" smtClean="0"/>
              <a:t> </a:t>
            </a:r>
            <a:r>
              <a:rPr lang="en-US" sz="1600" dirty="0" err="1" smtClean="0"/>
              <a:t>bằng</a:t>
            </a:r>
            <a:r>
              <a:rPr lang="en-US" sz="1600" dirty="0" smtClean="0"/>
              <a:t> </a:t>
            </a:r>
            <a:r>
              <a:rPr lang="en-US" sz="1600" dirty="0" err="1" smtClean="0"/>
              <a:t>mã</a:t>
            </a:r>
            <a:r>
              <a:rPr lang="en-US" sz="1600" dirty="0" smtClean="0"/>
              <a:t> </a:t>
            </a:r>
            <a:r>
              <a:rPr lang="en-US" sz="1600" dirty="0" err="1" smtClean="0"/>
              <a:t>hóa</a:t>
            </a:r>
            <a:r>
              <a:rPr lang="en-US" sz="1600" dirty="0" smtClean="0"/>
              <a:t> </a:t>
            </a:r>
            <a:r>
              <a:rPr lang="en-US" sz="1600" dirty="0" err="1" smtClean="0"/>
              <a:t>khóa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khai</a:t>
            </a:r>
            <a:endParaRPr lang="en-US" sz="1600" dirty="0" smtClean="0"/>
          </a:p>
          <a:p>
            <a:pPr>
              <a:buNone/>
            </a:pPr>
            <a:r>
              <a:rPr lang="en-US" sz="1800" dirty="0" smtClean="0"/>
              <a:t>      A 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phiên</a:t>
            </a:r>
            <a:r>
              <a:rPr lang="en-US" sz="1800" dirty="0" smtClean="0"/>
              <a:t> K</a:t>
            </a:r>
            <a:r>
              <a:rPr lang="en-US" sz="1800" baseline="-25000" dirty="0" smtClean="0"/>
              <a:t>S</a:t>
            </a:r>
            <a:r>
              <a:rPr lang="en-US" sz="1800" dirty="0" smtClean="0"/>
              <a:t> ,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riêng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A,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khai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B. B </a:t>
            </a:r>
            <a:r>
              <a:rPr lang="en-US" sz="1800" dirty="0" err="1" smtClean="0"/>
              <a:t>giải</a:t>
            </a:r>
            <a:r>
              <a:rPr lang="en-US" sz="1800" dirty="0" smtClean="0"/>
              <a:t> </a:t>
            </a:r>
            <a:r>
              <a:rPr lang="en-US" sz="1800" dirty="0" err="1" smtClean="0"/>
              <a:t>mã</a:t>
            </a:r>
            <a:r>
              <a:rPr lang="en-US" sz="1800" dirty="0" smtClean="0"/>
              <a:t> KS 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riêng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B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khai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A. </a:t>
            </a:r>
            <a:r>
              <a:rPr lang="en-US" sz="1800" dirty="0" err="1" smtClean="0"/>
              <a:t>Nhờ</a:t>
            </a:r>
            <a:r>
              <a:rPr lang="en-US" sz="1800" dirty="0" smtClean="0"/>
              <a:t> 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bảo</a:t>
            </a:r>
            <a:r>
              <a:rPr lang="en-US" sz="1800" dirty="0" smtClean="0"/>
              <a:t> </a:t>
            </a:r>
            <a:r>
              <a:rPr lang="en-US" sz="1800" dirty="0" err="1" smtClean="0"/>
              <a:t>mật</a:t>
            </a:r>
            <a:r>
              <a:rPr lang="en-US" sz="1800" dirty="0" smtClean="0"/>
              <a:t>, A </a:t>
            </a:r>
            <a:r>
              <a:rPr lang="en-US" sz="1800" dirty="0" err="1" smtClean="0"/>
              <a:t>biết</a:t>
            </a:r>
            <a:r>
              <a:rPr lang="en-US" sz="1800" dirty="0" smtClean="0"/>
              <a:t> </a:t>
            </a:r>
            <a:r>
              <a:rPr lang="en-US" sz="1800" dirty="0" err="1" smtClean="0"/>
              <a:t>chắc</a:t>
            </a:r>
            <a:r>
              <a:rPr lang="en-US" sz="1800" dirty="0" smtClean="0"/>
              <a:t>  </a:t>
            </a:r>
            <a:r>
              <a:rPr lang="en-US" sz="1800" dirty="0" err="1" smtClean="0"/>
              <a:t>rằng</a:t>
            </a:r>
            <a:r>
              <a:rPr lang="en-US" sz="1800" dirty="0" smtClean="0"/>
              <a:t> </a:t>
            </a:r>
            <a:r>
              <a:rPr lang="en-US" sz="1800" dirty="0" err="1" smtClean="0"/>
              <a:t>ngoài</a:t>
            </a:r>
            <a:r>
              <a:rPr lang="en-US" sz="1800" dirty="0" smtClean="0"/>
              <a:t> A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B </a:t>
            </a:r>
            <a:r>
              <a:rPr lang="en-US" sz="1800" dirty="0" err="1" smtClean="0"/>
              <a:t>mới</a:t>
            </a:r>
            <a:r>
              <a:rPr lang="en-US" sz="1800" dirty="0" smtClean="0"/>
              <a:t> </a:t>
            </a:r>
            <a:r>
              <a:rPr lang="en-US" sz="1800" dirty="0" err="1" smtClean="0"/>
              <a:t>biết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K</a:t>
            </a:r>
            <a:r>
              <a:rPr lang="en-US" sz="1800" baseline="-25000" dirty="0" smtClean="0"/>
              <a:t>S</a:t>
            </a:r>
            <a:r>
              <a:rPr lang="en-US" sz="1800" dirty="0" smtClean="0"/>
              <a:t>. </a:t>
            </a:r>
            <a:r>
              <a:rPr lang="en-US" sz="1800" dirty="0" err="1" smtClean="0"/>
              <a:t>Nhờ</a:t>
            </a:r>
            <a:r>
              <a:rPr lang="en-US" sz="1800" dirty="0" smtClean="0"/>
              <a:t> 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chối</a:t>
            </a:r>
            <a:r>
              <a:rPr lang="en-US" sz="1800" dirty="0" smtClean="0"/>
              <a:t>, B </a:t>
            </a:r>
            <a:r>
              <a:rPr lang="en-US" sz="1800" dirty="0" err="1" smtClean="0"/>
              <a:t>biết</a:t>
            </a:r>
            <a:r>
              <a:rPr lang="en-US" sz="1800" dirty="0" smtClean="0"/>
              <a:t> </a:t>
            </a:r>
            <a:r>
              <a:rPr lang="en-US" sz="1800" dirty="0" err="1" smtClean="0"/>
              <a:t>rằng</a:t>
            </a:r>
            <a:r>
              <a:rPr lang="en-US" sz="1800" dirty="0" smtClean="0"/>
              <a:t> </a:t>
            </a:r>
            <a:r>
              <a:rPr lang="en-US" sz="1800" dirty="0" err="1" smtClean="0"/>
              <a:t>ngoài</a:t>
            </a:r>
            <a:r>
              <a:rPr lang="en-US" sz="1800" dirty="0" smtClean="0"/>
              <a:t> B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A </a:t>
            </a:r>
            <a:r>
              <a:rPr lang="en-US" sz="1800" dirty="0" err="1" smtClean="0"/>
              <a:t>mới</a:t>
            </a:r>
            <a:r>
              <a:rPr lang="en-US" sz="1800" dirty="0" smtClean="0"/>
              <a:t> </a:t>
            </a:r>
            <a:r>
              <a:rPr lang="en-US" sz="1800" dirty="0" err="1" smtClean="0"/>
              <a:t>biết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K</a:t>
            </a:r>
            <a:r>
              <a:rPr lang="en-US" sz="1800" baseline="-25000" dirty="0" smtClean="0"/>
              <a:t>S</a:t>
            </a:r>
            <a:r>
              <a:rPr lang="en-US" sz="1800" dirty="0" smtClean="0"/>
              <a:t> </a:t>
            </a:r>
            <a:r>
              <a:rPr lang="en-US" sz="1800" dirty="0" err="1" smtClean="0"/>
              <a:t>vì</a:t>
            </a:r>
            <a:r>
              <a:rPr lang="en-US" sz="1800" dirty="0" smtClean="0"/>
              <a:t> A 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riêng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K</a:t>
            </a:r>
            <a:r>
              <a:rPr lang="en-US" sz="1800" baseline="-25000" dirty="0" smtClean="0"/>
              <a:t>S</a:t>
            </a:r>
            <a:r>
              <a:rPr lang="en-US" sz="1800" dirty="0" smtClean="0"/>
              <a:t>. Do </a:t>
            </a:r>
            <a:r>
              <a:rPr lang="en-US" sz="1800" dirty="0" err="1" smtClean="0"/>
              <a:t>đó</a:t>
            </a:r>
            <a:r>
              <a:rPr lang="en-US" sz="1800" dirty="0" smtClean="0"/>
              <a:t> K</a:t>
            </a:r>
            <a:r>
              <a:rPr lang="en-US" sz="1800" baseline="-25000" dirty="0" smtClean="0"/>
              <a:t>S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bí</a:t>
            </a:r>
            <a:r>
              <a:rPr lang="en-US" sz="1800" dirty="0" smtClean="0"/>
              <a:t> </a:t>
            </a:r>
            <a:r>
              <a:rPr lang="en-US" sz="1800" dirty="0" err="1" smtClean="0"/>
              <a:t>mật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xứngđể</a:t>
            </a:r>
            <a:r>
              <a:rPr lang="en-US" sz="1800" dirty="0" smtClean="0"/>
              <a:t> </a:t>
            </a:r>
            <a:r>
              <a:rPr lang="en-US" sz="1800" dirty="0" err="1" smtClean="0"/>
              <a:t>trao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A </a:t>
            </a:r>
            <a:r>
              <a:rPr lang="en-US" sz="1800" dirty="0" err="1" smtClean="0"/>
              <a:t>và</a:t>
            </a:r>
            <a:r>
              <a:rPr lang="en-US" sz="1800" dirty="0" smtClean="0"/>
              <a:t> B.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phiên</a:t>
            </a:r>
            <a:r>
              <a:rPr lang="en-US" sz="1800" dirty="0" smtClean="0"/>
              <a:t> </a:t>
            </a:r>
            <a:r>
              <a:rPr lang="en-US" sz="1800" dirty="0" err="1" smtClean="0"/>
              <a:t>trao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, K</a:t>
            </a:r>
            <a:r>
              <a:rPr lang="en-US" sz="1800" baseline="-25000" dirty="0" smtClean="0"/>
              <a:t>S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hủy</a:t>
            </a:r>
            <a:r>
              <a:rPr lang="en-US" sz="1800" dirty="0" smtClean="0"/>
              <a:t> </a:t>
            </a:r>
            <a:r>
              <a:rPr lang="en-US" sz="1800" dirty="0" err="1" smtClean="0"/>
              <a:t>bỏ</a:t>
            </a:r>
            <a:r>
              <a:rPr lang="en-US" sz="1800" dirty="0" smtClean="0"/>
              <a:t> </a:t>
            </a:r>
            <a:r>
              <a:rPr lang="en-US" sz="1800" dirty="0" err="1" smtClean="0"/>
              <a:t>nên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bí</a:t>
            </a:r>
            <a:r>
              <a:rPr lang="en-US" sz="1800" dirty="0" smtClean="0"/>
              <a:t> </a:t>
            </a:r>
            <a:r>
              <a:rPr lang="en-US" sz="1800" dirty="0" err="1" smtClean="0"/>
              <a:t>mật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ít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khả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bị</a:t>
            </a:r>
            <a:r>
              <a:rPr lang="en-US" sz="1800" dirty="0" smtClean="0"/>
              <a:t> </a:t>
            </a:r>
            <a:r>
              <a:rPr lang="en-US" sz="1800" dirty="0" err="1" smtClean="0"/>
              <a:t>lộ</a:t>
            </a:r>
            <a:r>
              <a:rPr lang="en-US" sz="1800" dirty="0" smtClean="0"/>
              <a:t>. </a:t>
            </a:r>
            <a:r>
              <a:rPr lang="en-US" sz="1800" dirty="0" err="1" smtClean="0"/>
              <a:t>Lúc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vai</a:t>
            </a:r>
            <a:r>
              <a:rPr lang="en-US" sz="1800" dirty="0" smtClean="0"/>
              <a:t> </a:t>
            </a:r>
            <a:r>
              <a:rPr lang="en-US" sz="1800" dirty="0" err="1" smtClean="0"/>
              <a:t>trò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khai</a:t>
            </a:r>
            <a:r>
              <a:rPr lang="en-US" sz="1800" dirty="0" smtClean="0"/>
              <a:t>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bảo</a:t>
            </a:r>
            <a:r>
              <a:rPr lang="en-US" sz="1800" dirty="0" smtClean="0"/>
              <a:t> </a:t>
            </a:r>
            <a:r>
              <a:rPr lang="en-US" sz="1800" dirty="0" err="1" smtClean="0"/>
              <a:t>mật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nữa</a:t>
            </a:r>
            <a:r>
              <a:rPr lang="en-US" sz="1800" dirty="0" smtClean="0"/>
              <a:t> (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do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xứng</a:t>
            </a:r>
            <a:r>
              <a:rPr lang="en-US" sz="1800" dirty="0" smtClean="0"/>
              <a:t> </a:t>
            </a:r>
            <a:r>
              <a:rPr lang="en-US" sz="1800" dirty="0" err="1" smtClean="0"/>
              <a:t>đảm</a:t>
            </a:r>
            <a:r>
              <a:rPr lang="en-US" sz="1800" dirty="0" smtClean="0"/>
              <a:t> </a:t>
            </a:r>
            <a:r>
              <a:rPr lang="en-US" sz="1800" dirty="0" err="1" smtClean="0"/>
              <a:t>trách</a:t>
            </a:r>
            <a:r>
              <a:rPr lang="en-US" sz="1800" dirty="0" smtClean="0"/>
              <a:t>) </a:t>
            </a:r>
            <a:r>
              <a:rPr lang="en-US" sz="1800" dirty="0" err="1" smtClean="0"/>
              <a:t>mà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bảo</a:t>
            </a:r>
            <a:r>
              <a:rPr lang="en-US" sz="1800" dirty="0" smtClean="0"/>
              <a:t> </a:t>
            </a:r>
            <a:r>
              <a:rPr lang="en-US" sz="1800" dirty="0" err="1" smtClean="0"/>
              <a:t>đảm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bí</a:t>
            </a:r>
            <a:r>
              <a:rPr lang="en-US" sz="1800" dirty="0" smtClean="0"/>
              <a:t> </a:t>
            </a:r>
            <a:r>
              <a:rPr lang="en-US" sz="1800" dirty="0" err="1" smtClean="0"/>
              <a:t>mật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xứng</a:t>
            </a:r>
            <a:r>
              <a:rPr lang="en-US" sz="1800" dirty="0" smtClean="0"/>
              <a:t>,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A </a:t>
            </a:r>
            <a:r>
              <a:rPr lang="en-US" sz="1800" dirty="0" err="1" smtClean="0"/>
              <a:t>và</a:t>
            </a:r>
            <a:r>
              <a:rPr lang="en-US" sz="1800" dirty="0" smtClean="0"/>
              <a:t> B </a:t>
            </a:r>
            <a:r>
              <a:rPr lang="en-US" sz="1800" dirty="0" err="1" smtClean="0"/>
              <a:t>biết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K</a:t>
            </a:r>
            <a:r>
              <a:rPr lang="en-US" sz="1800" baseline="-25000" dirty="0" smtClean="0"/>
              <a:t>S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Untitl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1" y="1447800"/>
            <a:ext cx="42672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GIAO THỨC 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        Kerberos</a:t>
            </a:r>
            <a:r>
              <a:rPr lang="en-US" sz="2400" dirty="0" smtClean="0"/>
              <a:t> 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 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 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 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 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 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an </a:t>
            </a:r>
            <a:r>
              <a:rPr lang="en-US" sz="2400" dirty="0" err="1" smtClean="0"/>
              <a:t>toàn</a:t>
            </a:r>
            <a:r>
              <a:rPr lang="en-US" sz="2400" dirty="0" smtClean="0"/>
              <a:t>.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Kerberos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chống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nghe</a:t>
            </a:r>
            <a:r>
              <a:rPr lang="en-US" sz="2400" dirty="0" smtClean="0"/>
              <a:t> </a:t>
            </a:r>
            <a:r>
              <a:rPr lang="en-US" sz="2400" dirty="0" err="1" smtClean="0"/>
              <a:t>lén</a:t>
            </a:r>
            <a:r>
              <a:rPr lang="en-US" sz="2400" dirty="0" smtClean="0"/>
              <a:t> hay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cũ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đảm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 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vẹn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.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nhằm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 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chủ-máy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(</a:t>
            </a:r>
            <a:r>
              <a:rPr lang="en-US" sz="2400" i="1" dirty="0" smtClean="0"/>
              <a:t>client-server</a:t>
            </a:r>
            <a:r>
              <a:rPr lang="en-US" sz="2400" dirty="0" smtClean="0"/>
              <a:t>)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đảm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 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xứng</a:t>
            </a:r>
            <a:r>
              <a:rPr lang="en-US" sz="2400" dirty="0" smtClean="0"/>
              <a:t>  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ba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phía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gia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tin </a:t>
            </a:r>
            <a:r>
              <a:rPr lang="en-US" sz="2400" dirty="0" err="1" smtClean="0"/>
              <a:t>tưởng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GIAO THỨC 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/>
              <a:t>2.1 NGUYÊN TẮC HOẠT ĐỘNG</a:t>
            </a:r>
          </a:p>
          <a:p>
            <a:r>
              <a:rPr lang="en-US" sz="2800" b="1" dirty="0"/>
              <a:t>            </a:t>
            </a:r>
            <a:r>
              <a:rPr lang="en-US" sz="2800" dirty="0"/>
              <a:t>Kerberos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 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Needham-Schroeder. Kerberos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ba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"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tâm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phối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" (</a:t>
            </a:r>
            <a:r>
              <a:rPr lang="en-US" sz="2800" i="1" dirty="0"/>
              <a:t>key distribution center</a:t>
            </a:r>
            <a:r>
              <a:rPr lang="en-US" sz="2800" dirty="0"/>
              <a:t> - KDC). KDC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: "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" (</a:t>
            </a:r>
            <a:r>
              <a:rPr lang="en-US" sz="2800" i="1" dirty="0"/>
              <a:t>authentication server</a:t>
            </a:r>
            <a:r>
              <a:rPr lang="en-US" sz="2800" dirty="0"/>
              <a:t> - AS) </a:t>
            </a:r>
            <a:r>
              <a:rPr lang="en-US" sz="2800" dirty="0" err="1"/>
              <a:t>và</a:t>
            </a:r>
            <a:r>
              <a:rPr lang="en-US" sz="2800" dirty="0"/>
              <a:t> "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vé</a:t>
            </a:r>
            <a:r>
              <a:rPr lang="en-US" sz="2800" dirty="0"/>
              <a:t>" (</a:t>
            </a:r>
            <a:r>
              <a:rPr lang="en-US" sz="2800" i="1" dirty="0"/>
              <a:t>ticket granting server</a:t>
            </a:r>
            <a:r>
              <a:rPr lang="en-US" sz="2800" dirty="0"/>
              <a:t> - TGS). "</a:t>
            </a:r>
            <a:r>
              <a:rPr lang="en-US" sz="2800" dirty="0" err="1"/>
              <a:t>Vé</a:t>
            </a:r>
            <a:r>
              <a:rPr lang="en-US" sz="2800" dirty="0"/>
              <a:t>"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Kerberos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chứng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chứng</a:t>
            </a:r>
            <a:r>
              <a:rPr lang="en-US" sz="2800" dirty="0"/>
              <a:t> minh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(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)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chia </a:t>
            </a:r>
            <a:r>
              <a:rPr lang="en-US" sz="2800" dirty="0" err="1"/>
              <a:t>sẻ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Kerberos.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hữu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chứng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chứng</a:t>
            </a:r>
            <a:r>
              <a:rPr lang="en-US" sz="2800" dirty="0"/>
              <a:t> minh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.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 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,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Kerberos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 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phiên</a:t>
            </a:r>
            <a:r>
              <a:rPr lang="en-US" sz="2800" dirty="0"/>
              <a:t>  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phiên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130</TotalTime>
  <Words>927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MÔ HÌNH TRUYỀN KHÓA</vt:lpstr>
      <vt:lpstr>MÔ HÌNH TRUYỀN KHÓA</vt:lpstr>
      <vt:lpstr> 1. BÀI TOÁN PHÂN KHỐI KHÓA </vt:lpstr>
      <vt:lpstr>BÀI TOÁN PHÂN KHỐI KHÓA</vt:lpstr>
      <vt:lpstr>BÀI TOÁN PHÂN KHỐI KHÓA</vt:lpstr>
      <vt:lpstr>BÀI TOÁN PHÂN KHỐI KHÓA</vt:lpstr>
      <vt:lpstr>BÀI TOÁN PHÂN KHỐI KHÓA</vt:lpstr>
      <vt:lpstr>2. GIAO THỨC KERBEROS</vt:lpstr>
      <vt:lpstr>2. GIAO THỨC KERBEROS</vt:lpstr>
      <vt:lpstr>GIAO THỨC KERBEROS</vt:lpstr>
      <vt:lpstr>3. TRAO ĐỔI KHÓA DIFFIE - HELLMAN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TRUYỀN KHÓA</dc:title>
  <dc:creator>VUONG THANG</dc:creator>
  <cp:lastModifiedBy>NguyenThang</cp:lastModifiedBy>
  <cp:revision>16</cp:revision>
  <dcterms:created xsi:type="dcterms:W3CDTF">2013-10-08T12:59:00Z</dcterms:created>
  <dcterms:modified xsi:type="dcterms:W3CDTF">2013-10-18T12:12:34Z</dcterms:modified>
</cp:coreProperties>
</file>