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82" r:id="rId3"/>
    <p:sldId id="257" r:id="rId4"/>
    <p:sldId id="283" r:id="rId5"/>
    <p:sldId id="284" r:id="rId6"/>
    <p:sldId id="285" r:id="rId7"/>
    <p:sldId id="286" r:id="rId8"/>
    <p:sldId id="289" r:id="rId9"/>
    <p:sldId id="287" r:id="rId10"/>
    <p:sldId id="288" r:id="rId11"/>
    <p:sldId id="290" r:id="rId12"/>
    <p:sldId id="291" r:id="rId13"/>
    <p:sldId id="292" r:id="rId14"/>
    <p:sldId id="293" r:id="rId15"/>
    <p:sldId id="305" r:id="rId16"/>
    <p:sldId id="294" r:id="rId17"/>
    <p:sldId id="295" r:id="rId18"/>
    <p:sldId id="296" r:id="rId19"/>
    <p:sldId id="297" r:id="rId20"/>
    <p:sldId id="298" r:id="rId21"/>
    <p:sldId id="299" r:id="rId22"/>
    <p:sldId id="300" r:id="rId23"/>
    <p:sldId id="303" r:id="rId24"/>
    <p:sldId id="306" r:id="rId25"/>
    <p:sldId id="302" r:id="rId26"/>
    <p:sldId id="309" r:id="rId27"/>
    <p:sldId id="308" r:id="rId28"/>
    <p:sldId id="304" r:id="rId29"/>
    <p:sldId id="311" r:id="rId30"/>
    <p:sldId id="312" r:id="rId31"/>
    <p:sldId id="313" r:id="rId32"/>
    <p:sldId id="317" r:id="rId33"/>
    <p:sldId id="316" r:id="rId34"/>
    <p:sldId id="315" r:id="rId35"/>
    <p:sldId id="314" r:id="rId36"/>
    <p:sldId id="318" r:id="rId37"/>
    <p:sldId id="307" r:id="rId38"/>
    <p:sldId id="31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1BD"/>
    <a:srgbClr val="FF0000"/>
    <a:srgbClr val="692AA2"/>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68" autoAdjust="0"/>
    <p:restoredTop sz="93134" autoAdjust="0"/>
  </p:normalViewPr>
  <p:slideViewPr>
    <p:cSldViewPr>
      <p:cViewPr>
        <p:scale>
          <a:sx n="70" d="100"/>
          <a:sy n="70" d="100"/>
        </p:scale>
        <p:origin x="-1494"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Khoa công nghệ thông tin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CBD870-C86D-4BBA-8B0F-EB415D8F091D}" type="datetimeFigureOut">
              <a:rPr lang="en-US" smtClean="0"/>
              <a:pPr/>
              <a:t>12/9/2013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D3F7B5-F2E9-4A12-B8B5-6610511C2FDC}" type="slidenum">
              <a:rPr lang="en-US" smtClean="0"/>
              <a:pPr/>
              <a:t>‹#›</a:t>
            </a:fld>
            <a:endParaRPr lang="en-US"/>
          </a:p>
        </p:txBody>
      </p:sp>
    </p:spTree>
    <p:extLst>
      <p:ext uri="{BB962C8B-B14F-4D97-AF65-F5344CB8AC3E}">
        <p14:creationId xmlns:p14="http://schemas.microsoft.com/office/powerpoint/2010/main" xmlns="" val="26334786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Khoa công nghệ thông tin</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4E782E-CC22-483F-8C86-BCACDDC95B9F}" type="datetimeFigureOut">
              <a:rPr lang="en-US" smtClean="0"/>
              <a:pPr/>
              <a:t>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4457C-1ADB-4344-8B2F-1C330523D049}" type="slidenum">
              <a:rPr lang="en-US" smtClean="0"/>
              <a:pPr/>
              <a:t>‹#›</a:t>
            </a:fld>
            <a:endParaRPr lang="en-US"/>
          </a:p>
        </p:txBody>
      </p:sp>
    </p:spTree>
    <p:extLst>
      <p:ext uri="{BB962C8B-B14F-4D97-AF65-F5344CB8AC3E}">
        <p14:creationId xmlns:p14="http://schemas.microsoft.com/office/powerpoint/2010/main" xmlns="" val="12723356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28305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29379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25" name="Rectangle 53"/>
          <p:cNvSpPr>
            <a:spLocks noChangeArrowheads="1"/>
          </p:cNvSpPr>
          <p:nvPr/>
        </p:nvSpPr>
        <p:spPr bwMode="gray">
          <a:xfrm flipV="1">
            <a:off x="0" y="3003550"/>
            <a:ext cx="9144000" cy="777875"/>
          </a:xfrm>
          <a:prstGeom prst="rect">
            <a:avLst/>
          </a:prstGeom>
          <a:gradFill rotWithShape="1">
            <a:gsLst>
              <a:gs pos="0">
                <a:schemeClr val="accent2">
                  <a:gamma/>
                  <a:tint val="0"/>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76" name="Rectangle 4"/>
          <p:cNvSpPr>
            <a:spLocks noGrp="1" noChangeArrowheads="1"/>
          </p:cNvSpPr>
          <p:nvPr>
            <p:ph type="dt" sz="half" idx="2"/>
          </p:nvPr>
        </p:nvSpPr>
        <p:spPr bwMode="white">
          <a:xfrm>
            <a:off x="457200" y="6477000"/>
            <a:ext cx="2133600" cy="244475"/>
          </a:xfrm>
        </p:spPr>
        <p:txBody>
          <a:bodyPr/>
          <a:lstStyle>
            <a:lvl1pPr>
              <a:defRPr sz="1200">
                <a:solidFill>
                  <a:schemeClr val="bg1"/>
                </a:solidFill>
              </a:defRPr>
            </a:lvl1pPr>
          </a:lstStyle>
          <a:p>
            <a:fld id="{17D926AB-3694-4CA8-9C0B-16785A480B55}" type="datetime1">
              <a:rPr lang="vi-VN" smtClean="0"/>
              <a:pPr/>
              <a:t>09/12/2013</a:t>
            </a:fld>
            <a:endParaRPr lang="en-US"/>
          </a:p>
        </p:txBody>
      </p:sp>
      <p:sp>
        <p:nvSpPr>
          <p:cNvPr id="3077" name="Rectangle 5"/>
          <p:cNvSpPr>
            <a:spLocks noGrp="1" noChangeArrowheads="1"/>
          </p:cNvSpPr>
          <p:nvPr>
            <p:ph type="ftr" sz="quarter" idx="3"/>
          </p:nvPr>
        </p:nvSpPr>
        <p:spPr bwMode="white">
          <a:xfrm>
            <a:off x="3124200" y="6477000"/>
            <a:ext cx="2895600" cy="244475"/>
          </a:xfrm>
        </p:spPr>
        <p:txBody>
          <a:bodyPr/>
          <a:lstStyle>
            <a:lvl1pPr>
              <a:defRPr sz="1200">
                <a:solidFill>
                  <a:schemeClr val="bg1"/>
                </a:solidFill>
              </a:defRPr>
            </a:lvl1pPr>
          </a:lstStyle>
          <a:p>
            <a:endParaRPr lang="en-US"/>
          </a:p>
        </p:txBody>
      </p:sp>
      <p:sp>
        <p:nvSpPr>
          <p:cNvPr id="3078" name="Rectangle 6"/>
          <p:cNvSpPr>
            <a:spLocks noGrp="1" noChangeArrowheads="1"/>
          </p:cNvSpPr>
          <p:nvPr>
            <p:ph type="sldNum" sz="quarter" idx="4"/>
          </p:nvPr>
        </p:nvSpPr>
        <p:spPr bwMode="white">
          <a:xfrm>
            <a:off x="6553200" y="6477000"/>
            <a:ext cx="2133600" cy="244475"/>
          </a:xfrm>
        </p:spPr>
        <p:txBody>
          <a:bodyPr/>
          <a:lstStyle>
            <a:lvl1pPr>
              <a:defRPr sz="1200">
                <a:solidFill>
                  <a:schemeClr val="bg1"/>
                </a:solidFill>
              </a:defRPr>
            </a:lvl1pPr>
          </a:lstStyle>
          <a:p>
            <a:fld id="{228B3D87-E754-4BEB-A32A-B65F3136081E}" type="slidenum">
              <a:rPr lang="en-US"/>
              <a:pPr/>
              <a:t>‹#›</a:t>
            </a:fld>
            <a:endParaRPr lang="en-US"/>
          </a:p>
        </p:txBody>
      </p:sp>
      <p:grpSp>
        <p:nvGrpSpPr>
          <p:cNvPr id="3088" name="Group 16"/>
          <p:cNvGrpSpPr>
            <a:grpSpLocks/>
          </p:cNvGrpSpPr>
          <p:nvPr/>
        </p:nvGrpSpPr>
        <p:grpSpPr bwMode="auto">
          <a:xfrm>
            <a:off x="4038600" y="5691188"/>
            <a:ext cx="1079500" cy="633412"/>
            <a:chOff x="2680" y="3678"/>
            <a:chExt cx="680" cy="399"/>
          </a:xfrm>
        </p:grpSpPr>
        <p:sp>
          <p:nvSpPr>
            <p:cNvPr id="3086" name="Text Box 14"/>
            <p:cNvSpPr txBox="1">
              <a:spLocks noChangeArrowheads="1"/>
            </p:cNvSpPr>
            <p:nvPr/>
          </p:nvSpPr>
          <p:spPr bwMode="white">
            <a:xfrm>
              <a:off x="2680" y="3789"/>
              <a:ext cx="68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2400" b="1">
                  <a:solidFill>
                    <a:schemeClr val="bg1"/>
                  </a:solidFill>
                </a:rPr>
                <a:t>LOGO</a:t>
              </a:r>
            </a:p>
          </p:txBody>
        </p:sp>
        <p:sp>
          <p:nvSpPr>
            <p:cNvPr id="3087" name="AutoShape 15"/>
            <p:cNvSpPr>
              <a:spLocks noChangeArrowheads="1"/>
            </p:cNvSpPr>
            <p:nvPr/>
          </p:nvSpPr>
          <p:spPr bwMode="white">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algn="ctr"/>
              <a:endParaRPr lang="en-US">
                <a:solidFill>
                  <a:schemeClr val="accent1"/>
                </a:solidFill>
              </a:endParaRPr>
            </a:p>
          </p:txBody>
        </p:sp>
      </p:grpSp>
      <p:sp>
        <p:nvSpPr>
          <p:cNvPr id="3074" name="Rectangle 2"/>
          <p:cNvSpPr>
            <a:spLocks noGrp="1" noChangeArrowheads="1"/>
          </p:cNvSpPr>
          <p:nvPr>
            <p:ph type="ctrTitle"/>
          </p:nvPr>
        </p:nvSpPr>
        <p:spPr bwMode="auto">
          <a:xfrm>
            <a:off x="295275" y="3035300"/>
            <a:ext cx="8534400" cy="685800"/>
          </a:xfrm>
          <a:extLst>
            <a:ext uri="{AF507438-7753-43E0-B8FC-AC1667EBCBE1}">
              <a14:hiddenEffects xmlns:a14="http://schemas.microsoft.com/office/drawing/2010/main" xmlns="">
                <a:effectLst>
                  <a:outerShdw dist="53882" dir="2700000" algn="ctr" rotWithShape="0">
                    <a:schemeClr val="tx1"/>
                  </a:outerShdw>
                </a:effectLst>
              </a14:hiddenEffects>
            </a:ext>
          </a:extLst>
        </p:spPr>
        <p:txBody>
          <a:bodyPr/>
          <a:lstStyle>
            <a:lvl1pPr>
              <a:defRPr sz="4800">
                <a:solidFill>
                  <a:schemeClr val="tx2"/>
                </a:solidFill>
              </a:defRPr>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1600200" y="4800600"/>
            <a:ext cx="5867400" cy="381000"/>
          </a:xfrm>
        </p:spPr>
        <p:txBody>
          <a:bodyPr/>
          <a:lstStyle>
            <a:lvl1pPr marL="0" indent="0" algn="ctr">
              <a:buFont typeface="Wingdings" pitchFamily="2" charset="2"/>
              <a:buNone/>
              <a:defRPr sz="2400" b="1">
                <a:solidFill>
                  <a:schemeClr val="bg1"/>
                </a:solidFill>
              </a:defRPr>
            </a:lvl1pPr>
          </a:lstStyle>
          <a:p>
            <a:pPr lvl="0"/>
            <a:r>
              <a:rPr lang="en-US" noProof="0" smtClean="0"/>
              <a:t>Click to edit Master subtitle style</a:t>
            </a:r>
          </a:p>
        </p:txBody>
      </p:sp>
    </p:spTree>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4C6BD79-C313-4609-ABF6-D5BC29A4B25F}" type="datetime1">
              <a:rPr lang="vi-VN" smtClean="0"/>
              <a:pPr/>
              <a:t>09/12/2013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DBBA27-AEB4-4691-8488-24716042AA47}" type="slidenum">
              <a:rPr lang="en-US"/>
              <a:pPr/>
              <a:t>‹#›</a:t>
            </a:fld>
            <a:endParaRPr lang="en-US"/>
          </a:p>
        </p:txBody>
      </p:sp>
    </p:spTree>
    <p:extLst>
      <p:ext uri="{BB962C8B-B14F-4D97-AF65-F5344CB8AC3E}">
        <p14:creationId xmlns:p14="http://schemas.microsoft.com/office/powerpoint/2010/main" xmlns="" val="4285981779"/>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1455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19125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FADB6AB-3BBC-4759-8BDC-25D2CCB6062C}" type="datetime1">
              <a:rPr lang="vi-VN" smtClean="0"/>
              <a:pPr/>
              <a:t>09/12/2013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6997DF-E3BB-4E77-A382-0F2D9CF7BDFB}" type="slidenum">
              <a:rPr lang="en-US"/>
              <a:pPr/>
              <a:t>‹#›</a:t>
            </a:fld>
            <a:endParaRPr lang="en-US"/>
          </a:p>
        </p:txBody>
      </p:sp>
    </p:spTree>
    <p:extLst>
      <p:ext uri="{BB962C8B-B14F-4D97-AF65-F5344CB8AC3E}">
        <p14:creationId xmlns:p14="http://schemas.microsoft.com/office/powerpoint/2010/main" xmlns="" val="3526269265"/>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51054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p:spPr>
        <p:txBody>
          <a:bodyPr/>
          <a:lstStyle>
            <a:lvl1pPr>
              <a:defRPr/>
            </a:lvl1pPr>
          </a:lstStyle>
          <a:p>
            <a:fld id="{8AFBC59B-E938-4B1E-8A27-C83F830D3ADA}" type="datetime1">
              <a:rPr lang="vi-VN" smtClean="0"/>
              <a:pPr/>
              <a:t>09/12/2013</a:t>
            </a:fld>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FF9EE237-9408-49C1-AF56-DECA17586175}" type="slidenum">
              <a:rPr lang="en-US"/>
              <a:pPr/>
              <a:t>‹#›</a:t>
            </a:fld>
            <a:endParaRPr lang="en-US"/>
          </a:p>
        </p:txBody>
      </p:sp>
    </p:spTree>
    <p:extLst>
      <p:ext uri="{BB962C8B-B14F-4D97-AF65-F5344CB8AC3E}">
        <p14:creationId xmlns:p14="http://schemas.microsoft.com/office/powerpoint/2010/main" xmlns="" val="1061903355"/>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8D3FDE5-F3E9-4FA8-A42B-B8656D83916D}" type="datetime1">
              <a:rPr lang="vi-VN" smtClean="0"/>
              <a:pPr/>
              <a:t>09/12/2013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403A0D8-CBC3-4D93-9BA3-776114253A4C}" type="slidenum">
              <a:rPr lang="en-US"/>
              <a:pPr/>
              <a:t>‹#›</a:t>
            </a:fld>
            <a:endParaRPr lang="en-US"/>
          </a:p>
        </p:txBody>
      </p:sp>
    </p:spTree>
    <p:extLst>
      <p:ext uri="{BB962C8B-B14F-4D97-AF65-F5344CB8AC3E}">
        <p14:creationId xmlns:p14="http://schemas.microsoft.com/office/powerpoint/2010/main" xmlns="" val="1739857756"/>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B0A41BD-79E6-4538-86CA-5A9C1C2967BE}" type="datetime1">
              <a:rPr lang="vi-VN" smtClean="0"/>
              <a:pPr/>
              <a:t>09/12/2013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431FE00-345C-473F-9792-8EEACD1285A9}" type="slidenum">
              <a:rPr lang="en-US"/>
              <a:pPr/>
              <a:t>‹#›</a:t>
            </a:fld>
            <a:endParaRPr lang="en-US"/>
          </a:p>
        </p:txBody>
      </p:sp>
    </p:spTree>
    <p:extLst>
      <p:ext uri="{BB962C8B-B14F-4D97-AF65-F5344CB8AC3E}">
        <p14:creationId xmlns:p14="http://schemas.microsoft.com/office/powerpoint/2010/main" xmlns="" val="3166592474"/>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1A3B099-4732-4F0C-9107-A76A36118FE1}" type="datetime1">
              <a:rPr lang="vi-VN" smtClean="0"/>
              <a:pPr/>
              <a:t>09/12/2013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5C0F76B-D5BD-40A1-8F9C-1C7C8152CB62}" type="slidenum">
              <a:rPr lang="en-US"/>
              <a:pPr/>
              <a:t>‹#›</a:t>
            </a:fld>
            <a:endParaRPr lang="en-US"/>
          </a:p>
        </p:txBody>
      </p:sp>
    </p:spTree>
    <p:extLst>
      <p:ext uri="{BB962C8B-B14F-4D97-AF65-F5344CB8AC3E}">
        <p14:creationId xmlns:p14="http://schemas.microsoft.com/office/powerpoint/2010/main" xmlns="" val="1466245750"/>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DDE121A1-AAD1-46F4-BA4D-6A846D52EAF6}" type="datetime1">
              <a:rPr lang="vi-VN" smtClean="0"/>
              <a:pPr/>
              <a:t>09/12/2013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A751EBC-0B88-4D2C-9B0B-1F6D24C3096A}" type="slidenum">
              <a:rPr lang="en-US"/>
              <a:pPr/>
              <a:t>‹#›</a:t>
            </a:fld>
            <a:endParaRPr lang="en-US"/>
          </a:p>
        </p:txBody>
      </p:sp>
    </p:spTree>
    <p:extLst>
      <p:ext uri="{BB962C8B-B14F-4D97-AF65-F5344CB8AC3E}">
        <p14:creationId xmlns:p14="http://schemas.microsoft.com/office/powerpoint/2010/main" xmlns="" val="710030239"/>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8E2A3ED-8B38-4806-BE49-5E380C390017}" type="datetime1">
              <a:rPr lang="vi-VN" smtClean="0"/>
              <a:pPr/>
              <a:t>09/12/2013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3F2D66-7D35-41C1-8E5C-2C85007593DF}" type="slidenum">
              <a:rPr lang="en-US"/>
              <a:pPr/>
              <a:t>‹#›</a:t>
            </a:fld>
            <a:endParaRPr lang="en-US"/>
          </a:p>
        </p:txBody>
      </p:sp>
    </p:spTree>
    <p:extLst>
      <p:ext uri="{BB962C8B-B14F-4D97-AF65-F5344CB8AC3E}">
        <p14:creationId xmlns:p14="http://schemas.microsoft.com/office/powerpoint/2010/main" xmlns="" val="1116271712"/>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DDBBC46-FDF8-4F6D-A637-C177CD845644}" type="datetime1">
              <a:rPr lang="vi-VN" smtClean="0"/>
              <a:pPr/>
              <a:t>09/12/2013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4802491-1E17-4AB5-B59B-5051F279A916}" type="slidenum">
              <a:rPr lang="en-US"/>
              <a:pPr/>
              <a:t>‹#›</a:t>
            </a:fld>
            <a:endParaRPr lang="en-US"/>
          </a:p>
        </p:txBody>
      </p:sp>
    </p:spTree>
    <p:extLst>
      <p:ext uri="{BB962C8B-B14F-4D97-AF65-F5344CB8AC3E}">
        <p14:creationId xmlns:p14="http://schemas.microsoft.com/office/powerpoint/2010/main" xmlns="" val="3673251349"/>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277FBFA-E1A0-4BD4-97ED-A906567BCAB0}" type="datetime1">
              <a:rPr lang="vi-VN" smtClean="0"/>
              <a:pPr/>
              <a:t>09/12/2013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7EB45D-812C-4E31-9693-E93A06AA3754}" type="slidenum">
              <a:rPr lang="en-US"/>
              <a:pPr/>
              <a:t>‹#›</a:t>
            </a:fld>
            <a:endParaRPr lang="en-US"/>
          </a:p>
        </p:txBody>
      </p:sp>
    </p:spTree>
    <p:extLst>
      <p:ext uri="{BB962C8B-B14F-4D97-AF65-F5344CB8AC3E}">
        <p14:creationId xmlns:p14="http://schemas.microsoft.com/office/powerpoint/2010/main" xmlns="" val="1685548298"/>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81B5D66-A78E-4AB4-AFF5-D35A1832B4AE}" type="datetime1">
              <a:rPr lang="vi-VN" smtClean="0"/>
              <a:pPr/>
              <a:t>09/12/2013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25DF94-96DC-4C1D-816F-25AE63F93D3A}" type="slidenum">
              <a:rPr lang="en-US"/>
              <a:pPr/>
              <a:t>‹#›</a:t>
            </a:fld>
            <a:endParaRPr lang="en-US"/>
          </a:p>
        </p:txBody>
      </p:sp>
    </p:spTree>
    <p:extLst>
      <p:ext uri="{BB962C8B-B14F-4D97-AF65-F5344CB8AC3E}">
        <p14:creationId xmlns:p14="http://schemas.microsoft.com/office/powerpoint/2010/main" xmlns="" val="2294244408"/>
      </p:ext>
    </p:extLst>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68" name="Object 44"/>
          <p:cNvGraphicFramePr>
            <a:graphicFrameLocks noChangeAspect="1"/>
          </p:cNvGraphicFramePr>
          <p:nvPr/>
        </p:nvGraphicFramePr>
        <p:xfrm>
          <a:off x="0" y="0"/>
          <a:ext cx="9144000" cy="1066800"/>
        </p:xfrm>
        <a:graphic>
          <a:graphicData uri="http://schemas.openxmlformats.org/presentationml/2006/ole">
            <p:oleObj spid="_x0000_s1113" name="Image" r:id="rId15" imgW="8698413" imgH="1104372" progId="">
              <p:embed/>
            </p:oleObj>
          </a:graphicData>
        </a:graphic>
      </p:graphicFrame>
      <p:sp>
        <p:nvSpPr>
          <p:cNvPr id="1069" name="Rectangle 45"/>
          <p:cNvSpPr>
            <a:spLocks noChangeArrowheads="1"/>
          </p:cNvSpPr>
          <p:nvPr/>
        </p:nvSpPr>
        <p:spPr bwMode="gray">
          <a:xfrm>
            <a:off x="0" y="990600"/>
            <a:ext cx="9144000" cy="120650"/>
          </a:xfrm>
          <a:prstGeom prst="rect">
            <a:avLst/>
          </a:prstGeom>
          <a:gradFill rotWithShape="1">
            <a:gsLst>
              <a:gs pos="0">
                <a:schemeClr val="accent2"/>
              </a:gs>
              <a:gs pos="50000">
                <a:schemeClr val="accent2">
                  <a:gamma/>
                  <a:tint val="48627"/>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219200"/>
            <a:ext cx="8229600"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B7EFF550-3024-47AF-8093-5018C6B7C05C}" type="datetime1">
              <a:rPr lang="vi-VN" smtClean="0"/>
              <a:pPr/>
              <a:t>09/12/2013</a:t>
            </a:fld>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39A5B2D-9DA9-498B-BDE2-30EA96C0A95A}" type="slidenum">
              <a:rPr lang="en-US"/>
              <a:pPr/>
              <a:t>‹#›</a:t>
            </a:fld>
            <a:endParaRPr lang="en-US"/>
          </a:p>
        </p:txBody>
      </p:sp>
      <p:sp>
        <p:nvSpPr>
          <p:cNvPr id="1026" name="Rectangle 2"/>
          <p:cNvSpPr>
            <a:spLocks noGrp="1" noChangeArrowheads="1"/>
          </p:cNvSpPr>
          <p:nvPr>
            <p:ph type="title"/>
          </p:nvPr>
        </p:nvSpPr>
        <p:spPr bwMode="white">
          <a:xfrm>
            <a:off x="381000" y="304800"/>
            <a:ext cx="84582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hf hdr="0" ftr="0"/>
  <p:txStyles>
    <p:titleStyle>
      <a:lvl1pPr algn="ctr" rtl="0" eaLnBrk="1" fontAlgn="base" hangingPunct="1">
        <a:spcBef>
          <a:spcPct val="0"/>
        </a:spcBef>
        <a:spcAft>
          <a:spcPct val="0"/>
        </a:spcAft>
        <a:defRPr sz="4000" b="1">
          <a:solidFill>
            <a:schemeClr val="bg1"/>
          </a:solidFill>
          <a:latin typeface="+mj-lt"/>
          <a:ea typeface="+mj-ea"/>
          <a:cs typeface="+mj-cs"/>
        </a:defRPr>
      </a:lvl1pPr>
      <a:lvl2pPr algn="ctr" rtl="0" eaLnBrk="1" fontAlgn="base" hangingPunct="1">
        <a:spcBef>
          <a:spcPct val="0"/>
        </a:spcBef>
        <a:spcAft>
          <a:spcPct val="0"/>
        </a:spcAft>
        <a:defRPr sz="4000" b="1">
          <a:solidFill>
            <a:schemeClr val="bg1"/>
          </a:solidFill>
          <a:latin typeface="Times New Roman" pitchFamily="18" charset="0"/>
        </a:defRPr>
      </a:lvl2pPr>
      <a:lvl3pPr algn="ctr" rtl="0" eaLnBrk="1" fontAlgn="base" hangingPunct="1">
        <a:spcBef>
          <a:spcPct val="0"/>
        </a:spcBef>
        <a:spcAft>
          <a:spcPct val="0"/>
        </a:spcAft>
        <a:defRPr sz="4000" b="1">
          <a:solidFill>
            <a:schemeClr val="bg1"/>
          </a:solidFill>
          <a:latin typeface="Times New Roman" pitchFamily="18" charset="0"/>
        </a:defRPr>
      </a:lvl3pPr>
      <a:lvl4pPr algn="ctr" rtl="0" eaLnBrk="1" fontAlgn="base" hangingPunct="1">
        <a:spcBef>
          <a:spcPct val="0"/>
        </a:spcBef>
        <a:spcAft>
          <a:spcPct val="0"/>
        </a:spcAft>
        <a:defRPr sz="4000" b="1">
          <a:solidFill>
            <a:schemeClr val="bg1"/>
          </a:solidFill>
          <a:latin typeface="Times New Roman" pitchFamily="18" charset="0"/>
        </a:defRPr>
      </a:lvl4pPr>
      <a:lvl5pPr algn="ctr" rtl="0" eaLnBrk="1" fontAlgn="base" hangingPunct="1">
        <a:spcBef>
          <a:spcPct val="0"/>
        </a:spcBef>
        <a:spcAft>
          <a:spcPct val="0"/>
        </a:spcAft>
        <a:defRPr sz="4000" b="1">
          <a:solidFill>
            <a:schemeClr val="bg1"/>
          </a:solidFill>
          <a:latin typeface="Times New Roman" pitchFamily="18" charset="0"/>
        </a:defRPr>
      </a:lvl5pPr>
      <a:lvl6pPr marL="457200" algn="ctr" rtl="0" eaLnBrk="1" fontAlgn="base" hangingPunct="1">
        <a:spcBef>
          <a:spcPct val="0"/>
        </a:spcBef>
        <a:spcAft>
          <a:spcPct val="0"/>
        </a:spcAft>
        <a:defRPr sz="4000" b="1">
          <a:solidFill>
            <a:schemeClr val="bg1"/>
          </a:solidFill>
          <a:latin typeface="Times New Roman" pitchFamily="18" charset="0"/>
        </a:defRPr>
      </a:lvl6pPr>
      <a:lvl7pPr marL="914400" algn="ctr" rtl="0" eaLnBrk="1" fontAlgn="base" hangingPunct="1">
        <a:spcBef>
          <a:spcPct val="0"/>
        </a:spcBef>
        <a:spcAft>
          <a:spcPct val="0"/>
        </a:spcAft>
        <a:defRPr sz="4000" b="1">
          <a:solidFill>
            <a:schemeClr val="bg1"/>
          </a:solidFill>
          <a:latin typeface="Times New Roman" pitchFamily="18" charset="0"/>
        </a:defRPr>
      </a:lvl7pPr>
      <a:lvl8pPr marL="1371600" algn="ctr" rtl="0" eaLnBrk="1" fontAlgn="base" hangingPunct="1">
        <a:spcBef>
          <a:spcPct val="0"/>
        </a:spcBef>
        <a:spcAft>
          <a:spcPct val="0"/>
        </a:spcAft>
        <a:defRPr sz="4000" b="1">
          <a:solidFill>
            <a:schemeClr val="bg1"/>
          </a:solidFill>
          <a:latin typeface="Times New Roman" pitchFamily="18" charset="0"/>
        </a:defRPr>
      </a:lvl8pPr>
      <a:lvl9pPr marL="1828800" algn="ctr" rtl="0" eaLnBrk="1" fontAlgn="base" hangingPunct="1">
        <a:spcBef>
          <a:spcPct val="0"/>
        </a:spcBef>
        <a:spcAft>
          <a:spcPct val="0"/>
        </a:spcAft>
        <a:defRPr sz="4000" b="1">
          <a:solidFill>
            <a:schemeClr val="bg1"/>
          </a:solidFill>
          <a:latin typeface="Times New Roman" pitchFamily="18"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gif"/><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jabber.org/" TargetMode="External"/><Relationship Id="rId5" Type="http://schemas.openxmlformats.org/officeDocument/2006/relationships/image" Target="../media/image7.jpeg"/><Relationship Id="rId4" Type="http://schemas.openxmlformats.org/officeDocument/2006/relationships/image" Target="../media/image5.gif"/></Relationships>
</file>

<file path=ppt/slides/_rels/slide3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ormat_string_attack"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gif"/><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32"/>
          <p:cNvSpPr>
            <a:spLocks noChangeArrowheads="1"/>
          </p:cNvSpPr>
          <p:nvPr/>
        </p:nvSpPr>
        <p:spPr bwMode="gray">
          <a:xfrm>
            <a:off x="3987145" y="5213568"/>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5" name="Date Placeholder 4"/>
          <p:cNvSpPr>
            <a:spLocks noGrp="1"/>
          </p:cNvSpPr>
          <p:nvPr>
            <p:ph type="dt" sz="half" idx="2"/>
          </p:nvPr>
        </p:nvSpPr>
        <p:spPr/>
        <p:txBody>
          <a:bodyPr/>
          <a:lstStyle/>
          <a:p>
            <a:fld id="{A4AE5ABA-F22D-49AF-8FAF-F5382D87B5BB}" type="datetime1">
              <a:rPr lang="vi-VN" smtClean="0"/>
              <a:pPr/>
              <a:t>09/12/2013</a:t>
            </a:fld>
            <a:endParaRPr lang="en-US" dirty="0"/>
          </a:p>
        </p:txBody>
      </p:sp>
      <p:sp>
        <p:nvSpPr>
          <p:cNvPr id="7" name="Slide Number Placeholder 6"/>
          <p:cNvSpPr>
            <a:spLocks noGrp="1"/>
          </p:cNvSpPr>
          <p:nvPr>
            <p:ph type="sldNum" sz="quarter" idx="4"/>
          </p:nvPr>
        </p:nvSpPr>
        <p:spPr/>
        <p:txBody>
          <a:bodyPr/>
          <a:lstStyle/>
          <a:p>
            <a:fld id="{228B3D87-E754-4BEB-A32A-B65F3136081E}" type="slidenum">
              <a:rPr lang="en-US" smtClean="0"/>
              <a:pPr/>
              <a:t>1</a:t>
            </a:fld>
            <a:endParaRPr lang="en-US" dirty="0"/>
          </a:p>
        </p:txBody>
      </p:sp>
      <p:sp>
        <p:nvSpPr>
          <p:cNvPr id="2050" name="Rectangle 2"/>
          <p:cNvSpPr>
            <a:spLocks noGrp="1" noChangeArrowheads="1"/>
          </p:cNvSpPr>
          <p:nvPr>
            <p:ph type="ctrTitle"/>
          </p:nvPr>
        </p:nvSpPr>
        <p:spPr>
          <a:xfrm>
            <a:off x="-8763000" y="342395"/>
            <a:ext cx="8534400" cy="685800"/>
          </a:xfrm>
        </p:spPr>
        <p:txBody>
          <a:bodyPr>
            <a:noAutofit/>
          </a:bodyPr>
          <a:lstStyle/>
          <a:p>
            <a:r>
              <a:rPr lang="en-US" sz="2800" dirty="0" smtClean="0">
                <a:solidFill>
                  <a:srgbClr val="3211BD"/>
                </a:solidFill>
              </a:rPr>
              <a:t>AN TOÀN VÀ BẢO MẬT HỆ THỐNG THÔNG TIN</a:t>
            </a:r>
            <a:endParaRPr lang="en-US" sz="2800" dirty="0">
              <a:solidFill>
                <a:srgbClr val="3211BD"/>
              </a:solidFill>
            </a:endParaRPr>
          </a:p>
        </p:txBody>
      </p:sp>
      <p:grpSp>
        <p:nvGrpSpPr>
          <p:cNvPr id="2052" name="Group 4"/>
          <p:cNvGrpSpPr>
            <a:grpSpLocks/>
          </p:cNvGrpSpPr>
          <p:nvPr/>
        </p:nvGrpSpPr>
        <p:grpSpPr bwMode="auto">
          <a:xfrm>
            <a:off x="114300" y="3276600"/>
            <a:ext cx="838200" cy="228600"/>
            <a:chOff x="492" y="2070"/>
            <a:chExt cx="528" cy="144"/>
          </a:xfrm>
        </p:grpSpPr>
        <p:sp>
          <p:nvSpPr>
            <p:cNvPr id="2053" name="Oval 5"/>
            <p:cNvSpPr>
              <a:spLocks noChangeArrowheads="1"/>
            </p:cNvSpPr>
            <p:nvPr/>
          </p:nvSpPr>
          <p:spPr bwMode="gray">
            <a:xfrm>
              <a:off x="492" y="2070"/>
              <a:ext cx="144" cy="144"/>
            </a:xfrm>
            <a:prstGeom prst="ellipse">
              <a:avLst/>
            </a:prstGeom>
            <a:gradFill rotWithShape="1">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054" name="Oval 6"/>
            <p:cNvSpPr>
              <a:spLocks noChangeArrowheads="1"/>
            </p:cNvSpPr>
            <p:nvPr/>
          </p:nvSpPr>
          <p:spPr bwMode="gray">
            <a:xfrm>
              <a:off x="684" y="2070"/>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055" name="Oval 7"/>
            <p:cNvSpPr>
              <a:spLocks noChangeArrowheads="1"/>
            </p:cNvSpPr>
            <p:nvPr/>
          </p:nvSpPr>
          <p:spPr bwMode="gray">
            <a:xfrm>
              <a:off x="876" y="2070"/>
              <a:ext cx="144" cy="144"/>
            </a:xfrm>
            <a:prstGeom prst="ellipse">
              <a:avLst/>
            </a:prstGeom>
            <a:gradFill rotWithShape="1">
              <a:gsLst>
                <a:gs pos="0">
                  <a:schemeClr val="folHlink"/>
                </a:gs>
                <a:gs pos="100000">
                  <a:schemeClr val="folHlink">
                    <a:gamma/>
                    <a:shade val="46275"/>
                    <a:invGamma/>
                  </a:schemeClr>
                </a:gs>
              </a:gsLst>
              <a:path path="shape">
                <a:fillToRect l="50000" t="50000" r="50000" b="50000"/>
              </a:path>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0" name="Oval 37"/>
          <p:cNvSpPr>
            <a:spLocks noChangeArrowheads="1"/>
          </p:cNvSpPr>
          <p:nvPr/>
        </p:nvSpPr>
        <p:spPr bwMode="gray">
          <a:xfrm>
            <a:off x="4170837" y="5384366"/>
            <a:ext cx="1155700" cy="118903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11" name="Oval 38"/>
          <p:cNvSpPr>
            <a:spLocks noChangeArrowheads="1"/>
          </p:cNvSpPr>
          <p:nvPr/>
        </p:nvSpPr>
        <p:spPr bwMode="gray">
          <a:xfrm>
            <a:off x="4185606" y="5391014"/>
            <a:ext cx="1128008" cy="115959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12" name="Oval 39"/>
          <p:cNvSpPr>
            <a:spLocks noChangeArrowheads="1"/>
          </p:cNvSpPr>
          <p:nvPr/>
        </p:nvSpPr>
        <p:spPr bwMode="gray">
          <a:xfrm>
            <a:off x="4197606" y="5402410"/>
            <a:ext cx="1072623" cy="108361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13" name="Oval 40"/>
          <p:cNvSpPr>
            <a:spLocks noChangeArrowheads="1"/>
          </p:cNvSpPr>
          <p:nvPr/>
        </p:nvSpPr>
        <p:spPr bwMode="gray">
          <a:xfrm>
            <a:off x="4297299" y="5503080"/>
            <a:ext cx="879698" cy="95350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prstTxWarp prst="textInflate">
              <a:avLst/>
            </a:prstTxWarp>
          </a:bodyPr>
          <a:lstStyle/>
          <a:p>
            <a:r>
              <a:rPr lang="en-US" dirty="0" smtClean="0">
                <a:solidFill>
                  <a:srgbClr val="FF0000"/>
                </a:solidFill>
              </a:rPr>
              <a:t>CNTT</a:t>
            </a:r>
            <a:endParaRPr lang="en-US" dirty="0">
              <a:solidFill>
                <a:srgbClr val="FF0000"/>
              </a:solidFill>
            </a:endParaRPr>
          </a:p>
        </p:txBody>
      </p:sp>
      <p:sp>
        <p:nvSpPr>
          <p:cNvPr id="3" name="TextBox 2"/>
          <p:cNvSpPr txBox="1"/>
          <p:nvPr/>
        </p:nvSpPr>
        <p:spPr>
          <a:xfrm>
            <a:off x="-360655" y="-1888074"/>
            <a:ext cx="5387244" cy="646331"/>
          </a:xfrm>
          <a:prstGeom prst="rect">
            <a:avLst/>
          </a:prstGeom>
          <a:noFill/>
        </p:spPr>
        <p:txBody>
          <a:bodyPr wrap="none" rtlCol="0">
            <a:spAutoFit/>
          </a:bodyPr>
          <a:lstStyle/>
          <a:p>
            <a:r>
              <a:rPr lang="en-US" sz="3600" dirty="0" err="1" smtClean="0">
                <a:solidFill>
                  <a:srgbClr val="FF0000"/>
                </a:solidFill>
                <a:latin typeface="+mj-lt"/>
              </a:rPr>
              <a:t>Học</a:t>
            </a:r>
            <a:r>
              <a:rPr lang="en-US" sz="3600" dirty="0" smtClean="0">
                <a:solidFill>
                  <a:srgbClr val="FF0000"/>
                </a:solidFill>
                <a:latin typeface="+mj-lt"/>
              </a:rPr>
              <a:t> </a:t>
            </a:r>
            <a:r>
              <a:rPr lang="en-US" sz="3600" dirty="0" err="1" smtClean="0">
                <a:solidFill>
                  <a:srgbClr val="FF0000"/>
                </a:solidFill>
                <a:latin typeface="+mj-lt"/>
              </a:rPr>
              <a:t>Viện</a:t>
            </a:r>
            <a:r>
              <a:rPr lang="en-US" sz="3600" dirty="0" smtClean="0">
                <a:solidFill>
                  <a:srgbClr val="FF0000"/>
                </a:solidFill>
                <a:latin typeface="+mj-lt"/>
              </a:rPr>
              <a:t> </a:t>
            </a:r>
            <a:r>
              <a:rPr lang="en-US" sz="3600" dirty="0" err="1" smtClean="0">
                <a:solidFill>
                  <a:srgbClr val="FF0000"/>
                </a:solidFill>
                <a:latin typeface="+mj-lt"/>
              </a:rPr>
              <a:t>Kỹ</a:t>
            </a:r>
            <a:r>
              <a:rPr lang="en-US" sz="3600" dirty="0" smtClean="0">
                <a:solidFill>
                  <a:srgbClr val="FF0000"/>
                </a:solidFill>
                <a:latin typeface="+mj-lt"/>
              </a:rPr>
              <a:t> </a:t>
            </a:r>
            <a:r>
              <a:rPr lang="en-US" sz="3600" dirty="0" err="1" smtClean="0">
                <a:solidFill>
                  <a:srgbClr val="FF0000"/>
                </a:solidFill>
                <a:latin typeface="+mj-lt"/>
              </a:rPr>
              <a:t>thuật</a:t>
            </a:r>
            <a:r>
              <a:rPr lang="en-US" sz="3600" dirty="0" smtClean="0">
                <a:solidFill>
                  <a:srgbClr val="FF0000"/>
                </a:solidFill>
                <a:latin typeface="+mj-lt"/>
              </a:rPr>
              <a:t> </a:t>
            </a:r>
            <a:r>
              <a:rPr lang="en-US" sz="3600" dirty="0" err="1" smtClean="0">
                <a:solidFill>
                  <a:srgbClr val="FF0000"/>
                </a:solidFill>
                <a:latin typeface="+mj-lt"/>
              </a:rPr>
              <a:t>Quân</a:t>
            </a:r>
            <a:r>
              <a:rPr lang="en-US" sz="3600" dirty="0" smtClean="0">
                <a:solidFill>
                  <a:srgbClr val="FF0000"/>
                </a:solidFill>
                <a:latin typeface="+mj-lt"/>
              </a:rPr>
              <a:t> </a:t>
            </a:r>
            <a:r>
              <a:rPr lang="en-US" sz="3600" dirty="0" err="1" smtClean="0">
                <a:solidFill>
                  <a:srgbClr val="FF0000"/>
                </a:solidFill>
                <a:latin typeface="+mj-lt"/>
              </a:rPr>
              <a:t>Sự</a:t>
            </a:r>
            <a:endParaRPr lang="en-US" sz="3600" dirty="0">
              <a:solidFill>
                <a:srgbClr val="FF0000"/>
              </a:solidFill>
              <a:latin typeface="+mj-lt"/>
            </a:endParaRPr>
          </a:p>
        </p:txBody>
      </p:sp>
      <p:sp>
        <p:nvSpPr>
          <p:cNvPr id="4" name="TextBox 3"/>
          <p:cNvSpPr txBox="1"/>
          <p:nvPr/>
        </p:nvSpPr>
        <p:spPr>
          <a:xfrm>
            <a:off x="2390637" y="533400"/>
            <a:ext cx="5387244" cy="923330"/>
          </a:xfrm>
          <a:prstGeom prst="rect">
            <a:avLst/>
          </a:prstGeom>
          <a:noFill/>
        </p:spPr>
        <p:txBody>
          <a:bodyPr wrap="none" rtlCol="0">
            <a:spAutoFit/>
          </a:bodyPr>
          <a:lstStyle/>
          <a:p>
            <a:r>
              <a:rPr lang="en-US" sz="3600" dirty="0" err="1">
                <a:solidFill>
                  <a:srgbClr val="FF0000"/>
                </a:solidFill>
                <a:latin typeface="+mj-lt"/>
              </a:rPr>
              <a:t>Học</a:t>
            </a:r>
            <a:r>
              <a:rPr lang="en-US" sz="3600" dirty="0">
                <a:solidFill>
                  <a:srgbClr val="FF0000"/>
                </a:solidFill>
                <a:latin typeface="+mj-lt"/>
              </a:rPr>
              <a:t> </a:t>
            </a:r>
            <a:r>
              <a:rPr lang="en-US" sz="3600" dirty="0" err="1">
                <a:solidFill>
                  <a:srgbClr val="FF0000"/>
                </a:solidFill>
                <a:latin typeface="+mj-lt"/>
              </a:rPr>
              <a:t>Viện</a:t>
            </a:r>
            <a:r>
              <a:rPr lang="en-US" sz="3600" dirty="0">
                <a:solidFill>
                  <a:srgbClr val="FF0000"/>
                </a:solidFill>
                <a:latin typeface="+mj-lt"/>
              </a:rPr>
              <a:t> </a:t>
            </a:r>
            <a:r>
              <a:rPr lang="en-US" sz="3600" dirty="0" err="1">
                <a:solidFill>
                  <a:srgbClr val="FF0000"/>
                </a:solidFill>
                <a:latin typeface="+mj-lt"/>
              </a:rPr>
              <a:t>Kỹ</a:t>
            </a:r>
            <a:r>
              <a:rPr lang="en-US" sz="3600" dirty="0">
                <a:solidFill>
                  <a:srgbClr val="FF0000"/>
                </a:solidFill>
                <a:latin typeface="+mj-lt"/>
              </a:rPr>
              <a:t> </a:t>
            </a:r>
            <a:r>
              <a:rPr lang="en-US" sz="3600" dirty="0" err="1">
                <a:solidFill>
                  <a:srgbClr val="FF0000"/>
                </a:solidFill>
                <a:latin typeface="+mj-lt"/>
              </a:rPr>
              <a:t>thuật</a:t>
            </a:r>
            <a:r>
              <a:rPr lang="en-US" sz="3600" dirty="0">
                <a:solidFill>
                  <a:srgbClr val="FF0000"/>
                </a:solidFill>
                <a:latin typeface="+mj-lt"/>
              </a:rPr>
              <a:t> </a:t>
            </a:r>
            <a:r>
              <a:rPr lang="en-US" sz="3600" dirty="0" err="1">
                <a:solidFill>
                  <a:srgbClr val="FF0000"/>
                </a:solidFill>
                <a:latin typeface="+mj-lt"/>
              </a:rPr>
              <a:t>Quân</a:t>
            </a:r>
            <a:r>
              <a:rPr lang="en-US" sz="3600" dirty="0">
                <a:solidFill>
                  <a:srgbClr val="FF0000"/>
                </a:solidFill>
                <a:latin typeface="+mj-lt"/>
              </a:rPr>
              <a:t> </a:t>
            </a:r>
            <a:r>
              <a:rPr lang="en-US" sz="3600" dirty="0" err="1">
                <a:solidFill>
                  <a:srgbClr val="FF0000"/>
                </a:solidFill>
                <a:latin typeface="+mj-lt"/>
              </a:rPr>
              <a:t>Sự</a:t>
            </a:r>
            <a:endParaRPr lang="en-US" sz="3600" dirty="0">
              <a:solidFill>
                <a:srgbClr val="FF0000"/>
              </a:solidFill>
              <a:latin typeface="+mj-lt"/>
            </a:endParaRPr>
          </a:p>
          <a:p>
            <a:endParaRPr lang="en-US" dirty="0">
              <a:latin typeface="+mj-lt"/>
            </a:endParaRPr>
          </a:p>
        </p:txBody>
      </p:sp>
      <p:sp>
        <p:nvSpPr>
          <p:cNvPr id="28" name="Date Placeholder 5"/>
          <p:cNvSpPr txBox="1">
            <a:spLocks/>
          </p:cNvSpPr>
          <p:nvPr/>
        </p:nvSpPr>
        <p:spPr>
          <a:xfrm>
            <a:off x="457200" y="6400800"/>
            <a:ext cx="1371600" cy="320675"/>
          </a:xfrm>
          <a:prstGeom prst="rect">
            <a:avLst/>
          </a:prstGeom>
          <a:blipFill>
            <a:blip r:embed="rId3"/>
            <a:tile tx="0" ty="0" sx="100000" sy="100000" flip="none" algn="tl"/>
          </a:blip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F1E21079-0254-43F1-A79F-76722A4C4A7E}" type="datetime1">
              <a:rPr lang="vi-VN" smtClean="0">
                <a:solidFill>
                  <a:srgbClr val="FF0000"/>
                </a:solidFill>
              </a:rPr>
              <a:pPr/>
              <a:t>09/12/2013</a:t>
            </a:fld>
            <a:endParaRPr lang="en-US" dirty="0">
              <a:solidFill>
                <a:srgbClr val="FF0000"/>
              </a:solidFill>
            </a:endParaRPr>
          </a:p>
        </p:txBody>
      </p:sp>
      <p:sp>
        <p:nvSpPr>
          <p:cNvPr id="29" name="Slide Number Placeholder 7"/>
          <p:cNvSpPr txBox="1">
            <a:spLocks/>
          </p:cNvSpPr>
          <p:nvPr/>
        </p:nvSpPr>
        <p:spPr>
          <a:xfrm>
            <a:off x="8382000" y="6400800"/>
            <a:ext cx="304800" cy="320675"/>
          </a:xfrm>
          <a:prstGeom prst="rect">
            <a:avLst/>
          </a:prstGeom>
          <a:blipFill>
            <a:blip r:embed="rId3"/>
            <a:tile tx="0" ty="0" sx="100000" sy="100000" flip="none" algn="tl"/>
          </a:blip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mtClean="0">
                <a:solidFill>
                  <a:srgbClr val="FF0000"/>
                </a:solidFill>
              </a:rPr>
              <a:pPr/>
              <a:t>1</a:t>
            </a:fld>
            <a:endParaRPr lang="en-US" dirty="0">
              <a:solidFill>
                <a:srgbClr val="FF0000"/>
              </a:solidFill>
            </a:endParaRPr>
          </a:p>
        </p:txBody>
      </p:sp>
      <p:sp>
        <p:nvSpPr>
          <p:cNvPr id="6" name="TextBox 5"/>
          <p:cNvSpPr txBox="1"/>
          <p:nvPr/>
        </p:nvSpPr>
        <p:spPr>
          <a:xfrm>
            <a:off x="-5071048" y="1164342"/>
            <a:ext cx="4653838" cy="584775"/>
          </a:xfrm>
          <a:prstGeom prst="rect">
            <a:avLst/>
          </a:prstGeom>
          <a:noFill/>
        </p:spPr>
        <p:txBody>
          <a:bodyPr wrap="none" rtlCol="0">
            <a:spAutoFit/>
          </a:bodyPr>
          <a:lstStyle/>
          <a:p>
            <a:r>
              <a:rPr lang="en-US" sz="3200" dirty="0" err="1" smtClean="0">
                <a:solidFill>
                  <a:srgbClr val="FF0000"/>
                </a:solidFill>
                <a:latin typeface="+mj-lt"/>
              </a:rPr>
              <a:t>Khoa</a:t>
            </a:r>
            <a:r>
              <a:rPr lang="en-US" sz="3200" dirty="0" smtClean="0">
                <a:solidFill>
                  <a:srgbClr val="FF0000"/>
                </a:solidFill>
                <a:latin typeface="+mj-lt"/>
              </a:rPr>
              <a:t>: </a:t>
            </a:r>
            <a:r>
              <a:rPr lang="en-US" sz="3200" dirty="0" err="1" smtClean="0">
                <a:solidFill>
                  <a:srgbClr val="FF0000"/>
                </a:solidFill>
                <a:latin typeface="+mj-lt"/>
              </a:rPr>
              <a:t>Công</a:t>
            </a:r>
            <a:r>
              <a:rPr lang="en-US" sz="3200" dirty="0" smtClean="0">
                <a:solidFill>
                  <a:srgbClr val="FF0000"/>
                </a:solidFill>
                <a:latin typeface="+mj-lt"/>
              </a:rPr>
              <a:t> </a:t>
            </a:r>
            <a:r>
              <a:rPr lang="en-US" sz="3200" dirty="0" err="1" smtClean="0">
                <a:solidFill>
                  <a:srgbClr val="FF0000"/>
                </a:solidFill>
                <a:latin typeface="+mj-lt"/>
              </a:rPr>
              <a:t>nghệ</a:t>
            </a:r>
            <a:r>
              <a:rPr lang="en-US" sz="3200" dirty="0" smtClean="0">
                <a:solidFill>
                  <a:srgbClr val="FF0000"/>
                </a:solidFill>
                <a:latin typeface="+mj-lt"/>
              </a:rPr>
              <a:t> </a:t>
            </a:r>
            <a:r>
              <a:rPr lang="en-US" sz="3200" dirty="0" err="1" smtClean="0">
                <a:solidFill>
                  <a:srgbClr val="FF0000"/>
                </a:solidFill>
                <a:latin typeface="+mj-lt"/>
              </a:rPr>
              <a:t>thông</a:t>
            </a:r>
            <a:r>
              <a:rPr lang="en-US" sz="3200" dirty="0" smtClean="0">
                <a:solidFill>
                  <a:srgbClr val="FF0000"/>
                </a:solidFill>
                <a:latin typeface="+mj-lt"/>
              </a:rPr>
              <a:t> tin</a:t>
            </a:r>
            <a:endParaRPr lang="en-US" sz="3200" dirty="0">
              <a:solidFill>
                <a:srgbClr val="FF0000"/>
              </a:solidFill>
              <a:latin typeface="+mj-lt"/>
            </a:endParaRPr>
          </a:p>
        </p:txBody>
      </p:sp>
      <p:grpSp>
        <p:nvGrpSpPr>
          <p:cNvPr id="22" name="Group 21"/>
          <p:cNvGrpSpPr/>
          <p:nvPr/>
        </p:nvGrpSpPr>
        <p:grpSpPr>
          <a:xfrm>
            <a:off x="7715272" y="142852"/>
            <a:ext cx="1214446" cy="785818"/>
            <a:chOff x="7786710" y="571480"/>
            <a:chExt cx="1143008" cy="714380"/>
          </a:xfrm>
        </p:grpSpPr>
        <p:sp>
          <p:nvSpPr>
            <p:cNvPr id="19" name="Flowchart: Punched Tape 18"/>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5-Point Star 19"/>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3" name="Picture 22" descr="o2.jpg"/>
          <p:cNvPicPr>
            <a:picLocks noChangeAspect="1"/>
          </p:cNvPicPr>
          <p:nvPr/>
        </p:nvPicPr>
        <p:blipFill>
          <a:blip r:embed="rId4" cstate="print"/>
          <a:stretch>
            <a:fillRect/>
          </a:stretch>
        </p:blipFill>
        <p:spPr>
          <a:xfrm>
            <a:off x="357158" y="142852"/>
            <a:ext cx="1142984" cy="11429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xit" presetSubtype="0" fill="hold" nodeType="afterEffect">
                                  <p:stCondLst>
                                    <p:cond delay="0"/>
                                  </p:stCondLst>
                                  <p:childTnLst>
                                    <p:animEffect transition="out" filter="wipe(down)">
                                      <p:cBhvr>
                                        <p:cTn id="6" dur="162" accel="50000">
                                          <p:stCondLst>
                                            <p:cond delay="1638"/>
                                          </p:stCondLst>
                                        </p:cTn>
                                        <p:tgtEl>
                                          <p:spTgt spid="3">
                                            <p:txEl>
                                              <p:pRg st="0" end="0"/>
                                            </p:txEl>
                                          </p:spTgt>
                                        </p:tgtEl>
                                      </p:cBhvr>
                                    </p:animEffect>
                                    <p:anim calcmode="lin" valueType="num">
                                      <p:cBhvr>
                                        <p:cTn id="7" dur="1640"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8" dur="160">
                                          <p:stCondLst>
                                            <p:cond delay="1640"/>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9" dur="598"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598" tmFilter="0, 0; 0.125,0.2665; 0.25,0.4; 0.375,0.465; 0.5,0.5;  0.625,0.535; 0.75,0.6; 0.875,0.7335; 1,1">
                                          <p:stCondLst>
                                            <p:cond delay="598"/>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299" tmFilter="0, 0; 0.125,0.2665; 0.25,0.4; 0.375,0.465; 0.5,0.5;  0.625,0.535; 0.75,0.6; 0.875,0.7335; 1,1">
                                          <p:stCondLst>
                                            <p:cond delay="1192"/>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48" tmFilter="0, 0; 0.125,0.2665; 0.25,0.4; 0.375,0.465; 0.5,0.5;  0.625,0.535; 0.75,0.6; 0.875,0.7335; 1,1">
                                          <p:stCondLst>
                                            <p:cond delay="1490"/>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62" accel="50000">
                                          <p:stCondLst>
                                            <p:cond delay="1638"/>
                                          </p:stCondLst>
                                        </p:cTn>
                                        <p:tgtEl>
                                          <p:spTgt spid="3">
                                            <p:txEl>
                                              <p:pRg st="0" end="0"/>
                                            </p:txEl>
                                          </p:spTgt>
                                        </p:tgtEl>
                                        <p:attrNameLst>
                                          <p:attrName>ppt_y</p:attrName>
                                        </p:attrNameLst>
                                      </p:cBhvr>
                                      <p:tavLst>
                                        <p:tav tm="0">
                                          <p:val>
                                            <p:strVal val="ppt_y"/>
                                          </p:val>
                                        </p:tav>
                                        <p:tav tm="100000">
                                          <p:val>
                                            <p:strVal val="ppt_y+ppt_h"/>
                                          </p:val>
                                        </p:tav>
                                      </p:tavLst>
                                    </p:anim>
                                    <p:animScale>
                                      <p:cBhvr>
                                        <p:cTn id="14" dur="23">
                                          <p:stCondLst>
                                            <p:cond delay="558"/>
                                          </p:stCondLst>
                                        </p:cTn>
                                        <p:tgtEl>
                                          <p:spTgt spid="3">
                                            <p:txEl>
                                              <p:pRg st="0" end="0"/>
                                            </p:txEl>
                                          </p:spTgt>
                                        </p:tgtEl>
                                      </p:cBhvr>
                                      <p:to x="100000" y="60000"/>
                                    </p:animScale>
                                    <p:animScale>
                                      <p:cBhvr>
                                        <p:cTn id="15" dur="149" decel="50000">
                                          <p:stCondLst>
                                            <p:cond delay="581"/>
                                          </p:stCondLst>
                                        </p:cTn>
                                        <p:tgtEl>
                                          <p:spTgt spid="3">
                                            <p:txEl>
                                              <p:pRg st="0" end="0"/>
                                            </p:txEl>
                                          </p:spTgt>
                                        </p:tgtEl>
                                      </p:cBhvr>
                                      <p:to x="100000" y="100000"/>
                                    </p:animScale>
                                    <p:animScale>
                                      <p:cBhvr>
                                        <p:cTn id="16" dur="23">
                                          <p:stCondLst>
                                            <p:cond delay="1181"/>
                                          </p:stCondLst>
                                        </p:cTn>
                                        <p:tgtEl>
                                          <p:spTgt spid="3">
                                            <p:txEl>
                                              <p:pRg st="0" end="0"/>
                                            </p:txEl>
                                          </p:spTgt>
                                        </p:tgtEl>
                                      </p:cBhvr>
                                      <p:to x="100000" y="80000"/>
                                    </p:animScale>
                                    <p:animScale>
                                      <p:cBhvr>
                                        <p:cTn id="17" dur="149" decel="50000">
                                          <p:stCondLst>
                                            <p:cond delay="1204"/>
                                          </p:stCondLst>
                                        </p:cTn>
                                        <p:tgtEl>
                                          <p:spTgt spid="3">
                                            <p:txEl>
                                              <p:pRg st="0" end="0"/>
                                            </p:txEl>
                                          </p:spTgt>
                                        </p:tgtEl>
                                      </p:cBhvr>
                                      <p:to x="100000" y="100000"/>
                                    </p:animScale>
                                    <p:animScale>
                                      <p:cBhvr>
                                        <p:cTn id="18" dur="23">
                                          <p:stCondLst>
                                            <p:cond delay="1478"/>
                                          </p:stCondLst>
                                        </p:cTn>
                                        <p:tgtEl>
                                          <p:spTgt spid="3">
                                            <p:txEl>
                                              <p:pRg st="0" end="0"/>
                                            </p:txEl>
                                          </p:spTgt>
                                        </p:tgtEl>
                                      </p:cBhvr>
                                      <p:to x="100000" y="90000"/>
                                    </p:animScale>
                                    <p:animScale>
                                      <p:cBhvr>
                                        <p:cTn id="19" dur="149" decel="50000">
                                          <p:stCondLst>
                                            <p:cond delay="1501"/>
                                          </p:stCondLst>
                                        </p:cTn>
                                        <p:tgtEl>
                                          <p:spTgt spid="3">
                                            <p:txEl>
                                              <p:pRg st="0" end="0"/>
                                            </p:txEl>
                                          </p:spTgt>
                                        </p:tgtEl>
                                      </p:cBhvr>
                                      <p:to x="100000" y="100000"/>
                                    </p:animScale>
                                    <p:animScale>
                                      <p:cBhvr>
                                        <p:cTn id="20" dur="23">
                                          <p:stCondLst>
                                            <p:cond delay="1627"/>
                                          </p:stCondLst>
                                        </p:cTn>
                                        <p:tgtEl>
                                          <p:spTgt spid="3">
                                            <p:txEl>
                                              <p:pRg st="0" end="0"/>
                                            </p:txEl>
                                          </p:spTgt>
                                        </p:tgtEl>
                                      </p:cBhvr>
                                      <p:to x="100000" y="95000"/>
                                    </p:animScale>
                                    <p:animScale>
                                      <p:cBhvr>
                                        <p:cTn id="21" dur="149" decel="50000">
                                          <p:stCondLst>
                                            <p:cond delay="1651"/>
                                          </p:stCondLst>
                                        </p:cTn>
                                        <p:tgtEl>
                                          <p:spTgt spid="3">
                                            <p:txEl>
                                              <p:pRg st="0" end="0"/>
                                            </p:txEl>
                                          </p:spTgt>
                                        </p:tgtEl>
                                      </p:cBhvr>
                                      <p:to x="100000" y="100000"/>
                                    </p:animScale>
                                    <p:set>
                                      <p:cBhvr>
                                        <p:cTn id="22" dur="1" fill="hold">
                                          <p:stCondLst>
                                            <p:cond delay="1799"/>
                                          </p:stCondLst>
                                        </p:cTn>
                                        <p:tgtEl>
                                          <p:spTgt spid="3">
                                            <p:txEl>
                                              <p:pRg st="0" end="0"/>
                                            </p:txEl>
                                          </p:spTgt>
                                        </p:tgtEl>
                                        <p:attrNameLst>
                                          <p:attrName>style.visibility</p:attrName>
                                        </p:attrNameLst>
                                      </p:cBhvr>
                                      <p:to>
                                        <p:strVal val="hidden"/>
                                      </p:to>
                                    </p:set>
                                  </p:childTnLst>
                                </p:cTn>
                              </p:par>
                            </p:childTnLst>
                          </p:cTn>
                        </p:par>
                        <p:par>
                          <p:cTn id="23" fill="hold">
                            <p:stCondLst>
                              <p:cond delay="18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700"/>
                                        <p:tgtEl>
                                          <p:spTgt spid="4"/>
                                        </p:tgtEl>
                                      </p:cBhvr>
                                    </p:animEffect>
                                  </p:childTnLst>
                                </p:cTn>
                              </p:par>
                            </p:childTnLst>
                          </p:cTn>
                        </p:par>
                        <p:par>
                          <p:cTn id="27" fill="hold">
                            <p:stCondLst>
                              <p:cond delay="2500"/>
                            </p:stCondLst>
                            <p:childTnLst>
                              <p:par>
                                <p:cTn id="28" presetID="63" presetClass="path" presetSubtype="0" accel="50000" decel="50000" fill="hold" grpId="0" nodeType="afterEffect">
                                  <p:stCondLst>
                                    <p:cond delay="0"/>
                                  </p:stCondLst>
                                  <p:childTnLst>
                                    <p:animMotion origin="layout" path="M -3.33333E-6 3.34875E-6 L 0.85295 0.00046 " pathEditMode="relative" rAng="0" ptsTypes="AA">
                                      <p:cBhvr>
                                        <p:cTn id="29" dur="900" fill="hold"/>
                                        <p:tgtEl>
                                          <p:spTgt spid="6"/>
                                        </p:tgtEl>
                                        <p:attrNameLst>
                                          <p:attrName>ppt_x</p:attrName>
                                          <p:attrName>ppt_y</p:attrName>
                                        </p:attrNameLst>
                                      </p:cBhvr>
                                      <p:rCtr x="42639" y="23"/>
                                    </p:animMotion>
                                  </p:childTnLst>
                                </p:cTn>
                              </p:par>
                            </p:childTnLst>
                          </p:cTn>
                        </p:par>
                        <p:par>
                          <p:cTn id="30" fill="hold">
                            <p:stCondLst>
                              <p:cond delay="3400"/>
                            </p:stCondLst>
                            <p:childTnLst>
                              <p:par>
                                <p:cTn id="31" presetID="50" presetClass="path" presetSubtype="0" accel="50000" decel="50000" fill="hold" grpId="0" nodeType="afterEffect">
                                  <p:stCondLst>
                                    <p:cond delay="0"/>
                                  </p:stCondLst>
                                  <p:childTnLst>
                                    <p:animMotion origin="layout" path="M 0.19167 0.0222 L 0.61667 0.0222 C 0.80712 0.0222 1.04167 0.12257 1.04167 0.20536 L 1.04167 0.38853 " pathEditMode="relative" rAng="0" ptsTypes="FfFF">
                                      <p:cBhvr>
                                        <p:cTn id="32" dur="1700" fill="hold"/>
                                        <p:tgtEl>
                                          <p:spTgt spid="2050"/>
                                        </p:tgtEl>
                                        <p:attrNameLst>
                                          <p:attrName>ppt_x</p:attrName>
                                          <p:attrName>ppt_y</p:attrName>
                                        </p:attrNameLst>
                                      </p:cBhvr>
                                      <p:rCtr x="42500" y="183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10</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10</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857357" y="1571612"/>
            <a:ext cx="7072362" cy="1015663"/>
          </a:xfrm>
          <a:prstGeom prst="rect">
            <a:avLst/>
          </a:prstGeom>
          <a:noFill/>
        </p:spPr>
        <p:txBody>
          <a:bodyPr wrap="square" rtlCol="0">
            <a:spAutoFit/>
          </a:bodyPr>
          <a:lstStyle/>
          <a:p>
            <a:r>
              <a:rPr lang="en-US" sz="2000" dirty="0" err="1" smtClean="0">
                <a:latin typeface="+mj-lt"/>
              </a:rPr>
              <a:t>Bây</a:t>
            </a:r>
            <a:r>
              <a:rPr lang="en-US" sz="2000" dirty="0" smtClean="0">
                <a:latin typeface="+mj-lt"/>
              </a:rPr>
              <a:t> </a:t>
            </a:r>
            <a:r>
              <a:rPr lang="en-US" sz="2000" dirty="0" err="1" smtClean="0">
                <a:latin typeface="+mj-lt"/>
              </a:rPr>
              <a:t>giờ,chương</a:t>
            </a:r>
            <a:r>
              <a:rPr lang="en-US" sz="2000" dirty="0" smtClean="0">
                <a:latin typeface="+mj-lt"/>
              </a:rPr>
              <a:t> </a:t>
            </a:r>
            <a:r>
              <a:rPr lang="en-US" sz="2000" dirty="0" err="1" smtClean="0">
                <a:latin typeface="+mj-lt"/>
              </a:rPr>
              <a:t>trình</a:t>
            </a:r>
            <a:r>
              <a:rPr lang="en-US" sz="2000" dirty="0" smtClean="0">
                <a:latin typeface="+mj-lt"/>
              </a:rPr>
              <a:t> </a:t>
            </a:r>
            <a:r>
              <a:rPr lang="en-US" sz="2000" dirty="0" err="1" smtClean="0">
                <a:latin typeface="+mj-lt"/>
              </a:rPr>
              <a:t>ghi</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xâu</a:t>
            </a:r>
            <a:r>
              <a:rPr lang="en-US" sz="2000" dirty="0" smtClean="0">
                <a:latin typeface="+mj-lt"/>
              </a:rPr>
              <a:t> </a:t>
            </a:r>
            <a:r>
              <a:rPr lang="en-US" sz="2000" dirty="0" err="1" smtClean="0">
                <a:latin typeface="+mj-lt"/>
              </a:rPr>
              <a:t>ký</a:t>
            </a:r>
            <a:r>
              <a:rPr lang="en-US" sz="2000" dirty="0" smtClean="0">
                <a:latin typeface="+mj-lt"/>
              </a:rPr>
              <a:t> </a:t>
            </a:r>
            <a:r>
              <a:rPr lang="en-US" sz="2000" dirty="0" err="1" smtClean="0">
                <a:latin typeface="+mj-lt"/>
              </a:rPr>
              <a:t>tự</a:t>
            </a:r>
            <a:r>
              <a:rPr lang="en-US" sz="2000" dirty="0" smtClean="0">
                <a:latin typeface="+mj-lt"/>
              </a:rPr>
              <a:t> “</a:t>
            </a:r>
            <a:r>
              <a:rPr lang="en-US" sz="2000" dirty="0" err="1" smtClean="0">
                <a:latin typeface="+mj-lt"/>
              </a:rPr>
              <a:t>kythuatQS</a:t>
            </a:r>
            <a:r>
              <a:rPr lang="en-US" sz="2000" dirty="0" smtClean="0">
                <a:latin typeface="+mj-lt"/>
              </a:rPr>
              <a:t>” </a:t>
            </a:r>
            <a:r>
              <a:rPr lang="en-US" sz="2000" dirty="0" err="1" smtClean="0">
                <a:latin typeface="+mj-lt"/>
              </a:rPr>
              <a:t>vào</a:t>
            </a:r>
            <a:r>
              <a:rPr lang="en-US" sz="2000" dirty="0" smtClean="0">
                <a:latin typeface="+mj-lt"/>
              </a:rPr>
              <a:t> </a:t>
            </a:r>
            <a:r>
              <a:rPr lang="en-US" sz="2000" dirty="0" err="1" smtClean="0">
                <a:latin typeface="+mj-lt"/>
              </a:rPr>
              <a:t>bộ</a:t>
            </a:r>
            <a:r>
              <a:rPr lang="en-US" sz="2000" dirty="0" smtClean="0">
                <a:latin typeface="+mj-lt"/>
              </a:rPr>
              <a:t> </a:t>
            </a:r>
            <a:r>
              <a:rPr lang="en-US" sz="2000" dirty="0" err="1" smtClean="0">
                <a:latin typeface="+mj-lt"/>
              </a:rPr>
              <a:t>đệm</a:t>
            </a:r>
            <a:r>
              <a:rPr lang="en-US" sz="2000" dirty="0" smtClean="0">
                <a:latin typeface="+mj-lt"/>
              </a:rPr>
              <a:t> </a:t>
            </a:r>
            <a:r>
              <a:rPr lang="en-US" sz="2000" dirty="0" err="1" smtClean="0">
                <a:latin typeface="+mj-lt"/>
              </a:rPr>
              <a:t>X,Theo</a:t>
            </a:r>
            <a:r>
              <a:rPr lang="en-US" sz="2000" dirty="0" smtClean="0">
                <a:latin typeface="+mj-lt"/>
              </a:rPr>
              <a:t> </a:t>
            </a:r>
            <a:r>
              <a:rPr lang="en-US" sz="2000" dirty="0" err="1" smtClean="0">
                <a:latin typeface="+mj-lt"/>
              </a:rPr>
              <a:t>sau</a:t>
            </a:r>
            <a:r>
              <a:rPr lang="en-US" sz="2000" dirty="0" smtClean="0">
                <a:latin typeface="+mj-lt"/>
              </a:rPr>
              <a:t> </a:t>
            </a:r>
            <a:r>
              <a:rPr lang="en-US" sz="2000" dirty="0" err="1" smtClean="0">
                <a:latin typeface="+mj-lt"/>
              </a:rPr>
              <a:t>là</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btye</a:t>
            </a:r>
            <a:r>
              <a:rPr lang="en-US" sz="2000" dirty="0" smtClean="0">
                <a:latin typeface="+mj-lt"/>
              </a:rPr>
              <a:t> 0 </a:t>
            </a:r>
            <a:r>
              <a:rPr lang="en-US" sz="2000" dirty="0" err="1" smtClean="0">
                <a:latin typeface="+mj-lt"/>
              </a:rPr>
              <a:t>đánh</a:t>
            </a:r>
            <a:r>
              <a:rPr lang="en-US" sz="2000" dirty="0" smtClean="0">
                <a:latin typeface="+mj-lt"/>
              </a:rPr>
              <a:t> </a:t>
            </a:r>
            <a:r>
              <a:rPr lang="en-US" sz="2000" dirty="0" err="1" smtClean="0">
                <a:latin typeface="+mj-lt"/>
              </a:rPr>
              <a:t>dấu</a:t>
            </a:r>
            <a:r>
              <a:rPr lang="en-US" sz="2000" dirty="0" smtClean="0">
                <a:latin typeface="+mj-lt"/>
              </a:rPr>
              <a:t> </a:t>
            </a:r>
            <a:r>
              <a:rPr lang="en-US" sz="2000" dirty="0" err="1" smtClean="0">
                <a:latin typeface="+mj-lt"/>
              </a:rPr>
              <a:t>kết</a:t>
            </a:r>
            <a:r>
              <a:rPr lang="en-US" sz="2000" dirty="0" smtClean="0">
                <a:latin typeface="+mj-lt"/>
              </a:rPr>
              <a:t> </a:t>
            </a:r>
            <a:r>
              <a:rPr lang="en-US" sz="2000" dirty="0" err="1" smtClean="0">
                <a:latin typeface="+mj-lt"/>
              </a:rPr>
              <a:t>thúc</a:t>
            </a:r>
            <a:r>
              <a:rPr lang="en-US" sz="2000" dirty="0" smtClean="0">
                <a:latin typeface="+mj-lt"/>
              </a:rPr>
              <a:t> </a:t>
            </a:r>
            <a:r>
              <a:rPr lang="en-US" sz="2000" dirty="0" err="1" smtClean="0">
                <a:latin typeface="+mj-lt"/>
              </a:rPr>
              <a:t>xâu.Vì</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tra</a:t>
            </a:r>
            <a:r>
              <a:rPr lang="en-US" sz="2000" dirty="0" smtClean="0">
                <a:latin typeface="+mj-lt"/>
              </a:rPr>
              <a:t> </a:t>
            </a:r>
            <a:r>
              <a:rPr lang="en-US" sz="2000" dirty="0" err="1" smtClean="0">
                <a:latin typeface="+mj-lt"/>
              </a:rPr>
              <a:t>độ</a:t>
            </a:r>
            <a:r>
              <a:rPr lang="en-US" sz="2000" dirty="0" smtClean="0">
                <a:latin typeface="+mj-lt"/>
              </a:rPr>
              <a:t> </a:t>
            </a:r>
            <a:r>
              <a:rPr lang="en-US" sz="2000" dirty="0" err="1" smtClean="0">
                <a:latin typeface="+mj-lt"/>
              </a:rPr>
              <a:t>dài</a:t>
            </a:r>
            <a:r>
              <a:rPr lang="en-US" sz="2000" dirty="0" smtClean="0">
                <a:latin typeface="+mj-lt"/>
              </a:rPr>
              <a:t> </a:t>
            </a:r>
            <a:r>
              <a:rPr lang="en-US" sz="2000" dirty="0" err="1" smtClean="0">
                <a:latin typeface="+mj-lt"/>
              </a:rPr>
              <a:t>nên</a:t>
            </a:r>
            <a:r>
              <a:rPr lang="en-US" sz="2000" dirty="0" smtClean="0">
                <a:latin typeface="+mj-lt"/>
              </a:rPr>
              <a:t> </a:t>
            </a:r>
            <a:r>
              <a:rPr lang="en-US" sz="2000" dirty="0" err="1" smtClean="0">
                <a:latin typeface="+mj-lt"/>
              </a:rPr>
              <a:t>xâu</a:t>
            </a:r>
            <a:r>
              <a:rPr lang="en-US" sz="2000" dirty="0" smtClean="0">
                <a:latin typeface="+mj-lt"/>
              </a:rPr>
              <a:t> </a:t>
            </a:r>
            <a:r>
              <a:rPr lang="en-US" sz="2000" dirty="0" err="1" smtClean="0">
                <a:latin typeface="+mj-lt"/>
              </a:rPr>
              <a:t>ký</a:t>
            </a:r>
            <a:r>
              <a:rPr lang="en-US" sz="2000" dirty="0" smtClean="0">
                <a:latin typeface="+mj-lt"/>
              </a:rPr>
              <a:t> </a:t>
            </a:r>
            <a:r>
              <a:rPr lang="en-US" sz="2000" dirty="0" err="1" smtClean="0">
                <a:latin typeface="+mj-lt"/>
              </a:rPr>
              <a:t>tự</a:t>
            </a:r>
            <a:r>
              <a:rPr lang="en-US" sz="2000" dirty="0" smtClean="0">
                <a:latin typeface="+mj-lt"/>
              </a:rPr>
              <a:t> </a:t>
            </a:r>
            <a:r>
              <a:rPr lang="en-US" sz="2000" dirty="0" err="1" smtClean="0">
                <a:latin typeface="+mj-lt"/>
              </a:rPr>
              <a:t>mới</a:t>
            </a:r>
            <a:r>
              <a:rPr lang="en-US" sz="2000" dirty="0" smtClean="0">
                <a:latin typeface="+mj-lt"/>
              </a:rPr>
              <a:t> </a:t>
            </a:r>
            <a:r>
              <a:rPr lang="en-US" sz="2000" dirty="0" err="1" smtClean="0">
                <a:latin typeface="+mj-lt"/>
              </a:rPr>
              <a:t>đã</a:t>
            </a:r>
            <a:r>
              <a:rPr lang="en-US" sz="2000" dirty="0" smtClean="0">
                <a:latin typeface="+mj-lt"/>
              </a:rPr>
              <a:t> </a:t>
            </a:r>
            <a:r>
              <a:rPr lang="en-US" sz="2000" dirty="0" err="1" smtClean="0">
                <a:latin typeface="+mj-lt"/>
              </a:rPr>
              <a:t>đè</a:t>
            </a:r>
            <a:r>
              <a:rPr lang="en-US" sz="2000" dirty="0" smtClean="0">
                <a:latin typeface="+mj-lt"/>
              </a:rPr>
              <a:t> </a:t>
            </a:r>
            <a:r>
              <a:rPr lang="en-US" sz="2000" dirty="0" err="1" smtClean="0">
                <a:latin typeface="+mj-lt"/>
              </a:rPr>
              <a:t>lên</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giá</a:t>
            </a:r>
            <a:r>
              <a:rPr lang="en-US" sz="2000" dirty="0" smtClean="0">
                <a:latin typeface="+mj-lt"/>
              </a:rPr>
              <a:t> </a:t>
            </a:r>
            <a:r>
              <a:rPr lang="en-US" sz="2000" dirty="0" err="1" smtClean="0">
                <a:latin typeface="+mj-lt"/>
              </a:rPr>
              <a:t>trị</a:t>
            </a:r>
            <a:r>
              <a:rPr lang="en-US" sz="2000" dirty="0" smtClean="0">
                <a:latin typeface="+mj-lt"/>
              </a:rPr>
              <a:t> Y</a:t>
            </a:r>
            <a:endParaRPr lang="en-US" sz="2000" dirty="0">
              <a:latin typeface="+mj-lt"/>
            </a:endParaRPr>
          </a:p>
        </p:txBody>
      </p:sp>
      <p:graphicFrame>
        <p:nvGraphicFramePr>
          <p:cNvPr id="12" name="Table 11"/>
          <p:cNvGraphicFramePr>
            <a:graphicFrameLocks noGrp="1"/>
          </p:cNvGraphicFramePr>
          <p:nvPr/>
        </p:nvGraphicFramePr>
        <p:xfrm>
          <a:off x="1857356" y="2571744"/>
          <a:ext cx="6096000" cy="7924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Y</a:t>
                      </a:r>
                      <a:endParaRPr lang="en-US" sz="2000" b="1" dirty="0"/>
                    </a:p>
                  </a:txBody>
                  <a:tcPr/>
                </a:tc>
                <a:tc>
                  <a:txBody>
                    <a:bodyPr/>
                    <a:lstStyle/>
                    <a:p>
                      <a:pPr algn="ctr"/>
                      <a:r>
                        <a:rPr lang="en-US" sz="2000" b="1" dirty="0" smtClean="0"/>
                        <a:t>Y</a:t>
                      </a:r>
                      <a:endParaRPr lang="en-US" sz="2000" b="1" dirty="0"/>
                    </a:p>
                  </a:txBody>
                  <a:tcPr/>
                </a:tc>
              </a:tr>
              <a:tr h="370840">
                <a:tc>
                  <a:txBody>
                    <a:bodyPr/>
                    <a:lstStyle/>
                    <a:p>
                      <a:pPr algn="ctr"/>
                      <a:r>
                        <a:rPr lang="en-US" sz="2000" b="1" dirty="0" smtClean="0"/>
                        <a:t>‘K’</a:t>
                      </a:r>
                      <a:endParaRPr lang="en-US" sz="2000" b="1" dirty="0"/>
                    </a:p>
                  </a:txBody>
                  <a:tcPr/>
                </a:tc>
                <a:tc>
                  <a:txBody>
                    <a:bodyPr/>
                    <a:lstStyle/>
                    <a:p>
                      <a:pPr algn="ctr"/>
                      <a:r>
                        <a:rPr lang="en-US" sz="2000" b="1" dirty="0" smtClean="0"/>
                        <a:t>‘Y’</a:t>
                      </a:r>
                      <a:endParaRPr lang="en-US" sz="2000" b="1" dirty="0"/>
                    </a:p>
                  </a:txBody>
                  <a:tcPr/>
                </a:tc>
                <a:tc>
                  <a:txBody>
                    <a:bodyPr/>
                    <a:lstStyle/>
                    <a:p>
                      <a:pPr algn="ctr"/>
                      <a:r>
                        <a:rPr lang="en-US" sz="2000" b="1" dirty="0" smtClean="0"/>
                        <a:t>‘T’</a:t>
                      </a:r>
                      <a:endParaRPr lang="en-US" sz="2000" b="1" dirty="0"/>
                    </a:p>
                  </a:txBody>
                  <a:tcPr/>
                </a:tc>
                <a:tc>
                  <a:txBody>
                    <a:bodyPr/>
                    <a:lstStyle/>
                    <a:p>
                      <a:pPr algn="ctr"/>
                      <a:r>
                        <a:rPr lang="en-US" sz="2000" b="1" dirty="0" smtClean="0"/>
                        <a:t>‘H’</a:t>
                      </a:r>
                      <a:endParaRPr lang="en-US" sz="2000" b="1" dirty="0"/>
                    </a:p>
                  </a:txBody>
                  <a:tcPr/>
                </a:tc>
                <a:tc>
                  <a:txBody>
                    <a:bodyPr/>
                    <a:lstStyle/>
                    <a:p>
                      <a:pPr algn="ctr"/>
                      <a:r>
                        <a:rPr lang="en-US" sz="2000" b="1" dirty="0" smtClean="0"/>
                        <a:t>‘U’</a:t>
                      </a:r>
                      <a:endParaRPr lang="en-US" sz="2000" b="1" dirty="0"/>
                    </a:p>
                  </a:txBody>
                  <a:tcPr/>
                </a:tc>
                <a:tc>
                  <a:txBody>
                    <a:bodyPr/>
                    <a:lstStyle/>
                    <a:p>
                      <a:pPr algn="ctr"/>
                      <a:r>
                        <a:rPr lang="en-US" sz="2000" b="1" dirty="0" smtClean="0"/>
                        <a:t>‘A’</a:t>
                      </a:r>
                      <a:endParaRPr lang="en-US" sz="2000" b="1" dirty="0"/>
                    </a:p>
                  </a:txBody>
                  <a:tcPr/>
                </a:tc>
                <a:tc>
                  <a:txBody>
                    <a:bodyPr/>
                    <a:lstStyle/>
                    <a:p>
                      <a:pPr algn="ctr"/>
                      <a:r>
                        <a:rPr lang="en-US" sz="2000" b="1" dirty="0" smtClean="0"/>
                        <a:t>‘T’</a:t>
                      </a:r>
                      <a:endParaRPr lang="en-US" sz="2000" b="1" dirty="0"/>
                    </a:p>
                  </a:txBody>
                  <a:tcPr/>
                </a:tc>
                <a:tc>
                  <a:txBody>
                    <a:bodyPr/>
                    <a:lstStyle/>
                    <a:p>
                      <a:pPr algn="ctr"/>
                      <a:r>
                        <a:rPr lang="en-US" sz="2000" b="1" dirty="0" smtClean="0"/>
                        <a:t>‘Q’</a:t>
                      </a:r>
                      <a:endParaRPr lang="en-US" sz="2000" b="1" dirty="0"/>
                    </a:p>
                  </a:txBody>
                  <a:tcPr/>
                </a:tc>
                <a:tc>
                  <a:txBody>
                    <a:bodyPr/>
                    <a:lstStyle/>
                    <a:p>
                      <a:pPr algn="ctr"/>
                      <a:r>
                        <a:rPr lang="en-US" sz="2000" b="1" dirty="0" smtClean="0"/>
                        <a:t>‘S’</a:t>
                      </a:r>
                      <a:endParaRPr lang="en-US" sz="2000" b="1" dirty="0"/>
                    </a:p>
                  </a:txBody>
                  <a:tcPr/>
                </a:tc>
                <a:tc>
                  <a:txBody>
                    <a:bodyPr/>
                    <a:lstStyle/>
                    <a:p>
                      <a:pPr algn="ctr"/>
                      <a:r>
                        <a:rPr lang="en-US" sz="2000" b="1" dirty="0" smtClean="0"/>
                        <a:t>0</a:t>
                      </a:r>
                      <a:endParaRPr lang="en-US" sz="2000" b="1" dirty="0"/>
                    </a:p>
                  </a:txBody>
                  <a:tcPr/>
                </a:tc>
              </a:tr>
            </a:tbl>
          </a:graphicData>
        </a:graphic>
      </p:graphicFrame>
      <p:sp>
        <p:nvSpPr>
          <p:cNvPr id="14" name="TextBox 13"/>
          <p:cNvSpPr txBox="1"/>
          <p:nvPr/>
        </p:nvSpPr>
        <p:spPr>
          <a:xfrm>
            <a:off x="1714480" y="3714752"/>
            <a:ext cx="6929486" cy="707886"/>
          </a:xfrm>
          <a:prstGeom prst="rect">
            <a:avLst/>
          </a:prstGeom>
          <a:noFill/>
        </p:spPr>
        <p:txBody>
          <a:bodyPr wrap="square" rtlCol="0">
            <a:spAutoFit/>
          </a:bodyPr>
          <a:lstStyle/>
          <a:p>
            <a:r>
              <a:rPr lang="en-US" sz="2000" dirty="0" err="1" smtClean="0">
                <a:latin typeface="Times New Roman" pitchFamily="18" charset="0"/>
              </a:rPr>
              <a:t>Tuy</a:t>
            </a:r>
            <a:r>
              <a:rPr lang="en-US" sz="2000" dirty="0" smtClean="0">
                <a:latin typeface="Times New Roman" pitchFamily="18" charset="0"/>
              </a:rPr>
              <a:t> </a:t>
            </a:r>
            <a:r>
              <a:rPr lang="en-US" sz="2000" dirty="0" err="1" smtClean="0">
                <a:latin typeface="Times New Roman" pitchFamily="18" charset="0"/>
              </a:rPr>
              <a:t>lập</a:t>
            </a:r>
            <a:r>
              <a:rPr lang="en-US" sz="2000" dirty="0" smtClean="0">
                <a:latin typeface="Times New Roman" pitchFamily="18" charset="0"/>
              </a:rPr>
              <a:t> </a:t>
            </a:r>
            <a:r>
              <a:rPr lang="en-US" sz="2000" dirty="0" err="1" smtClean="0">
                <a:latin typeface="Times New Roman" pitchFamily="18" charset="0"/>
              </a:rPr>
              <a:t>trình</a:t>
            </a:r>
            <a:r>
              <a:rPr lang="en-US" sz="2000" dirty="0" smtClean="0">
                <a:latin typeface="Times New Roman" pitchFamily="18" charset="0"/>
              </a:rPr>
              <a:t> </a:t>
            </a:r>
            <a:r>
              <a:rPr lang="en-US" sz="2000" dirty="0" err="1" smtClean="0">
                <a:latin typeface="Times New Roman" pitchFamily="18" charset="0"/>
              </a:rPr>
              <a:t>viên</a:t>
            </a:r>
            <a:r>
              <a:rPr lang="en-US" sz="2000" dirty="0" smtClean="0">
                <a:latin typeface="Times New Roman" pitchFamily="18" charset="0"/>
              </a:rPr>
              <a:t> </a:t>
            </a:r>
            <a:r>
              <a:rPr lang="en-US" sz="2000" dirty="0" err="1" smtClean="0">
                <a:latin typeface="Times New Roman" pitchFamily="18" charset="0"/>
              </a:rPr>
              <a:t>không</a:t>
            </a:r>
            <a:r>
              <a:rPr lang="en-US" sz="2000" dirty="0" smtClean="0">
                <a:latin typeface="Times New Roman" pitchFamily="18" charset="0"/>
              </a:rPr>
              <a:t> </a:t>
            </a:r>
            <a:r>
              <a:rPr lang="en-US" sz="2000" dirty="0" err="1" smtClean="0">
                <a:latin typeface="Times New Roman" pitchFamily="18" charset="0"/>
              </a:rPr>
              <a:t>cố</a:t>
            </a:r>
            <a:r>
              <a:rPr lang="en-US" sz="2000" dirty="0" smtClean="0">
                <a:latin typeface="Times New Roman" pitchFamily="18" charset="0"/>
              </a:rPr>
              <a:t> ý </a:t>
            </a:r>
            <a:r>
              <a:rPr lang="en-US" sz="2000" dirty="0" err="1" smtClean="0">
                <a:latin typeface="Times New Roman" pitchFamily="18" charset="0"/>
              </a:rPr>
              <a:t>sửa</a:t>
            </a:r>
            <a:r>
              <a:rPr lang="en-US" sz="2000" dirty="0" smtClean="0">
                <a:latin typeface="Times New Roman" pitchFamily="18" charset="0"/>
              </a:rPr>
              <a:t> </a:t>
            </a:r>
            <a:r>
              <a:rPr lang="en-US" sz="2000" dirty="0" err="1" smtClean="0">
                <a:latin typeface="Times New Roman" pitchFamily="18" charset="0"/>
              </a:rPr>
              <a:t>đổi</a:t>
            </a:r>
            <a:r>
              <a:rPr lang="en-US" sz="2000" dirty="0" smtClean="0">
                <a:latin typeface="Times New Roman" pitchFamily="18" charset="0"/>
              </a:rPr>
              <a:t> </a:t>
            </a:r>
            <a:r>
              <a:rPr lang="en-US" sz="2000" dirty="0" err="1" smtClean="0">
                <a:latin typeface="Times New Roman" pitchFamily="18" charset="0"/>
              </a:rPr>
              <a:t>Y,Nhưng</a:t>
            </a:r>
            <a:r>
              <a:rPr lang="en-US" sz="2000" dirty="0" smtClean="0">
                <a:latin typeface="Times New Roman" pitchFamily="18" charset="0"/>
              </a:rPr>
              <a:t> </a:t>
            </a:r>
            <a:r>
              <a:rPr lang="en-US" sz="2000" dirty="0" err="1" smtClean="0">
                <a:latin typeface="Times New Roman" pitchFamily="18" charset="0"/>
              </a:rPr>
              <a:t>giá</a:t>
            </a:r>
            <a:r>
              <a:rPr lang="en-US" sz="2000" dirty="0" smtClean="0">
                <a:latin typeface="Times New Roman" pitchFamily="18" charset="0"/>
              </a:rPr>
              <a:t> </a:t>
            </a:r>
            <a:r>
              <a:rPr lang="en-US" sz="2000" dirty="0" err="1" smtClean="0">
                <a:latin typeface="Times New Roman" pitchFamily="18" charset="0"/>
              </a:rPr>
              <a:t>trị</a:t>
            </a:r>
            <a:r>
              <a:rPr lang="en-US" sz="2000" dirty="0" smtClean="0">
                <a:latin typeface="Times New Roman" pitchFamily="18" charset="0"/>
              </a:rPr>
              <a:t> Y </a:t>
            </a:r>
            <a:r>
              <a:rPr lang="en-US" sz="2000" dirty="0" err="1" smtClean="0">
                <a:latin typeface="Times New Roman" pitchFamily="18" charset="0"/>
              </a:rPr>
              <a:t>đã</a:t>
            </a:r>
            <a:r>
              <a:rPr lang="en-US" sz="2000" dirty="0" smtClean="0">
                <a:latin typeface="Times New Roman" pitchFamily="18" charset="0"/>
              </a:rPr>
              <a:t> </a:t>
            </a:r>
            <a:r>
              <a:rPr lang="en-US" sz="2000" dirty="0" err="1" smtClean="0">
                <a:latin typeface="Times New Roman" pitchFamily="18" charset="0"/>
              </a:rPr>
              <a:t>bị</a:t>
            </a:r>
            <a:r>
              <a:rPr lang="en-US" sz="2000" dirty="0" smtClean="0">
                <a:latin typeface="Times New Roman" pitchFamily="18" charset="0"/>
              </a:rPr>
              <a:t> </a:t>
            </a:r>
            <a:r>
              <a:rPr lang="en-US" sz="2000" dirty="0" err="1" smtClean="0">
                <a:latin typeface="Times New Roman" pitchFamily="18" charset="0"/>
              </a:rPr>
              <a:t>thay</a:t>
            </a:r>
            <a:r>
              <a:rPr lang="en-US" sz="2000" dirty="0" smtClean="0">
                <a:latin typeface="Times New Roman" pitchFamily="18" charset="0"/>
              </a:rPr>
              <a:t> </a:t>
            </a:r>
            <a:r>
              <a:rPr lang="en-US" sz="2000" dirty="0" err="1" smtClean="0">
                <a:latin typeface="Times New Roman" pitchFamily="18" charset="0"/>
              </a:rPr>
              <a:t>thế</a:t>
            </a:r>
            <a:r>
              <a:rPr lang="en-US" sz="2000" dirty="0" smtClean="0">
                <a:latin typeface="Times New Roman" pitchFamily="18" charset="0"/>
              </a:rPr>
              <a:t> </a:t>
            </a:r>
            <a:r>
              <a:rPr lang="en-US" sz="2000" dirty="0" err="1" smtClean="0">
                <a:latin typeface="Times New Roman" pitchFamily="18" charset="0"/>
              </a:rPr>
              <a:t>bởi</a:t>
            </a:r>
            <a:r>
              <a:rPr lang="en-US" sz="2000" dirty="0" smtClean="0">
                <a:latin typeface="Times New Roman" pitchFamily="18" charset="0"/>
              </a:rPr>
              <a:t> </a:t>
            </a:r>
            <a:r>
              <a:rPr lang="en-US" sz="2000" dirty="0" err="1" smtClean="0">
                <a:latin typeface="Times New Roman" pitchFamily="18" charset="0"/>
              </a:rPr>
              <a:t>một</a:t>
            </a:r>
            <a:r>
              <a:rPr lang="en-US" sz="2000" dirty="0" smtClean="0">
                <a:latin typeface="Times New Roman" pitchFamily="18" charset="0"/>
              </a:rPr>
              <a:t> </a:t>
            </a:r>
            <a:r>
              <a:rPr lang="en-US" sz="2000" dirty="0" err="1" smtClean="0">
                <a:latin typeface="Times New Roman" pitchFamily="18" charset="0"/>
              </a:rPr>
              <a:t>số</a:t>
            </a:r>
            <a:r>
              <a:rPr lang="en-US" sz="2000" dirty="0" smtClean="0">
                <a:latin typeface="Times New Roman" pitchFamily="18" charset="0"/>
              </a:rPr>
              <a:t> </a:t>
            </a:r>
            <a:r>
              <a:rPr lang="en-US" sz="2000" dirty="0" err="1" smtClean="0">
                <a:latin typeface="Times New Roman" pitchFamily="18" charset="0"/>
              </a:rPr>
              <a:t>được</a:t>
            </a:r>
            <a:r>
              <a:rPr lang="en-US" sz="2000" dirty="0" smtClean="0">
                <a:latin typeface="Times New Roman" pitchFamily="18" charset="0"/>
              </a:rPr>
              <a:t> </a:t>
            </a:r>
            <a:r>
              <a:rPr lang="en-US" sz="2000" dirty="0" err="1" smtClean="0">
                <a:latin typeface="Times New Roman" pitchFamily="18" charset="0"/>
              </a:rPr>
              <a:t>tạo</a:t>
            </a:r>
            <a:r>
              <a:rPr lang="en-US" sz="2000" dirty="0" smtClean="0">
                <a:latin typeface="Times New Roman" pitchFamily="18" charset="0"/>
              </a:rPr>
              <a:t> </a:t>
            </a:r>
            <a:r>
              <a:rPr lang="en-US" sz="2000" dirty="0" err="1" smtClean="0">
                <a:latin typeface="Times New Roman" pitchFamily="18" charset="0"/>
              </a:rPr>
              <a:t>nên</a:t>
            </a:r>
            <a:r>
              <a:rPr lang="en-US" sz="2000" dirty="0" smtClean="0">
                <a:latin typeface="Times New Roman" pitchFamily="18" charset="0"/>
              </a:rPr>
              <a:t> </a:t>
            </a:r>
            <a:r>
              <a:rPr lang="en-US" sz="2000" dirty="0" err="1" smtClean="0">
                <a:latin typeface="Times New Roman" pitchFamily="18" charset="0"/>
              </a:rPr>
              <a:t>phần</a:t>
            </a:r>
            <a:r>
              <a:rPr lang="en-US" sz="2000" dirty="0" smtClean="0">
                <a:latin typeface="Times New Roman" pitchFamily="18" charset="0"/>
              </a:rPr>
              <a:t> </a:t>
            </a:r>
            <a:r>
              <a:rPr lang="en-US" sz="2000" dirty="0" err="1" smtClean="0">
                <a:latin typeface="Times New Roman" pitchFamily="18" charset="0"/>
              </a:rPr>
              <a:t>tử</a:t>
            </a:r>
            <a:r>
              <a:rPr lang="en-US" sz="2000" dirty="0" smtClean="0">
                <a:latin typeface="Times New Roman" pitchFamily="18" charset="0"/>
              </a:rPr>
              <a:t> </a:t>
            </a:r>
            <a:r>
              <a:rPr lang="en-US" sz="2000" dirty="0" err="1" smtClean="0">
                <a:latin typeface="Times New Roman" pitchFamily="18" charset="0"/>
              </a:rPr>
              <a:t>cuối</a:t>
            </a:r>
            <a:r>
              <a:rPr lang="en-US" sz="2000" dirty="0" smtClean="0">
                <a:latin typeface="Times New Roman" pitchFamily="18" charset="0"/>
              </a:rPr>
              <a:t> </a:t>
            </a:r>
            <a:r>
              <a:rPr lang="en-US" sz="2000" dirty="0" err="1" smtClean="0">
                <a:latin typeface="Times New Roman" pitchFamily="18" charset="0"/>
              </a:rPr>
              <a:t>của</a:t>
            </a:r>
            <a:r>
              <a:rPr lang="en-US" sz="2000" dirty="0" smtClean="0">
                <a:latin typeface="Times New Roman" pitchFamily="18" charset="0"/>
              </a:rPr>
              <a:t> </a:t>
            </a:r>
            <a:r>
              <a:rPr lang="en-US" sz="2000" dirty="0" err="1" smtClean="0">
                <a:latin typeface="Times New Roman" pitchFamily="18" charset="0"/>
              </a:rPr>
              <a:t>xâu</a:t>
            </a:r>
            <a:r>
              <a:rPr lang="en-US" sz="2000" dirty="0" smtClean="0">
                <a:latin typeface="Times New Roman" pitchFamily="18" charset="0"/>
              </a:rPr>
              <a:t> </a:t>
            </a:r>
            <a:r>
              <a:rPr lang="en-US" sz="2000" dirty="0" err="1" smtClean="0">
                <a:latin typeface="Times New Roman" pitchFamily="18" charset="0"/>
              </a:rPr>
              <a:t>ký</a:t>
            </a:r>
            <a:r>
              <a:rPr lang="en-US" sz="2000" dirty="0" smtClean="0">
                <a:latin typeface="Times New Roman" pitchFamily="18" charset="0"/>
              </a:rPr>
              <a:t> </a:t>
            </a:r>
            <a:r>
              <a:rPr lang="en-US" sz="2000" dirty="0" err="1" smtClean="0">
                <a:latin typeface="Times New Roman" pitchFamily="18" charset="0"/>
              </a:rPr>
              <a:t>tự</a:t>
            </a:r>
            <a:endParaRPr lang="en-US" sz="2000" dirty="0">
              <a:latin typeface="Times New Roman" pitchFamily="18" charset="0"/>
            </a:endParaRPr>
          </a:p>
        </p:txBody>
      </p:sp>
      <p:sp>
        <p:nvSpPr>
          <p:cNvPr id="16" name="TextBox 15"/>
          <p:cNvSpPr txBox="1"/>
          <p:nvPr/>
        </p:nvSpPr>
        <p:spPr>
          <a:xfrm>
            <a:off x="1857356" y="4500570"/>
            <a:ext cx="4125040" cy="400110"/>
          </a:xfrm>
          <a:prstGeom prst="rect">
            <a:avLst/>
          </a:prstGeom>
          <a:noFill/>
        </p:spPr>
        <p:txBody>
          <a:bodyPr wrap="none" rtlCol="0">
            <a:spAutoFit/>
          </a:bodyPr>
          <a:lstStyle/>
          <a:p>
            <a:r>
              <a:rPr lang="en-US" sz="2000" b="1" u="sng" dirty="0" err="1" smtClean="0">
                <a:latin typeface="+mn-lt"/>
              </a:rPr>
              <a:t>Các</a:t>
            </a:r>
            <a:r>
              <a:rPr lang="en-US" sz="2000" b="1" u="sng" dirty="0" smtClean="0">
                <a:latin typeface="+mn-lt"/>
              </a:rPr>
              <a:t> </a:t>
            </a:r>
            <a:r>
              <a:rPr lang="en-US" sz="2000" b="1" u="sng" dirty="0" err="1" smtClean="0">
                <a:latin typeface="+mn-lt"/>
              </a:rPr>
              <a:t>cách</a:t>
            </a:r>
            <a:r>
              <a:rPr lang="en-US" sz="2000" b="1" u="sng" dirty="0" smtClean="0">
                <a:latin typeface="+mn-lt"/>
              </a:rPr>
              <a:t> </a:t>
            </a:r>
            <a:r>
              <a:rPr lang="en-US" sz="2000" b="1" u="sng" dirty="0" err="1" smtClean="0">
                <a:latin typeface="+mn-lt"/>
              </a:rPr>
              <a:t>phát</a:t>
            </a:r>
            <a:r>
              <a:rPr lang="en-US" sz="2000" b="1" u="sng" dirty="0" smtClean="0">
                <a:latin typeface="+mn-lt"/>
              </a:rPr>
              <a:t> </a:t>
            </a:r>
            <a:r>
              <a:rPr lang="en-US" sz="2000" b="1" u="sng" dirty="0" err="1" smtClean="0">
                <a:latin typeface="+mn-lt"/>
              </a:rPr>
              <a:t>hiện</a:t>
            </a:r>
            <a:r>
              <a:rPr lang="en-US" sz="2000" b="1" u="sng" dirty="0" smtClean="0">
                <a:latin typeface="+mn-lt"/>
              </a:rPr>
              <a:t> buffer overflow</a:t>
            </a:r>
          </a:p>
        </p:txBody>
      </p:sp>
      <p:sp>
        <p:nvSpPr>
          <p:cNvPr id="17" name="TextBox 16"/>
          <p:cNvSpPr txBox="1"/>
          <p:nvPr/>
        </p:nvSpPr>
        <p:spPr>
          <a:xfrm>
            <a:off x="1571604" y="5072074"/>
            <a:ext cx="7143768" cy="707886"/>
          </a:xfrm>
          <a:prstGeom prst="rect">
            <a:avLst/>
          </a:prstGeom>
          <a:noFill/>
        </p:spPr>
        <p:txBody>
          <a:bodyPr wrap="square" rtlCol="0">
            <a:spAutoFit/>
          </a:bodyPr>
          <a:lstStyle/>
          <a:p>
            <a:r>
              <a:rPr lang="en-US" sz="2000" dirty="0" err="1" smtClean="0">
                <a:latin typeface="+mj-lt"/>
              </a:rPr>
              <a:t>Có</a:t>
            </a:r>
            <a:r>
              <a:rPr lang="en-US" sz="2000" dirty="0" smtClean="0">
                <a:latin typeface="+mj-lt"/>
              </a:rPr>
              <a:t> 2 </a:t>
            </a:r>
            <a:r>
              <a:rPr lang="en-US" sz="2000" dirty="0" err="1" smtClean="0">
                <a:latin typeface="+mj-lt"/>
              </a:rPr>
              <a:t>cách</a:t>
            </a:r>
            <a:r>
              <a:rPr lang="en-US" sz="2000" dirty="0" smtClean="0">
                <a:latin typeface="+mj-lt"/>
              </a:rPr>
              <a:t> </a:t>
            </a:r>
            <a:r>
              <a:rPr lang="en-US" sz="2000" dirty="0" err="1" smtClean="0">
                <a:latin typeface="+mj-lt"/>
              </a:rPr>
              <a:t>cơ</a:t>
            </a:r>
            <a:r>
              <a:rPr lang="en-US" sz="2000" dirty="0" smtClean="0">
                <a:latin typeface="+mj-lt"/>
              </a:rPr>
              <a:t> </a:t>
            </a:r>
            <a:r>
              <a:rPr lang="en-US" sz="2000" dirty="0" err="1" smtClean="0">
                <a:latin typeface="+mj-lt"/>
              </a:rPr>
              <a:t>bản</a:t>
            </a:r>
            <a:r>
              <a:rPr lang="en-US" sz="2000" dirty="0" smtClean="0">
                <a:latin typeface="+mj-lt"/>
              </a:rPr>
              <a:t> </a:t>
            </a:r>
            <a:r>
              <a:rPr lang="en-US" sz="2000" dirty="0" err="1" smtClean="0">
                <a:latin typeface="+mj-lt"/>
              </a:rPr>
              <a:t>để</a:t>
            </a:r>
            <a:r>
              <a:rPr lang="en-US" sz="2000" dirty="0" smtClean="0">
                <a:latin typeface="+mj-lt"/>
              </a:rPr>
              <a:t> </a:t>
            </a:r>
            <a:r>
              <a:rPr lang="en-US" sz="2000" dirty="0" err="1" smtClean="0">
                <a:latin typeface="+mj-lt"/>
              </a:rPr>
              <a:t>phát</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lỗi</a:t>
            </a:r>
            <a:r>
              <a:rPr lang="en-US" sz="2000" dirty="0" smtClean="0">
                <a:latin typeface="+mj-lt"/>
              </a:rPr>
              <a:t> buffer overflow </a:t>
            </a:r>
            <a:r>
              <a:rPr lang="en-US" sz="2000" dirty="0" err="1" smtClean="0">
                <a:latin typeface="+mj-lt"/>
              </a:rPr>
              <a:t>mà</a:t>
            </a:r>
            <a:r>
              <a:rPr lang="en-US" sz="2000" dirty="0" smtClean="0">
                <a:latin typeface="+mj-lt"/>
              </a:rPr>
              <a:t> hacker  </a:t>
            </a:r>
            <a:r>
              <a:rPr lang="en-US" sz="2000" dirty="0" err="1" smtClean="0">
                <a:latin typeface="+mj-lt"/>
              </a:rPr>
              <a:t>có</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a:t>
            </a:r>
            <a:endParaRPr lang="en-US" sz="2000" dirty="0">
              <a:latin typeface="+mj-lt"/>
            </a:endParaRPr>
          </a:p>
        </p:txBody>
      </p:sp>
      <p:grpSp>
        <p:nvGrpSpPr>
          <p:cNvPr id="15" name="Group 14"/>
          <p:cNvGrpSpPr/>
          <p:nvPr/>
        </p:nvGrpSpPr>
        <p:grpSpPr>
          <a:xfrm>
            <a:off x="8085835" y="214266"/>
            <a:ext cx="986759" cy="638474"/>
            <a:chOff x="7786710" y="571480"/>
            <a:chExt cx="1143008" cy="714380"/>
          </a:xfrm>
        </p:grpSpPr>
        <p:sp>
          <p:nvSpPr>
            <p:cNvPr id="18" name="Flowchart: Punched Tape 17"/>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5-Point Star 18"/>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1" name="Picture 20"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11</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11</a:t>
            </a:fld>
            <a:endParaRPr lang="en-US" sz="1800" dirty="0">
              <a:solidFill>
                <a:srgbClr val="FF0000"/>
              </a:solidFill>
            </a:endParaRPr>
          </a:p>
        </p:txBody>
      </p:sp>
      <p:pic>
        <p:nvPicPr>
          <p:cNvPr id="12"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1357290" y="1214422"/>
            <a:ext cx="7429552" cy="2862322"/>
          </a:xfrm>
          <a:prstGeom prst="rect">
            <a:avLst/>
          </a:prstGeom>
          <a:noFill/>
        </p:spPr>
        <p:txBody>
          <a:bodyPr wrap="square" rtlCol="0">
            <a:spAutoFit/>
          </a:bodyPr>
          <a:lstStyle/>
          <a:p>
            <a:pPr marL="274320" indent="-274320" eaLnBrk="1" fontAlgn="auto" hangingPunct="1">
              <a:spcAft>
                <a:spcPts val="0"/>
              </a:spcAft>
              <a:buClr>
                <a:schemeClr val="accent3"/>
              </a:buClr>
              <a:buFont typeface="Wingdings" pitchFamily="2" charset="2"/>
              <a:buChar char="Ø"/>
              <a:defRPr/>
            </a:pPr>
            <a:r>
              <a:rPr lang="en-US" sz="2000" dirty="0" err="1" smtClean="0">
                <a:latin typeface="+mj-lt"/>
              </a:rPr>
              <a:t>Nhìn</a:t>
            </a:r>
            <a:r>
              <a:rPr lang="en-US" sz="2000" dirty="0" smtClean="0">
                <a:latin typeface="+mj-lt"/>
              </a:rPr>
              <a:t> </a:t>
            </a:r>
            <a:r>
              <a:rPr lang="en-US" sz="2000" dirty="0" err="1" smtClean="0">
                <a:latin typeface="+mj-lt"/>
              </a:rPr>
              <a:t>vào</a:t>
            </a:r>
            <a:r>
              <a:rPr lang="en-US" sz="2000" dirty="0" smtClean="0">
                <a:latin typeface="+mj-lt"/>
              </a:rPr>
              <a:t> source code:</a:t>
            </a:r>
          </a:p>
          <a:p>
            <a:pPr marL="274320" indent="-274320" eaLnBrk="1" fontAlgn="auto" hangingPunct="1">
              <a:spcAft>
                <a:spcPts val="0"/>
              </a:spcAft>
              <a:buClr>
                <a:schemeClr val="accent3"/>
              </a:buClr>
              <a:buFont typeface="Wingdings 2"/>
              <a:buNone/>
              <a:defRPr/>
            </a:pPr>
            <a:r>
              <a:rPr lang="en-US" sz="2000" dirty="0" smtClean="0">
                <a:latin typeface="+mj-lt"/>
              </a:rPr>
              <a:t>     Hacker </a:t>
            </a:r>
            <a:r>
              <a:rPr lang="en-US" sz="2000" dirty="0" err="1" smtClean="0">
                <a:latin typeface="+mj-lt"/>
              </a:rPr>
              <a:t>tìm</a:t>
            </a:r>
            <a:r>
              <a:rPr lang="en-US" sz="2000" dirty="0" smtClean="0">
                <a:latin typeface="+mj-lt"/>
              </a:rPr>
              <a:t> </a:t>
            </a:r>
            <a:r>
              <a:rPr lang="en-US" sz="2000" dirty="0" err="1" smtClean="0">
                <a:latin typeface="+mj-lt"/>
              </a:rPr>
              <a:t>kiếm</a:t>
            </a:r>
            <a:r>
              <a:rPr lang="en-US" sz="2000" dirty="0" smtClean="0">
                <a:latin typeface="+mj-lt"/>
              </a:rPr>
              <a:t> </a:t>
            </a:r>
            <a:r>
              <a:rPr lang="en-US" sz="2000" dirty="0" err="1" smtClean="0">
                <a:latin typeface="+mj-lt"/>
              </a:rPr>
              <a:t>các</a:t>
            </a:r>
            <a:r>
              <a:rPr lang="en-US" sz="2000" dirty="0" smtClean="0">
                <a:latin typeface="+mj-lt"/>
              </a:rPr>
              <a:t> string </a:t>
            </a:r>
            <a:r>
              <a:rPr lang="en-US" sz="2000" dirty="0" err="1" smtClean="0">
                <a:latin typeface="+mj-lt"/>
              </a:rPr>
              <a:t>là</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biến</a:t>
            </a:r>
            <a:r>
              <a:rPr lang="en-US" sz="2000" dirty="0" smtClean="0">
                <a:latin typeface="+mj-lt"/>
              </a:rPr>
              <a:t> </a:t>
            </a:r>
            <a:r>
              <a:rPr lang="en-US" sz="2000" dirty="0" err="1" smtClean="0">
                <a:latin typeface="+mj-lt"/>
              </a:rPr>
              <a:t>cục</a:t>
            </a:r>
            <a:r>
              <a:rPr lang="en-US" sz="2000" dirty="0" smtClean="0">
                <a:latin typeface="+mj-lt"/>
              </a:rPr>
              <a:t> </a:t>
            </a:r>
            <a:r>
              <a:rPr lang="en-US" sz="2000" dirty="0" err="1" smtClean="0">
                <a:latin typeface="+mj-lt"/>
              </a:rPr>
              <a:t>bộ</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hàm</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chương</a:t>
            </a:r>
            <a:r>
              <a:rPr lang="en-US" sz="2000" dirty="0" smtClean="0">
                <a:latin typeface="+mj-lt"/>
              </a:rPr>
              <a:t> </a:t>
            </a:r>
            <a:r>
              <a:rPr lang="en-US" sz="2000" dirty="0" err="1" smtClean="0">
                <a:latin typeface="+mj-lt"/>
              </a:rPr>
              <a:t>trình,xem</a:t>
            </a:r>
            <a:r>
              <a:rPr lang="en-US" sz="2000" dirty="0" smtClean="0">
                <a:latin typeface="+mj-lt"/>
              </a:rPr>
              <a:t> </a:t>
            </a:r>
            <a:r>
              <a:rPr lang="en-US" sz="2000" dirty="0" err="1" smtClean="0">
                <a:latin typeface="+mj-lt"/>
              </a:rPr>
              <a:t>xét</a:t>
            </a:r>
            <a:r>
              <a:rPr lang="en-US" sz="2000" dirty="0" smtClean="0">
                <a:latin typeface="+mj-lt"/>
              </a:rPr>
              <a:t> </a:t>
            </a:r>
            <a:r>
              <a:rPr lang="en-US" sz="2000" dirty="0" err="1" smtClean="0">
                <a:latin typeface="+mj-lt"/>
              </a:rPr>
              <a:t>chúng</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được</a:t>
            </a: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tra</a:t>
            </a:r>
            <a:r>
              <a:rPr lang="en-US" sz="2000" dirty="0" smtClean="0">
                <a:latin typeface="+mj-lt"/>
              </a:rPr>
              <a:t> </a:t>
            </a:r>
            <a:r>
              <a:rPr lang="en-US" sz="2000" dirty="0" err="1" smtClean="0">
                <a:latin typeface="+mj-lt"/>
              </a:rPr>
              <a:t>biên</a:t>
            </a:r>
            <a:r>
              <a:rPr lang="en-US" sz="2000" dirty="0" smtClean="0">
                <a:latin typeface="+mj-lt"/>
              </a:rPr>
              <a:t> (boundary check)</a:t>
            </a:r>
            <a:r>
              <a:rPr lang="en-US" sz="2000" dirty="0" err="1" smtClean="0">
                <a:latin typeface="+mj-lt"/>
              </a:rPr>
              <a:t>chưa</a:t>
            </a:r>
            <a:r>
              <a:rPr lang="en-US" sz="2000" dirty="0" smtClean="0">
                <a:latin typeface="+mj-lt"/>
              </a:rPr>
              <a:t>?</a:t>
            </a:r>
          </a:p>
          <a:p>
            <a:pPr marL="274320" indent="-274320" eaLnBrk="1" fontAlgn="auto" hangingPunct="1">
              <a:spcAft>
                <a:spcPts val="0"/>
              </a:spcAft>
              <a:buClr>
                <a:schemeClr val="accent3"/>
              </a:buClr>
              <a:buFont typeface="Wingdings 2"/>
              <a:buNone/>
              <a:defRPr/>
            </a:pP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tra</a:t>
            </a:r>
            <a:r>
              <a:rPr lang="en-US" sz="2000" dirty="0" smtClean="0">
                <a:latin typeface="+mj-lt"/>
              </a:rPr>
              <a:t> </a:t>
            </a:r>
            <a:r>
              <a:rPr lang="en-US" sz="2000" dirty="0" err="1" smtClean="0">
                <a:latin typeface="+mj-lt"/>
              </a:rPr>
              <a:t>tiêu</a:t>
            </a:r>
            <a:r>
              <a:rPr lang="en-US" sz="2000" dirty="0" smtClean="0">
                <a:latin typeface="+mj-lt"/>
              </a:rPr>
              <a:t> </a:t>
            </a:r>
            <a:r>
              <a:rPr lang="en-US" sz="2000" dirty="0" err="1" smtClean="0">
                <a:latin typeface="+mj-lt"/>
              </a:rPr>
              <a:t>chuẩn</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hàm</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liên</a:t>
            </a:r>
            <a:r>
              <a:rPr lang="en-US" sz="2000" dirty="0" smtClean="0">
                <a:latin typeface="+mj-lt"/>
              </a:rPr>
              <a:t> </a:t>
            </a:r>
            <a:r>
              <a:rPr lang="en-US" sz="2000" dirty="0" err="1" smtClean="0">
                <a:latin typeface="+mj-lt"/>
              </a:rPr>
              <a:t>quan</a:t>
            </a:r>
            <a:r>
              <a:rPr lang="en-US" sz="2000" dirty="0" smtClean="0">
                <a:latin typeface="+mj-lt"/>
              </a:rPr>
              <a:t> </a:t>
            </a:r>
            <a:r>
              <a:rPr lang="en-US" sz="2000" dirty="0" err="1" smtClean="0">
                <a:latin typeface="+mj-lt"/>
              </a:rPr>
              <a:t>đến</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chuỗi</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input,output</a:t>
            </a:r>
            <a:endParaRPr lang="en-US" sz="2000" dirty="0" smtClean="0">
              <a:latin typeface="+mj-lt"/>
            </a:endParaRPr>
          </a:p>
          <a:p>
            <a:pPr marL="274320" indent="-274320" eaLnBrk="1" fontAlgn="auto" hangingPunct="1">
              <a:spcAft>
                <a:spcPts val="0"/>
              </a:spcAft>
              <a:buClr>
                <a:schemeClr val="accent3"/>
              </a:buClr>
              <a:buFont typeface="Wingdings" pitchFamily="2" charset="2"/>
              <a:buChar char="Ø"/>
              <a:defRPr/>
            </a:pPr>
            <a:r>
              <a:rPr lang="en-US" sz="2000" dirty="0" err="1" smtClean="0">
                <a:latin typeface="+mj-lt"/>
              </a:rPr>
              <a:t>Cách</a:t>
            </a:r>
            <a:r>
              <a:rPr lang="en-US" sz="2000" dirty="0" smtClean="0">
                <a:latin typeface="+mj-lt"/>
              </a:rPr>
              <a:t> </a:t>
            </a:r>
            <a:r>
              <a:rPr lang="en-US" sz="2000" dirty="0" err="1" smtClean="0">
                <a:latin typeface="+mj-lt"/>
              </a:rPr>
              <a:t>thứ</a:t>
            </a:r>
            <a:r>
              <a:rPr lang="en-US" sz="2000" dirty="0" smtClean="0">
                <a:latin typeface="+mj-lt"/>
              </a:rPr>
              <a:t> 2 </a:t>
            </a:r>
            <a:r>
              <a:rPr lang="en-US" sz="2000" dirty="0" err="1" smtClean="0">
                <a:latin typeface="+mj-lt"/>
              </a:rPr>
              <a:t>mà</a:t>
            </a:r>
            <a:r>
              <a:rPr lang="en-US" sz="2000" dirty="0" smtClean="0">
                <a:latin typeface="+mj-lt"/>
              </a:rPr>
              <a:t> hacker </a:t>
            </a:r>
            <a:r>
              <a:rPr lang="en-US" sz="2000" dirty="0" err="1" smtClean="0">
                <a:latin typeface="+mj-lt"/>
              </a:rPr>
              <a:t>có</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dùng</a:t>
            </a:r>
            <a:r>
              <a:rPr lang="en-US" sz="2000" dirty="0" smtClean="0">
                <a:latin typeface="+mj-lt"/>
              </a:rPr>
              <a:t> </a:t>
            </a:r>
            <a:r>
              <a:rPr lang="en-US" sz="2000" dirty="0" err="1" smtClean="0">
                <a:latin typeface="+mj-lt"/>
              </a:rPr>
              <a:t>là</a:t>
            </a:r>
            <a:r>
              <a:rPr lang="en-US" sz="2000" dirty="0" smtClean="0">
                <a:latin typeface="+mj-lt"/>
              </a:rPr>
              <a:t> </a:t>
            </a:r>
            <a:r>
              <a:rPr lang="en-US" sz="2000" dirty="0" err="1" smtClean="0">
                <a:latin typeface="+mj-lt"/>
              </a:rPr>
              <a:t>nhập</a:t>
            </a:r>
            <a:r>
              <a:rPr lang="en-US" sz="2000" dirty="0" smtClean="0">
                <a:latin typeface="+mj-lt"/>
              </a:rPr>
              <a:t> </a:t>
            </a:r>
            <a:r>
              <a:rPr lang="en-US" sz="2000" dirty="0" err="1" smtClean="0">
                <a:latin typeface="+mj-lt"/>
              </a:rPr>
              <a:t>vào</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ứng</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dữ</a:t>
            </a:r>
            <a:r>
              <a:rPr lang="en-US" sz="2000" dirty="0" smtClean="0">
                <a:latin typeface="+mj-lt"/>
              </a:rPr>
              <a:t> </a:t>
            </a:r>
            <a:r>
              <a:rPr lang="en-US" sz="2000" dirty="0" err="1" smtClean="0">
                <a:latin typeface="+mj-lt"/>
              </a:rPr>
              <a:t>liệu</a:t>
            </a:r>
            <a:r>
              <a:rPr lang="en-US" sz="2000" dirty="0" smtClean="0">
                <a:latin typeface="+mj-lt"/>
              </a:rPr>
              <a:t> </a:t>
            </a:r>
            <a:r>
              <a:rPr lang="en-US" sz="2000" dirty="0" err="1" smtClean="0">
                <a:latin typeface="+mj-lt"/>
              </a:rPr>
              <a:t>rất</a:t>
            </a:r>
            <a:r>
              <a:rPr lang="en-US" sz="2000" dirty="0" smtClean="0">
                <a:latin typeface="+mj-lt"/>
              </a:rPr>
              <a:t> </a:t>
            </a:r>
            <a:r>
              <a:rPr lang="en-US" sz="2000" dirty="0" err="1" smtClean="0">
                <a:latin typeface="+mj-lt"/>
              </a:rPr>
              <a:t>lớn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xem</a:t>
            </a:r>
            <a:r>
              <a:rPr lang="en-US" sz="2000" dirty="0" smtClean="0">
                <a:latin typeface="+mj-lt"/>
              </a:rPr>
              <a:t> </a:t>
            </a:r>
            <a:r>
              <a:rPr lang="en-US" sz="2000" dirty="0" err="1" smtClean="0">
                <a:latin typeface="+mj-lt"/>
              </a:rPr>
              <a:t>xét</a:t>
            </a:r>
            <a:r>
              <a:rPr lang="en-US" sz="2000" dirty="0" smtClean="0">
                <a:latin typeface="+mj-lt"/>
              </a:rPr>
              <a:t> </a:t>
            </a:r>
            <a:r>
              <a:rPr lang="en-US" sz="2000" dirty="0" err="1" smtClean="0">
                <a:latin typeface="+mj-lt"/>
              </a:rPr>
              <a:t>ứng</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bất</a:t>
            </a:r>
            <a:r>
              <a:rPr lang="en-US" sz="2000" dirty="0" smtClean="0">
                <a:latin typeface="+mj-lt"/>
              </a:rPr>
              <a:t> </a:t>
            </a:r>
            <a:r>
              <a:rPr lang="en-US" sz="2000" dirty="0" err="1" smtClean="0">
                <a:latin typeface="+mj-lt"/>
              </a:rPr>
              <a:t>cứ</a:t>
            </a:r>
            <a:r>
              <a:rPr lang="en-US" sz="2000" dirty="0" smtClean="0">
                <a:latin typeface="+mj-lt"/>
              </a:rPr>
              <a:t> </a:t>
            </a:r>
            <a:r>
              <a:rPr lang="en-US" sz="2000" dirty="0" err="1" smtClean="0">
                <a:latin typeface="+mj-lt"/>
              </a:rPr>
              <a:t>biểu</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bình</a:t>
            </a:r>
            <a:r>
              <a:rPr lang="en-US" sz="2000" dirty="0" smtClean="0">
                <a:latin typeface="+mj-lt"/>
              </a:rPr>
              <a:t> </a:t>
            </a:r>
            <a:r>
              <a:rPr lang="en-US" sz="2000" dirty="0" err="1" smtClean="0">
                <a:latin typeface="+mj-lt"/>
              </a:rPr>
              <a:t>thường</a:t>
            </a:r>
            <a:r>
              <a:rPr lang="en-US" sz="2000" dirty="0" smtClean="0">
                <a:latin typeface="+mj-lt"/>
              </a:rPr>
              <a:t> </a:t>
            </a:r>
            <a:r>
              <a:rPr lang="en-US" sz="2000" dirty="0" err="1" smtClean="0">
                <a:latin typeface="+mj-lt"/>
              </a:rPr>
              <a:t>nào</a:t>
            </a:r>
            <a:r>
              <a:rPr lang="en-US" sz="2000" dirty="0" smtClean="0">
                <a:latin typeface="+mj-lt"/>
              </a:rPr>
              <a:t> </a:t>
            </a:r>
            <a:r>
              <a:rPr lang="en-US" sz="2000" dirty="0" err="1" smtClean="0">
                <a:latin typeface="+mj-lt"/>
              </a:rPr>
              <a:t>không</a:t>
            </a:r>
            <a:r>
              <a:rPr lang="en-US" sz="2000" dirty="0" smtClean="0">
                <a:latin typeface="+mj-lt"/>
              </a:rPr>
              <a:t>?</a:t>
            </a:r>
          </a:p>
        </p:txBody>
      </p:sp>
      <p:sp>
        <p:nvSpPr>
          <p:cNvPr id="15" name="TextBox 14"/>
          <p:cNvSpPr txBox="1"/>
          <p:nvPr/>
        </p:nvSpPr>
        <p:spPr>
          <a:xfrm>
            <a:off x="1428728" y="4000504"/>
            <a:ext cx="3541354" cy="400110"/>
          </a:xfrm>
          <a:prstGeom prst="rect">
            <a:avLst/>
          </a:prstGeom>
          <a:noFill/>
        </p:spPr>
        <p:txBody>
          <a:bodyPr wrap="none" rtlCol="0">
            <a:spAutoFit/>
          </a:bodyPr>
          <a:lstStyle/>
          <a:p>
            <a:r>
              <a:rPr lang="en-US" sz="2000" b="1" u="sng" dirty="0" err="1" smtClean="0">
                <a:latin typeface="+mn-lt"/>
              </a:rPr>
              <a:t>Cách</a:t>
            </a:r>
            <a:r>
              <a:rPr lang="en-US" sz="2000" b="1" u="sng" dirty="0" smtClean="0">
                <a:latin typeface="+mn-lt"/>
              </a:rPr>
              <a:t> </a:t>
            </a:r>
            <a:r>
              <a:rPr lang="en-US" sz="2000" b="1" u="sng" dirty="0" err="1" smtClean="0">
                <a:latin typeface="+mn-lt"/>
              </a:rPr>
              <a:t>phòng</a:t>
            </a:r>
            <a:r>
              <a:rPr lang="en-US" sz="2000" b="1" u="sng" dirty="0" smtClean="0">
                <a:latin typeface="+mn-lt"/>
              </a:rPr>
              <a:t> </a:t>
            </a:r>
            <a:r>
              <a:rPr lang="en-US" sz="2000" b="1" u="sng" dirty="0" err="1" smtClean="0">
                <a:latin typeface="+mn-lt"/>
              </a:rPr>
              <a:t>tránh</a:t>
            </a:r>
            <a:r>
              <a:rPr lang="en-US" sz="2000" b="1" u="sng" dirty="0" smtClean="0">
                <a:latin typeface="+mn-lt"/>
              </a:rPr>
              <a:t> </a:t>
            </a:r>
            <a:r>
              <a:rPr lang="en-US" sz="2000" b="1" u="sng" dirty="0" err="1" smtClean="0">
                <a:latin typeface="+mn-lt"/>
              </a:rPr>
              <a:t>tràn</a:t>
            </a:r>
            <a:r>
              <a:rPr lang="en-US" sz="2000" b="1" u="sng" dirty="0" smtClean="0">
                <a:latin typeface="+mn-lt"/>
              </a:rPr>
              <a:t> </a:t>
            </a:r>
            <a:r>
              <a:rPr lang="en-US" sz="2000" b="1" u="sng" dirty="0" err="1" smtClean="0">
                <a:latin typeface="+mn-lt"/>
              </a:rPr>
              <a:t>bộ</a:t>
            </a:r>
            <a:r>
              <a:rPr lang="en-US" sz="2000" b="1" u="sng" dirty="0" smtClean="0">
                <a:latin typeface="+mn-lt"/>
              </a:rPr>
              <a:t> </a:t>
            </a:r>
            <a:r>
              <a:rPr lang="en-US" sz="2000" b="1" u="sng" dirty="0" err="1" smtClean="0">
                <a:latin typeface="+mn-lt"/>
              </a:rPr>
              <a:t>nhớ</a:t>
            </a:r>
            <a:endParaRPr lang="en-US" sz="2000" b="1" u="sng" dirty="0" smtClean="0">
              <a:latin typeface="+mn-lt"/>
            </a:endParaRPr>
          </a:p>
        </p:txBody>
      </p:sp>
      <p:sp>
        <p:nvSpPr>
          <p:cNvPr id="16" name="TextBox 15"/>
          <p:cNvSpPr txBox="1"/>
          <p:nvPr/>
        </p:nvSpPr>
        <p:spPr>
          <a:xfrm>
            <a:off x="1214414" y="4357694"/>
            <a:ext cx="7715304" cy="2246769"/>
          </a:xfrm>
          <a:prstGeom prst="rect">
            <a:avLst/>
          </a:prstGeom>
          <a:noFill/>
        </p:spPr>
        <p:txBody>
          <a:bodyPr wrap="square" rtlCol="0">
            <a:spAutoFit/>
          </a:bodyPr>
          <a:lstStyle/>
          <a:p>
            <a:pPr eaLnBrk="1" hangingPunct="1">
              <a:buFont typeface="Wingdings 2" pitchFamily="18" charset="2"/>
              <a:buNone/>
            </a:pPr>
            <a:r>
              <a:rPr lang="en-US" sz="2000" dirty="0" smtClean="0">
                <a:latin typeface="+mj-lt"/>
              </a:rPr>
              <a:t>1.Lựa </a:t>
            </a:r>
            <a:r>
              <a:rPr lang="en-US" sz="2000" dirty="0" err="1" smtClean="0">
                <a:latin typeface="+mj-lt"/>
              </a:rPr>
              <a:t>chọn</a:t>
            </a:r>
            <a:r>
              <a:rPr lang="en-US" sz="2000" dirty="0" smtClean="0">
                <a:latin typeface="+mj-lt"/>
              </a:rPr>
              <a:t> </a:t>
            </a:r>
            <a:r>
              <a:rPr lang="en-US" sz="2000" dirty="0" err="1" smtClean="0">
                <a:latin typeface="+mj-lt"/>
              </a:rPr>
              <a:t>ngôn</a:t>
            </a:r>
            <a:r>
              <a:rPr lang="en-US" sz="2000" dirty="0" smtClean="0">
                <a:latin typeface="+mj-lt"/>
              </a:rPr>
              <a:t> </a:t>
            </a:r>
            <a:r>
              <a:rPr lang="en-US" sz="2000" dirty="0" err="1" smtClean="0">
                <a:latin typeface="+mj-lt"/>
              </a:rPr>
              <a:t>ngữ</a:t>
            </a:r>
            <a:r>
              <a:rPr lang="en-US" sz="2000" dirty="0" smtClean="0">
                <a:latin typeface="+mj-lt"/>
              </a:rPr>
              <a:t> </a:t>
            </a:r>
            <a:r>
              <a:rPr lang="en-US" sz="2000" dirty="0" err="1" smtClean="0">
                <a:latin typeface="+mj-lt"/>
              </a:rPr>
              <a:t>lập</a:t>
            </a:r>
            <a:r>
              <a:rPr lang="en-US" sz="2000" dirty="0" smtClean="0">
                <a:latin typeface="+mj-lt"/>
              </a:rPr>
              <a:t> </a:t>
            </a:r>
            <a:r>
              <a:rPr lang="en-US" sz="2000" dirty="0" err="1" smtClean="0">
                <a:latin typeface="+mj-lt"/>
              </a:rPr>
              <a:t>trình</a:t>
            </a:r>
            <a:endParaRPr lang="en-US" sz="2000" dirty="0" smtClean="0">
              <a:latin typeface="+mj-lt"/>
            </a:endParaRPr>
          </a:p>
          <a:p>
            <a:pPr eaLnBrk="1" hangingPunct="1">
              <a:buFont typeface="Wingdings 2" pitchFamily="18" charset="2"/>
              <a:buNone/>
            </a:pPr>
            <a:r>
              <a:rPr lang="en-US" sz="2000" dirty="0" smtClean="0">
                <a:latin typeface="+mj-lt"/>
              </a:rPr>
              <a:t>   </a:t>
            </a:r>
            <a:r>
              <a:rPr lang="en-US" sz="2000" dirty="0" err="1" smtClean="0">
                <a:latin typeface="+mj-lt"/>
              </a:rPr>
              <a:t>Ngôn</a:t>
            </a:r>
            <a:r>
              <a:rPr lang="en-US" sz="2000" dirty="0" smtClean="0">
                <a:latin typeface="+mj-lt"/>
              </a:rPr>
              <a:t> </a:t>
            </a:r>
            <a:r>
              <a:rPr lang="en-US" sz="2000" dirty="0" err="1" smtClean="0">
                <a:latin typeface="+mj-lt"/>
              </a:rPr>
              <a:t>ngữ</a:t>
            </a:r>
            <a:r>
              <a:rPr lang="en-US" sz="2000" dirty="0" smtClean="0">
                <a:latin typeface="+mj-lt"/>
              </a:rPr>
              <a:t> </a:t>
            </a:r>
            <a:r>
              <a:rPr lang="en-US" sz="2000" dirty="0" err="1" smtClean="0">
                <a:latin typeface="+mj-lt"/>
              </a:rPr>
              <a:t>lập</a:t>
            </a:r>
            <a:r>
              <a:rPr lang="en-US" sz="2000" dirty="0" smtClean="0">
                <a:latin typeface="+mj-lt"/>
              </a:rPr>
              <a:t> </a:t>
            </a:r>
            <a:r>
              <a:rPr lang="en-US" sz="2000" dirty="0" err="1" smtClean="0">
                <a:latin typeface="+mj-lt"/>
              </a:rPr>
              <a:t>trình</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ảnh</a:t>
            </a:r>
            <a:r>
              <a:rPr lang="en-US" sz="2000" dirty="0" smtClean="0">
                <a:latin typeface="+mj-lt"/>
              </a:rPr>
              <a:t> </a:t>
            </a:r>
            <a:r>
              <a:rPr lang="en-US" sz="2000" dirty="0" err="1" smtClean="0">
                <a:latin typeface="+mj-lt"/>
              </a:rPr>
              <a:t>hưởng</a:t>
            </a:r>
            <a:r>
              <a:rPr lang="en-US" sz="2000" dirty="0" smtClean="0">
                <a:latin typeface="+mj-lt"/>
              </a:rPr>
              <a:t> </a:t>
            </a:r>
            <a:r>
              <a:rPr lang="en-US" sz="2000" dirty="0" err="1" smtClean="0">
                <a:latin typeface="+mj-lt"/>
              </a:rPr>
              <a:t>lớn</a:t>
            </a:r>
            <a:r>
              <a:rPr lang="en-US" sz="2000" dirty="0" smtClean="0">
                <a:latin typeface="+mj-lt"/>
              </a:rPr>
              <a:t> </a:t>
            </a:r>
            <a:r>
              <a:rPr lang="en-US" sz="2000" dirty="0" err="1" smtClean="0">
                <a:latin typeface="+mj-lt"/>
              </a:rPr>
              <a:t>đối</a:t>
            </a:r>
            <a:r>
              <a:rPr lang="en-US" sz="2000" dirty="0" smtClean="0">
                <a:latin typeface="+mj-lt"/>
              </a:rPr>
              <a:t> </a:t>
            </a:r>
            <a:r>
              <a:rPr lang="en-US" sz="2000" dirty="0" err="1" smtClean="0">
                <a:latin typeface="+mj-lt"/>
              </a:rPr>
              <a:t>với</a:t>
            </a:r>
            <a:r>
              <a:rPr lang="en-US" sz="2000" dirty="0" smtClean="0">
                <a:latin typeface="+mj-lt"/>
              </a:rPr>
              <a:t> </a:t>
            </a:r>
            <a:r>
              <a:rPr lang="en-US" sz="2000" dirty="0" err="1" smtClean="0">
                <a:latin typeface="+mj-lt"/>
              </a:rPr>
              <a:t>sự</a:t>
            </a:r>
            <a:r>
              <a:rPr lang="en-US" sz="2000" dirty="0" smtClean="0">
                <a:latin typeface="+mj-lt"/>
              </a:rPr>
              <a:t> </a:t>
            </a:r>
            <a:r>
              <a:rPr lang="en-US" sz="2000" dirty="0" err="1" smtClean="0">
                <a:latin typeface="+mj-lt"/>
              </a:rPr>
              <a:t>xuất</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lỗi</a:t>
            </a:r>
            <a:r>
              <a:rPr lang="en-US" sz="2000" dirty="0" smtClean="0">
                <a:latin typeface="+mj-lt"/>
              </a:rPr>
              <a:t> </a:t>
            </a:r>
            <a:r>
              <a:rPr lang="en-US" sz="2000" dirty="0" err="1" smtClean="0">
                <a:latin typeface="+mj-lt"/>
              </a:rPr>
              <a:t>tràn</a:t>
            </a:r>
            <a:r>
              <a:rPr lang="en-US" sz="2000" dirty="0" smtClean="0">
                <a:latin typeface="+mj-lt"/>
              </a:rPr>
              <a:t> </a:t>
            </a:r>
            <a:r>
              <a:rPr lang="en-US" sz="2000" dirty="0" err="1" smtClean="0">
                <a:latin typeface="+mj-lt"/>
              </a:rPr>
              <a:t>bộ</a:t>
            </a:r>
            <a:r>
              <a:rPr lang="en-US" sz="2000" dirty="0" smtClean="0">
                <a:latin typeface="+mj-lt"/>
              </a:rPr>
              <a:t> </a:t>
            </a:r>
            <a:r>
              <a:rPr lang="en-US" sz="2000" dirty="0" err="1" smtClean="0">
                <a:latin typeface="+mj-lt"/>
              </a:rPr>
              <a:t>đệm</a:t>
            </a:r>
            <a:r>
              <a:rPr lang="en-US" sz="2000" dirty="0" smtClean="0">
                <a:latin typeface="+mj-lt"/>
              </a:rPr>
              <a:t>:</a:t>
            </a:r>
          </a:p>
          <a:p>
            <a:pPr eaLnBrk="1" hangingPunct="1">
              <a:buFont typeface="Wingdings 2" pitchFamily="18" charset="2"/>
              <a:buNone/>
            </a:pPr>
            <a:r>
              <a:rPr lang="en-US" sz="2000" dirty="0" smtClean="0">
                <a:latin typeface="+mj-lt"/>
              </a:rPr>
              <a:t>  </a:t>
            </a:r>
            <a:r>
              <a:rPr lang="en-US" sz="2000" dirty="0" err="1" smtClean="0">
                <a:latin typeface="+mj-lt"/>
              </a:rPr>
              <a:t>Ngôn</a:t>
            </a:r>
            <a:r>
              <a:rPr lang="en-US" sz="2000" dirty="0" smtClean="0">
                <a:latin typeface="+mj-lt"/>
              </a:rPr>
              <a:t> </a:t>
            </a:r>
            <a:r>
              <a:rPr lang="en-US" sz="2000" dirty="0" err="1" smtClean="0">
                <a:latin typeface="+mj-lt"/>
              </a:rPr>
              <a:t>ngữ</a:t>
            </a:r>
            <a:r>
              <a:rPr lang="en-US" sz="2000" dirty="0" smtClean="0">
                <a:latin typeface="+mj-lt"/>
              </a:rPr>
              <a:t> </a:t>
            </a:r>
            <a:r>
              <a:rPr lang="en-US" sz="2000" dirty="0" err="1" smtClean="0">
                <a:latin typeface="+mj-lt"/>
              </a:rPr>
              <a:t>lập</a:t>
            </a:r>
            <a:r>
              <a:rPr lang="en-US" sz="2000" dirty="0" smtClean="0">
                <a:latin typeface="+mj-lt"/>
              </a:rPr>
              <a:t> </a:t>
            </a:r>
            <a:r>
              <a:rPr lang="en-US" sz="2000" dirty="0" err="1" smtClean="0">
                <a:latin typeface="+mj-lt"/>
              </a:rPr>
              <a:t>trình</a:t>
            </a:r>
            <a:r>
              <a:rPr lang="en-US" sz="2000" dirty="0" smtClean="0">
                <a:latin typeface="+mj-lt"/>
              </a:rPr>
              <a:t> </a:t>
            </a:r>
            <a:r>
              <a:rPr lang="en-US" sz="2000" dirty="0" err="1" smtClean="0">
                <a:latin typeface="+mj-lt"/>
              </a:rPr>
              <a:t>Cvà</a:t>
            </a:r>
            <a:r>
              <a:rPr lang="en-US" sz="2000" dirty="0" smtClean="0">
                <a:latin typeface="+mj-lt"/>
              </a:rPr>
              <a:t> C++ </a:t>
            </a:r>
            <a:r>
              <a:rPr lang="en-US" sz="2000" dirty="0" err="1" smtClean="0">
                <a:latin typeface="+mj-lt"/>
              </a:rPr>
              <a:t>là</a:t>
            </a:r>
            <a:r>
              <a:rPr lang="en-US" sz="2000" dirty="0" smtClean="0">
                <a:latin typeface="+mj-lt"/>
              </a:rPr>
              <a:t> </a:t>
            </a:r>
            <a:r>
              <a:rPr lang="en-US" sz="2000" dirty="0" err="1" smtClean="0">
                <a:latin typeface="+mj-lt"/>
              </a:rPr>
              <a:t>hai</a:t>
            </a:r>
            <a:r>
              <a:rPr lang="en-US" sz="2000" dirty="0" smtClean="0">
                <a:latin typeface="+mj-lt"/>
              </a:rPr>
              <a:t> </a:t>
            </a:r>
            <a:r>
              <a:rPr lang="en-US" sz="2000" dirty="0" err="1" smtClean="0">
                <a:latin typeface="+mj-lt"/>
              </a:rPr>
              <a:t>ngôn</a:t>
            </a:r>
            <a:r>
              <a:rPr lang="en-US" sz="2000" dirty="0" smtClean="0">
                <a:latin typeface="+mj-lt"/>
              </a:rPr>
              <a:t> </a:t>
            </a:r>
            <a:r>
              <a:rPr lang="en-US" sz="2000" dirty="0" err="1" smtClean="0">
                <a:latin typeface="+mj-lt"/>
              </a:rPr>
              <a:t>ngữ</a:t>
            </a:r>
            <a:r>
              <a:rPr lang="en-US" sz="2000" dirty="0" smtClean="0">
                <a:latin typeface="+mj-lt"/>
              </a:rPr>
              <a:t> </a:t>
            </a:r>
            <a:r>
              <a:rPr lang="en-US" sz="2000" dirty="0" err="1" smtClean="0">
                <a:latin typeface="+mj-lt"/>
              </a:rPr>
              <a:t>lập</a:t>
            </a:r>
            <a:r>
              <a:rPr lang="en-US" sz="2000" dirty="0" smtClean="0">
                <a:latin typeface="+mj-lt"/>
              </a:rPr>
              <a:t> </a:t>
            </a:r>
            <a:r>
              <a:rPr lang="en-US" sz="2000" dirty="0" err="1" smtClean="0">
                <a:latin typeface="+mj-lt"/>
              </a:rPr>
              <a:t>trình</a:t>
            </a:r>
            <a:r>
              <a:rPr lang="en-US" sz="2000" dirty="0" smtClean="0">
                <a:latin typeface="+mj-lt"/>
              </a:rPr>
              <a:t> </a:t>
            </a:r>
            <a:r>
              <a:rPr lang="en-US" sz="2000" dirty="0" err="1" smtClean="0">
                <a:latin typeface="+mj-lt"/>
              </a:rPr>
              <a:t>thông</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nhưng</a:t>
            </a:r>
            <a:r>
              <a:rPr lang="en-US" sz="2000" dirty="0" smtClean="0">
                <a:latin typeface="+mj-lt"/>
              </a:rPr>
              <a:t> </a:t>
            </a:r>
            <a:r>
              <a:rPr lang="en-US" sz="2000" dirty="0" err="1" smtClean="0">
                <a:latin typeface="+mj-lt"/>
              </a:rPr>
              <a:t>hạn</a:t>
            </a:r>
            <a:r>
              <a:rPr lang="en-US" sz="2000" dirty="0" smtClean="0">
                <a:latin typeface="+mj-lt"/>
              </a:rPr>
              <a:t> </a:t>
            </a:r>
            <a:r>
              <a:rPr lang="en-US" sz="2000" dirty="0" err="1" smtClean="0">
                <a:latin typeface="+mj-lt"/>
              </a:rPr>
              <a:t>chế</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nó</a:t>
            </a:r>
            <a:r>
              <a:rPr lang="en-US" sz="2000" dirty="0" smtClean="0">
                <a:latin typeface="+mj-lt"/>
              </a:rPr>
              <a:t> </a:t>
            </a:r>
            <a:r>
              <a:rPr lang="en-US" sz="2000" dirty="0" err="1" smtClean="0">
                <a:latin typeface="+mj-lt"/>
              </a:rPr>
              <a:t>là</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tra</a:t>
            </a:r>
            <a:r>
              <a:rPr lang="en-US" sz="2000" dirty="0" smtClean="0">
                <a:latin typeface="+mj-lt"/>
              </a:rPr>
              <a:t> </a:t>
            </a:r>
            <a:r>
              <a:rPr lang="en-US" sz="2000" dirty="0" err="1" smtClean="0">
                <a:latin typeface="+mj-lt"/>
              </a:rPr>
              <a:t>việc</a:t>
            </a:r>
            <a:r>
              <a:rPr lang="en-US" sz="2000" dirty="0" smtClean="0">
                <a:latin typeface="+mj-lt"/>
              </a:rPr>
              <a:t> </a:t>
            </a:r>
            <a:r>
              <a:rPr lang="en-US" sz="2000" dirty="0" err="1" smtClean="0">
                <a:latin typeface="+mj-lt"/>
              </a:rPr>
              <a:t>truy</a:t>
            </a:r>
            <a:r>
              <a:rPr lang="en-US" sz="2000" dirty="0" smtClean="0">
                <a:latin typeface="+mj-lt"/>
              </a:rPr>
              <a:t> </a:t>
            </a:r>
            <a:r>
              <a:rPr lang="en-US" sz="2000" dirty="0" err="1" smtClean="0">
                <a:latin typeface="+mj-lt"/>
              </a:rPr>
              <a:t>cập</a:t>
            </a:r>
            <a:r>
              <a:rPr lang="en-US" sz="2000" dirty="0" smtClean="0">
                <a:latin typeface="+mj-lt"/>
              </a:rPr>
              <a:t> </a:t>
            </a:r>
            <a:r>
              <a:rPr lang="en-US" sz="2000" dirty="0" err="1" smtClean="0">
                <a:latin typeface="+mj-lt"/>
              </a:rPr>
              <a:t>hoặc</a:t>
            </a:r>
            <a:r>
              <a:rPr lang="en-US" sz="2000" dirty="0" smtClean="0">
                <a:latin typeface="+mj-lt"/>
              </a:rPr>
              <a:t> </a:t>
            </a:r>
            <a:r>
              <a:rPr lang="en-US" sz="2000" dirty="0" err="1" smtClean="0">
                <a:latin typeface="+mj-lt"/>
              </a:rPr>
              <a:t>ghi</a:t>
            </a:r>
            <a:r>
              <a:rPr lang="en-US" sz="2000" dirty="0" smtClean="0">
                <a:latin typeface="+mj-lt"/>
              </a:rPr>
              <a:t> </a:t>
            </a:r>
            <a:r>
              <a:rPr lang="en-US" sz="2000" dirty="0" err="1" smtClean="0">
                <a:latin typeface="+mj-lt"/>
              </a:rPr>
              <a:t>đè</a:t>
            </a:r>
            <a:r>
              <a:rPr lang="en-US" sz="2000" dirty="0" smtClean="0">
                <a:latin typeface="+mj-lt"/>
              </a:rPr>
              <a:t> </a:t>
            </a:r>
            <a:r>
              <a:rPr lang="en-US" sz="2000" dirty="0" err="1" smtClean="0">
                <a:latin typeface="+mj-lt"/>
              </a:rPr>
              <a:t>dữ</a:t>
            </a:r>
            <a:r>
              <a:rPr lang="en-US" sz="2000" dirty="0" smtClean="0">
                <a:latin typeface="+mj-lt"/>
              </a:rPr>
              <a:t> </a:t>
            </a:r>
            <a:r>
              <a:rPr lang="en-US" sz="2000" dirty="0" err="1" smtClean="0">
                <a:latin typeface="+mj-lt"/>
              </a:rPr>
              <a:t>liệu</a:t>
            </a:r>
            <a:r>
              <a:rPr lang="en-US" sz="2000" dirty="0" smtClean="0">
                <a:latin typeface="+mj-lt"/>
              </a:rPr>
              <a:t> </a:t>
            </a:r>
            <a:r>
              <a:rPr lang="en-US" sz="2000" dirty="0" err="1" smtClean="0">
                <a:latin typeface="+mj-lt"/>
              </a:rPr>
              <a:t>thông</a:t>
            </a:r>
            <a:r>
              <a:rPr lang="en-US" sz="2000" dirty="0" smtClean="0">
                <a:latin typeface="+mj-lt"/>
              </a:rPr>
              <a:t> qua </a:t>
            </a:r>
            <a:r>
              <a:rPr lang="en-US" sz="2000" dirty="0" err="1" smtClean="0">
                <a:latin typeface="+mj-lt"/>
              </a:rPr>
              <a:t>các</a:t>
            </a:r>
            <a:r>
              <a:rPr lang="en-US" sz="2000" dirty="0" smtClean="0">
                <a:latin typeface="+mj-lt"/>
              </a:rPr>
              <a:t> con </a:t>
            </a:r>
            <a:r>
              <a:rPr lang="en-US" sz="2000" dirty="0" err="1" smtClean="0">
                <a:latin typeface="+mj-lt"/>
              </a:rPr>
              <a:t>trỏ</a:t>
            </a:r>
            <a:r>
              <a:rPr lang="en-US" sz="2000" dirty="0" smtClean="0">
                <a:latin typeface="+mj-lt"/>
              </a:rPr>
              <a:t> .</a:t>
            </a:r>
            <a:r>
              <a:rPr lang="en-US" sz="2000" dirty="0" err="1" smtClean="0">
                <a:latin typeface="+mj-lt"/>
              </a:rPr>
              <a:t>Cụ</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nó</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tra</a:t>
            </a:r>
            <a:r>
              <a:rPr lang="en-US" sz="2000" dirty="0" smtClean="0">
                <a:latin typeface="+mj-lt"/>
              </a:rPr>
              <a:t> </a:t>
            </a:r>
            <a:r>
              <a:rPr lang="en-US" sz="2000" dirty="0" err="1" smtClean="0">
                <a:latin typeface="+mj-lt"/>
              </a:rPr>
              <a:t>dữ</a:t>
            </a:r>
            <a:r>
              <a:rPr lang="en-US" sz="2000" dirty="0" smtClean="0">
                <a:latin typeface="+mj-lt"/>
              </a:rPr>
              <a:t> </a:t>
            </a:r>
            <a:r>
              <a:rPr lang="en-US" sz="2000" dirty="0" err="1" smtClean="0">
                <a:latin typeface="+mj-lt"/>
              </a:rPr>
              <a:t>liệu</a:t>
            </a:r>
            <a:r>
              <a:rPr lang="en-US" sz="2000" dirty="0" smtClean="0">
                <a:latin typeface="+mj-lt"/>
              </a:rPr>
              <a:t> copy </a:t>
            </a:r>
            <a:r>
              <a:rPr lang="en-US" sz="2000" dirty="0" err="1" smtClean="0">
                <a:latin typeface="+mj-lt"/>
              </a:rPr>
              <a:t>vào</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mảng</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phù</a:t>
            </a:r>
            <a:r>
              <a:rPr lang="en-US" sz="2000" dirty="0" smtClean="0">
                <a:latin typeface="+mj-lt"/>
              </a:rPr>
              <a:t> </a:t>
            </a:r>
            <a:r>
              <a:rPr lang="en-US" sz="2000" dirty="0" err="1" smtClean="0">
                <a:latin typeface="+mj-lt"/>
              </a:rPr>
              <a:t>hợp</a:t>
            </a:r>
            <a:r>
              <a:rPr lang="en-US" sz="2000" dirty="0" smtClean="0">
                <a:latin typeface="+mj-lt"/>
              </a:rPr>
              <a:t> </a:t>
            </a:r>
            <a:r>
              <a:rPr lang="en-US" sz="2000" dirty="0" err="1" smtClean="0">
                <a:latin typeface="+mj-lt"/>
              </a:rPr>
              <a:t>kích</a:t>
            </a:r>
            <a:r>
              <a:rPr lang="en-US" sz="2000" dirty="0" smtClean="0">
                <a:latin typeface="+mj-lt"/>
              </a:rPr>
              <a:t> </a:t>
            </a:r>
            <a:r>
              <a:rPr lang="en-US" sz="2000" dirty="0" err="1" smtClean="0">
                <a:latin typeface="+mj-lt"/>
              </a:rPr>
              <a:t>thước</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mảng</a:t>
            </a:r>
            <a:r>
              <a:rPr lang="en-US" sz="2000" dirty="0" smtClean="0">
                <a:latin typeface="+mj-lt"/>
              </a:rPr>
              <a:t> hay </a:t>
            </a:r>
            <a:r>
              <a:rPr lang="en-US" sz="2000" dirty="0" err="1" smtClean="0">
                <a:latin typeface="+mj-lt"/>
              </a:rPr>
              <a:t>không</a:t>
            </a:r>
            <a:r>
              <a:rPr lang="en-US" sz="2000" dirty="0" smtClean="0">
                <a:latin typeface="+mj-lt"/>
              </a:rPr>
              <a:t>?</a:t>
            </a:r>
          </a:p>
        </p:txBody>
      </p:sp>
      <p:grpSp>
        <p:nvGrpSpPr>
          <p:cNvPr id="17" name="Group 16"/>
          <p:cNvGrpSpPr/>
          <p:nvPr/>
        </p:nvGrpSpPr>
        <p:grpSpPr>
          <a:xfrm>
            <a:off x="8085835" y="214266"/>
            <a:ext cx="986759" cy="638474"/>
            <a:chOff x="7786710" y="571480"/>
            <a:chExt cx="1143008" cy="714380"/>
          </a:xfrm>
        </p:grpSpPr>
        <p:sp>
          <p:nvSpPr>
            <p:cNvPr id="18" name="Flowchart: Punched Tape 17"/>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5-Point Star 18"/>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1" name="Picture 20"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12</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3"/>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3"/>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12</a:t>
            </a:fld>
            <a:endParaRPr lang="en-US" sz="1800" dirty="0">
              <a:solidFill>
                <a:srgbClr val="FF0000"/>
              </a:solidFill>
            </a:endParaRPr>
          </a:p>
        </p:txBody>
      </p:sp>
      <p:pic>
        <p:nvPicPr>
          <p:cNvPr id="7" name="Picture 11" descr="book_w"/>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500166" y="1285860"/>
            <a:ext cx="7215238" cy="2246769"/>
          </a:xfrm>
          <a:prstGeom prst="rect">
            <a:avLst/>
          </a:prstGeom>
          <a:noFill/>
        </p:spPr>
        <p:txBody>
          <a:bodyPr wrap="square" rtlCol="0">
            <a:spAutoFit/>
          </a:bodyPr>
          <a:lstStyle/>
          <a:p>
            <a:pPr eaLnBrk="1" hangingPunct="1">
              <a:buFont typeface="Wingdings 2" pitchFamily="18" charset="2"/>
              <a:buNone/>
            </a:pPr>
            <a:r>
              <a:rPr lang="en-US" sz="2000" dirty="0" smtClean="0">
                <a:latin typeface="+mj-lt"/>
              </a:rPr>
              <a:t>2.Sử </a:t>
            </a:r>
            <a:r>
              <a:rPr lang="en-US" sz="2000" dirty="0" err="1" smtClean="0">
                <a:latin typeface="+mj-lt"/>
              </a:rPr>
              <a:t>dụng</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thư</a:t>
            </a:r>
            <a:r>
              <a:rPr lang="en-US" sz="2000" dirty="0" smtClean="0">
                <a:latin typeface="+mj-lt"/>
              </a:rPr>
              <a:t> </a:t>
            </a:r>
            <a:r>
              <a:rPr lang="en-US" sz="2000" dirty="0" err="1" smtClean="0">
                <a:latin typeface="+mj-lt"/>
              </a:rPr>
              <a:t>viện</a:t>
            </a:r>
            <a:r>
              <a:rPr lang="en-US" sz="2000" dirty="0" smtClean="0">
                <a:latin typeface="+mj-lt"/>
              </a:rPr>
              <a:t> an </a:t>
            </a:r>
            <a:r>
              <a:rPr lang="en-US" sz="2000" dirty="0" err="1" smtClean="0">
                <a:latin typeface="+mj-lt"/>
              </a:rPr>
              <a:t>toàn</a:t>
            </a:r>
            <a:endParaRPr lang="en-US" sz="2000" dirty="0" smtClean="0">
              <a:latin typeface="+mj-lt"/>
            </a:endParaRPr>
          </a:p>
          <a:p>
            <a:pPr eaLnBrk="1" hangingPunct="1"/>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thư</a:t>
            </a:r>
            <a:r>
              <a:rPr lang="en-US" sz="2000" dirty="0" smtClean="0">
                <a:latin typeface="+mj-lt"/>
              </a:rPr>
              <a:t> </a:t>
            </a:r>
            <a:r>
              <a:rPr lang="en-US" sz="2000" dirty="0" err="1" smtClean="0">
                <a:latin typeface="+mj-lt"/>
              </a:rPr>
              <a:t>viện</a:t>
            </a:r>
            <a:r>
              <a:rPr lang="en-US" sz="2000" dirty="0" smtClean="0">
                <a:latin typeface="+mj-lt"/>
              </a:rPr>
              <a:t> </a:t>
            </a:r>
            <a:r>
              <a:rPr lang="en-US" sz="2000" dirty="0" err="1" smtClean="0">
                <a:latin typeface="+mj-lt"/>
              </a:rPr>
              <a:t>được</a:t>
            </a:r>
            <a:r>
              <a:rPr lang="en-US" sz="2000" dirty="0" smtClean="0">
                <a:latin typeface="+mj-lt"/>
              </a:rPr>
              <a:t> </a:t>
            </a:r>
            <a:r>
              <a:rPr lang="en-US" sz="2000" dirty="0" err="1" smtClean="0">
                <a:latin typeface="+mj-lt"/>
              </a:rPr>
              <a:t>viết</a:t>
            </a:r>
            <a:r>
              <a:rPr lang="en-US" sz="2000" dirty="0" smtClean="0">
                <a:latin typeface="+mj-lt"/>
              </a:rPr>
              <a:t> </a:t>
            </a:r>
            <a:r>
              <a:rPr lang="en-US" sz="2000" dirty="0" err="1" smtClean="0">
                <a:latin typeface="+mj-lt"/>
              </a:rPr>
              <a:t>tốt</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đã</a:t>
            </a:r>
            <a:r>
              <a:rPr lang="en-US" sz="2000" dirty="0" smtClean="0">
                <a:latin typeface="+mj-lt"/>
              </a:rPr>
              <a:t> </a:t>
            </a:r>
            <a:r>
              <a:rPr lang="en-US" sz="2000" dirty="0" err="1" smtClean="0">
                <a:latin typeface="+mj-lt"/>
              </a:rPr>
              <a:t>được</a:t>
            </a: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thử</a:t>
            </a:r>
            <a:r>
              <a:rPr lang="en-US" sz="2000" dirty="0" smtClean="0">
                <a:latin typeface="+mj-lt"/>
              </a:rPr>
              <a:t> </a:t>
            </a:r>
            <a:r>
              <a:rPr lang="en-US" sz="2000" dirty="0" err="1" smtClean="0">
                <a:latin typeface="+mj-lt"/>
              </a:rPr>
              <a:t>dành</a:t>
            </a:r>
            <a:r>
              <a:rPr lang="en-US" sz="2000" dirty="0" smtClean="0">
                <a:latin typeface="+mj-lt"/>
              </a:rPr>
              <a:t> </a:t>
            </a:r>
            <a:r>
              <a:rPr lang="en-US" sz="2000" dirty="0" err="1" smtClean="0">
                <a:latin typeface="+mj-lt"/>
              </a:rPr>
              <a:t>cho</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kiểu</a:t>
            </a:r>
            <a:r>
              <a:rPr lang="en-US" sz="2000" dirty="0" smtClean="0">
                <a:latin typeface="+mj-lt"/>
              </a:rPr>
              <a:t> </a:t>
            </a:r>
            <a:r>
              <a:rPr lang="en-US" sz="2000" dirty="0" err="1" smtClean="0">
                <a:latin typeface="+mj-lt"/>
              </a:rPr>
              <a:t>dữ</a:t>
            </a:r>
            <a:r>
              <a:rPr lang="en-US" sz="2000" dirty="0" smtClean="0">
                <a:latin typeface="+mj-lt"/>
              </a:rPr>
              <a:t> </a:t>
            </a:r>
            <a:r>
              <a:rPr lang="en-US" sz="2000" dirty="0" err="1" smtClean="0">
                <a:latin typeface="+mj-lt"/>
              </a:rPr>
              <a:t>liệu</a:t>
            </a:r>
            <a:r>
              <a:rPr lang="en-US" sz="2000" dirty="0" smtClean="0">
                <a:latin typeface="+mj-lt"/>
              </a:rPr>
              <a:t> </a:t>
            </a:r>
            <a:r>
              <a:rPr lang="en-US" sz="2000" dirty="0" err="1" smtClean="0">
                <a:latin typeface="+mj-lt"/>
              </a:rPr>
              <a:t>trừu</a:t>
            </a:r>
            <a:r>
              <a:rPr lang="en-US" sz="2000" dirty="0" smtClean="0">
                <a:latin typeface="+mj-lt"/>
              </a:rPr>
              <a:t> </a:t>
            </a:r>
            <a:r>
              <a:rPr lang="en-US" sz="2000" dirty="0" err="1" smtClean="0">
                <a:latin typeface="+mj-lt"/>
              </a:rPr>
              <a:t>tượng</a:t>
            </a:r>
            <a:r>
              <a:rPr lang="en-US" sz="2000" dirty="0" smtClean="0">
                <a:latin typeface="+mj-lt"/>
              </a:rPr>
              <a:t> </a:t>
            </a:r>
            <a:r>
              <a:rPr lang="en-US" sz="2000" dirty="0" err="1" smtClean="0">
                <a:latin typeface="+mj-lt"/>
              </a:rPr>
              <a:t>mà</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thư</a:t>
            </a:r>
            <a:r>
              <a:rPr lang="en-US" sz="2000" dirty="0" smtClean="0">
                <a:latin typeface="+mj-lt"/>
              </a:rPr>
              <a:t> </a:t>
            </a:r>
            <a:r>
              <a:rPr lang="en-US" sz="2000" dirty="0" err="1" smtClean="0">
                <a:latin typeface="+mj-lt"/>
              </a:rPr>
              <a:t>viện</a:t>
            </a:r>
            <a:r>
              <a:rPr lang="en-US" sz="2000" dirty="0" smtClean="0">
                <a:latin typeface="+mj-lt"/>
              </a:rPr>
              <a:t> </a:t>
            </a:r>
            <a:r>
              <a:rPr lang="en-US" sz="2000" dirty="0" err="1" smtClean="0">
                <a:latin typeface="+mj-lt"/>
              </a:rPr>
              <a:t>này</a:t>
            </a:r>
            <a:r>
              <a:rPr lang="en-US" sz="2000" dirty="0" smtClean="0">
                <a:latin typeface="+mj-lt"/>
              </a:rPr>
              <a:t> </a:t>
            </a:r>
            <a:r>
              <a:rPr lang="en-US" sz="2000" dirty="0" err="1" smtClean="0">
                <a:latin typeface="+mj-lt"/>
              </a:rPr>
              <a:t>thực</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tự</a:t>
            </a:r>
            <a:r>
              <a:rPr lang="en-US" sz="2000" dirty="0" smtClean="0">
                <a:latin typeface="+mj-lt"/>
              </a:rPr>
              <a:t> </a:t>
            </a:r>
            <a:r>
              <a:rPr lang="en-US" sz="2000" dirty="0" err="1" smtClean="0">
                <a:latin typeface="+mj-lt"/>
              </a:rPr>
              <a:t>động</a:t>
            </a:r>
            <a:r>
              <a:rPr lang="en-US" sz="2000" dirty="0" smtClean="0">
                <a:latin typeface="+mj-lt"/>
              </a:rPr>
              <a:t> </a:t>
            </a:r>
            <a:r>
              <a:rPr lang="en-US" sz="2000" dirty="0" err="1" smtClean="0">
                <a:latin typeface="+mj-lt"/>
              </a:rPr>
              <a:t>việc</a:t>
            </a:r>
            <a:r>
              <a:rPr lang="en-US" sz="2000" dirty="0" smtClean="0">
                <a:latin typeface="+mj-lt"/>
              </a:rPr>
              <a:t> </a:t>
            </a:r>
            <a:r>
              <a:rPr lang="en-US" sz="2000" dirty="0" err="1" smtClean="0">
                <a:latin typeface="+mj-lt"/>
              </a:rPr>
              <a:t>quản</a:t>
            </a:r>
            <a:r>
              <a:rPr lang="en-US" sz="2000" dirty="0" smtClean="0">
                <a:latin typeface="+mj-lt"/>
              </a:rPr>
              <a:t> </a:t>
            </a:r>
            <a:r>
              <a:rPr lang="en-US" sz="2000" dirty="0" err="1" smtClean="0">
                <a:latin typeface="+mj-lt"/>
              </a:rPr>
              <a:t>lý</a:t>
            </a:r>
            <a:r>
              <a:rPr lang="en-US" sz="2000" dirty="0" smtClean="0">
                <a:latin typeface="+mj-lt"/>
              </a:rPr>
              <a:t> </a:t>
            </a:r>
            <a:r>
              <a:rPr lang="en-US" sz="2000" dirty="0" err="1" smtClean="0">
                <a:latin typeface="+mj-lt"/>
              </a:rPr>
              <a:t>bộ</a:t>
            </a:r>
            <a:r>
              <a:rPr lang="en-US" sz="2000" dirty="0" smtClean="0">
                <a:latin typeface="+mj-lt"/>
              </a:rPr>
              <a:t> </a:t>
            </a:r>
            <a:r>
              <a:rPr lang="en-US" sz="2000" dirty="0" err="1" smtClean="0">
                <a:latin typeface="+mj-lt"/>
              </a:rPr>
              <a:t>nhớ</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đó</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kiểm</a:t>
            </a:r>
            <a:r>
              <a:rPr lang="en-US" sz="2000" dirty="0" smtClean="0">
                <a:latin typeface="+mj-lt"/>
              </a:rPr>
              <a:t> </a:t>
            </a:r>
            <a:r>
              <a:rPr lang="en-US" sz="2000" dirty="0" err="1" smtClean="0">
                <a:latin typeface="+mj-lt"/>
              </a:rPr>
              <a:t>tra</a:t>
            </a:r>
            <a:r>
              <a:rPr lang="en-US" sz="2000" dirty="0" smtClean="0">
                <a:latin typeface="+mj-lt"/>
              </a:rPr>
              <a:t> </a:t>
            </a:r>
            <a:r>
              <a:rPr lang="en-US" sz="2000" dirty="0" err="1" smtClean="0">
                <a:latin typeface="+mj-lt"/>
              </a:rPr>
              <a:t>biên</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làm</a:t>
            </a:r>
            <a:r>
              <a:rPr lang="en-US" sz="2000" dirty="0" smtClean="0">
                <a:latin typeface="+mj-lt"/>
              </a:rPr>
              <a:t> </a:t>
            </a:r>
            <a:r>
              <a:rPr lang="en-US" sz="2000" dirty="0" err="1" smtClean="0">
                <a:latin typeface="+mj-lt"/>
              </a:rPr>
              <a:t>giảm</a:t>
            </a:r>
            <a:r>
              <a:rPr lang="en-US" sz="2000" dirty="0" smtClean="0">
                <a:latin typeface="+mj-lt"/>
              </a:rPr>
              <a:t> </a:t>
            </a:r>
            <a:r>
              <a:rPr lang="en-US" sz="2000" dirty="0" err="1" smtClean="0">
                <a:latin typeface="+mj-lt"/>
              </a:rPr>
              <a:t>sự</a:t>
            </a:r>
            <a:r>
              <a:rPr lang="en-US" sz="2000" dirty="0" smtClean="0">
                <a:latin typeface="+mj-lt"/>
              </a:rPr>
              <a:t> </a:t>
            </a:r>
            <a:r>
              <a:rPr lang="en-US" sz="2000" dirty="0" err="1" smtClean="0">
                <a:latin typeface="+mj-lt"/>
              </a:rPr>
              <a:t>xuất</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ảnh</a:t>
            </a:r>
            <a:r>
              <a:rPr lang="en-US" sz="2000" dirty="0" smtClean="0">
                <a:latin typeface="+mj-lt"/>
              </a:rPr>
              <a:t> </a:t>
            </a:r>
            <a:r>
              <a:rPr lang="en-US" sz="2000" dirty="0" err="1" smtClean="0">
                <a:latin typeface="+mj-lt"/>
              </a:rPr>
              <a:t>hưởng</a:t>
            </a:r>
            <a:r>
              <a:rPr lang="en-US" sz="2000" dirty="0" smtClean="0">
                <a:latin typeface="+mj-lt"/>
              </a:rPr>
              <a:t> </a:t>
            </a:r>
            <a:r>
              <a:rPr lang="en-US" sz="2000" dirty="0" err="1" smtClean="0">
                <a:latin typeface="+mj-lt"/>
              </a:rPr>
              <a:t>của</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tượng</a:t>
            </a:r>
            <a:r>
              <a:rPr lang="en-US" sz="2000" dirty="0" smtClean="0">
                <a:latin typeface="+mj-lt"/>
              </a:rPr>
              <a:t> </a:t>
            </a:r>
            <a:r>
              <a:rPr lang="en-US" sz="2000" dirty="0" err="1" smtClean="0">
                <a:latin typeface="+mj-lt"/>
              </a:rPr>
              <a:t>tràn</a:t>
            </a:r>
            <a:r>
              <a:rPr lang="en-US" sz="2000" dirty="0" smtClean="0">
                <a:latin typeface="+mj-lt"/>
              </a:rPr>
              <a:t> </a:t>
            </a:r>
            <a:r>
              <a:rPr lang="en-US" sz="2000" dirty="0" err="1" smtClean="0">
                <a:latin typeface="+mj-lt"/>
              </a:rPr>
              <a:t>bộ</a:t>
            </a:r>
            <a:r>
              <a:rPr lang="en-US" sz="2000" dirty="0" smtClean="0">
                <a:latin typeface="+mj-lt"/>
              </a:rPr>
              <a:t> </a:t>
            </a:r>
            <a:r>
              <a:rPr lang="en-US" sz="2000" dirty="0" err="1" smtClean="0">
                <a:latin typeface="+mj-lt"/>
              </a:rPr>
              <a:t>đệm</a:t>
            </a:r>
            <a:r>
              <a:rPr lang="en-US" sz="2000" dirty="0" smtClean="0">
                <a:latin typeface="+mj-lt"/>
              </a:rPr>
              <a:t>.</a:t>
            </a:r>
          </a:p>
          <a:p>
            <a:pPr eaLnBrk="1" hangingPunct="1"/>
            <a:r>
              <a:rPr lang="en-US" sz="2000" dirty="0" err="1" smtClean="0">
                <a:latin typeface="+mj-lt"/>
              </a:rPr>
              <a:t>Các</a:t>
            </a:r>
            <a:r>
              <a:rPr lang="en-US" sz="2000" dirty="0" smtClean="0">
                <a:latin typeface="+mj-lt"/>
              </a:rPr>
              <a:t> </a:t>
            </a:r>
            <a:r>
              <a:rPr lang="en-US" sz="2000" dirty="0" err="1" smtClean="0">
                <a:latin typeface="+mj-lt"/>
              </a:rPr>
              <a:t>thư</a:t>
            </a:r>
            <a:r>
              <a:rPr lang="en-US" sz="2000" dirty="0" smtClean="0">
                <a:latin typeface="+mj-lt"/>
              </a:rPr>
              <a:t> </a:t>
            </a:r>
            <a:r>
              <a:rPr lang="en-US" sz="2000" dirty="0" err="1" smtClean="0">
                <a:latin typeface="+mj-lt"/>
              </a:rPr>
              <a:t>viện</a:t>
            </a:r>
            <a:r>
              <a:rPr lang="en-US" sz="2000" dirty="0" smtClean="0">
                <a:latin typeface="+mj-lt"/>
              </a:rPr>
              <a:t> an </a:t>
            </a:r>
            <a:r>
              <a:rPr lang="en-US" sz="2000" dirty="0" err="1" smtClean="0">
                <a:latin typeface="+mj-lt"/>
              </a:rPr>
              <a:t>toàn</a:t>
            </a:r>
            <a:r>
              <a:rPr lang="en-US" sz="2000" dirty="0" smtClean="0">
                <a:latin typeface="+mj-lt"/>
              </a:rPr>
              <a:t> </a:t>
            </a:r>
            <a:r>
              <a:rPr lang="en-US" sz="2000" dirty="0" err="1" smtClean="0">
                <a:latin typeface="+mj-lt"/>
              </a:rPr>
              <a:t>gồm</a:t>
            </a:r>
            <a:r>
              <a:rPr lang="en-US" sz="2000" dirty="0" smtClean="0">
                <a:latin typeface="+mj-lt"/>
              </a:rPr>
              <a:t> </a:t>
            </a:r>
            <a:r>
              <a:rPr lang="en-US" sz="2000" dirty="0" err="1" smtClean="0">
                <a:latin typeface="+mj-lt"/>
              </a:rPr>
              <a:t>có</a:t>
            </a:r>
            <a:r>
              <a:rPr lang="en-US" sz="2000" dirty="0" smtClean="0">
                <a:latin typeface="+mj-lt"/>
              </a:rPr>
              <a:t> The Better String Library, </a:t>
            </a:r>
            <a:r>
              <a:rPr lang="en-US" sz="2000" dirty="0" err="1" smtClean="0">
                <a:latin typeface="+mj-lt"/>
              </a:rPr>
              <a:t>Arri</a:t>
            </a:r>
            <a:r>
              <a:rPr lang="en-US" sz="2000" dirty="0" smtClean="0">
                <a:latin typeface="+mj-lt"/>
              </a:rPr>
              <a:t> Buffer API </a:t>
            </a:r>
            <a:r>
              <a:rPr lang="en-US" sz="2000" dirty="0" err="1" smtClean="0">
                <a:latin typeface="+mj-lt"/>
              </a:rPr>
              <a:t>và</a:t>
            </a:r>
            <a:r>
              <a:rPr lang="en-US" sz="2000" dirty="0" smtClean="0">
                <a:latin typeface="+mj-lt"/>
              </a:rPr>
              <a:t> </a:t>
            </a:r>
            <a:r>
              <a:rPr lang="en-US" sz="2000" dirty="0" err="1" smtClean="0">
                <a:latin typeface="+mj-lt"/>
              </a:rPr>
              <a:t>Vstr</a:t>
            </a:r>
            <a:endParaRPr lang="en-US" sz="2000" dirty="0" smtClean="0">
              <a:latin typeface="+mj-lt"/>
            </a:endParaRPr>
          </a:p>
        </p:txBody>
      </p:sp>
      <p:sp>
        <p:nvSpPr>
          <p:cNvPr id="13" name="TextBox 12"/>
          <p:cNvSpPr txBox="1"/>
          <p:nvPr/>
        </p:nvSpPr>
        <p:spPr>
          <a:xfrm>
            <a:off x="1500166" y="3500438"/>
            <a:ext cx="7143800" cy="3016210"/>
          </a:xfrm>
          <a:prstGeom prst="rect">
            <a:avLst/>
          </a:prstGeom>
          <a:noFill/>
        </p:spPr>
        <p:txBody>
          <a:bodyPr wrap="square" rtlCol="0">
            <a:spAutoFit/>
          </a:bodyPr>
          <a:lstStyle/>
          <a:p>
            <a:pPr eaLnBrk="1" hangingPunct="1"/>
            <a:r>
              <a:rPr lang="en-US" sz="1900" dirty="0" smtClean="0">
                <a:latin typeface="+mj-lt"/>
              </a:rPr>
              <a:t>3. </a:t>
            </a:r>
            <a:r>
              <a:rPr lang="en-US" sz="1900" dirty="0" err="1" smtClean="0">
                <a:latin typeface="+mj-lt"/>
              </a:rPr>
              <a:t>Chống</a:t>
            </a:r>
            <a:r>
              <a:rPr lang="en-US" sz="1900" dirty="0" smtClean="0">
                <a:latin typeface="+mj-lt"/>
              </a:rPr>
              <a:t> </a:t>
            </a:r>
            <a:r>
              <a:rPr lang="en-US" sz="1900" dirty="0" err="1" smtClean="0">
                <a:latin typeface="+mj-lt"/>
              </a:rPr>
              <a:t>tràn</a:t>
            </a:r>
            <a:r>
              <a:rPr lang="en-US" sz="1900" dirty="0" smtClean="0">
                <a:latin typeface="+mj-lt"/>
              </a:rPr>
              <a:t> </a:t>
            </a:r>
            <a:r>
              <a:rPr lang="en-US" sz="1900" dirty="0" err="1" smtClean="0">
                <a:latin typeface="+mj-lt"/>
              </a:rPr>
              <a:t>bộ</a:t>
            </a:r>
            <a:r>
              <a:rPr lang="en-US" sz="1900" dirty="0" smtClean="0">
                <a:latin typeface="+mj-lt"/>
              </a:rPr>
              <a:t> </a:t>
            </a:r>
            <a:r>
              <a:rPr lang="en-US" sz="1900" dirty="0" err="1" smtClean="0">
                <a:latin typeface="+mj-lt"/>
              </a:rPr>
              <a:t>đệm</a:t>
            </a:r>
            <a:r>
              <a:rPr lang="en-US" sz="1900" dirty="0" smtClean="0">
                <a:latin typeface="+mj-lt"/>
              </a:rPr>
              <a:t> </a:t>
            </a:r>
            <a:r>
              <a:rPr lang="en-US" sz="1900" dirty="0" err="1" smtClean="0">
                <a:latin typeface="+mj-lt"/>
              </a:rPr>
              <a:t>trên</a:t>
            </a:r>
            <a:r>
              <a:rPr lang="en-US" sz="1900" dirty="0" smtClean="0">
                <a:latin typeface="+mj-lt"/>
              </a:rPr>
              <a:t> stack</a:t>
            </a:r>
          </a:p>
          <a:p>
            <a:pPr eaLnBrk="1" hangingPunct="1"/>
            <a:r>
              <a:rPr lang="en-US" sz="1900" dirty="0" smtClean="0">
                <a:latin typeface="+mj-lt"/>
              </a:rPr>
              <a:t>Stack-smashing protection </a:t>
            </a:r>
            <a:r>
              <a:rPr lang="en-US" sz="1900" dirty="0" err="1" smtClean="0">
                <a:latin typeface="+mj-lt"/>
              </a:rPr>
              <a:t>là</a:t>
            </a:r>
            <a:r>
              <a:rPr lang="en-US" sz="1900" dirty="0" smtClean="0">
                <a:latin typeface="+mj-lt"/>
              </a:rPr>
              <a:t> </a:t>
            </a:r>
            <a:r>
              <a:rPr lang="en-US" sz="1900" dirty="0" err="1" smtClean="0">
                <a:latin typeface="+mj-lt"/>
              </a:rPr>
              <a:t>kỹ</a:t>
            </a:r>
            <a:r>
              <a:rPr lang="en-US" sz="1900" dirty="0" smtClean="0">
                <a:latin typeface="+mj-lt"/>
              </a:rPr>
              <a:t> </a:t>
            </a:r>
            <a:r>
              <a:rPr lang="en-US" sz="1900" dirty="0" err="1" smtClean="0">
                <a:latin typeface="+mj-lt"/>
              </a:rPr>
              <a:t>thuật</a:t>
            </a:r>
            <a:r>
              <a:rPr lang="en-US" sz="1900" dirty="0" smtClean="0">
                <a:latin typeface="+mj-lt"/>
              </a:rPr>
              <a:t>  </a:t>
            </a:r>
            <a:r>
              <a:rPr lang="en-US" sz="1900" dirty="0" err="1" smtClean="0">
                <a:latin typeface="+mj-lt"/>
              </a:rPr>
              <a:t>dùng</a:t>
            </a:r>
            <a:r>
              <a:rPr lang="en-US" sz="1900" dirty="0" smtClean="0">
                <a:latin typeface="+mj-lt"/>
              </a:rPr>
              <a:t> </a:t>
            </a:r>
            <a:r>
              <a:rPr lang="en-US" sz="1900" dirty="0" err="1" smtClean="0">
                <a:latin typeface="+mj-lt"/>
              </a:rPr>
              <a:t>để</a:t>
            </a:r>
            <a:r>
              <a:rPr lang="en-US" sz="1900" dirty="0" smtClean="0">
                <a:latin typeface="+mj-lt"/>
              </a:rPr>
              <a:t> </a:t>
            </a:r>
            <a:r>
              <a:rPr lang="en-US" sz="1900" dirty="0" err="1" smtClean="0">
                <a:latin typeface="+mj-lt"/>
              </a:rPr>
              <a:t>phát</a:t>
            </a:r>
            <a:r>
              <a:rPr lang="en-US" sz="1900" dirty="0" smtClean="0">
                <a:latin typeface="+mj-lt"/>
              </a:rPr>
              <a:t> </a:t>
            </a:r>
            <a:r>
              <a:rPr lang="en-US" sz="1900" dirty="0" err="1" smtClean="0">
                <a:latin typeface="+mj-lt"/>
              </a:rPr>
              <a:t>hiện</a:t>
            </a:r>
            <a:r>
              <a:rPr lang="en-US" sz="1900" dirty="0" smtClean="0">
                <a:latin typeface="+mj-lt"/>
              </a:rPr>
              <a:t> </a:t>
            </a:r>
            <a:r>
              <a:rPr lang="en-US" sz="1900" dirty="0" err="1" smtClean="0">
                <a:latin typeface="+mj-lt"/>
              </a:rPr>
              <a:t>các</a:t>
            </a:r>
            <a:r>
              <a:rPr lang="en-US" sz="1900" dirty="0" smtClean="0">
                <a:latin typeface="+mj-lt"/>
              </a:rPr>
              <a:t> </a:t>
            </a:r>
            <a:r>
              <a:rPr lang="en-US" sz="1900" dirty="0" err="1" smtClean="0">
                <a:latin typeface="+mj-lt"/>
              </a:rPr>
              <a:t>hiện</a:t>
            </a:r>
            <a:r>
              <a:rPr lang="en-US" sz="1900" dirty="0" smtClean="0">
                <a:latin typeface="+mj-lt"/>
              </a:rPr>
              <a:t> </a:t>
            </a:r>
            <a:r>
              <a:rPr lang="en-US" sz="1900" dirty="0" err="1" smtClean="0">
                <a:latin typeface="+mj-lt"/>
              </a:rPr>
              <a:t>tượng</a:t>
            </a:r>
            <a:r>
              <a:rPr lang="en-US" sz="1900" dirty="0" smtClean="0">
                <a:latin typeface="+mj-lt"/>
              </a:rPr>
              <a:t> </a:t>
            </a:r>
            <a:r>
              <a:rPr lang="en-US" sz="1900" dirty="0" err="1" smtClean="0">
                <a:latin typeface="+mj-lt"/>
              </a:rPr>
              <a:t>tràn</a:t>
            </a:r>
            <a:r>
              <a:rPr lang="en-US" sz="1900" dirty="0" smtClean="0">
                <a:latin typeface="+mj-lt"/>
              </a:rPr>
              <a:t> </a:t>
            </a:r>
            <a:r>
              <a:rPr lang="en-US" sz="1900" dirty="0" err="1" smtClean="0">
                <a:latin typeface="+mj-lt"/>
              </a:rPr>
              <a:t>bộ</a:t>
            </a:r>
            <a:r>
              <a:rPr lang="en-US" sz="1900" dirty="0" smtClean="0">
                <a:latin typeface="+mj-lt"/>
              </a:rPr>
              <a:t> </a:t>
            </a:r>
            <a:r>
              <a:rPr lang="en-US" sz="1900" dirty="0" err="1" smtClean="0">
                <a:latin typeface="+mj-lt"/>
              </a:rPr>
              <a:t>đệm</a:t>
            </a:r>
            <a:r>
              <a:rPr lang="en-US" sz="1900" dirty="0" smtClean="0">
                <a:latin typeface="+mj-lt"/>
              </a:rPr>
              <a:t> </a:t>
            </a:r>
            <a:r>
              <a:rPr lang="en-US" sz="1900" dirty="0" err="1" smtClean="0">
                <a:latin typeface="+mj-lt"/>
              </a:rPr>
              <a:t>phổ</a:t>
            </a:r>
            <a:r>
              <a:rPr lang="en-US" sz="1900" dirty="0" smtClean="0">
                <a:latin typeface="+mj-lt"/>
              </a:rPr>
              <a:t> </a:t>
            </a:r>
            <a:r>
              <a:rPr lang="en-US" sz="1900" dirty="0" err="1" smtClean="0">
                <a:latin typeface="+mj-lt"/>
              </a:rPr>
              <a:t>biến</a:t>
            </a:r>
            <a:r>
              <a:rPr lang="en-US" sz="1900" dirty="0" smtClean="0">
                <a:latin typeface="+mj-lt"/>
              </a:rPr>
              <a:t> </a:t>
            </a:r>
            <a:r>
              <a:rPr lang="en-US" sz="1900" dirty="0" err="1" smtClean="0">
                <a:latin typeface="+mj-lt"/>
              </a:rPr>
              <a:t>nhất</a:t>
            </a:r>
            <a:r>
              <a:rPr lang="en-US" sz="1900" dirty="0" smtClean="0">
                <a:latin typeface="+mj-lt"/>
              </a:rPr>
              <a:t>. </a:t>
            </a:r>
            <a:r>
              <a:rPr lang="en-US" sz="1900" dirty="0" err="1" smtClean="0">
                <a:latin typeface="+mj-lt"/>
              </a:rPr>
              <a:t>Kỹ</a:t>
            </a:r>
            <a:r>
              <a:rPr lang="en-US" sz="1900" dirty="0" smtClean="0">
                <a:latin typeface="+mj-lt"/>
              </a:rPr>
              <a:t> </a:t>
            </a:r>
            <a:r>
              <a:rPr lang="en-US" sz="1900" dirty="0" err="1" smtClean="0">
                <a:latin typeface="+mj-lt"/>
              </a:rPr>
              <a:t>thuật</a:t>
            </a:r>
            <a:r>
              <a:rPr lang="en-US" sz="1900" dirty="0" smtClean="0">
                <a:latin typeface="+mj-lt"/>
              </a:rPr>
              <a:t> </a:t>
            </a:r>
            <a:r>
              <a:rPr lang="en-US" sz="1900" dirty="0" err="1" smtClean="0">
                <a:latin typeface="+mj-lt"/>
              </a:rPr>
              <a:t>này</a:t>
            </a:r>
            <a:r>
              <a:rPr lang="en-US" sz="1900" dirty="0" smtClean="0">
                <a:latin typeface="+mj-lt"/>
              </a:rPr>
              <a:t> </a:t>
            </a:r>
            <a:r>
              <a:rPr lang="en-US" sz="1900" dirty="0" err="1" smtClean="0">
                <a:latin typeface="+mj-lt"/>
              </a:rPr>
              <a:t>kiểm</a:t>
            </a:r>
            <a:r>
              <a:rPr lang="en-US" sz="1900" dirty="0" smtClean="0">
                <a:latin typeface="+mj-lt"/>
              </a:rPr>
              <a:t> </a:t>
            </a:r>
            <a:r>
              <a:rPr lang="en-US" sz="1900" dirty="0" err="1" smtClean="0">
                <a:latin typeface="+mj-lt"/>
              </a:rPr>
              <a:t>tra</a:t>
            </a:r>
            <a:r>
              <a:rPr lang="en-US" sz="1900" dirty="0" smtClean="0">
                <a:latin typeface="+mj-lt"/>
              </a:rPr>
              <a:t>  </a:t>
            </a:r>
            <a:r>
              <a:rPr lang="en-US" sz="1900" dirty="0" err="1" smtClean="0">
                <a:latin typeface="+mj-lt"/>
              </a:rPr>
              <a:t>xem</a:t>
            </a:r>
            <a:r>
              <a:rPr lang="en-US" sz="1900" dirty="0" smtClean="0">
                <a:latin typeface="+mj-lt"/>
              </a:rPr>
              <a:t> stack </a:t>
            </a:r>
            <a:r>
              <a:rPr lang="en-US" sz="1900" dirty="0" err="1" smtClean="0">
                <a:latin typeface="+mj-lt"/>
              </a:rPr>
              <a:t>đã</a:t>
            </a:r>
            <a:r>
              <a:rPr lang="en-US" sz="1900" dirty="0" smtClean="0">
                <a:latin typeface="+mj-lt"/>
              </a:rPr>
              <a:t> </a:t>
            </a:r>
            <a:r>
              <a:rPr lang="en-US" sz="1900" dirty="0" err="1" smtClean="0">
                <a:latin typeface="+mj-lt"/>
              </a:rPr>
              <a:t>bị</a:t>
            </a:r>
            <a:r>
              <a:rPr lang="en-US" sz="1900" dirty="0" smtClean="0">
                <a:latin typeface="+mj-lt"/>
              </a:rPr>
              <a:t> </a:t>
            </a:r>
            <a:r>
              <a:rPr lang="en-US" sz="1900" dirty="0" err="1" smtClean="0">
                <a:latin typeface="+mj-lt"/>
              </a:rPr>
              <a:t>sửa</a:t>
            </a:r>
            <a:r>
              <a:rPr lang="en-US" sz="1900" dirty="0" smtClean="0">
                <a:latin typeface="+mj-lt"/>
              </a:rPr>
              <a:t> </a:t>
            </a:r>
            <a:r>
              <a:rPr lang="en-US" sz="1900" dirty="0" err="1" smtClean="0">
                <a:latin typeface="+mj-lt"/>
              </a:rPr>
              <a:t>đổi</a:t>
            </a:r>
            <a:r>
              <a:rPr lang="en-US" sz="1900" dirty="0" smtClean="0">
                <a:latin typeface="+mj-lt"/>
              </a:rPr>
              <a:t> hay </a:t>
            </a:r>
            <a:r>
              <a:rPr lang="en-US" sz="1900" dirty="0" err="1" smtClean="0">
                <a:latin typeface="+mj-lt"/>
              </a:rPr>
              <a:t>chưa</a:t>
            </a:r>
            <a:r>
              <a:rPr lang="en-US" sz="1900" dirty="0" smtClean="0">
                <a:latin typeface="+mj-lt"/>
              </a:rPr>
              <a:t> </a:t>
            </a:r>
            <a:r>
              <a:rPr lang="en-US" sz="1900" dirty="0" err="1" smtClean="0">
                <a:latin typeface="+mj-lt"/>
              </a:rPr>
              <a:t>khi</a:t>
            </a:r>
            <a:r>
              <a:rPr lang="en-US" sz="1900" dirty="0" smtClean="0">
                <a:latin typeface="+mj-lt"/>
              </a:rPr>
              <a:t> </a:t>
            </a:r>
            <a:r>
              <a:rPr lang="en-US" sz="1900" dirty="0" err="1" smtClean="0">
                <a:latin typeface="+mj-lt"/>
              </a:rPr>
              <a:t>một</a:t>
            </a:r>
            <a:r>
              <a:rPr lang="en-US" sz="1900" dirty="0" smtClean="0">
                <a:latin typeface="+mj-lt"/>
              </a:rPr>
              <a:t> </a:t>
            </a:r>
            <a:r>
              <a:rPr lang="en-US" sz="1900" dirty="0" err="1" smtClean="0">
                <a:latin typeface="+mj-lt"/>
              </a:rPr>
              <a:t>hàm</a:t>
            </a:r>
            <a:r>
              <a:rPr lang="en-US" sz="1900" dirty="0" smtClean="0">
                <a:latin typeface="+mj-lt"/>
              </a:rPr>
              <a:t> </a:t>
            </a:r>
            <a:r>
              <a:rPr lang="en-US" sz="1900" dirty="0" err="1" smtClean="0">
                <a:latin typeface="+mj-lt"/>
              </a:rPr>
              <a:t>trả</a:t>
            </a:r>
            <a:r>
              <a:rPr lang="en-US" sz="1900" dirty="0" smtClean="0">
                <a:latin typeface="+mj-lt"/>
              </a:rPr>
              <a:t> </a:t>
            </a:r>
            <a:r>
              <a:rPr lang="en-US" sz="1900" dirty="0" err="1" smtClean="0">
                <a:latin typeface="+mj-lt"/>
              </a:rPr>
              <a:t>về</a:t>
            </a:r>
            <a:r>
              <a:rPr lang="en-US" sz="1900" dirty="0" smtClean="0">
                <a:latin typeface="+mj-lt"/>
              </a:rPr>
              <a:t>. </a:t>
            </a:r>
            <a:r>
              <a:rPr lang="en-US" sz="1900" dirty="0" err="1" smtClean="0">
                <a:latin typeface="+mj-lt"/>
              </a:rPr>
              <a:t>Nếu</a:t>
            </a:r>
            <a:r>
              <a:rPr lang="en-US" sz="1900" dirty="0" smtClean="0">
                <a:latin typeface="+mj-lt"/>
              </a:rPr>
              <a:t> stack </a:t>
            </a:r>
            <a:r>
              <a:rPr lang="en-US" sz="1900" dirty="0" err="1" smtClean="0">
                <a:latin typeface="+mj-lt"/>
              </a:rPr>
              <a:t>đã</a:t>
            </a:r>
            <a:r>
              <a:rPr lang="en-US" sz="1900" dirty="0" smtClean="0">
                <a:latin typeface="+mj-lt"/>
              </a:rPr>
              <a:t> </a:t>
            </a:r>
            <a:r>
              <a:rPr lang="en-US" sz="1900" dirty="0" err="1" smtClean="0">
                <a:latin typeface="+mj-lt"/>
              </a:rPr>
              <a:t>bị</a:t>
            </a:r>
            <a:r>
              <a:rPr lang="en-US" sz="1900" dirty="0" smtClean="0">
                <a:latin typeface="+mj-lt"/>
              </a:rPr>
              <a:t> </a:t>
            </a:r>
            <a:r>
              <a:rPr lang="en-US" sz="1900" dirty="0" err="1" smtClean="0">
                <a:latin typeface="+mj-lt"/>
              </a:rPr>
              <a:t>sửa</a:t>
            </a:r>
            <a:r>
              <a:rPr lang="en-US" sz="1900" dirty="0" smtClean="0">
                <a:latin typeface="+mj-lt"/>
              </a:rPr>
              <a:t> </a:t>
            </a:r>
            <a:r>
              <a:rPr lang="en-US" sz="1900" dirty="0" err="1" smtClean="0">
                <a:latin typeface="+mj-lt"/>
              </a:rPr>
              <a:t>đổi</a:t>
            </a:r>
            <a:r>
              <a:rPr lang="en-US" sz="1900" dirty="0" smtClean="0">
                <a:latin typeface="+mj-lt"/>
              </a:rPr>
              <a:t>, </a:t>
            </a:r>
            <a:r>
              <a:rPr lang="en-US" sz="1900" dirty="0" err="1" smtClean="0">
                <a:latin typeface="+mj-lt"/>
              </a:rPr>
              <a:t>chương</a:t>
            </a:r>
            <a:r>
              <a:rPr lang="en-US" sz="1900" dirty="0" smtClean="0">
                <a:latin typeface="+mj-lt"/>
              </a:rPr>
              <a:t> </a:t>
            </a:r>
            <a:r>
              <a:rPr lang="en-US" sz="1900" dirty="0" err="1" smtClean="0">
                <a:latin typeface="+mj-lt"/>
              </a:rPr>
              <a:t>trình</a:t>
            </a:r>
            <a:r>
              <a:rPr lang="en-US" sz="1900" dirty="0" smtClean="0">
                <a:latin typeface="+mj-lt"/>
              </a:rPr>
              <a:t> </a:t>
            </a:r>
            <a:r>
              <a:rPr lang="en-US" sz="1900" dirty="0" err="1" smtClean="0">
                <a:latin typeface="+mj-lt"/>
              </a:rPr>
              <a:t>kết</a:t>
            </a:r>
            <a:r>
              <a:rPr lang="en-US" sz="1900" dirty="0" smtClean="0">
                <a:latin typeface="+mj-lt"/>
              </a:rPr>
              <a:t> </a:t>
            </a:r>
            <a:r>
              <a:rPr lang="en-US" sz="1900" dirty="0" err="1" smtClean="0">
                <a:latin typeface="+mj-lt"/>
              </a:rPr>
              <a:t>thúc</a:t>
            </a:r>
            <a:r>
              <a:rPr lang="en-US" sz="1900" dirty="0" smtClean="0">
                <a:latin typeface="+mj-lt"/>
              </a:rPr>
              <a:t> </a:t>
            </a:r>
            <a:r>
              <a:rPr lang="en-US" sz="1900" dirty="0" err="1" smtClean="0">
                <a:latin typeface="+mj-lt"/>
              </a:rPr>
              <a:t>bằng</a:t>
            </a:r>
            <a:r>
              <a:rPr lang="en-US" sz="1900" dirty="0" smtClean="0">
                <a:latin typeface="+mj-lt"/>
              </a:rPr>
              <a:t> </a:t>
            </a:r>
            <a:r>
              <a:rPr lang="en-US" sz="1900" dirty="0" err="1" smtClean="0">
                <a:latin typeface="+mj-lt"/>
              </a:rPr>
              <a:t>một</a:t>
            </a:r>
            <a:r>
              <a:rPr lang="en-US" sz="1900" dirty="0" smtClean="0">
                <a:latin typeface="+mj-lt"/>
              </a:rPr>
              <a:t> </a:t>
            </a:r>
            <a:r>
              <a:rPr lang="en-US" sz="1900" dirty="0" err="1" smtClean="0">
                <a:latin typeface="+mj-lt"/>
              </a:rPr>
              <a:t>lỗi</a:t>
            </a:r>
            <a:r>
              <a:rPr lang="en-US" sz="1900" dirty="0" smtClean="0">
                <a:latin typeface="+mj-lt"/>
              </a:rPr>
              <a:t> segmentation fault.</a:t>
            </a:r>
          </a:p>
          <a:p>
            <a:pPr eaLnBrk="1" hangingPunct="1"/>
            <a:r>
              <a:rPr lang="en-US" sz="1900" dirty="0" err="1" smtClean="0">
                <a:latin typeface="+mj-lt"/>
              </a:rPr>
              <a:t>Chế</a:t>
            </a:r>
            <a:r>
              <a:rPr lang="en-US" sz="1900" dirty="0" smtClean="0">
                <a:latin typeface="+mj-lt"/>
              </a:rPr>
              <a:t> </a:t>
            </a:r>
            <a:r>
              <a:rPr lang="en-US" sz="1900" dirty="0" err="1" smtClean="0">
                <a:latin typeface="+mj-lt"/>
              </a:rPr>
              <a:t>độ</a:t>
            </a:r>
            <a:r>
              <a:rPr lang="en-US" sz="1900" dirty="0" smtClean="0">
                <a:latin typeface="+mj-lt"/>
              </a:rPr>
              <a:t> Data Execution Prevention (</a:t>
            </a:r>
            <a:r>
              <a:rPr lang="en-US" sz="1900" dirty="0" err="1" smtClean="0">
                <a:latin typeface="+mj-lt"/>
              </a:rPr>
              <a:t>cấm</a:t>
            </a:r>
            <a:r>
              <a:rPr lang="en-US" sz="1900" dirty="0" smtClean="0">
                <a:latin typeface="+mj-lt"/>
              </a:rPr>
              <a:t> </a:t>
            </a:r>
            <a:r>
              <a:rPr lang="en-US" sz="1900" dirty="0" err="1" smtClean="0">
                <a:latin typeface="+mj-lt"/>
              </a:rPr>
              <a:t>thưc</a:t>
            </a:r>
            <a:r>
              <a:rPr lang="en-US" sz="1900" dirty="0" smtClean="0">
                <a:latin typeface="+mj-lt"/>
              </a:rPr>
              <a:t> </a:t>
            </a:r>
            <a:r>
              <a:rPr lang="en-US" sz="1900" dirty="0" err="1" smtClean="0">
                <a:latin typeface="+mj-lt"/>
              </a:rPr>
              <a:t>thi</a:t>
            </a:r>
            <a:r>
              <a:rPr lang="en-US" sz="1900" dirty="0" smtClean="0">
                <a:latin typeface="+mj-lt"/>
              </a:rPr>
              <a:t> </a:t>
            </a:r>
            <a:r>
              <a:rPr lang="en-US" sz="1900" dirty="0" err="1" smtClean="0">
                <a:latin typeface="+mj-lt"/>
              </a:rPr>
              <a:t>dữ</a:t>
            </a:r>
            <a:r>
              <a:rPr lang="en-US" sz="1900" dirty="0" smtClean="0">
                <a:latin typeface="+mj-lt"/>
              </a:rPr>
              <a:t> </a:t>
            </a:r>
            <a:r>
              <a:rPr lang="en-US" sz="1900" dirty="0" err="1" smtClean="0">
                <a:latin typeface="+mj-lt"/>
              </a:rPr>
              <a:t>liệu</a:t>
            </a:r>
            <a:r>
              <a:rPr lang="en-US" sz="1900" dirty="0" smtClean="0">
                <a:latin typeface="+mj-lt"/>
              </a:rPr>
              <a:t>) </a:t>
            </a:r>
            <a:r>
              <a:rPr lang="en-US" sz="1900" dirty="0" err="1" smtClean="0">
                <a:latin typeface="+mj-lt"/>
              </a:rPr>
              <a:t>của</a:t>
            </a:r>
            <a:r>
              <a:rPr lang="en-US" sz="1900" dirty="0" smtClean="0">
                <a:latin typeface="+mj-lt"/>
              </a:rPr>
              <a:t> Microsoft </a:t>
            </a:r>
            <a:r>
              <a:rPr lang="en-US" sz="1900" dirty="0" err="1" smtClean="0">
                <a:latin typeface="+mj-lt"/>
              </a:rPr>
              <a:t>bảo</a:t>
            </a:r>
            <a:r>
              <a:rPr lang="en-US" sz="1900" dirty="0" smtClean="0">
                <a:latin typeface="+mj-lt"/>
              </a:rPr>
              <a:t> </a:t>
            </a:r>
            <a:r>
              <a:rPr lang="en-US" sz="1900" dirty="0" err="1" smtClean="0">
                <a:latin typeface="+mj-lt"/>
              </a:rPr>
              <a:t>vệ</a:t>
            </a:r>
            <a:r>
              <a:rPr lang="en-US" sz="1900" dirty="0" smtClean="0">
                <a:latin typeface="+mj-lt"/>
              </a:rPr>
              <a:t> </a:t>
            </a:r>
            <a:r>
              <a:rPr lang="en-US" sz="1900" dirty="0" err="1" smtClean="0">
                <a:latin typeface="+mj-lt"/>
              </a:rPr>
              <a:t>các</a:t>
            </a:r>
            <a:r>
              <a:rPr lang="en-US" sz="1900" dirty="0" smtClean="0">
                <a:latin typeface="+mj-lt"/>
              </a:rPr>
              <a:t> con </a:t>
            </a:r>
            <a:r>
              <a:rPr lang="en-US" sz="1900" dirty="0" err="1" smtClean="0">
                <a:latin typeface="+mj-lt"/>
              </a:rPr>
              <a:t>trỏ</a:t>
            </a:r>
            <a:r>
              <a:rPr lang="en-US" sz="1900" dirty="0" smtClean="0">
                <a:latin typeface="+mj-lt"/>
              </a:rPr>
              <a:t> </a:t>
            </a:r>
            <a:r>
              <a:rPr lang="en-US" sz="1900" dirty="0" err="1" smtClean="0">
                <a:latin typeface="+mj-lt"/>
              </a:rPr>
              <a:t>và</a:t>
            </a:r>
            <a:r>
              <a:rPr lang="en-US" sz="1900" dirty="0" smtClean="0">
                <a:latin typeface="+mj-lt"/>
              </a:rPr>
              <a:t> </a:t>
            </a:r>
            <a:r>
              <a:rPr lang="en-US" sz="1900" dirty="0" err="1" smtClean="0">
                <a:latin typeface="+mj-lt"/>
              </a:rPr>
              <a:t>không</a:t>
            </a:r>
            <a:r>
              <a:rPr lang="en-US" sz="1900" dirty="0" smtClean="0">
                <a:latin typeface="+mj-lt"/>
              </a:rPr>
              <a:t> </a:t>
            </a:r>
            <a:r>
              <a:rPr lang="en-US" sz="1900" dirty="0" err="1" smtClean="0">
                <a:latin typeface="+mj-lt"/>
              </a:rPr>
              <a:t>cho</a:t>
            </a:r>
            <a:r>
              <a:rPr lang="en-US" sz="1900" dirty="0" smtClean="0">
                <a:latin typeface="+mj-lt"/>
              </a:rPr>
              <a:t> </a:t>
            </a:r>
            <a:r>
              <a:rPr lang="en-US" sz="1900" dirty="0" err="1" smtClean="0">
                <a:latin typeface="+mj-lt"/>
              </a:rPr>
              <a:t>chúng</a:t>
            </a:r>
            <a:r>
              <a:rPr lang="en-US" sz="1900" dirty="0" smtClean="0">
                <a:latin typeface="+mj-lt"/>
              </a:rPr>
              <a:t> </a:t>
            </a:r>
            <a:r>
              <a:rPr lang="en-US" sz="1900" dirty="0" err="1" smtClean="0">
                <a:latin typeface="+mj-lt"/>
              </a:rPr>
              <a:t>bị</a:t>
            </a:r>
            <a:r>
              <a:rPr lang="en-US" sz="1900" dirty="0" smtClean="0">
                <a:latin typeface="+mj-lt"/>
              </a:rPr>
              <a:t> </a:t>
            </a:r>
            <a:r>
              <a:rPr lang="en-US" sz="1900" dirty="0" err="1" smtClean="0">
                <a:latin typeface="+mj-lt"/>
              </a:rPr>
              <a:t>ghi</a:t>
            </a:r>
            <a:r>
              <a:rPr lang="en-US" sz="1900" dirty="0" smtClean="0">
                <a:latin typeface="+mj-lt"/>
              </a:rPr>
              <a:t> </a:t>
            </a:r>
            <a:r>
              <a:rPr lang="en-US" sz="1900" dirty="0" err="1" smtClean="0">
                <a:latin typeface="+mj-lt"/>
              </a:rPr>
              <a:t>đè</a:t>
            </a:r>
            <a:endParaRPr lang="en-US" sz="1900" dirty="0" smtClean="0">
              <a:latin typeface="+mj-lt"/>
            </a:endParaRPr>
          </a:p>
          <a:p>
            <a:pPr eaLnBrk="1" hangingPunct="1"/>
            <a:r>
              <a:rPr lang="en-US" sz="1900" dirty="0" err="1" smtClean="0">
                <a:latin typeface="+mj-lt"/>
              </a:rPr>
              <a:t>Có</a:t>
            </a:r>
            <a:r>
              <a:rPr lang="en-US" sz="1900" dirty="0" smtClean="0">
                <a:latin typeface="+mj-lt"/>
              </a:rPr>
              <a:t> </a:t>
            </a:r>
            <a:r>
              <a:rPr lang="en-US" sz="1900" dirty="0" err="1" smtClean="0">
                <a:latin typeface="+mj-lt"/>
              </a:rPr>
              <a:t>thể</a:t>
            </a:r>
            <a:r>
              <a:rPr lang="en-US" sz="1900" dirty="0" smtClean="0">
                <a:latin typeface="+mj-lt"/>
              </a:rPr>
              <a:t> </a:t>
            </a:r>
            <a:r>
              <a:rPr lang="en-US" sz="1900" dirty="0" err="1" smtClean="0">
                <a:latin typeface="+mj-lt"/>
              </a:rPr>
              <a:t>bảo</a:t>
            </a:r>
            <a:r>
              <a:rPr lang="en-US" sz="1900" dirty="0" smtClean="0">
                <a:latin typeface="+mj-lt"/>
              </a:rPr>
              <a:t> </a:t>
            </a:r>
            <a:r>
              <a:rPr lang="en-US" sz="1900" dirty="0" err="1" smtClean="0">
                <a:latin typeface="+mj-lt"/>
              </a:rPr>
              <a:t>vệ</a:t>
            </a:r>
            <a:r>
              <a:rPr lang="en-US" sz="1900" dirty="0" smtClean="0">
                <a:latin typeface="+mj-lt"/>
              </a:rPr>
              <a:t> stack </a:t>
            </a:r>
            <a:r>
              <a:rPr lang="en-US" sz="1900" dirty="0" err="1" smtClean="0">
                <a:latin typeface="+mj-lt"/>
              </a:rPr>
              <a:t>bằng</a:t>
            </a:r>
            <a:r>
              <a:rPr lang="en-US" sz="1900" dirty="0" smtClean="0">
                <a:latin typeface="+mj-lt"/>
              </a:rPr>
              <a:t> </a:t>
            </a:r>
            <a:r>
              <a:rPr lang="en-US" sz="1900" dirty="0" err="1" smtClean="0">
                <a:latin typeface="+mj-lt"/>
              </a:rPr>
              <a:t>cách</a:t>
            </a:r>
            <a:r>
              <a:rPr lang="en-US" sz="1900" dirty="0" smtClean="0">
                <a:latin typeface="+mj-lt"/>
              </a:rPr>
              <a:t> </a:t>
            </a:r>
            <a:r>
              <a:rPr lang="en-US" sz="1900" dirty="0" err="1" smtClean="0">
                <a:latin typeface="+mj-lt"/>
              </a:rPr>
              <a:t>phân</a:t>
            </a:r>
            <a:r>
              <a:rPr lang="en-US" sz="1900" dirty="0" smtClean="0">
                <a:latin typeface="+mj-lt"/>
              </a:rPr>
              <a:t> </a:t>
            </a:r>
            <a:r>
              <a:rPr lang="en-US" sz="1900" dirty="0" err="1" smtClean="0">
                <a:latin typeface="+mj-lt"/>
              </a:rPr>
              <a:t>tán</a:t>
            </a:r>
            <a:r>
              <a:rPr lang="en-US" sz="1900" dirty="0" smtClean="0">
                <a:latin typeface="+mj-lt"/>
              </a:rPr>
              <a:t> stack </a:t>
            </a:r>
            <a:r>
              <a:rPr lang="en-US" sz="1900" dirty="0" err="1" smtClean="0">
                <a:latin typeface="+mj-lt"/>
              </a:rPr>
              <a:t>thành</a:t>
            </a:r>
            <a:r>
              <a:rPr lang="en-US" sz="1900" dirty="0" smtClean="0">
                <a:latin typeface="+mj-lt"/>
              </a:rPr>
              <a:t> 2 </a:t>
            </a:r>
            <a:r>
              <a:rPr lang="en-US" sz="1900" dirty="0" err="1" smtClean="0">
                <a:latin typeface="+mj-lt"/>
              </a:rPr>
              <a:t>phần</a:t>
            </a:r>
            <a:r>
              <a:rPr lang="en-US" sz="1900" dirty="0" smtClean="0">
                <a:latin typeface="+mj-lt"/>
              </a:rPr>
              <a:t>, </a:t>
            </a:r>
            <a:r>
              <a:rPr lang="en-US" sz="1900" dirty="0" err="1" smtClean="0">
                <a:latin typeface="+mj-lt"/>
              </a:rPr>
              <a:t>một</a:t>
            </a:r>
            <a:r>
              <a:rPr lang="en-US" sz="1900" dirty="0" smtClean="0">
                <a:latin typeface="+mj-lt"/>
              </a:rPr>
              <a:t> </a:t>
            </a:r>
            <a:r>
              <a:rPr lang="en-US" sz="1900" dirty="0" err="1" smtClean="0">
                <a:latin typeface="+mj-lt"/>
              </a:rPr>
              <a:t>phần</a:t>
            </a:r>
            <a:r>
              <a:rPr lang="en-US" sz="1900" dirty="0" smtClean="0">
                <a:latin typeface="+mj-lt"/>
              </a:rPr>
              <a:t> </a:t>
            </a:r>
            <a:r>
              <a:rPr lang="en-US" sz="1900" dirty="0" err="1" smtClean="0">
                <a:latin typeface="+mj-lt"/>
              </a:rPr>
              <a:t>dành</a:t>
            </a:r>
            <a:r>
              <a:rPr lang="en-US" sz="1900" dirty="0" smtClean="0">
                <a:latin typeface="+mj-lt"/>
              </a:rPr>
              <a:t> </a:t>
            </a:r>
            <a:r>
              <a:rPr lang="en-US" sz="1900" dirty="0" err="1" smtClean="0">
                <a:latin typeface="+mj-lt"/>
              </a:rPr>
              <a:t>cho</a:t>
            </a:r>
            <a:r>
              <a:rPr lang="en-US" sz="1900" dirty="0" smtClean="0">
                <a:latin typeface="+mj-lt"/>
              </a:rPr>
              <a:t> </a:t>
            </a:r>
            <a:r>
              <a:rPr lang="en-US" sz="1900" dirty="0" err="1" smtClean="0">
                <a:latin typeface="+mj-lt"/>
              </a:rPr>
              <a:t>dữ</a:t>
            </a:r>
            <a:r>
              <a:rPr lang="en-US" sz="1900" dirty="0" smtClean="0">
                <a:latin typeface="+mj-lt"/>
              </a:rPr>
              <a:t> </a:t>
            </a:r>
            <a:r>
              <a:rPr lang="en-US" sz="1900" dirty="0" err="1" smtClean="0">
                <a:latin typeface="+mj-lt"/>
              </a:rPr>
              <a:t>liệu</a:t>
            </a:r>
            <a:r>
              <a:rPr lang="en-US" sz="1900" dirty="0" smtClean="0">
                <a:latin typeface="+mj-lt"/>
              </a:rPr>
              <a:t> </a:t>
            </a:r>
            <a:r>
              <a:rPr lang="en-US" sz="1900" dirty="0" err="1" smtClean="0">
                <a:latin typeface="+mj-lt"/>
              </a:rPr>
              <a:t>và</a:t>
            </a:r>
            <a:r>
              <a:rPr lang="en-US" sz="1900" dirty="0" smtClean="0">
                <a:latin typeface="+mj-lt"/>
              </a:rPr>
              <a:t> </a:t>
            </a:r>
            <a:r>
              <a:rPr lang="en-US" sz="1900" dirty="0" err="1" smtClean="0">
                <a:latin typeface="+mj-lt"/>
              </a:rPr>
              <a:t>một</a:t>
            </a:r>
            <a:r>
              <a:rPr lang="en-US" sz="1900" dirty="0" smtClean="0">
                <a:latin typeface="+mj-lt"/>
              </a:rPr>
              <a:t> </a:t>
            </a:r>
            <a:r>
              <a:rPr lang="en-US" sz="1900" dirty="0" err="1" smtClean="0">
                <a:latin typeface="+mj-lt"/>
              </a:rPr>
              <a:t>phần</a:t>
            </a:r>
            <a:r>
              <a:rPr lang="en-US" sz="1900" dirty="0" smtClean="0">
                <a:latin typeface="+mj-lt"/>
              </a:rPr>
              <a:t> </a:t>
            </a:r>
            <a:r>
              <a:rPr lang="en-US" sz="1900" dirty="0" err="1" smtClean="0">
                <a:latin typeface="+mj-lt"/>
              </a:rPr>
              <a:t>dành</a:t>
            </a:r>
            <a:r>
              <a:rPr lang="en-US" sz="1900" dirty="0" smtClean="0">
                <a:latin typeface="+mj-lt"/>
              </a:rPr>
              <a:t> </a:t>
            </a:r>
            <a:r>
              <a:rPr lang="en-US" sz="1900" dirty="0" err="1" smtClean="0">
                <a:latin typeface="+mj-lt"/>
              </a:rPr>
              <a:t>cho</a:t>
            </a:r>
            <a:r>
              <a:rPr lang="en-US" sz="1900" dirty="0" smtClean="0">
                <a:latin typeface="+mj-lt"/>
              </a:rPr>
              <a:t> </a:t>
            </a:r>
            <a:r>
              <a:rPr lang="en-US" sz="1900" dirty="0" err="1" smtClean="0">
                <a:latin typeface="+mj-lt"/>
              </a:rPr>
              <a:t>các</a:t>
            </a:r>
            <a:r>
              <a:rPr lang="en-US" sz="1900" dirty="0" smtClean="0">
                <a:latin typeface="+mj-lt"/>
              </a:rPr>
              <a:t> </a:t>
            </a:r>
            <a:r>
              <a:rPr lang="en-US" sz="1900" dirty="0" err="1" smtClean="0">
                <a:latin typeface="+mj-lt"/>
              </a:rPr>
              <a:t>bước</a:t>
            </a:r>
            <a:r>
              <a:rPr lang="en-US" sz="1900" dirty="0" smtClean="0">
                <a:latin typeface="+mj-lt"/>
              </a:rPr>
              <a:t> </a:t>
            </a:r>
            <a:r>
              <a:rPr lang="en-US" sz="1900" dirty="0" err="1" smtClean="0">
                <a:latin typeface="+mj-lt"/>
              </a:rPr>
              <a:t>trà</a:t>
            </a:r>
            <a:r>
              <a:rPr lang="en-US" sz="1900" dirty="0" smtClean="0">
                <a:latin typeface="+mj-lt"/>
              </a:rPr>
              <a:t> </a:t>
            </a:r>
            <a:r>
              <a:rPr lang="en-US" sz="1900" dirty="0" err="1" smtClean="0">
                <a:latin typeface="+mj-lt"/>
              </a:rPr>
              <a:t>về</a:t>
            </a:r>
            <a:r>
              <a:rPr lang="en-US" sz="1900" dirty="0" smtClean="0">
                <a:latin typeface="+mj-lt"/>
              </a:rPr>
              <a:t> </a:t>
            </a:r>
            <a:r>
              <a:rPr lang="en-US" sz="1900" dirty="0" err="1" smtClean="0">
                <a:latin typeface="+mj-lt"/>
              </a:rPr>
              <a:t>của</a:t>
            </a:r>
            <a:r>
              <a:rPr lang="en-US" sz="1900" dirty="0" smtClean="0">
                <a:latin typeface="+mj-lt"/>
              </a:rPr>
              <a:t> </a:t>
            </a:r>
            <a:r>
              <a:rPr lang="en-US" sz="1900" dirty="0" err="1" smtClean="0">
                <a:latin typeface="+mj-lt"/>
              </a:rPr>
              <a:t>hàm</a:t>
            </a:r>
            <a:r>
              <a:rPr lang="en-US" sz="1900" dirty="0" smtClean="0">
                <a:latin typeface="+mj-lt"/>
              </a:rPr>
              <a:t>. </a:t>
            </a:r>
            <a:r>
              <a:rPr lang="en-US" sz="1900" dirty="0" err="1" smtClean="0">
                <a:latin typeface="+mj-lt"/>
              </a:rPr>
              <a:t>Sự</a:t>
            </a:r>
            <a:r>
              <a:rPr lang="en-US" sz="1900" dirty="0" smtClean="0">
                <a:latin typeface="+mj-lt"/>
              </a:rPr>
              <a:t> </a:t>
            </a:r>
            <a:r>
              <a:rPr lang="en-US" sz="1900" dirty="0" err="1" smtClean="0">
                <a:latin typeface="+mj-lt"/>
              </a:rPr>
              <a:t>phân</a:t>
            </a:r>
            <a:r>
              <a:rPr lang="en-US" sz="1900" dirty="0" smtClean="0">
                <a:latin typeface="+mj-lt"/>
              </a:rPr>
              <a:t> </a:t>
            </a:r>
            <a:r>
              <a:rPr lang="en-US" sz="1900" dirty="0" err="1" smtClean="0">
                <a:latin typeface="+mj-lt"/>
              </a:rPr>
              <a:t>chia</a:t>
            </a:r>
            <a:r>
              <a:rPr lang="en-US" sz="1900" dirty="0" smtClean="0">
                <a:latin typeface="+mj-lt"/>
              </a:rPr>
              <a:t> </a:t>
            </a:r>
            <a:r>
              <a:rPr lang="en-US" sz="1900" dirty="0" err="1" smtClean="0">
                <a:latin typeface="+mj-lt"/>
              </a:rPr>
              <a:t>này</a:t>
            </a:r>
            <a:r>
              <a:rPr lang="en-US" sz="1900" dirty="0" smtClean="0">
                <a:latin typeface="+mj-lt"/>
              </a:rPr>
              <a:t> </a:t>
            </a:r>
            <a:r>
              <a:rPr lang="en-US" sz="1900" dirty="0" err="1" smtClean="0">
                <a:latin typeface="+mj-lt"/>
              </a:rPr>
              <a:t>được</a:t>
            </a:r>
            <a:r>
              <a:rPr lang="en-US" sz="1900" dirty="0" smtClean="0">
                <a:latin typeface="+mj-lt"/>
              </a:rPr>
              <a:t> </a:t>
            </a:r>
            <a:r>
              <a:rPr lang="en-US" sz="1900" dirty="0" err="1" smtClean="0">
                <a:latin typeface="+mj-lt"/>
              </a:rPr>
              <a:t>dùng</a:t>
            </a:r>
            <a:r>
              <a:rPr lang="en-US" sz="1900" dirty="0" smtClean="0">
                <a:latin typeface="+mj-lt"/>
              </a:rPr>
              <a:t> </a:t>
            </a:r>
            <a:r>
              <a:rPr lang="en-US" sz="1900" dirty="0" err="1" smtClean="0">
                <a:latin typeface="+mj-lt"/>
              </a:rPr>
              <a:t>trong</a:t>
            </a:r>
            <a:r>
              <a:rPr lang="en-US" sz="1900" dirty="0" smtClean="0">
                <a:latin typeface="+mj-lt"/>
              </a:rPr>
              <a:t> </a:t>
            </a:r>
            <a:r>
              <a:rPr lang="en-US" sz="1900" dirty="0" err="1" smtClean="0">
                <a:latin typeface="+mj-lt"/>
              </a:rPr>
              <a:t>ngôn</a:t>
            </a:r>
            <a:r>
              <a:rPr lang="en-US" sz="1900" dirty="0" smtClean="0">
                <a:latin typeface="+mj-lt"/>
              </a:rPr>
              <a:t> </a:t>
            </a:r>
            <a:r>
              <a:rPr lang="en-US" sz="1900" dirty="0" err="1" smtClean="0">
                <a:latin typeface="+mj-lt"/>
              </a:rPr>
              <a:t>ngữ</a:t>
            </a:r>
            <a:r>
              <a:rPr lang="en-US" sz="1900" dirty="0" smtClean="0">
                <a:latin typeface="+mj-lt"/>
              </a:rPr>
              <a:t> Forth.</a:t>
            </a:r>
          </a:p>
        </p:txBody>
      </p:sp>
      <p:grpSp>
        <p:nvGrpSpPr>
          <p:cNvPr id="14" name="Group 13"/>
          <p:cNvGrpSpPr/>
          <p:nvPr/>
        </p:nvGrpSpPr>
        <p:grpSpPr>
          <a:xfrm>
            <a:off x="8085835" y="214266"/>
            <a:ext cx="986759" cy="638474"/>
            <a:chOff x="7786710" y="571480"/>
            <a:chExt cx="1143008" cy="714380"/>
          </a:xfrm>
        </p:grpSpPr>
        <p:sp>
          <p:nvSpPr>
            <p:cNvPr id="15" name="Flowchart: Punched Tape 14"/>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8" name="Picture 17" descr="o2.jpg"/>
          <p:cNvPicPr>
            <a:picLocks noChangeAspect="1"/>
          </p:cNvPicPr>
          <p:nvPr/>
        </p:nvPicPr>
        <p:blipFill>
          <a:blip r:embed="rId6"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13</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13</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643042" y="1357298"/>
            <a:ext cx="3124573" cy="400110"/>
          </a:xfrm>
          <a:prstGeom prst="rect">
            <a:avLst/>
          </a:prstGeom>
          <a:noFill/>
        </p:spPr>
        <p:txBody>
          <a:bodyPr wrap="none" rtlCol="0">
            <a:spAutoFit/>
          </a:bodyPr>
          <a:lstStyle/>
          <a:p>
            <a:r>
              <a:rPr lang="en-US" sz="2000" b="1" u="sng" dirty="0" smtClean="0">
                <a:latin typeface="+mn-lt"/>
              </a:rPr>
              <a:t>Demo code </a:t>
            </a:r>
            <a:r>
              <a:rPr lang="en-US" sz="2000" b="1" u="sng" dirty="0" err="1" smtClean="0">
                <a:latin typeface="+mn-lt"/>
              </a:rPr>
              <a:t>lỗi</a:t>
            </a:r>
            <a:r>
              <a:rPr lang="en-US" sz="2000" b="1" u="sng" dirty="0" smtClean="0">
                <a:latin typeface="+mn-lt"/>
              </a:rPr>
              <a:t> </a:t>
            </a:r>
            <a:r>
              <a:rPr lang="en-US" sz="2000" b="1" u="sng" dirty="0" err="1" smtClean="0">
                <a:latin typeface="+mn-lt"/>
              </a:rPr>
              <a:t>tràn</a:t>
            </a:r>
            <a:r>
              <a:rPr lang="en-US" sz="2000" b="1" u="sng" dirty="0" smtClean="0">
                <a:latin typeface="+mn-lt"/>
              </a:rPr>
              <a:t> </a:t>
            </a:r>
            <a:r>
              <a:rPr lang="en-US" sz="2000" b="1" u="sng" dirty="0" err="1" smtClean="0">
                <a:latin typeface="+mn-lt"/>
              </a:rPr>
              <a:t>bộ</a:t>
            </a:r>
            <a:r>
              <a:rPr lang="en-US" sz="2000" b="1" u="sng" dirty="0" smtClean="0">
                <a:latin typeface="+mn-lt"/>
              </a:rPr>
              <a:t> </a:t>
            </a:r>
            <a:r>
              <a:rPr lang="en-US" sz="2000" b="1" u="sng" dirty="0" err="1" smtClean="0">
                <a:latin typeface="+mn-lt"/>
              </a:rPr>
              <a:t>đệm</a:t>
            </a:r>
            <a:endParaRPr lang="en-US" sz="2000" b="1" u="sng" dirty="0" smtClean="0">
              <a:latin typeface="+mn-lt"/>
            </a:endParaRPr>
          </a:p>
        </p:txBody>
      </p:sp>
      <p:sp>
        <p:nvSpPr>
          <p:cNvPr id="13" name="TextBox 12"/>
          <p:cNvSpPr txBox="1"/>
          <p:nvPr/>
        </p:nvSpPr>
        <p:spPr>
          <a:xfrm>
            <a:off x="1714480" y="2143116"/>
            <a:ext cx="6644768" cy="2308324"/>
          </a:xfrm>
          <a:prstGeom prst="rect">
            <a:avLst/>
          </a:prstGeom>
          <a:noFill/>
        </p:spPr>
        <p:txBody>
          <a:bodyPr wrap="none" rtlCol="0">
            <a:spAutoFit/>
          </a:bodyPr>
          <a:lstStyle/>
          <a:p>
            <a:r>
              <a:rPr lang="en-US" dirty="0" smtClean="0"/>
              <a:t>Void fun(char *</a:t>
            </a:r>
            <a:r>
              <a:rPr lang="en-US" dirty="0" err="1" smtClean="0"/>
              <a:t>str</a:t>
            </a:r>
            <a:r>
              <a:rPr lang="en-US" dirty="0" smtClean="0"/>
              <a:t>){</a:t>
            </a:r>
          </a:p>
          <a:p>
            <a:r>
              <a:rPr lang="en-US" dirty="0" smtClean="0"/>
              <a:t>Buffer[126];	//</a:t>
            </a:r>
            <a:r>
              <a:rPr lang="en-US" dirty="0" err="1" smtClean="0"/>
              <a:t>Cấp</a:t>
            </a:r>
            <a:r>
              <a:rPr lang="en-US" dirty="0" smtClean="0"/>
              <a:t> </a:t>
            </a:r>
            <a:r>
              <a:rPr lang="en-US" dirty="0" err="1" smtClean="0"/>
              <a:t>phát</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cục</a:t>
            </a:r>
            <a:r>
              <a:rPr lang="en-US" dirty="0" smtClean="0"/>
              <a:t> </a:t>
            </a:r>
            <a:r>
              <a:rPr lang="en-US" dirty="0" err="1" smtClean="0"/>
              <a:t>bộ</a:t>
            </a:r>
            <a:r>
              <a:rPr lang="en-US" dirty="0" smtClean="0"/>
              <a:t> 126 byte </a:t>
            </a:r>
            <a:r>
              <a:rPr lang="en-US" dirty="0" err="1" smtClean="0"/>
              <a:t>trên</a:t>
            </a:r>
            <a:r>
              <a:rPr lang="en-US" dirty="0" smtClean="0"/>
              <a:t> stack</a:t>
            </a:r>
          </a:p>
          <a:p>
            <a:r>
              <a:rPr lang="en-US" dirty="0" err="1" smtClean="0"/>
              <a:t>Strcpy</a:t>
            </a:r>
            <a:r>
              <a:rPr lang="en-US" dirty="0" smtClean="0"/>
              <a:t>(</a:t>
            </a:r>
            <a:r>
              <a:rPr lang="en-US" dirty="0" err="1" smtClean="0"/>
              <a:t>buffer,str</a:t>
            </a:r>
            <a:r>
              <a:rPr lang="en-US" dirty="0" smtClean="0"/>
              <a:t>);//sap </a:t>
            </a:r>
            <a:r>
              <a:rPr lang="en-US" dirty="0" err="1" smtClean="0"/>
              <a:t>chép</a:t>
            </a:r>
            <a:r>
              <a:rPr lang="en-US" dirty="0" smtClean="0"/>
              <a:t> </a:t>
            </a:r>
            <a:r>
              <a:rPr lang="en-US" dirty="0" err="1" smtClean="0"/>
              <a:t>dối</a:t>
            </a:r>
            <a:r>
              <a:rPr lang="en-US" dirty="0" smtClean="0"/>
              <a:t> </a:t>
            </a:r>
            <a:r>
              <a:rPr lang="en-US" dirty="0" err="1" smtClean="0"/>
              <a:t>số</a:t>
            </a:r>
            <a:r>
              <a:rPr lang="en-US" dirty="0" smtClean="0"/>
              <a:t> </a:t>
            </a:r>
            <a:r>
              <a:rPr lang="en-US" dirty="0" err="1" smtClean="0"/>
              <a:t>vào</a:t>
            </a:r>
            <a:r>
              <a:rPr lang="en-US" dirty="0" smtClean="0"/>
              <a:t> </a:t>
            </a:r>
            <a:r>
              <a:rPr lang="en-US" dirty="0" err="1" smtClean="0"/>
              <a:t>bộ</a:t>
            </a:r>
            <a:r>
              <a:rPr lang="en-US" dirty="0" smtClean="0"/>
              <a:t> </a:t>
            </a:r>
            <a:r>
              <a:rPr lang="en-US" dirty="0" err="1" smtClean="0"/>
              <a:t>đệm</a:t>
            </a:r>
            <a:r>
              <a:rPr lang="en-US" dirty="0" smtClean="0"/>
              <a:t> stack</a:t>
            </a:r>
          </a:p>
          <a:p>
            <a:r>
              <a:rPr lang="en-US" dirty="0" smtClean="0"/>
              <a:t>}</a:t>
            </a:r>
          </a:p>
          <a:p>
            <a:r>
              <a:rPr lang="en-US" dirty="0" err="1" smtClean="0"/>
              <a:t>Nếu</a:t>
            </a:r>
            <a:r>
              <a:rPr lang="en-US" dirty="0" smtClean="0"/>
              <a:t> </a:t>
            </a:r>
            <a:r>
              <a:rPr lang="en-US" dirty="0" err="1" smtClean="0"/>
              <a:t>ta</a:t>
            </a:r>
            <a:r>
              <a:rPr lang="en-US" dirty="0" smtClean="0"/>
              <a:t> </a:t>
            </a:r>
            <a:r>
              <a:rPr lang="en-US" dirty="0" err="1" smtClean="0"/>
              <a:t>gọi</a:t>
            </a:r>
            <a:r>
              <a:rPr lang="en-US" dirty="0" smtClean="0"/>
              <a:t> </a:t>
            </a:r>
            <a:r>
              <a:rPr lang="en-US" dirty="0" err="1" smtClean="0"/>
              <a:t>hàm</a:t>
            </a:r>
            <a:r>
              <a:rPr lang="en-US" dirty="0" smtClean="0"/>
              <a:t>:</a:t>
            </a:r>
          </a:p>
          <a:p>
            <a:r>
              <a:rPr lang="en-US" dirty="0" smtClean="0"/>
              <a:t>Char *</a:t>
            </a:r>
            <a:r>
              <a:rPr lang="en-US" dirty="0" err="1" smtClean="0"/>
              <a:t>str</a:t>
            </a:r>
            <a:r>
              <a:rPr lang="en-US" dirty="0" smtClean="0"/>
              <a:t>=“AAAAAAA…………AAAAAAA”;//127 </a:t>
            </a:r>
            <a:r>
              <a:rPr lang="en-US" dirty="0" err="1" smtClean="0"/>
              <a:t>chữ</a:t>
            </a:r>
            <a:r>
              <a:rPr lang="en-US" dirty="0" smtClean="0"/>
              <a:t> A</a:t>
            </a:r>
          </a:p>
          <a:p>
            <a:r>
              <a:rPr lang="en-US" dirty="0" err="1" smtClean="0"/>
              <a:t>Một</a:t>
            </a:r>
            <a:r>
              <a:rPr lang="en-US" dirty="0" smtClean="0"/>
              <a:t> </a:t>
            </a:r>
            <a:r>
              <a:rPr lang="en-US" dirty="0" err="1" smtClean="0"/>
              <a:t>lỗi</a:t>
            </a:r>
            <a:r>
              <a:rPr lang="en-US" dirty="0" smtClean="0"/>
              <a:t> </a:t>
            </a:r>
            <a:r>
              <a:rPr lang="en-US" dirty="0" err="1" smtClean="0"/>
              <a:t>tràn</a:t>
            </a:r>
            <a:r>
              <a:rPr lang="en-US" dirty="0" smtClean="0"/>
              <a:t> </a:t>
            </a:r>
            <a:r>
              <a:rPr lang="en-US" dirty="0" err="1" smtClean="0"/>
              <a:t>bộ</a:t>
            </a:r>
            <a:r>
              <a:rPr lang="en-US" dirty="0" smtClean="0"/>
              <a:t> </a:t>
            </a:r>
            <a:r>
              <a:rPr lang="en-US" dirty="0" err="1" smtClean="0"/>
              <a:t>đệm</a:t>
            </a:r>
            <a:r>
              <a:rPr lang="en-US" dirty="0" smtClean="0"/>
              <a:t> </a:t>
            </a:r>
            <a:r>
              <a:rPr lang="en-US" dirty="0" err="1" smtClean="0"/>
              <a:t>sẽ</a:t>
            </a:r>
            <a:r>
              <a:rPr lang="en-US" dirty="0" smtClean="0"/>
              <a:t> </a:t>
            </a:r>
            <a:r>
              <a:rPr lang="en-US" dirty="0" err="1" smtClean="0"/>
              <a:t>xảy</a:t>
            </a:r>
            <a:r>
              <a:rPr lang="en-US" dirty="0" smtClean="0"/>
              <a:t> </a:t>
            </a:r>
            <a:r>
              <a:rPr lang="en-US" dirty="0" err="1" smtClean="0"/>
              <a:t>ra</a:t>
            </a:r>
            <a:endParaRPr lang="en-US" dirty="0" smtClean="0"/>
          </a:p>
          <a:p>
            <a:endParaRPr lang="en-US" dirty="0"/>
          </a:p>
        </p:txBody>
      </p:sp>
      <p:graphicFrame>
        <p:nvGraphicFramePr>
          <p:cNvPr id="14" name="Table 13"/>
          <p:cNvGraphicFramePr>
            <a:graphicFrameLocks noGrp="1"/>
          </p:cNvGraphicFramePr>
          <p:nvPr/>
        </p:nvGraphicFramePr>
        <p:xfrm>
          <a:off x="1714480" y="5429264"/>
          <a:ext cx="5486400" cy="370840"/>
        </p:xfrm>
        <a:graphic>
          <a:graphicData uri="http://schemas.openxmlformats.org/drawingml/2006/table">
            <a:tbl>
              <a:tblPr firstRow="1" bandRow="1">
                <a:tableStyleId>{5C22544A-7EE6-4342-B048-85BDC9FD1C3A}</a:tableStyleId>
              </a:tblPr>
              <a:tblGrid>
                <a:gridCol w="609600"/>
                <a:gridCol w="609600"/>
                <a:gridCol w="609600"/>
                <a:gridCol w="609600"/>
                <a:gridCol w="847748"/>
                <a:gridCol w="371452"/>
                <a:gridCol w="609600"/>
                <a:gridCol w="609600"/>
                <a:gridCol w="609600"/>
              </a:tblGrid>
              <a:tr h="370840">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A</a:t>
                      </a:r>
                      <a:endParaRPr lang="en-US" dirty="0"/>
                    </a:p>
                  </a:txBody>
                  <a:tcPr/>
                </a:tc>
              </a:tr>
            </a:tbl>
          </a:graphicData>
        </a:graphic>
      </p:graphicFrame>
      <p:sp>
        <p:nvSpPr>
          <p:cNvPr id="15" name="TextBox 14"/>
          <p:cNvSpPr txBox="1"/>
          <p:nvPr/>
        </p:nvSpPr>
        <p:spPr>
          <a:xfrm>
            <a:off x="7358082" y="5429264"/>
            <a:ext cx="723403" cy="369332"/>
          </a:xfrm>
          <a:prstGeom prst="rect">
            <a:avLst/>
          </a:prstGeom>
          <a:noFill/>
        </p:spPr>
        <p:txBody>
          <a:bodyPr wrap="none" rtlCol="0">
            <a:spAutoFit/>
          </a:bodyPr>
          <a:lstStyle/>
          <a:p>
            <a:r>
              <a:rPr lang="en-US" dirty="0" smtClean="0"/>
              <a:t>A    </a:t>
            </a:r>
            <a:r>
              <a:rPr lang="en-US" dirty="0" err="1" smtClean="0"/>
              <a:t>A</a:t>
            </a:r>
            <a:endParaRPr lang="en-US" dirty="0"/>
          </a:p>
        </p:txBody>
      </p:sp>
      <p:sp>
        <p:nvSpPr>
          <p:cNvPr id="18" name="Right Brace 17"/>
          <p:cNvSpPr/>
          <p:nvPr/>
        </p:nvSpPr>
        <p:spPr>
          <a:xfrm rot="16200000">
            <a:off x="7590257" y="5125651"/>
            <a:ext cx="285750" cy="4643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4214812" y="2714621"/>
            <a:ext cx="428627" cy="48577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358082" y="4857760"/>
            <a:ext cx="659732" cy="400110"/>
          </a:xfrm>
          <a:prstGeom prst="rect">
            <a:avLst/>
          </a:prstGeom>
          <a:noFill/>
        </p:spPr>
        <p:txBody>
          <a:bodyPr wrap="none" rtlCol="0">
            <a:spAutoFit/>
          </a:bodyPr>
          <a:lstStyle/>
          <a:p>
            <a:r>
              <a:rPr lang="en-US" sz="2000" dirty="0" err="1" smtClean="0">
                <a:latin typeface="+mj-lt"/>
              </a:rPr>
              <a:t>Tràn</a:t>
            </a:r>
            <a:endParaRPr lang="en-US" sz="2000" dirty="0">
              <a:latin typeface="+mj-lt"/>
            </a:endParaRPr>
          </a:p>
        </p:txBody>
      </p:sp>
      <p:sp>
        <p:nvSpPr>
          <p:cNvPr id="21" name="TextBox 20"/>
          <p:cNvSpPr txBox="1"/>
          <p:nvPr/>
        </p:nvSpPr>
        <p:spPr>
          <a:xfrm>
            <a:off x="4143372" y="4429132"/>
            <a:ext cx="684803" cy="492443"/>
          </a:xfrm>
          <a:prstGeom prst="rect">
            <a:avLst/>
          </a:prstGeom>
          <a:noFill/>
        </p:spPr>
        <p:txBody>
          <a:bodyPr wrap="none" rtlCol="0">
            <a:spAutoFit/>
          </a:bodyPr>
          <a:lstStyle/>
          <a:p>
            <a:r>
              <a:rPr lang="en-US" sz="2600" dirty="0" smtClean="0">
                <a:latin typeface="+mj-lt"/>
              </a:rPr>
              <a:t>125</a:t>
            </a:r>
            <a:endParaRPr lang="en-US" sz="2600" dirty="0">
              <a:latin typeface="+mj-lt"/>
            </a:endParaRPr>
          </a:p>
        </p:txBody>
      </p:sp>
      <p:grpSp>
        <p:nvGrpSpPr>
          <p:cNvPr id="17" name="Group 16"/>
          <p:cNvGrpSpPr/>
          <p:nvPr/>
        </p:nvGrpSpPr>
        <p:grpSpPr>
          <a:xfrm>
            <a:off x="8085835" y="214266"/>
            <a:ext cx="986759" cy="638474"/>
            <a:chOff x="7786710" y="571480"/>
            <a:chExt cx="1143008" cy="714380"/>
          </a:xfrm>
        </p:grpSpPr>
        <p:sp>
          <p:nvSpPr>
            <p:cNvPr id="22" name="Flowchart: Punched Tape 21"/>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5-Point Star 22"/>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5" name="Picture 24"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14</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14</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1643042" y="1142984"/>
            <a:ext cx="7143799" cy="5355312"/>
          </a:xfrm>
          <a:prstGeom prst="rect">
            <a:avLst/>
          </a:prstGeom>
          <a:noFill/>
        </p:spPr>
        <p:txBody>
          <a:bodyPr wrap="square" rtlCol="0">
            <a:spAutoFit/>
          </a:bodyPr>
          <a:lstStyle/>
          <a:p>
            <a:r>
              <a:rPr lang="en-US" dirty="0" err="1" smtClean="0">
                <a:solidFill>
                  <a:srgbClr val="FF0000"/>
                </a:solidFill>
                <a:latin typeface="+mj-lt"/>
              </a:rPr>
              <a:t>Mã</a:t>
            </a:r>
            <a:r>
              <a:rPr lang="en-US" dirty="0" smtClean="0">
                <a:solidFill>
                  <a:srgbClr val="FF0000"/>
                </a:solidFill>
                <a:latin typeface="+mj-lt"/>
              </a:rPr>
              <a:t> </a:t>
            </a:r>
            <a:r>
              <a:rPr lang="en-US" dirty="0" err="1" smtClean="0">
                <a:solidFill>
                  <a:srgbClr val="FF0000"/>
                </a:solidFill>
                <a:latin typeface="+mj-lt"/>
              </a:rPr>
              <a:t>nguồn</a:t>
            </a:r>
            <a:r>
              <a:rPr lang="en-US" dirty="0" smtClean="0">
                <a:solidFill>
                  <a:srgbClr val="FF0000"/>
                </a:solidFill>
                <a:latin typeface="+mj-lt"/>
              </a:rPr>
              <a:t> C </a:t>
            </a:r>
            <a:r>
              <a:rPr lang="en-US" dirty="0" err="1" smtClean="0">
                <a:solidFill>
                  <a:srgbClr val="FF0000"/>
                </a:solidFill>
                <a:latin typeface="+mj-lt"/>
              </a:rPr>
              <a:t>dưới</a:t>
            </a:r>
            <a:r>
              <a:rPr lang="en-US" dirty="0" smtClean="0">
                <a:solidFill>
                  <a:srgbClr val="FF0000"/>
                </a:solidFill>
                <a:latin typeface="+mj-lt"/>
              </a:rPr>
              <a:t> </a:t>
            </a:r>
            <a:r>
              <a:rPr lang="en-US" dirty="0" err="1" smtClean="0">
                <a:solidFill>
                  <a:srgbClr val="FF0000"/>
                </a:solidFill>
                <a:latin typeface="+mj-lt"/>
              </a:rPr>
              <a:t>đây</a:t>
            </a:r>
            <a:r>
              <a:rPr lang="en-US" dirty="0" smtClean="0">
                <a:solidFill>
                  <a:srgbClr val="FF0000"/>
                </a:solidFill>
                <a:latin typeface="+mj-lt"/>
              </a:rPr>
              <a:t> </a:t>
            </a:r>
            <a:r>
              <a:rPr lang="en-US" dirty="0" err="1" smtClean="0">
                <a:solidFill>
                  <a:srgbClr val="FF0000"/>
                </a:solidFill>
                <a:latin typeface="+mj-lt"/>
              </a:rPr>
              <a:t>thể</a:t>
            </a:r>
            <a:r>
              <a:rPr lang="en-US" dirty="0" smtClean="0">
                <a:solidFill>
                  <a:srgbClr val="FF0000"/>
                </a:solidFill>
                <a:latin typeface="+mj-lt"/>
              </a:rPr>
              <a:t> </a:t>
            </a:r>
            <a:r>
              <a:rPr lang="en-US" dirty="0" err="1" smtClean="0">
                <a:solidFill>
                  <a:srgbClr val="FF0000"/>
                </a:solidFill>
                <a:latin typeface="+mj-lt"/>
              </a:rPr>
              <a:t>hiện</a:t>
            </a:r>
            <a:r>
              <a:rPr lang="en-US" dirty="0" smtClean="0">
                <a:solidFill>
                  <a:srgbClr val="FF0000"/>
                </a:solidFill>
                <a:latin typeface="+mj-lt"/>
              </a:rPr>
              <a:t> </a:t>
            </a:r>
            <a:r>
              <a:rPr lang="en-US" dirty="0" err="1" smtClean="0">
                <a:solidFill>
                  <a:srgbClr val="FF0000"/>
                </a:solidFill>
                <a:latin typeface="+mj-lt"/>
              </a:rPr>
              <a:t>một</a:t>
            </a:r>
            <a:r>
              <a:rPr lang="en-US" dirty="0" smtClean="0">
                <a:solidFill>
                  <a:srgbClr val="FF0000"/>
                </a:solidFill>
                <a:latin typeface="+mj-lt"/>
              </a:rPr>
              <a:t> </a:t>
            </a:r>
            <a:r>
              <a:rPr lang="en-US" dirty="0" err="1" smtClean="0">
                <a:solidFill>
                  <a:srgbClr val="FF0000"/>
                </a:solidFill>
                <a:latin typeface="+mj-lt"/>
              </a:rPr>
              <a:t>lỗi</a:t>
            </a:r>
            <a:r>
              <a:rPr lang="en-US" dirty="0" smtClean="0">
                <a:solidFill>
                  <a:srgbClr val="FF0000"/>
                </a:solidFill>
                <a:latin typeface="+mj-lt"/>
              </a:rPr>
              <a:t> </a:t>
            </a:r>
            <a:r>
              <a:rPr lang="en-US" dirty="0" err="1" smtClean="0">
                <a:solidFill>
                  <a:srgbClr val="FF0000"/>
                </a:solidFill>
                <a:latin typeface="+mj-lt"/>
              </a:rPr>
              <a:t>lập</a:t>
            </a:r>
            <a:r>
              <a:rPr lang="en-US" dirty="0" smtClean="0">
                <a:solidFill>
                  <a:srgbClr val="FF0000"/>
                </a:solidFill>
                <a:latin typeface="+mj-lt"/>
              </a:rPr>
              <a:t> </a:t>
            </a:r>
            <a:r>
              <a:rPr lang="en-US" dirty="0" err="1" smtClean="0">
                <a:solidFill>
                  <a:srgbClr val="FF0000"/>
                </a:solidFill>
                <a:latin typeface="+mj-lt"/>
              </a:rPr>
              <a:t>trình</a:t>
            </a:r>
            <a:r>
              <a:rPr lang="en-US" dirty="0" smtClean="0">
                <a:solidFill>
                  <a:srgbClr val="FF0000"/>
                </a:solidFill>
                <a:latin typeface="+mj-lt"/>
              </a:rPr>
              <a:t> </a:t>
            </a:r>
            <a:r>
              <a:rPr lang="en-US" dirty="0" err="1" smtClean="0">
                <a:solidFill>
                  <a:srgbClr val="FF0000"/>
                </a:solidFill>
                <a:latin typeface="+mj-lt"/>
              </a:rPr>
              <a:t>thường</a:t>
            </a:r>
            <a:r>
              <a:rPr lang="en-US" dirty="0" smtClean="0">
                <a:solidFill>
                  <a:srgbClr val="FF0000"/>
                </a:solidFill>
                <a:latin typeface="+mj-lt"/>
              </a:rPr>
              <a:t> </a:t>
            </a:r>
            <a:r>
              <a:rPr lang="en-US" dirty="0" err="1" smtClean="0">
                <a:solidFill>
                  <a:srgbClr val="FF0000"/>
                </a:solidFill>
                <a:latin typeface="+mj-lt"/>
              </a:rPr>
              <a:t>gặp</a:t>
            </a:r>
            <a:r>
              <a:rPr lang="en-US" dirty="0" smtClean="0">
                <a:solidFill>
                  <a:srgbClr val="FF0000"/>
                </a:solidFill>
                <a:latin typeface="+mj-lt"/>
              </a:rPr>
              <a:t>. </a:t>
            </a:r>
            <a:r>
              <a:rPr lang="en-US" dirty="0" err="1" smtClean="0">
                <a:solidFill>
                  <a:srgbClr val="FF0000"/>
                </a:solidFill>
                <a:latin typeface="+mj-lt"/>
              </a:rPr>
              <a:t>Sau</a:t>
            </a:r>
            <a:r>
              <a:rPr lang="en-US" dirty="0" smtClean="0">
                <a:solidFill>
                  <a:srgbClr val="FF0000"/>
                </a:solidFill>
                <a:latin typeface="+mj-lt"/>
              </a:rPr>
              <a:t> </a:t>
            </a:r>
            <a:r>
              <a:rPr lang="en-US" dirty="0" err="1" smtClean="0">
                <a:solidFill>
                  <a:srgbClr val="FF0000"/>
                </a:solidFill>
                <a:latin typeface="+mj-lt"/>
              </a:rPr>
              <a:t>khi</a:t>
            </a:r>
            <a:r>
              <a:rPr lang="en-US" dirty="0" smtClean="0">
                <a:solidFill>
                  <a:srgbClr val="FF0000"/>
                </a:solidFill>
                <a:latin typeface="+mj-lt"/>
              </a:rPr>
              <a:t> </a:t>
            </a:r>
            <a:r>
              <a:rPr lang="en-US" dirty="0" err="1" smtClean="0">
                <a:solidFill>
                  <a:srgbClr val="FF0000"/>
                </a:solidFill>
                <a:latin typeface="+mj-lt"/>
              </a:rPr>
              <a:t>được</a:t>
            </a:r>
            <a:r>
              <a:rPr lang="en-US" dirty="0" smtClean="0">
                <a:solidFill>
                  <a:srgbClr val="FF0000"/>
                </a:solidFill>
                <a:latin typeface="+mj-lt"/>
              </a:rPr>
              <a:t> </a:t>
            </a:r>
            <a:r>
              <a:rPr lang="en-US" dirty="0" err="1" smtClean="0">
                <a:solidFill>
                  <a:srgbClr val="FF0000"/>
                </a:solidFill>
                <a:latin typeface="+mj-lt"/>
              </a:rPr>
              <a:t>biên</a:t>
            </a:r>
            <a:r>
              <a:rPr lang="en-US" dirty="0" smtClean="0">
                <a:solidFill>
                  <a:srgbClr val="FF0000"/>
                </a:solidFill>
                <a:latin typeface="+mj-lt"/>
              </a:rPr>
              <a:t> </a:t>
            </a:r>
            <a:r>
              <a:rPr lang="en-US" dirty="0" err="1" smtClean="0">
                <a:solidFill>
                  <a:srgbClr val="FF0000"/>
                </a:solidFill>
                <a:latin typeface="+mj-lt"/>
              </a:rPr>
              <a:t>dịch</a:t>
            </a:r>
            <a:r>
              <a:rPr lang="en-US" dirty="0" smtClean="0">
                <a:solidFill>
                  <a:srgbClr val="FF0000"/>
                </a:solidFill>
                <a:latin typeface="+mj-lt"/>
              </a:rPr>
              <a:t>, </a:t>
            </a:r>
            <a:r>
              <a:rPr lang="en-US" dirty="0" err="1" smtClean="0">
                <a:solidFill>
                  <a:srgbClr val="FF0000"/>
                </a:solidFill>
                <a:latin typeface="+mj-lt"/>
              </a:rPr>
              <a:t>chương</a:t>
            </a:r>
            <a:r>
              <a:rPr lang="en-US" dirty="0" smtClean="0">
                <a:solidFill>
                  <a:srgbClr val="FF0000"/>
                </a:solidFill>
                <a:latin typeface="+mj-lt"/>
              </a:rPr>
              <a:t> </a:t>
            </a:r>
            <a:r>
              <a:rPr lang="en-US" dirty="0" err="1" smtClean="0">
                <a:solidFill>
                  <a:srgbClr val="FF0000"/>
                </a:solidFill>
                <a:latin typeface="+mj-lt"/>
              </a:rPr>
              <a:t>trình</a:t>
            </a:r>
            <a:r>
              <a:rPr lang="en-US" dirty="0" smtClean="0">
                <a:solidFill>
                  <a:srgbClr val="FF0000"/>
                </a:solidFill>
                <a:latin typeface="+mj-lt"/>
              </a:rPr>
              <a:t> </a:t>
            </a:r>
            <a:r>
              <a:rPr lang="en-US" dirty="0" err="1" smtClean="0">
                <a:solidFill>
                  <a:srgbClr val="FF0000"/>
                </a:solidFill>
                <a:latin typeface="+mj-lt"/>
              </a:rPr>
              <a:t>sẽ</a:t>
            </a:r>
            <a:r>
              <a:rPr lang="en-US" dirty="0" smtClean="0">
                <a:solidFill>
                  <a:srgbClr val="FF0000"/>
                </a:solidFill>
                <a:latin typeface="+mj-lt"/>
              </a:rPr>
              <a:t> </a:t>
            </a:r>
            <a:r>
              <a:rPr lang="en-US" dirty="0" err="1" smtClean="0">
                <a:solidFill>
                  <a:srgbClr val="FF0000"/>
                </a:solidFill>
                <a:latin typeface="+mj-lt"/>
              </a:rPr>
              <a:t>tạo</a:t>
            </a:r>
            <a:r>
              <a:rPr lang="en-US" dirty="0" smtClean="0">
                <a:solidFill>
                  <a:srgbClr val="FF0000"/>
                </a:solidFill>
                <a:latin typeface="+mj-lt"/>
              </a:rPr>
              <a:t> </a:t>
            </a:r>
            <a:r>
              <a:rPr lang="en-US" dirty="0" err="1" smtClean="0">
                <a:solidFill>
                  <a:srgbClr val="FF0000"/>
                </a:solidFill>
                <a:latin typeface="+mj-lt"/>
              </a:rPr>
              <a:t>ra</a:t>
            </a:r>
            <a:r>
              <a:rPr lang="en-US" dirty="0" smtClean="0">
                <a:solidFill>
                  <a:srgbClr val="FF0000"/>
                </a:solidFill>
                <a:latin typeface="+mj-lt"/>
              </a:rPr>
              <a:t> </a:t>
            </a:r>
            <a:r>
              <a:rPr lang="en-US" dirty="0" err="1" smtClean="0">
                <a:solidFill>
                  <a:srgbClr val="FF0000"/>
                </a:solidFill>
                <a:latin typeface="+mj-lt"/>
              </a:rPr>
              <a:t>một</a:t>
            </a:r>
            <a:r>
              <a:rPr lang="en-US" dirty="0" smtClean="0">
                <a:solidFill>
                  <a:srgbClr val="FF0000"/>
                </a:solidFill>
                <a:latin typeface="+mj-lt"/>
              </a:rPr>
              <a:t> </a:t>
            </a:r>
            <a:r>
              <a:rPr lang="en-US" dirty="0" err="1" smtClean="0">
                <a:solidFill>
                  <a:srgbClr val="FF0000"/>
                </a:solidFill>
                <a:latin typeface="+mj-lt"/>
              </a:rPr>
              <a:t>lỗi</a:t>
            </a:r>
            <a:r>
              <a:rPr lang="en-US" dirty="0" smtClean="0">
                <a:solidFill>
                  <a:srgbClr val="FF0000"/>
                </a:solidFill>
                <a:latin typeface="+mj-lt"/>
              </a:rPr>
              <a:t> </a:t>
            </a:r>
            <a:r>
              <a:rPr lang="en-US" dirty="0" err="1" smtClean="0">
                <a:solidFill>
                  <a:srgbClr val="FF0000"/>
                </a:solidFill>
                <a:latin typeface="+mj-lt"/>
              </a:rPr>
              <a:t>tràn</a:t>
            </a:r>
            <a:r>
              <a:rPr lang="en-US" dirty="0" smtClean="0">
                <a:solidFill>
                  <a:srgbClr val="FF0000"/>
                </a:solidFill>
                <a:latin typeface="+mj-lt"/>
              </a:rPr>
              <a:t> </a:t>
            </a:r>
            <a:r>
              <a:rPr lang="en-US" dirty="0" err="1" smtClean="0">
                <a:solidFill>
                  <a:srgbClr val="FF0000"/>
                </a:solidFill>
                <a:latin typeface="+mj-lt"/>
              </a:rPr>
              <a:t>bộ</a:t>
            </a:r>
            <a:r>
              <a:rPr lang="en-US" dirty="0" smtClean="0">
                <a:solidFill>
                  <a:srgbClr val="FF0000"/>
                </a:solidFill>
                <a:latin typeface="+mj-lt"/>
              </a:rPr>
              <a:t> </a:t>
            </a:r>
            <a:r>
              <a:rPr lang="en-US" dirty="0" err="1" smtClean="0">
                <a:solidFill>
                  <a:srgbClr val="FF0000"/>
                </a:solidFill>
                <a:latin typeface="+mj-lt"/>
              </a:rPr>
              <a:t>đệm</a:t>
            </a:r>
            <a:r>
              <a:rPr lang="en-US" dirty="0" smtClean="0">
                <a:solidFill>
                  <a:srgbClr val="FF0000"/>
                </a:solidFill>
                <a:latin typeface="+mj-lt"/>
              </a:rPr>
              <a:t> </a:t>
            </a:r>
            <a:r>
              <a:rPr lang="en-US" dirty="0" err="1" smtClean="0">
                <a:solidFill>
                  <a:srgbClr val="FF0000"/>
                </a:solidFill>
                <a:latin typeface="+mj-lt"/>
              </a:rPr>
              <a:t>nếu</a:t>
            </a:r>
            <a:r>
              <a:rPr lang="en-US" dirty="0" smtClean="0">
                <a:solidFill>
                  <a:srgbClr val="FF0000"/>
                </a:solidFill>
                <a:latin typeface="+mj-lt"/>
              </a:rPr>
              <a:t> </a:t>
            </a:r>
            <a:r>
              <a:rPr lang="en-US" dirty="0" err="1" smtClean="0">
                <a:solidFill>
                  <a:srgbClr val="FF0000"/>
                </a:solidFill>
                <a:latin typeface="+mj-lt"/>
              </a:rPr>
              <a:t>nó</a:t>
            </a:r>
            <a:r>
              <a:rPr lang="en-US" dirty="0" smtClean="0">
                <a:solidFill>
                  <a:srgbClr val="FF0000"/>
                </a:solidFill>
                <a:latin typeface="+mj-lt"/>
              </a:rPr>
              <a:t> </a:t>
            </a:r>
            <a:r>
              <a:rPr lang="en-US" dirty="0" err="1" smtClean="0">
                <a:solidFill>
                  <a:srgbClr val="FF0000"/>
                </a:solidFill>
                <a:latin typeface="+mj-lt"/>
              </a:rPr>
              <a:t>được</a:t>
            </a:r>
            <a:r>
              <a:rPr lang="en-US" dirty="0" smtClean="0">
                <a:solidFill>
                  <a:srgbClr val="FF0000"/>
                </a:solidFill>
                <a:latin typeface="+mj-lt"/>
              </a:rPr>
              <a:t> </a:t>
            </a:r>
            <a:r>
              <a:rPr lang="en-US" dirty="0" err="1" smtClean="0">
                <a:solidFill>
                  <a:srgbClr val="FF0000"/>
                </a:solidFill>
                <a:latin typeface="+mj-lt"/>
              </a:rPr>
              <a:t>gọi</a:t>
            </a:r>
            <a:r>
              <a:rPr lang="en-US" dirty="0" smtClean="0">
                <a:solidFill>
                  <a:srgbClr val="FF0000"/>
                </a:solidFill>
                <a:latin typeface="+mj-lt"/>
              </a:rPr>
              <a:t> </a:t>
            </a:r>
            <a:r>
              <a:rPr lang="en-US" dirty="0" err="1" smtClean="0">
                <a:solidFill>
                  <a:srgbClr val="FF0000"/>
                </a:solidFill>
                <a:latin typeface="+mj-lt"/>
              </a:rPr>
              <a:t>với</a:t>
            </a:r>
            <a:r>
              <a:rPr lang="en-US" dirty="0" smtClean="0">
                <a:solidFill>
                  <a:srgbClr val="FF0000"/>
                </a:solidFill>
                <a:latin typeface="+mj-lt"/>
              </a:rPr>
              <a:t> </a:t>
            </a:r>
            <a:r>
              <a:rPr lang="en-US" dirty="0" err="1" smtClean="0">
                <a:solidFill>
                  <a:srgbClr val="FF0000"/>
                </a:solidFill>
                <a:latin typeface="+mj-lt"/>
              </a:rPr>
              <a:t>một</a:t>
            </a:r>
            <a:r>
              <a:rPr lang="en-US" dirty="0" smtClean="0">
                <a:solidFill>
                  <a:srgbClr val="FF0000"/>
                </a:solidFill>
                <a:latin typeface="+mj-lt"/>
              </a:rPr>
              <a:t> </a:t>
            </a:r>
            <a:r>
              <a:rPr lang="en-US" dirty="0" err="1" smtClean="0">
                <a:solidFill>
                  <a:srgbClr val="FF0000"/>
                </a:solidFill>
                <a:latin typeface="+mj-lt"/>
              </a:rPr>
              <a:t>tham</a:t>
            </a:r>
            <a:r>
              <a:rPr lang="en-US" dirty="0" smtClean="0">
                <a:solidFill>
                  <a:srgbClr val="FF0000"/>
                </a:solidFill>
                <a:latin typeface="+mj-lt"/>
              </a:rPr>
              <a:t> </a:t>
            </a:r>
            <a:r>
              <a:rPr lang="en-US" dirty="0" err="1" smtClean="0">
                <a:solidFill>
                  <a:srgbClr val="FF0000"/>
                </a:solidFill>
                <a:latin typeface="+mj-lt"/>
              </a:rPr>
              <a:t>số</a:t>
            </a:r>
            <a:r>
              <a:rPr lang="en-US" dirty="0" smtClean="0">
                <a:solidFill>
                  <a:srgbClr val="FF0000"/>
                </a:solidFill>
                <a:latin typeface="+mj-lt"/>
              </a:rPr>
              <a:t> </a:t>
            </a:r>
            <a:r>
              <a:rPr lang="en-US" dirty="0" err="1" smtClean="0">
                <a:solidFill>
                  <a:srgbClr val="FF0000"/>
                </a:solidFill>
                <a:latin typeface="+mj-lt"/>
              </a:rPr>
              <a:t>dòng</a:t>
            </a:r>
            <a:r>
              <a:rPr lang="en-US" dirty="0" smtClean="0">
                <a:solidFill>
                  <a:srgbClr val="FF0000"/>
                </a:solidFill>
                <a:latin typeface="+mj-lt"/>
              </a:rPr>
              <a:t> </a:t>
            </a:r>
            <a:r>
              <a:rPr lang="en-US" dirty="0" err="1" smtClean="0">
                <a:solidFill>
                  <a:srgbClr val="FF0000"/>
                </a:solidFill>
                <a:latin typeface="+mj-lt"/>
              </a:rPr>
              <a:t>lệnh</a:t>
            </a:r>
            <a:r>
              <a:rPr lang="en-US" dirty="0" smtClean="0">
                <a:solidFill>
                  <a:srgbClr val="FF0000"/>
                </a:solidFill>
                <a:latin typeface="+mj-lt"/>
              </a:rPr>
              <a:t> </a:t>
            </a:r>
            <a:r>
              <a:rPr lang="en-US" dirty="0" err="1" smtClean="0">
                <a:solidFill>
                  <a:srgbClr val="FF0000"/>
                </a:solidFill>
                <a:latin typeface="+mj-lt"/>
              </a:rPr>
              <a:t>là</a:t>
            </a:r>
            <a:r>
              <a:rPr lang="en-US" dirty="0" smtClean="0">
                <a:solidFill>
                  <a:srgbClr val="FF0000"/>
                </a:solidFill>
                <a:latin typeface="+mj-lt"/>
              </a:rPr>
              <a:t> </a:t>
            </a:r>
            <a:r>
              <a:rPr lang="en-US" dirty="0" err="1" smtClean="0">
                <a:solidFill>
                  <a:srgbClr val="FF0000"/>
                </a:solidFill>
                <a:latin typeface="+mj-lt"/>
              </a:rPr>
              <a:t>một</a:t>
            </a:r>
            <a:r>
              <a:rPr lang="en-US" dirty="0" smtClean="0">
                <a:solidFill>
                  <a:srgbClr val="FF0000"/>
                </a:solidFill>
                <a:latin typeface="+mj-lt"/>
              </a:rPr>
              <a:t> </a:t>
            </a:r>
            <a:r>
              <a:rPr lang="en-US" dirty="0" err="1" smtClean="0">
                <a:solidFill>
                  <a:srgbClr val="FF0000"/>
                </a:solidFill>
                <a:latin typeface="+mj-lt"/>
              </a:rPr>
              <a:t>xâu</a:t>
            </a:r>
            <a:r>
              <a:rPr lang="en-US" dirty="0" smtClean="0">
                <a:solidFill>
                  <a:srgbClr val="FF0000"/>
                </a:solidFill>
                <a:latin typeface="+mj-lt"/>
              </a:rPr>
              <a:t> </a:t>
            </a:r>
            <a:r>
              <a:rPr lang="en-US" dirty="0" err="1" smtClean="0">
                <a:solidFill>
                  <a:srgbClr val="FF0000"/>
                </a:solidFill>
                <a:latin typeface="+mj-lt"/>
              </a:rPr>
              <a:t>ký</a:t>
            </a:r>
            <a:r>
              <a:rPr lang="en-US" dirty="0" smtClean="0">
                <a:solidFill>
                  <a:srgbClr val="FF0000"/>
                </a:solidFill>
                <a:latin typeface="+mj-lt"/>
              </a:rPr>
              <a:t> </a:t>
            </a:r>
            <a:r>
              <a:rPr lang="en-US" dirty="0" err="1" smtClean="0">
                <a:solidFill>
                  <a:srgbClr val="FF0000"/>
                </a:solidFill>
                <a:latin typeface="+mj-lt"/>
              </a:rPr>
              <a:t>tự</a:t>
            </a:r>
            <a:r>
              <a:rPr lang="en-US" dirty="0" smtClean="0">
                <a:solidFill>
                  <a:srgbClr val="FF0000"/>
                </a:solidFill>
                <a:latin typeface="+mj-lt"/>
              </a:rPr>
              <a:t> </a:t>
            </a:r>
            <a:r>
              <a:rPr lang="en-US" dirty="0" err="1" smtClean="0">
                <a:solidFill>
                  <a:srgbClr val="FF0000"/>
                </a:solidFill>
                <a:latin typeface="+mj-lt"/>
              </a:rPr>
              <a:t>quá</a:t>
            </a:r>
            <a:r>
              <a:rPr lang="en-US" dirty="0" smtClean="0">
                <a:solidFill>
                  <a:srgbClr val="FF0000"/>
                </a:solidFill>
                <a:latin typeface="+mj-lt"/>
              </a:rPr>
              <a:t> </a:t>
            </a:r>
            <a:r>
              <a:rPr lang="en-US" dirty="0" err="1" smtClean="0">
                <a:solidFill>
                  <a:srgbClr val="FF0000"/>
                </a:solidFill>
                <a:latin typeface="+mj-lt"/>
              </a:rPr>
              <a:t>dài</a:t>
            </a:r>
            <a:r>
              <a:rPr lang="en-US" dirty="0" smtClean="0">
                <a:solidFill>
                  <a:srgbClr val="FF0000"/>
                </a:solidFill>
                <a:latin typeface="+mj-lt"/>
              </a:rPr>
              <a:t>, </a:t>
            </a:r>
            <a:r>
              <a:rPr lang="en-US" dirty="0" err="1" smtClean="0">
                <a:solidFill>
                  <a:srgbClr val="FF0000"/>
                </a:solidFill>
                <a:latin typeface="+mj-lt"/>
              </a:rPr>
              <a:t>vì</a:t>
            </a:r>
            <a:r>
              <a:rPr lang="en-US" dirty="0" smtClean="0">
                <a:solidFill>
                  <a:srgbClr val="FF0000"/>
                </a:solidFill>
                <a:latin typeface="+mj-lt"/>
              </a:rPr>
              <a:t> </a:t>
            </a:r>
            <a:r>
              <a:rPr lang="en-US" dirty="0" err="1" smtClean="0">
                <a:solidFill>
                  <a:srgbClr val="FF0000"/>
                </a:solidFill>
                <a:latin typeface="+mj-lt"/>
              </a:rPr>
              <a:t>tham</a:t>
            </a:r>
            <a:r>
              <a:rPr lang="en-US" dirty="0" smtClean="0">
                <a:solidFill>
                  <a:srgbClr val="FF0000"/>
                </a:solidFill>
                <a:latin typeface="+mj-lt"/>
              </a:rPr>
              <a:t> </a:t>
            </a:r>
            <a:r>
              <a:rPr lang="en-US" dirty="0" err="1" smtClean="0">
                <a:solidFill>
                  <a:srgbClr val="FF0000"/>
                </a:solidFill>
                <a:latin typeface="+mj-lt"/>
              </a:rPr>
              <a:t>số</a:t>
            </a:r>
            <a:r>
              <a:rPr lang="en-US" dirty="0" smtClean="0">
                <a:solidFill>
                  <a:srgbClr val="FF0000"/>
                </a:solidFill>
                <a:latin typeface="+mj-lt"/>
              </a:rPr>
              <a:t> </a:t>
            </a:r>
            <a:r>
              <a:rPr lang="en-US" dirty="0" err="1" smtClean="0">
                <a:solidFill>
                  <a:srgbClr val="FF0000"/>
                </a:solidFill>
                <a:latin typeface="+mj-lt"/>
              </a:rPr>
              <a:t>này</a:t>
            </a:r>
            <a:r>
              <a:rPr lang="en-US" dirty="0" smtClean="0">
                <a:solidFill>
                  <a:srgbClr val="FF0000"/>
                </a:solidFill>
                <a:latin typeface="+mj-lt"/>
              </a:rPr>
              <a:t> </a:t>
            </a:r>
            <a:r>
              <a:rPr lang="en-US" dirty="0" err="1" smtClean="0">
                <a:solidFill>
                  <a:srgbClr val="FF0000"/>
                </a:solidFill>
                <a:latin typeface="+mj-lt"/>
              </a:rPr>
              <a:t>được</a:t>
            </a:r>
            <a:r>
              <a:rPr lang="en-US" dirty="0" smtClean="0">
                <a:solidFill>
                  <a:srgbClr val="FF0000"/>
                </a:solidFill>
                <a:latin typeface="+mj-lt"/>
              </a:rPr>
              <a:t> </a:t>
            </a:r>
            <a:r>
              <a:rPr lang="en-US" dirty="0" err="1" smtClean="0">
                <a:solidFill>
                  <a:srgbClr val="FF0000"/>
                </a:solidFill>
                <a:latin typeface="+mj-lt"/>
              </a:rPr>
              <a:t>dùng</a:t>
            </a:r>
            <a:r>
              <a:rPr lang="en-US" dirty="0" smtClean="0">
                <a:solidFill>
                  <a:srgbClr val="FF0000"/>
                </a:solidFill>
                <a:latin typeface="+mj-lt"/>
              </a:rPr>
              <a:t> </a:t>
            </a:r>
            <a:r>
              <a:rPr lang="en-US" dirty="0" err="1" smtClean="0">
                <a:solidFill>
                  <a:srgbClr val="FF0000"/>
                </a:solidFill>
                <a:latin typeface="+mj-lt"/>
              </a:rPr>
              <a:t>để</a:t>
            </a:r>
            <a:r>
              <a:rPr lang="en-US" dirty="0" smtClean="0">
                <a:solidFill>
                  <a:srgbClr val="FF0000"/>
                </a:solidFill>
                <a:latin typeface="+mj-lt"/>
              </a:rPr>
              <a:t> </a:t>
            </a:r>
            <a:r>
              <a:rPr lang="en-US" dirty="0" err="1" smtClean="0">
                <a:solidFill>
                  <a:srgbClr val="FF0000"/>
                </a:solidFill>
                <a:latin typeface="+mj-lt"/>
              </a:rPr>
              <a:t>ghi</a:t>
            </a:r>
            <a:r>
              <a:rPr lang="en-US" dirty="0" smtClean="0">
                <a:solidFill>
                  <a:srgbClr val="FF0000"/>
                </a:solidFill>
                <a:latin typeface="+mj-lt"/>
              </a:rPr>
              <a:t> </a:t>
            </a:r>
            <a:r>
              <a:rPr lang="en-US" dirty="0" err="1" smtClean="0">
                <a:solidFill>
                  <a:srgbClr val="FF0000"/>
                </a:solidFill>
                <a:latin typeface="+mj-lt"/>
              </a:rPr>
              <a:t>vào</a:t>
            </a:r>
            <a:r>
              <a:rPr lang="en-US" dirty="0" smtClean="0">
                <a:solidFill>
                  <a:srgbClr val="FF0000"/>
                </a:solidFill>
                <a:latin typeface="+mj-lt"/>
              </a:rPr>
              <a:t> </a:t>
            </a:r>
            <a:r>
              <a:rPr lang="en-US" dirty="0" err="1" smtClean="0">
                <a:solidFill>
                  <a:srgbClr val="FF0000"/>
                </a:solidFill>
                <a:latin typeface="+mj-lt"/>
              </a:rPr>
              <a:t>một</a:t>
            </a:r>
            <a:r>
              <a:rPr lang="en-US" dirty="0" smtClean="0">
                <a:solidFill>
                  <a:srgbClr val="FF0000"/>
                </a:solidFill>
                <a:latin typeface="+mj-lt"/>
              </a:rPr>
              <a:t> </a:t>
            </a:r>
            <a:r>
              <a:rPr lang="en-US" dirty="0" err="1" smtClean="0">
                <a:solidFill>
                  <a:srgbClr val="FF0000"/>
                </a:solidFill>
                <a:latin typeface="+mj-lt"/>
              </a:rPr>
              <a:t>bộ</a:t>
            </a:r>
            <a:r>
              <a:rPr lang="en-US" dirty="0" smtClean="0">
                <a:solidFill>
                  <a:srgbClr val="FF0000"/>
                </a:solidFill>
                <a:latin typeface="+mj-lt"/>
              </a:rPr>
              <a:t> </a:t>
            </a:r>
            <a:r>
              <a:rPr lang="en-US" dirty="0" err="1" smtClean="0">
                <a:solidFill>
                  <a:srgbClr val="FF0000"/>
                </a:solidFill>
                <a:latin typeface="+mj-lt"/>
              </a:rPr>
              <a:t>nhớ</a:t>
            </a:r>
            <a:r>
              <a:rPr lang="en-US" dirty="0" smtClean="0">
                <a:solidFill>
                  <a:srgbClr val="FF0000"/>
                </a:solidFill>
                <a:latin typeface="+mj-lt"/>
              </a:rPr>
              <a:t> </a:t>
            </a:r>
            <a:r>
              <a:rPr lang="en-US" dirty="0" err="1" smtClean="0">
                <a:solidFill>
                  <a:srgbClr val="FF0000"/>
                </a:solidFill>
                <a:latin typeface="+mj-lt"/>
              </a:rPr>
              <a:t>đệm</a:t>
            </a:r>
            <a:r>
              <a:rPr lang="en-US" dirty="0" smtClean="0">
                <a:solidFill>
                  <a:srgbClr val="FF0000"/>
                </a:solidFill>
                <a:latin typeface="+mj-lt"/>
              </a:rPr>
              <a:t> </a:t>
            </a:r>
            <a:r>
              <a:rPr lang="en-US" dirty="0" err="1" smtClean="0">
                <a:solidFill>
                  <a:srgbClr val="FF0000"/>
                </a:solidFill>
                <a:latin typeface="+mj-lt"/>
              </a:rPr>
              <a:t>mà</a:t>
            </a:r>
            <a:r>
              <a:rPr lang="en-US" dirty="0" smtClean="0">
                <a:solidFill>
                  <a:srgbClr val="FF0000"/>
                </a:solidFill>
                <a:latin typeface="+mj-lt"/>
              </a:rPr>
              <a:t> </a:t>
            </a:r>
            <a:r>
              <a:rPr lang="en-US" dirty="0" err="1" smtClean="0">
                <a:solidFill>
                  <a:srgbClr val="FF0000"/>
                </a:solidFill>
                <a:latin typeface="+mj-lt"/>
              </a:rPr>
              <a:t>không</a:t>
            </a:r>
            <a:r>
              <a:rPr lang="en-US" dirty="0" smtClean="0">
                <a:solidFill>
                  <a:srgbClr val="FF0000"/>
                </a:solidFill>
                <a:latin typeface="+mj-lt"/>
              </a:rPr>
              <a:t> </a:t>
            </a:r>
            <a:r>
              <a:rPr lang="en-US" dirty="0" err="1" smtClean="0">
                <a:solidFill>
                  <a:srgbClr val="FF0000"/>
                </a:solidFill>
                <a:latin typeface="+mj-lt"/>
              </a:rPr>
              <a:t>kiểm</a:t>
            </a:r>
            <a:r>
              <a:rPr lang="en-US" dirty="0" smtClean="0">
                <a:solidFill>
                  <a:srgbClr val="FF0000"/>
                </a:solidFill>
                <a:latin typeface="+mj-lt"/>
              </a:rPr>
              <a:t> </a:t>
            </a:r>
            <a:r>
              <a:rPr lang="en-US" dirty="0" err="1" smtClean="0">
                <a:solidFill>
                  <a:srgbClr val="FF0000"/>
                </a:solidFill>
                <a:latin typeface="+mj-lt"/>
              </a:rPr>
              <a:t>tra</a:t>
            </a:r>
            <a:r>
              <a:rPr lang="en-US" dirty="0" smtClean="0">
                <a:solidFill>
                  <a:srgbClr val="FF0000"/>
                </a:solidFill>
                <a:latin typeface="+mj-lt"/>
              </a:rPr>
              <a:t> </a:t>
            </a:r>
            <a:r>
              <a:rPr lang="en-US" dirty="0" err="1" smtClean="0">
                <a:solidFill>
                  <a:srgbClr val="FF0000"/>
                </a:solidFill>
                <a:latin typeface="+mj-lt"/>
              </a:rPr>
              <a:t>độ</a:t>
            </a:r>
            <a:r>
              <a:rPr lang="en-US" dirty="0" smtClean="0">
                <a:solidFill>
                  <a:srgbClr val="FF0000"/>
                </a:solidFill>
                <a:latin typeface="+mj-lt"/>
              </a:rPr>
              <a:t> </a:t>
            </a:r>
            <a:r>
              <a:rPr lang="en-US" dirty="0" err="1" smtClean="0">
                <a:solidFill>
                  <a:srgbClr val="FF0000"/>
                </a:solidFill>
                <a:latin typeface="+mj-lt"/>
              </a:rPr>
              <a:t>dài</a:t>
            </a:r>
            <a:r>
              <a:rPr lang="en-US" dirty="0" smtClean="0">
                <a:solidFill>
                  <a:srgbClr val="FF0000"/>
                </a:solidFill>
                <a:latin typeface="+mj-lt"/>
              </a:rPr>
              <a:t> </a:t>
            </a:r>
            <a:r>
              <a:rPr lang="en-US" dirty="0" err="1" smtClean="0">
                <a:solidFill>
                  <a:srgbClr val="FF0000"/>
                </a:solidFill>
                <a:latin typeface="+mj-lt"/>
              </a:rPr>
              <a:t>của</a:t>
            </a:r>
            <a:r>
              <a:rPr lang="en-US" dirty="0" smtClean="0">
                <a:solidFill>
                  <a:srgbClr val="FF0000"/>
                </a:solidFill>
                <a:latin typeface="+mj-lt"/>
              </a:rPr>
              <a:t> </a:t>
            </a:r>
            <a:r>
              <a:rPr lang="en-US" dirty="0" err="1" smtClean="0">
                <a:solidFill>
                  <a:srgbClr val="FF0000"/>
                </a:solidFill>
                <a:latin typeface="+mj-lt"/>
              </a:rPr>
              <a:t>nó</a:t>
            </a:r>
            <a:endParaRPr lang="vi-VN" dirty="0" smtClean="0">
              <a:solidFill>
                <a:srgbClr val="FF0000"/>
              </a:solidFill>
              <a:latin typeface="+mj-lt"/>
            </a:endParaRPr>
          </a:p>
          <a:p>
            <a:r>
              <a:rPr lang="vi-VN" dirty="0" smtClean="0">
                <a:latin typeface="+mj-lt"/>
              </a:rPr>
              <a:t>#include &lt;stdio.h&gt;</a:t>
            </a:r>
          </a:p>
          <a:p>
            <a:r>
              <a:rPr lang="vi-VN" dirty="0" smtClean="0">
                <a:latin typeface="+mj-lt"/>
              </a:rPr>
              <a:t>#include &lt;string.h&gt;</a:t>
            </a:r>
          </a:p>
          <a:p>
            <a:r>
              <a:rPr lang="vi-VN" dirty="0" smtClean="0">
                <a:latin typeface="+mj-lt"/>
              </a:rPr>
              <a:t>int main()</a:t>
            </a:r>
          </a:p>
          <a:p>
            <a:r>
              <a:rPr lang="vi-VN" dirty="0" smtClean="0">
                <a:latin typeface="+mj-lt"/>
              </a:rPr>
              <a:t>{</a:t>
            </a:r>
          </a:p>
          <a:p>
            <a:r>
              <a:rPr lang="vi-VN" dirty="0" smtClean="0">
                <a:latin typeface="+mj-lt"/>
              </a:rPr>
              <a:t>char buffer[10];</a:t>
            </a:r>
          </a:p>
          <a:p>
            <a:r>
              <a:rPr lang="vi-VN" dirty="0" smtClean="0">
                <a:latin typeface="+mj-lt"/>
              </a:rPr>
              <a:t>int argc; </a:t>
            </a:r>
          </a:p>
          <a:p>
            <a:r>
              <a:rPr lang="vi-VN" dirty="0" smtClean="0">
                <a:latin typeface="+mj-lt"/>
              </a:rPr>
              <a:t>char *argv[9];</a:t>
            </a:r>
          </a:p>
          <a:p>
            <a:r>
              <a:rPr lang="vi-VN" dirty="0" smtClean="0">
                <a:latin typeface="+mj-lt"/>
              </a:rPr>
              <a:t>if (argc &lt; 2)</a:t>
            </a:r>
          </a:p>
          <a:p>
            <a:r>
              <a:rPr lang="vi-VN" dirty="0" smtClean="0">
                <a:latin typeface="+mj-lt"/>
              </a:rPr>
              <a:t>{</a:t>
            </a:r>
          </a:p>
          <a:p>
            <a:r>
              <a:rPr lang="vi-VN" dirty="0" smtClean="0">
                <a:latin typeface="+mj-lt"/>
              </a:rPr>
              <a:t>fprintf(stderr, "USAGE: %s string\n", argv[0]);</a:t>
            </a:r>
          </a:p>
          <a:p>
            <a:r>
              <a:rPr lang="vi-VN" dirty="0" smtClean="0">
                <a:latin typeface="+mj-lt"/>
              </a:rPr>
              <a:t>return 1;</a:t>
            </a:r>
          </a:p>
          <a:p>
            <a:r>
              <a:rPr lang="vi-VN" dirty="0" smtClean="0">
                <a:latin typeface="+mj-lt"/>
              </a:rPr>
              <a:t>}</a:t>
            </a:r>
          </a:p>
          <a:p>
            <a:r>
              <a:rPr lang="vi-VN" dirty="0" smtClean="0">
                <a:latin typeface="+mj-lt"/>
              </a:rPr>
              <a:t>strcpy(buffer, argv[1]);</a:t>
            </a:r>
          </a:p>
          <a:p>
            <a:r>
              <a:rPr lang="vi-VN" dirty="0" smtClean="0">
                <a:latin typeface="+mj-lt"/>
              </a:rPr>
              <a:t>return 0;</a:t>
            </a:r>
          </a:p>
          <a:p>
            <a:r>
              <a:rPr lang="vi-VN" dirty="0" smtClean="0">
                <a:latin typeface="+mj-lt"/>
              </a:rPr>
              <a:t>}</a:t>
            </a:r>
          </a:p>
        </p:txBody>
      </p:sp>
      <p:grpSp>
        <p:nvGrpSpPr>
          <p:cNvPr id="1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15</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15</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85992"/>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p:nvSpPr>
        <p:spPr>
          <a:xfrm>
            <a:off x="1357290" y="1857364"/>
            <a:ext cx="7429552" cy="3670236"/>
          </a:xfrm>
          <a:prstGeom prst="rect">
            <a:avLst/>
          </a:prstGeom>
          <a:noFill/>
        </p:spPr>
        <p:txBody>
          <a:bodyPr wrap="square" rtlCol="0">
            <a:spAutoFit/>
          </a:bodyPr>
          <a:lstStyle/>
          <a:p>
            <a:pPr marL="342900" indent="-342900" algn="ctr">
              <a:lnSpc>
                <a:spcPts val="3100"/>
              </a:lnSpc>
              <a:tabLst>
                <a:tab pos="736600" algn="l"/>
                <a:tab pos="1612900" algn="l"/>
              </a:tabLst>
            </a:pPr>
            <a:r>
              <a:rPr lang="en-US" sz="2400" b="1" dirty="0" err="1" smtClean="0">
                <a:latin typeface="+mj-lt"/>
              </a:rPr>
              <a:t>Việc</a:t>
            </a:r>
            <a:r>
              <a:rPr lang="en-US" sz="2400" b="1" dirty="0" smtClean="0">
                <a:latin typeface="+mj-lt"/>
              </a:rPr>
              <a:t> </a:t>
            </a:r>
            <a:r>
              <a:rPr lang="en-US" sz="2400" b="1" dirty="0" err="1" smtClean="0">
                <a:latin typeface="+mj-lt"/>
              </a:rPr>
              <a:t>chống</a:t>
            </a:r>
            <a:r>
              <a:rPr lang="en-US" sz="2400" b="1" dirty="0" smtClean="0">
                <a:latin typeface="+mj-lt"/>
              </a:rPr>
              <a:t> </a:t>
            </a:r>
            <a:r>
              <a:rPr lang="en-US" sz="2400" b="1" dirty="0" err="1" smtClean="0">
                <a:latin typeface="+mj-lt"/>
              </a:rPr>
              <a:t>tràn</a:t>
            </a:r>
            <a:r>
              <a:rPr lang="en-US" sz="2400" b="1" dirty="0" smtClean="0">
                <a:latin typeface="+mj-lt"/>
              </a:rPr>
              <a:t> </a:t>
            </a:r>
            <a:r>
              <a:rPr lang="en-US" sz="2400" b="1" dirty="0" err="1" smtClean="0">
                <a:latin typeface="+mj-lt"/>
              </a:rPr>
              <a:t>bộ</a:t>
            </a:r>
            <a:r>
              <a:rPr lang="en-US" sz="2400" b="1" dirty="0" smtClean="0">
                <a:latin typeface="+mj-lt"/>
              </a:rPr>
              <a:t> </a:t>
            </a:r>
            <a:r>
              <a:rPr lang="en-US" sz="2400" b="1" dirty="0" err="1" smtClean="0">
                <a:latin typeface="+mj-lt"/>
              </a:rPr>
              <a:t>đệm</a:t>
            </a:r>
            <a:r>
              <a:rPr lang="en-US" sz="2400" b="1" dirty="0" smtClean="0">
                <a:latin typeface="+mj-lt"/>
              </a:rPr>
              <a:t>:</a:t>
            </a:r>
          </a:p>
          <a:p>
            <a:pPr marL="342900" indent="-342900">
              <a:lnSpc>
                <a:spcPts val="3100"/>
              </a:lnSpc>
              <a:tabLst>
                <a:tab pos="736600" algn="l"/>
                <a:tab pos="1612900" algn="l"/>
              </a:tabLst>
            </a:pPr>
            <a:r>
              <a:rPr lang="en-US" dirty="0" smtClean="0">
                <a:latin typeface="+mj-lt"/>
              </a:rPr>
              <a:t>*</a:t>
            </a:r>
            <a:r>
              <a:rPr lang="en-US" dirty="0" err="1" smtClean="0">
                <a:latin typeface="+mj-lt"/>
              </a:rPr>
              <a:t>Việc</a:t>
            </a:r>
            <a:r>
              <a:rPr lang="en-US" dirty="0" smtClean="0">
                <a:latin typeface="+mj-lt"/>
              </a:rPr>
              <a:t> </a:t>
            </a:r>
            <a:r>
              <a:rPr lang="en-US" dirty="0" err="1" smtClean="0">
                <a:latin typeface="+mj-lt"/>
              </a:rPr>
              <a:t>chống</a:t>
            </a:r>
            <a:r>
              <a:rPr lang="en-US" dirty="0" smtClean="0">
                <a:latin typeface="+mj-lt"/>
              </a:rPr>
              <a:t> </a:t>
            </a:r>
            <a:r>
              <a:rPr lang="en-US" dirty="0" err="1" smtClean="0">
                <a:latin typeface="+mj-lt"/>
              </a:rPr>
              <a:t>tràn</a:t>
            </a:r>
            <a:r>
              <a:rPr lang="en-US" dirty="0" smtClean="0">
                <a:latin typeface="+mj-lt"/>
              </a:rPr>
              <a:t> </a:t>
            </a:r>
            <a:r>
              <a:rPr lang="en-US" dirty="0" err="1" smtClean="0">
                <a:latin typeface="+mj-lt"/>
              </a:rPr>
              <a:t>bộ</a:t>
            </a:r>
            <a:r>
              <a:rPr lang="en-US" dirty="0" smtClean="0">
                <a:latin typeface="+mj-lt"/>
              </a:rPr>
              <a:t> </a:t>
            </a:r>
            <a:r>
              <a:rPr lang="en-US" dirty="0" err="1" smtClean="0">
                <a:latin typeface="+mj-lt"/>
              </a:rPr>
              <a:t>đệm</a:t>
            </a:r>
            <a:r>
              <a:rPr lang="en-US" dirty="0" smtClean="0">
                <a:latin typeface="+mj-lt"/>
              </a:rPr>
              <a:t> </a:t>
            </a:r>
            <a:r>
              <a:rPr lang="en-US" dirty="0" err="1" smtClean="0">
                <a:latin typeface="+mj-lt"/>
              </a:rPr>
              <a:t>có</a:t>
            </a:r>
            <a:r>
              <a:rPr lang="en-US" dirty="0" smtClean="0">
                <a:latin typeface="+mj-lt"/>
              </a:rPr>
              <a:t> </a:t>
            </a:r>
            <a:r>
              <a:rPr lang="en-US" dirty="0" err="1" smtClean="0">
                <a:latin typeface="+mj-lt"/>
              </a:rPr>
              <a:t>những</a:t>
            </a:r>
            <a:r>
              <a:rPr lang="en-US" dirty="0" smtClean="0">
                <a:latin typeface="+mj-lt"/>
              </a:rPr>
              <a:t> </a:t>
            </a:r>
            <a:r>
              <a:rPr lang="en-US" dirty="0" err="1" smtClean="0">
                <a:latin typeface="+mj-lt"/>
              </a:rPr>
              <a:t>phương</a:t>
            </a:r>
            <a:r>
              <a:rPr lang="en-US" dirty="0" smtClean="0">
                <a:latin typeface="+mj-lt"/>
              </a:rPr>
              <a:t> </a:t>
            </a:r>
            <a:r>
              <a:rPr lang="en-US" dirty="0" err="1" smtClean="0">
                <a:latin typeface="+mj-lt"/>
              </a:rPr>
              <a:t>pháp</a:t>
            </a:r>
            <a:r>
              <a:rPr lang="en-US" dirty="0" smtClean="0">
                <a:latin typeface="+mj-lt"/>
              </a:rPr>
              <a:t> </a:t>
            </a:r>
            <a:r>
              <a:rPr lang="en-US" dirty="0" err="1" smtClean="0">
                <a:latin typeface="+mj-lt"/>
              </a:rPr>
              <a:t>sau</a:t>
            </a:r>
            <a:r>
              <a:rPr lang="en-US" dirty="0" smtClean="0">
                <a:latin typeface="+mj-lt"/>
              </a:rPr>
              <a:t>:</a:t>
            </a:r>
          </a:p>
          <a:p>
            <a:pPr marL="342900" indent="-342900">
              <a:lnSpc>
                <a:spcPts val="3100"/>
              </a:lnSpc>
              <a:tabLst>
                <a:tab pos="736600" algn="l"/>
                <a:tab pos="1612900" algn="l"/>
              </a:tabLst>
            </a:pP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ngôn</a:t>
            </a:r>
            <a:r>
              <a:rPr lang="en-US" dirty="0" smtClean="0">
                <a:latin typeface="+mj-lt"/>
              </a:rPr>
              <a:t> </a:t>
            </a:r>
            <a:r>
              <a:rPr lang="en-US" dirty="0" err="1" smtClean="0">
                <a:latin typeface="+mj-lt"/>
              </a:rPr>
              <a:t>ngữ</a:t>
            </a:r>
            <a:r>
              <a:rPr lang="en-US" dirty="0" smtClean="0">
                <a:latin typeface="+mj-lt"/>
              </a:rPr>
              <a:t> </a:t>
            </a:r>
            <a:r>
              <a:rPr lang="en-US" dirty="0" err="1" smtClean="0">
                <a:latin typeface="+mj-lt"/>
              </a:rPr>
              <a:t>lập</a:t>
            </a:r>
            <a:r>
              <a:rPr lang="en-US" dirty="0" smtClean="0">
                <a:latin typeface="+mj-lt"/>
              </a:rPr>
              <a:t> </a:t>
            </a:r>
            <a:r>
              <a:rPr lang="en-US" dirty="0" err="1" smtClean="0">
                <a:latin typeface="+mj-lt"/>
              </a:rPr>
              <a:t>trình</a:t>
            </a:r>
            <a:endParaRPr lang="vi-VN" dirty="0" smtClean="0">
              <a:latin typeface="+mj-lt"/>
            </a:endParaRPr>
          </a:p>
          <a:p>
            <a:pPr marL="342900" indent="-342900">
              <a:lnSpc>
                <a:spcPts val="3100"/>
              </a:lnSpc>
              <a:tabLst>
                <a:tab pos="736600" algn="l"/>
                <a:tab pos="1612900" algn="l"/>
              </a:tabLst>
            </a:pPr>
            <a:r>
              <a:rPr lang="en-US" dirty="0" smtClean="0">
                <a:latin typeface="+mj-lt"/>
              </a:rPr>
              <a:t>- </a:t>
            </a:r>
            <a:r>
              <a:rPr lang="en-US" dirty="0" err="1" smtClean="0">
                <a:latin typeface="+mj-lt"/>
              </a:rPr>
              <a:t>Sử</a:t>
            </a:r>
            <a:r>
              <a:rPr lang="en-US" dirty="0" smtClean="0">
                <a:latin typeface="+mj-lt"/>
              </a:rPr>
              <a:t> </a:t>
            </a:r>
            <a:r>
              <a:rPr lang="en-US" dirty="0" err="1" smtClean="0">
                <a:latin typeface="+mj-lt"/>
              </a:rPr>
              <a:t>dụng</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thư</a:t>
            </a:r>
            <a:r>
              <a:rPr lang="en-US" dirty="0" smtClean="0">
                <a:latin typeface="+mj-lt"/>
              </a:rPr>
              <a:t> </a:t>
            </a:r>
            <a:r>
              <a:rPr lang="en-US" dirty="0" err="1" smtClean="0">
                <a:latin typeface="+mj-lt"/>
              </a:rPr>
              <a:t>viện</a:t>
            </a:r>
            <a:r>
              <a:rPr lang="en-US" dirty="0" smtClean="0">
                <a:latin typeface="+mj-lt"/>
              </a:rPr>
              <a:t> an </a:t>
            </a:r>
            <a:r>
              <a:rPr lang="en-US" dirty="0" err="1" smtClean="0">
                <a:latin typeface="+mj-lt"/>
              </a:rPr>
              <a:t>toàn</a:t>
            </a:r>
            <a:endParaRPr lang="vi-VN" dirty="0" smtClean="0">
              <a:latin typeface="+mj-lt"/>
            </a:endParaRPr>
          </a:p>
          <a:p>
            <a:pPr marL="342900" indent="-342900">
              <a:lnSpc>
                <a:spcPts val="3100"/>
              </a:lnSpc>
              <a:tabLst>
                <a:tab pos="736600" algn="l"/>
                <a:tab pos="1612900" algn="l"/>
              </a:tabLst>
            </a:pPr>
            <a:r>
              <a:rPr lang="en-US" dirty="0" smtClean="0">
                <a:latin typeface="+mj-lt"/>
              </a:rPr>
              <a:t>- </a:t>
            </a:r>
            <a:r>
              <a:rPr lang="en-US" dirty="0" err="1" smtClean="0">
                <a:latin typeface="+mj-lt"/>
              </a:rPr>
              <a:t>Chống</a:t>
            </a:r>
            <a:r>
              <a:rPr lang="en-US" dirty="0" smtClean="0">
                <a:latin typeface="+mj-lt"/>
              </a:rPr>
              <a:t> </a:t>
            </a:r>
            <a:r>
              <a:rPr lang="en-US" dirty="0" err="1" smtClean="0">
                <a:latin typeface="+mj-lt"/>
              </a:rPr>
              <a:t>tràn</a:t>
            </a:r>
            <a:r>
              <a:rPr lang="en-US" dirty="0" smtClean="0">
                <a:latin typeface="+mj-lt"/>
              </a:rPr>
              <a:t> </a:t>
            </a:r>
            <a:r>
              <a:rPr lang="en-US" dirty="0" err="1" smtClean="0">
                <a:latin typeface="+mj-lt"/>
              </a:rPr>
              <a:t>bộ</a:t>
            </a:r>
            <a:r>
              <a:rPr lang="en-US" dirty="0" smtClean="0">
                <a:latin typeface="+mj-lt"/>
              </a:rPr>
              <a:t> </a:t>
            </a:r>
            <a:r>
              <a:rPr lang="en-US" dirty="0" err="1" smtClean="0">
                <a:latin typeface="+mj-lt"/>
              </a:rPr>
              <a:t>nhớ</a:t>
            </a:r>
            <a:r>
              <a:rPr lang="en-US" dirty="0" smtClean="0">
                <a:latin typeface="+mj-lt"/>
              </a:rPr>
              <a:t> </a:t>
            </a:r>
            <a:r>
              <a:rPr lang="en-US" dirty="0" err="1" smtClean="0">
                <a:latin typeface="+mj-lt"/>
              </a:rPr>
              <a:t>đệm</a:t>
            </a:r>
            <a:r>
              <a:rPr lang="en-US" dirty="0" smtClean="0">
                <a:latin typeface="+mj-lt"/>
              </a:rPr>
              <a:t> </a:t>
            </a:r>
            <a:r>
              <a:rPr lang="en-US" dirty="0" err="1" smtClean="0">
                <a:latin typeface="+mj-lt"/>
              </a:rPr>
              <a:t>trên</a:t>
            </a:r>
            <a:r>
              <a:rPr lang="en-US" dirty="0" smtClean="0">
                <a:latin typeface="+mj-lt"/>
              </a:rPr>
              <a:t> stack</a:t>
            </a:r>
            <a:endParaRPr lang="vi-VN" dirty="0" smtClean="0">
              <a:latin typeface="+mj-lt"/>
            </a:endParaRPr>
          </a:p>
          <a:p>
            <a:pPr marL="342900" indent="-342900">
              <a:lnSpc>
                <a:spcPts val="3100"/>
              </a:lnSpc>
              <a:tabLst>
                <a:tab pos="736600" algn="l"/>
                <a:tab pos="1612900" algn="l"/>
              </a:tabLst>
            </a:pPr>
            <a:r>
              <a:rPr lang="en-US" dirty="0" smtClean="0">
                <a:latin typeface="+mj-lt"/>
              </a:rPr>
              <a:t>- </a:t>
            </a:r>
            <a:r>
              <a:rPr lang="en-US" dirty="0" err="1" smtClean="0">
                <a:latin typeface="+mj-lt"/>
              </a:rPr>
              <a:t>Bảo</a:t>
            </a:r>
            <a:r>
              <a:rPr lang="en-US" dirty="0" smtClean="0">
                <a:latin typeface="+mj-lt"/>
              </a:rPr>
              <a:t> </a:t>
            </a:r>
            <a:r>
              <a:rPr lang="en-US" dirty="0" err="1" smtClean="0">
                <a:latin typeface="+mj-lt"/>
              </a:rPr>
              <a:t>vệ</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gian</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thi</a:t>
            </a:r>
            <a:endParaRPr lang="vi-VN" dirty="0" smtClean="0">
              <a:latin typeface="+mj-lt"/>
            </a:endParaRPr>
          </a:p>
          <a:p>
            <a:pPr marL="342900" indent="-342900">
              <a:lnSpc>
                <a:spcPts val="3100"/>
              </a:lnSpc>
              <a:tabLst>
                <a:tab pos="736600" algn="l"/>
                <a:tab pos="1612900" algn="l"/>
              </a:tabLst>
            </a:pPr>
            <a:r>
              <a:rPr lang="en-US" dirty="0" smtClean="0">
                <a:latin typeface="+mj-lt"/>
              </a:rPr>
              <a:t>- </a:t>
            </a:r>
            <a:r>
              <a:rPr lang="en-US" dirty="0" err="1" smtClean="0">
                <a:latin typeface="+mj-lt"/>
              </a:rPr>
              <a:t>Ngẫu</a:t>
            </a:r>
            <a:r>
              <a:rPr lang="en-US" dirty="0" smtClean="0">
                <a:latin typeface="+mj-lt"/>
              </a:rPr>
              <a:t> </a:t>
            </a:r>
            <a:r>
              <a:rPr lang="en-US" dirty="0" err="1" smtClean="0">
                <a:latin typeface="+mj-lt"/>
              </a:rPr>
              <a:t>nhiên</a:t>
            </a:r>
            <a:r>
              <a:rPr lang="en-US" dirty="0" smtClean="0">
                <a:latin typeface="+mj-lt"/>
              </a:rPr>
              <a:t> </a:t>
            </a:r>
            <a:r>
              <a:rPr lang="en-US" dirty="0" err="1" smtClean="0">
                <a:latin typeface="+mj-lt"/>
              </a:rPr>
              <a:t>hóa</a:t>
            </a:r>
            <a:r>
              <a:rPr lang="en-US" dirty="0" smtClean="0">
                <a:latin typeface="+mj-lt"/>
              </a:rPr>
              <a:t> </a:t>
            </a:r>
            <a:r>
              <a:rPr lang="en-US" dirty="0" err="1" smtClean="0">
                <a:latin typeface="+mj-lt"/>
              </a:rPr>
              <a:t>sơ</a:t>
            </a:r>
            <a:r>
              <a:rPr lang="en-US" dirty="0" smtClean="0">
                <a:latin typeface="+mj-lt"/>
              </a:rPr>
              <a:t> </a:t>
            </a:r>
            <a:r>
              <a:rPr lang="en-US" dirty="0" err="1" smtClean="0">
                <a:latin typeface="+mj-lt"/>
              </a:rPr>
              <a:t>đồ</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gian</a:t>
            </a:r>
            <a:r>
              <a:rPr lang="en-US" dirty="0" smtClean="0">
                <a:latin typeface="+mj-lt"/>
              </a:rPr>
              <a:t> </a:t>
            </a:r>
            <a:r>
              <a:rPr lang="en-US" dirty="0" err="1" smtClean="0">
                <a:latin typeface="+mj-lt"/>
              </a:rPr>
              <a:t>địa</a:t>
            </a:r>
            <a:r>
              <a:rPr lang="en-US" dirty="0" smtClean="0">
                <a:latin typeface="+mj-lt"/>
              </a:rPr>
              <a:t> </a:t>
            </a:r>
            <a:r>
              <a:rPr lang="en-US" dirty="0" err="1" smtClean="0">
                <a:latin typeface="+mj-lt"/>
              </a:rPr>
              <a:t>chỉ</a:t>
            </a:r>
            <a:endParaRPr lang="vi-VN" dirty="0" smtClean="0">
              <a:latin typeface="+mj-lt"/>
            </a:endParaRPr>
          </a:p>
          <a:p>
            <a:pPr marL="342900" indent="-342900">
              <a:lnSpc>
                <a:spcPts val="3100"/>
              </a:lnSpc>
              <a:tabLst>
                <a:tab pos="736600" algn="l"/>
                <a:tab pos="1612900" algn="l"/>
              </a:tabLst>
            </a:pPr>
            <a:r>
              <a:rPr lang="en-US" dirty="0" smtClean="0">
                <a:latin typeface="+mj-lt"/>
              </a:rPr>
              <a:t>- </a:t>
            </a:r>
            <a:r>
              <a:rPr lang="en-US" dirty="0" err="1" smtClean="0">
                <a:latin typeface="+mj-lt"/>
              </a:rPr>
              <a:t>Kiểm</a:t>
            </a:r>
            <a:r>
              <a:rPr lang="en-US" dirty="0" smtClean="0">
                <a:latin typeface="+mj-lt"/>
              </a:rPr>
              <a:t> </a:t>
            </a:r>
            <a:r>
              <a:rPr lang="en-US" dirty="0" err="1" smtClean="0">
                <a:latin typeface="+mj-lt"/>
              </a:rPr>
              <a:t>tra</a:t>
            </a:r>
            <a:r>
              <a:rPr lang="en-US" dirty="0" smtClean="0">
                <a:latin typeface="+mj-lt"/>
              </a:rPr>
              <a:t> </a:t>
            </a:r>
            <a:r>
              <a:rPr lang="en-US" dirty="0" err="1" smtClean="0">
                <a:latin typeface="+mj-lt"/>
              </a:rPr>
              <a:t>sâu</a:t>
            </a:r>
            <a:r>
              <a:rPr lang="en-US" dirty="0" smtClean="0">
                <a:latin typeface="+mj-lt"/>
              </a:rPr>
              <a:t> </a:t>
            </a:r>
            <a:r>
              <a:rPr lang="en-US" dirty="0" err="1" smtClean="0">
                <a:latin typeface="+mj-lt"/>
              </a:rPr>
              <a:t>đối</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gói</a:t>
            </a:r>
            <a:r>
              <a:rPr lang="en-US" dirty="0" smtClean="0">
                <a:latin typeface="+mj-lt"/>
              </a:rPr>
              <a:t> tin</a:t>
            </a:r>
            <a:endParaRPr lang="vi-VN" dirty="0" smtClean="0">
              <a:latin typeface="+mj-lt"/>
            </a:endParaRPr>
          </a:p>
          <a:p>
            <a:pPr marL="342900" indent="-342900">
              <a:lnSpc>
                <a:spcPts val="3100"/>
              </a:lnSpc>
              <a:tabLst>
                <a:tab pos="736600" algn="l"/>
                <a:tab pos="1612900" algn="l"/>
              </a:tabLst>
            </a:pPr>
            <a:endParaRPr lang="en-US" altLang="zh-CN" dirty="0" smtClean="0">
              <a:latin typeface="+mj-lt"/>
              <a:cs typeface="Segoe UI" pitchFamily="18" charset="0"/>
            </a:endParaRPr>
          </a:p>
        </p:txBody>
      </p:sp>
      <p:grpSp>
        <p:nvGrpSpPr>
          <p:cNvPr id="12" name="Group 11"/>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16</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16</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285992"/>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428728" y="1357298"/>
            <a:ext cx="4060727" cy="584775"/>
          </a:xfrm>
          <a:prstGeom prst="rect">
            <a:avLst/>
          </a:prstGeom>
          <a:noFill/>
        </p:spPr>
        <p:txBody>
          <a:bodyPr wrap="none" rtlCol="0">
            <a:spAutoFit/>
          </a:bodyPr>
          <a:lstStyle/>
          <a:p>
            <a:r>
              <a:rPr lang="en-US" sz="3200" dirty="0" smtClean="0">
                <a:solidFill>
                  <a:srgbClr val="FF0000"/>
                </a:solidFill>
                <a:latin typeface="+mj-lt"/>
              </a:rPr>
              <a:t>*</a:t>
            </a:r>
            <a:r>
              <a:rPr lang="en-US" sz="3200" dirty="0" err="1" smtClean="0">
                <a:solidFill>
                  <a:srgbClr val="FF0000"/>
                </a:solidFill>
                <a:latin typeface="+mj-lt"/>
              </a:rPr>
              <a:t>Tổng</a:t>
            </a:r>
            <a:r>
              <a:rPr lang="en-US" sz="3200" dirty="0" smtClean="0">
                <a:solidFill>
                  <a:srgbClr val="FF0000"/>
                </a:solidFill>
                <a:latin typeface="+mj-lt"/>
              </a:rPr>
              <a:t> </a:t>
            </a:r>
            <a:r>
              <a:rPr lang="en-US" sz="3200" dirty="0" err="1" smtClean="0">
                <a:solidFill>
                  <a:srgbClr val="FF0000"/>
                </a:solidFill>
                <a:latin typeface="+mj-lt"/>
              </a:rPr>
              <a:t>quan</a:t>
            </a:r>
            <a:r>
              <a:rPr lang="en-US" sz="3200" dirty="0" smtClean="0">
                <a:solidFill>
                  <a:srgbClr val="FF0000"/>
                </a:solidFill>
                <a:latin typeface="+mj-lt"/>
              </a:rPr>
              <a:t> </a:t>
            </a:r>
            <a:r>
              <a:rPr lang="en-US" sz="3200" dirty="0" err="1" smtClean="0">
                <a:solidFill>
                  <a:srgbClr val="FF0000"/>
                </a:solidFill>
                <a:latin typeface="+mj-lt"/>
              </a:rPr>
              <a:t>và</a:t>
            </a:r>
            <a:r>
              <a:rPr lang="en-US" sz="3200" dirty="0" smtClean="0">
                <a:solidFill>
                  <a:srgbClr val="FF0000"/>
                </a:solidFill>
                <a:latin typeface="+mj-lt"/>
              </a:rPr>
              <a:t> </a:t>
            </a:r>
            <a:r>
              <a:rPr lang="en-US" sz="3200" dirty="0" err="1" smtClean="0">
                <a:solidFill>
                  <a:srgbClr val="FF0000"/>
                </a:solidFill>
                <a:latin typeface="+mj-lt"/>
              </a:rPr>
              <a:t>kết</a:t>
            </a:r>
            <a:r>
              <a:rPr lang="en-US" sz="3200" dirty="0" smtClean="0">
                <a:solidFill>
                  <a:srgbClr val="FF0000"/>
                </a:solidFill>
                <a:latin typeface="+mj-lt"/>
              </a:rPr>
              <a:t> </a:t>
            </a:r>
            <a:r>
              <a:rPr lang="en-US" sz="3200" dirty="0" err="1" smtClean="0">
                <a:solidFill>
                  <a:srgbClr val="FF0000"/>
                </a:solidFill>
                <a:latin typeface="+mj-lt"/>
              </a:rPr>
              <a:t>luận</a:t>
            </a:r>
            <a:endParaRPr lang="en-US" sz="3200" dirty="0" smtClean="0">
              <a:solidFill>
                <a:srgbClr val="FF0000"/>
              </a:solidFill>
              <a:latin typeface="+mj-lt"/>
            </a:endParaRPr>
          </a:p>
        </p:txBody>
      </p:sp>
      <p:sp>
        <p:nvSpPr>
          <p:cNvPr id="13" name="TextBox 12"/>
          <p:cNvSpPr txBox="1"/>
          <p:nvPr/>
        </p:nvSpPr>
        <p:spPr>
          <a:xfrm>
            <a:off x="1357290" y="2000240"/>
            <a:ext cx="7572428" cy="2875146"/>
          </a:xfrm>
          <a:prstGeom prst="rect">
            <a:avLst/>
          </a:prstGeom>
          <a:noFill/>
        </p:spPr>
        <p:txBody>
          <a:bodyPr wrap="square" rtlCol="0">
            <a:spAutoFit/>
          </a:bodyPr>
          <a:lstStyle/>
          <a:p>
            <a:pPr marL="342900" indent="-342900">
              <a:lnSpc>
                <a:spcPts val="3100"/>
              </a:lnSpc>
              <a:tabLst>
                <a:tab pos="736600" algn="l"/>
                <a:tab pos="1612900" algn="l"/>
              </a:tabLst>
            </a:pPr>
            <a:r>
              <a:rPr lang="en-US" altLang="zh-CN" dirty="0" err="1" smtClean="0">
                <a:latin typeface="+mj-lt"/>
                <a:cs typeface="Segoe UI" pitchFamily="18" charset="0"/>
              </a:rPr>
              <a:t>Có</a:t>
            </a:r>
            <a:r>
              <a:rPr lang="en-US" altLang="zh-CN" dirty="0" smtClean="0">
                <a:latin typeface="+mj-lt"/>
                <a:cs typeface="Times New Roman" pitchFamily="18" charset="0"/>
              </a:rPr>
              <a:t> </a:t>
            </a:r>
            <a:r>
              <a:rPr lang="en-US" altLang="zh-CN" dirty="0" err="1" smtClean="0">
                <a:latin typeface="+mj-lt"/>
                <a:cs typeface="Segoe UI" pitchFamily="18" charset="0"/>
              </a:rPr>
              <a:t>quy</a:t>
            </a:r>
            <a:r>
              <a:rPr lang="en-US" altLang="zh-CN" dirty="0" smtClean="0">
                <a:latin typeface="+mj-lt"/>
                <a:cs typeface="Times New Roman" pitchFamily="18" charset="0"/>
              </a:rPr>
              <a:t> </a:t>
            </a:r>
            <a:r>
              <a:rPr lang="en-US" altLang="zh-CN" dirty="0" err="1" smtClean="0">
                <a:latin typeface="+mj-lt"/>
                <a:cs typeface="Segoe UI" pitchFamily="18" charset="0"/>
              </a:rPr>
              <a:t>trình</a:t>
            </a:r>
            <a:r>
              <a:rPr lang="en-US" altLang="zh-CN" dirty="0" smtClean="0">
                <a:latin typeface="+mj-lt"/>
                <a:cs typeface="Times New Roman" pitchFamily="18" charset="0"/>
              </a:rPr>
              <a:t> </a:t>
            </a:r>
            <a:r>
              <a:rPr lang="en-US" altLang="zh-CN" dirty="0" err="1" smtClean="0">
                <a:latin typeface="+mj-lt"/>
                <a:cs typeface="Segoe UI" pitchFamily="18" charset="0"/>
              </a:rPr>
              <a:t>thiết</a:t>
            </a:r>
            <a:r>
              <a:rPr lang="en-US" altLang="zh-CN" dirty="0" smtClean="0">
                <a:latin typeface="+mj-lt"/>
                <a:cs typeface="Times New Roman" pitchFamily="18" charset="0"/>
              </a:rPr>
              <a:t> </a:t>
            </a:r>
            <a:r>
              <a:rPr lang="en-US" altLang="zh-CN" dirty="0" err="1" smtClean="0">
                <a:latin typeface="+mj-lt"/>
                <a:cs typeface="Segoe UI" pitchFamily="18" charset="0"/>
              </a:rPr>
              <a:t>kế</a:t>
            </a:r>
            <a:r>
              <a:rPr lang="en-US" altLang="zh-CN" dirty="0" smtClean="0">
                <a:latin typeface="+mj-lt"/>
                <a:cs typeface="Times New Roman" pitchFamily="18" charset="0"/>
              </a:rPr>
              <a:t> </a:t>
            </a:r>
            <a:r>
              <a:rPr lang="en-US" altLang="zh-CN" dirty="0" err="1" smtClean="0">
                <a:latin typeface="+mj-lt"/>
                <a:cs typeface="Segoe UI" pitchFamily="18" charset="0"/>
              </a:rPr>
              <a:t>đầy</a:t>
            </a:r>
            <a:r>
              <a:rPr lang="en-US" altLang="zh-CN" dirty="0" smtClean="0">
                <a:latin typeface="+mj-lt"/>
                <a:cs typeface="Times New Roman" pitchFamily="18" charset="0"/>
              </a:rPr>
              <a:t> </a:t>
            </a:r>
            <a:r>
              <a:rPr lang="en-US" altLang="zh-CN" dirty="0" err="1" smtClean="0">
                <a:latin typeface="+mj-lt"/>
                <a:cs typeface="Segoe UI" pitchFamily="18" charset="0"/>
              </a:rPr>
              <a:t>đủ.Có</a:t>
            </a:r>
            <a:r>
              <a:rPr lang="en-US" altLang="zh-CN" dirty="0" smtClean="0">
                <a:latin typeface="+mj-lt"/>
                <a:cs typeface="Times New Roman" pitchFamily="18" charset="0"/>
              </a:rPr>
              <a:t> </a:t>
            </a:r>
            <a:r>
              <a:rPr lang="en-US" altLang="zh-CN" dirty="0" err="1" smtClean="0">
                <a:latin typeface="+mj-lt"/>
                <a:cs typeface="Segoe UI" pitchFamily="18" charset="0"/>
              </a:rPr>
              <a:t>định</a:t>
            </a:r>
            <a:r>
              <a:rPr lang="en-US" altLang="zh-CN" dirty="0" smtClean="0">
                <a:latin typeface="+mj-lt"/>
                <a:cs typeface="Times New Roman" pitchFamily="18" charset="0"/>
              </a:rPr>
              <a:t> </a:t>
            </a:r>
            <a:r>
              <a:rPr lang="en-US" altLang="zh-CN" dirty="0" err="1" smtClean="0">
                <a:latin typeface="+mj-lt"/>
                <a:cs typeface="Segoe UI" pitchFamily="18" charset="0"/>
              </a:rPr>
              <a:t>hướng</a:t>
            </a:r>
            <a:r>
              <a:rPr lang="en-US" altLang="zh-CN" dirty="0" smtClean="0">
                <a:latin typeface="+mj-lt"/>
                <a:cs typeface="Times New Roman" pitchFamily="18" charset="0"/>
              </a:rPr>
              <a:t> </a:t>
            </a:r>
            <a:r>
              <a:rPr lang="en-US" altLang="zh-CN" dirty="0" err="1" smtClean="0">
                <a:latin typeface="+mj-lt"/>
                <a:cs typeface="Segoe UI" pitchFamily="18" charset="0"/>
              </a:rPr>
              <a:t>về</a:t>
            </a:r>
            <a:r>
              <a:rPr lang="en-US" altLang="zh-CN" dirty="0" smtClean="0">
                <a:latin typeface="+mj-lt"/>
                <a:cs typeface="Times New Roman" pitchFamily="18" charset="0"/>
              </a:rPr>
              <a:t> </a:t>
            </a:r>
            <a:r>
              <a:rPr lang="en-US" altLang="zh-CN" dirty="0" err="1" smtClean="0">
                <a:latin typeface="+mj-lt"/>
                <a:cs typeface="Segoe UI" pitchFamily="18" charset="0"/>
              </a:rPr>
              <a:t>phát</a:t>
            </a:r>
            <a:r>
              <a:rPr lang="en-US" altLang="zh-CN" dirty="0" smtClean="0">
                <a:latin typeface="+mj-lt"/>
                <a:cs typeface="Times New Roman" pitchFamily="18" charset="0"/>
              </a:rPr>
              <a:t> </a:t>
            </a:r>
            <a:r>
              <a:rPr lang="en-US" altLang="zh-CN" dirty="0" err="1" smtClean="0">
                <a:latin typeface="+mj-lt"/>
                <a:cs typeface="Segoe UI" pitchFamily="18" charset="0"/>
              </a:rPr>
              <a:t>hiện</a:t>
            </a:r>
            <a:r>
              <a:rPr lang="en-US" altLang="zh-CN" dirty="0" smtClean="0">
                <a:latin typeface="+mj-lt"/>
                <a:cs typeface="Times New Roman" pitchFamily="18" charset="0"/>
              </a:rPr>
              <a:t> </a:t>
            </a:r>
            <a:r>
              <a:rPr lang="en-US" altLang="zh-CN" dirty="0" err="1" smtClean="0">
                <a:latin typeface="+mj-lt"/>
                <a:cs typeface="Segoe UI" pitchFamily="18" charset="0"/>
              </a:rPr>
              <a:t>lỗi</a:t>
            </a:r>
            <a:r>
              <a:rPr lang="en-US" altLang="zh-CN" dirty="0" smtClean="0">
                <a:latin typeface="+mj-lt"/>
                <a:cs typeface="Times New Roman" pitchFamily="18" charset="0"/>
              </a:rPr>
              <a:t> </a:t>
            </a:r>
            <a:r>
              <a:rPr lang="en-US" altLang="zh-CN" dirty="0" err="1" smtClean="0">
                <a:latin typeface="+mj-lt"/>
                <a:cs typeface="Segoe UI" pitchFamily="18" charset="0"/>
              </a:rPr>
              <a:t>và</a:t>
            </a:r>
            <a:r>
              <a:rPr lang="en-US" altLang="zh-CN" dirty="0" smtClean="0">
                <a:latin typeface="+mj-lt"/>
                <a:cs typeface="Times New Roman" pitchFamily="18" charset="0"/>
              </a:rPr>
              <a:t> </a:t>
            </a:r>
            <a:r>
              <a:rPr lang="en-US" altLang="zh-CN" dirty="0" err="1" smtClean="0">
                <a:latin typeface="+mj-lt"/>
                <a:cs typeface="Segoe UI" pitchFamily="18" charset="0"/>
              </a:rPr>
              <a:t>giải</a:t>
            </a:r>
            <a:r>
              <a:rPr lang="en-US" altLang="zh-CN" dirty="0" smtClean="0">
                <a:latin typeface="+mj-lt"/>
                <a:cs typeface="Times New Roman" pitchFamily="18" charset="0"/>
              </a:rPr>
              <a:t> </a:t>
            </a:r>
            <a:r>
              <a:rPr lang="en-US" altLang="zh-CN" dirty="0" err="1" smtClean="0">
                <a:latin typeface="+mj-lt"/>
                <a:cs typeface="Segoe UI" pitchFamily="18" charset="0"/>
              </a:rPr>
              <a:t>quyết</a:t>
            </a:r>
            <a:r>
              <a:rPr lang="en-US" altLang="zh-CN" dirty="0" smtClean="0">
                <a:latin typeface="+mj-lt"/>
                <a:cs typeface="Times New Roman" pitchFamily="18" charset="0"/>
              </a:rPr>
              <a:t> </a:t>
            </a:r>
            <a:r>
              <a:rPr lang="en-US" altLang="zh-CN" dirty="0" err="1" smtClean="0">
                <a:latin typeface="+mj-lt"/>
                <a:cs typeface="Segoe UI" pitchFamily="18" charset="0"/>
              </a:rPr>
              <a:t>lỗi</a:t>
            </a:r>
            <a:r>
              <a:rPr lang="en-US" altLang="zh-CN" dirty="0" smtClean="0">
                <a:latin typeface="+mj-lt"/>
                <a:cs typeface="Segoe UI" pitchFamily="18" charset="0"/>
              </a:rPr>
              <a:t>.</a:t>
            </a:r>
          </a:p>
          <a:p>
            <a:pPr marL="342900" indent="-342900">
              <a:lnSpc>
                <a:spcPts val="3100"/>
              </a:lnSpc>
              <a:tabLst>
                <a:tab pos="736600" algn="l"/>
                <a:tab pos="1612900" algn="l"/>
              </a:tabLst>
            </a:pPr>
            <a:r>
              <a:rPr lang="en-US" altLang="zh-CN" dirty="0" err="1" smtClean="0">
                <a:latin typeface="+mj-lt"/>
                <a:cs typeface="Segoe UI" pitchFamily="18" charset="0"/>
              </a:rPr>
              <a:t>Quy</a:t>
            </a:r>
            <a:r>
              <a:rPr lang="en-US" altLang="zh-CN" dirty="0" smtClean="0">
                <a:latin typeface="+mj-lt"/>
                <a:cs typeface="Times New Roman" pitchFamily="18" charset="0"/>
              </a:rPr>
              <a:t> </a:t>
            </a:r>
            <a:r>
              <a:rPr lang="en-US" altLang="zh-CN" dirty="0" err="1" smtClean="0">
                <a:latin typeface="+mj-lt"/>
                <a:cs typeface="Segoe UI" pitchFamily="18" charset="0"/>
              </a:rPr>
              <a:t>trình</a:t>
            </a:r>
            <a:r>
              <a:rPr lang="en-US" altLang="zh-CN" dirty="0" smtClean="0">
                <a:latin typeface="+mj-lt"/>
                <a:cs typeface="Times New Roman" pitchFamily="18" charset="0"/>
              </a:rPr>
              <a:t> </a:t>
            </a:r>
            <a:r>
              <a:rPr lang="en-US" altLang="zh-CN" dirty="0" smtClean="0">
                <a:latin typeface="+mj-lt"/>
                <a:cs typeface="Segoe UI" pitchFamily="18" charset="0"/>
              </a:rPr>
              <a:t>test</a:t>
            </a:r>
            <a:r>
              <a:rPr lang="en-US" altLang="zh-CN" dirty="0" smtClean="0">
                <a:latin typeface="+mj-lt"/>
                <a:cs typeface="Times New Roman" pitchFamily="18" charset="0"/>
              </a:rPr>
              <a:t> </a:t>
            </a:r>
            <a:r>
              <a:rPr lang="en-US" altLang="zh-CN" dirty="0" err="1" smtClean="0">
                <a:latin typeface="+mj-lt"/>
                <a:cs typeface="Segoe UI" pitchFamily="18" charset="0"/>
              </a:rPr>
              <a:t>có</a:t>
            </a:r>
            <a:r>
              <a:rPr lang="en-US" altLang="zh-CN" dirty="0" smtClean="0">
                <a:latin typeface="+mj-lt"/>
                <a:cs typeface="Times New Roman" pitchFamily="18" charset="0"/>
              </a:rPr>
              <a:t> </a:t>
            </a:r>
            <a:r>
              <a:rPr lang="en-US" altLang="zh-CN" dirty="0" err="1" smtClean="0">
                <a:latin typeface="+mj-lt"/>
                <a:cs typeface="Segoe UI" pitchFamily="18" charset="0"/>
              </a:rPr>
              <a:t>thể</a:t>
            </a:r>
            <a:r>
              <a:rPr lang="en-US" altLang="zh-CN" dirty="0" smtClean="0">
                <a:latin typeface="+mj-lt"/>
                <a:cs typeface="Times New Roman" pitchFamily="18" charset="0"/>
              </a:rPr>
              <a:t> </a:t>
            </a:r>
            <a:r>
              <a:rPr lang="en-US" altLang="zh-CN" dirty="0" err="1" smtClean="0">
                <a:latin typeface="+mj-lt"/>
                <a:cs typeface="Segoe UI" pitchFamily="18" charset="0"/>
              </a:rPr>
              <a:t>hiện</a:t>
            </a:r>
            <a:r>
              <a:rPr lang="en-US" altLang="zh-CN" dirty="0" smtClean="0">
                <a:latin typeface="+mj-lt"/>
                <a:cs typeface="Times New Roman" pitchFamily="18" charset="0"/>
              </a:rPr>
              <a:t> </a:t>
            </a:r>
            <a:r>
              <a:rPr lang="en-US" altLang="zh-CN" dirty="0" err="1" smtClean="0">
                <a:latin typeface="+mj-lt"/>
                <a:cs typeface="Segoe UI" pitchFamily="18" charset="0"/>
              </a:rPr>
              <a:t>các</a:t>
            </a:r>
            <a:r>
              <a:rPr lang="en-US" altLang="zh-CN" dirty="0" smtClean="0">
                <a:latin typeface="+mj-lt"/>
                <a:cs typeface="Times New Roman" pitchFamily="18" charset="0"/>
              </a:rPr>
              <a:t> </a:t>
            </a:r>
            <a:r>
              <a:rPr lang="en-US" altLang="zh-CN" dirty="0" err="1" smtClean="0">
                <a:latin typeface="+mj-lt"/>
                <a:cs typeface="Segoe UI" pitchFamily="18" charset="0"/>
              </a:rPr>
              <a:t>vấn</a:t>
            </a:r>
            <a:r>
              <a:rPr lang="en-US" altLang="zh-CN" dirty="0" smtClean="0">
                <a:latin typeface="+mj-lt"/>
                <a:cs typeface="Times New Roman" pitchFamily="18" charset="0"/>
              </a:rPr>
              <a:t> </a:t>
            </a:r>
            <a:r>
              <a:rPr lang="en-US" altLang="zh-CN" dirty="0" err="1" smtClean="0">
                <a:latin typeface="+mj-lt"/>
                <a:cs typeface="Segoe UI" pitchFamily="18" charset="0"/>
              </a:rPr>
              <a:t>đề</a:t>
            </a:r>
            <a:r>
              <a:rPr lang="en-US" altLang="zh-CN" dirty="0" smtClean="0">
                <a:latin typeface="+mj-lt"/>
                <a:cs typeface="Times New Roman" pitchFamily="18" charset="0"/>
              </a:rPr>
              <a:t> </a:t>
            </a:r>
            <a:r>
              <a:rPr lang="en-US" altLang="zh-CN" dirty="0" err="1" smtClean="0">
                <a:latin typeface="+mj-lt"/>
                <a:cs typeface="Segoe UI" pitchFamily="18" charset="0"/>
              </a:rPr>
              <a:t>lỗi.Framework</a:t>
            </a:r>
            <a:r>
              <a:rPr lang="en-US" altLang="zh-CN" dirty="0" smtClean="0">
                <a:latin typeface="+mj-lt"/>
                <a:cs typeface="Segoe UI" pitchFamily="18" charset="0"/>
              </a:rPr>
              <a:t>,</a:t>
            </a:r>
            <a:r>
              <a:rPr lang="en-US" altLang="zh-CN" dirty="0" smtClean="0">
                <a:latin typeface="+mj-lt"/>
                <a:cs typeface="Times New Roman" pitchFamily="18" charset="0"/>
              </a:rPr>
              <a:t> </a:t>
            </a:r>
            <a:r>
              <a:rPr lang="en-US" altLang="zh-CN" dirty="0" err="1" smtClean="0">
                <a:latin typeface="+mj-lt"/>
                <a:cs typeface="Segoe UI" pitchFamily="18" charset="0"/>
              </a:rPr>
              <a:t>quy</a:t>
            </a:r>
            <a:r>
              <a:rPr lang="en-US" altLang="zh-CN" dirty="0" smtClean="0">
                <a:latin typeface="+mj-lt"/>
                <a:cs typeface="Times New Roman" pitchFamily="18" charset="0"/>
              </a:rPr>
              <a:t> </a:t>
            </a:r>
            <a:r>
              <a:rPr lang="en-US" altLang="zh-CN" dirty="0" err="1" smtClean="0">
                <a:latin typeface="+mj-lt"/>
                <a:cs typeface="Segoe UI" pitchFamily="18" charset="0"/>
              </a:rPr>
              <a:t>tắc</a:t>
            </a:r>
            <a:r>
              <a:rPr lang="en-US" altLang="zh-CN" dirty="0" smtClean="0">
                <a:latin typeface="+mj-lt"/>
                <a:cs typeface="Times New Roman" pitchFamily="18" charset="0"/>
              </a:rPr>
              <a:t> </a:t>
            </a:r>
            <a:r>
              <a:rPr lang="en-US" altLang="zh-CN" dirty="0" err="1" smtClean="0">
                <a:latin typeface="+mj-lt"/>
                <a:cs typeface="Segoe UI" pitchFamily="18" charset="0"/>
              </a:rPr>
              <a:t>lập</a:t>
            </a:r>
            <a:r>
              <a:rPr lang="en-US" altLang="zh-CN" dirty="0" smtClean="0">
                <a:latin typeface="+mj-lt"/>
                <a:cs typeface="Times New Roman" pitchFamily="18" charset="0"/>
              </a:rPr>
              <a:t> </a:t>
            </a:r>
            <a:r>
              <a:rPr lang="en-US" altLang="zh-CN" dirty="0" err="1" smtClean="0">
                <a:latin typeface="+mj-lt"/>
                <a:cs typeface="Segoe UI" pitchFamily="18" charset="0"/>
              </a:rPr>
              <a:t>trình</a:t>
            </a:r>
            <a:r>
              <a:rPr lang="en-US" altLang="zh-CN" dirty="0" smtClean="0">
                <a:latin typeface="+mj-lt"/>
                <a:cs typeface="Segoe UI" pitchFamily="18" charset="0"/>
              </a:rPr>
              <a:t>.</a:t>
            </a:r>
            <a:r>
              <a:rPr lang="en-US" dirty="0" smtClean="0">
                <a:latin typeface="+mj-lt"/>
              </a:rPr>
              <a:t> </a:t>
            </a:r>
            <a:r>
              <a:rPr lang="en-US" dirty="0" err="1" smtClean="0">
                <a:latin typeface="+mj-lt"/>
              </a:rPr>
              <a:t>Mã</a:t>
            </a:r>
            <a:r>
              <a:rPr lang="en-US" dirty="0" smtClean="0">
                <a:latin typeface="+mj-lt"/>
              </a:rPr>
              <a:t> </a:t>
            </a:r>
            <a:r>
              <a:rPr lang="en-US" dirty="0" err="1" smtClean="0">
                <a:latin typeface="+mj-lt"/>
              </a:rPr>
              <a:t>nguồn</a:t>
            </a:r>
            <a:r>
              <a:rPr lang="en-US" dirty="0" smtClean="0">
                <a:latin typeface="+mj-lt"/>
              </a:rPr>
              <a:t> C </a:t>
            </a:r>
            <a:r>
              <a:rPr lang="en-US" dirty="0" err="1" smtClean="0">
                <a:latin typeface="+mj-lt"/>
              </a:rPr>
              <a:t>dưới</a:t>
            </a:r>
            <a:r>
              <a:rPr lang="en-US" dirty="0" smtClean="0">
                <a:latin typeface="+mj-lt"/>
              </a:rPr>
              <a:t> </a:t>
            </a:r>
            <a:r>
              <a:rPr lang="en-US" dirty="0" err="1" smtClean="0">
                <a:latin typeface="+mj-lt"/>
              </a:rPr>
              <a:t>đây</a:t>
            </a:r>
            <a:r>
              <a:rPr lang="en-US" dirty="0" smtClean="0">
                <a:latin typeface="+mj-lt"/>
              </a:rPr>
              <a:t> </a:t>
            </a:r>
            <a:r>
              <a:rPr lang="en-US" dirty="0" err="1" smtClean="0">
                <a:latin typeface="+mj-lt"/>
              </a:rPr>
              <a:t>thể</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lỗi</a:t>
            </a:r>
            <a:r>
              <a:rPr lang="en-US" dirty="0" smtClean="0">
                <a:latin typeface="+mj-lt"/>
              </a:rPr>
              <a:t> </a:t>
            </a:r>
            <a:r>
              <a:rPr lang="en-US" dirty="0" err="1" smtClean="0">
                <a:latin typeface="+mj-lt"/>
              </a:rPr>
              <a:t>lập</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thường</a:t>
            </a:r>
            <a:r>
              <a:rPr lang="en-US" dirty="0" smtClean="0">
                <a:latin typeface="+mj-lt"/>
              </a:rPr>
              <a:t> </a:t>
            </a:r>
            <a:r>
              <a:rPr lang="en-US" dirty="0" err="1" smtClean="0">
                <a:latin typeface="+mj-lt"/>
              </a:rPr>
              <a:t>gặp</a:t>
            </a:r>
            <a:r>
              <a:rPr lang="en-US" dirty="0" smtClean="0">
                <a:latin typeface="+mj-lt"/>
              </a:rPr>
              <a:t>. </a:t>
            </a:r>
            <a:r>
              <a:rPr lang="en-US" dirty="0" err="1" smtClean="0">
                <a:latin typeface="+mj-lt"/>
              </a:rPr>
              <a:t>Sau</a:t>
            </a:r>
            <a:r>
              <a:rPr lang="en-US" dirty="0" smtClean="0">
                <a:latin typeface="+mj-lt"/>
              </a:rPr>
              <a:t> </a:t>
            </a:r>
            <a:r>
              <a:rPr lang="en-US" dirty="0" err="1" smtClean="0">
                <a:latin typeface="+mj-lt"/>
              </a:rPr>
              <a:t>khi</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biên</a:t>
            </a:r>
            <a:r>
              <a:rPr lang="en-US" dirty="0" smtClean="0">
                <a:latin typeface="+mj-lt"/>
              </a:rPr>
              <a:t> </a:t>
            </a:r>
            <a:r>
              <a:rPr lang="en-US" dirty="0" err="1" smtClean="0">
                <a:latin typeface="+mj-lt"/>
              </a:rPr>
              <a:t>dịch</a:t>
            </a:r>
            <a:r>
              <a:rPr lang="en-US" dirty="0" smtClean="0">
                <a:latin typeface="+mj-lt"/>
              </a:rPr>
              <a:t>, </a:t>
            </a:r>
            <a:r>
              <a:rPr lang="en-US" dirty="0" err="1" smtClean="0">
                <a:latin typeface="+mj-lt"/>
              </a:rPr>
              <a:t>chương</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sẽ</a:t>
            </a:r>
            <a:r>
              <a:rPr lang="en-US" dirty="0" smtClean="0">
                <a:latin typeface="+mj-lt"/>
              </a:rPr>
              <a:t> </a:t>
            </a:r>
            <a:r>
              <a:rPr lang="en-US" dirty="0" err="1" smtClean="0">
                <a:latin typeface="+mj-lt"/>
              </a:rPr>
              <a:t>tạo</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lỗi</a:t>
            </a:r>
            <a:r>
              <a:rPr lang="en-US" dirty="0" smtClean="0">
                <a:latin typeface="+mj-lt"/>
              </a:rPr>
              <a:t> </a:t>
            </a:r>
            <a:r>
              <a:rPr lang="en-US" dirty="0" err="1" smtClean="0">
                <a:latin typeface="+mj-lt"/>
              </a:rPr>
              <a:t>tràn</a:t>
            </a:r>
            <a:r>
              <a:rPr lang="en-US" dirty="0" smtClean="0">
                <a:latin typeface="+mj-lt"/>
              </a:rPr>
              <a:t> </a:t>
            </a:r>
            <a:r>
              <a:rPr lang="en-US" dirty="0" err="1" smtClean="0">
                <a:latin typeface="+mj-lt"/>
              </a:rPr>
              <a:t>bộ</a:t>
            </a:r>
            <a:r>
              <a:rPr lang="en-US" dirty="0" smtClean="0">
                <a:latin typeface="+mj-lt"/>
              </a:rPr>
              <a:t> </a:t>
            </a:r>
            <a:r>
              <a:rPr lang="en-US" dirty="0" err="1" smtClean="0">
                <a:latin typeface="+mj-lt"/>
              </a:rPr>
              <a:t>đệm</a:t>
            </a:r>
            <a:r>
              <a:rPr lang="en-US" dirty="0" smtClean="0">
                <a:latin typeface="+mj-lt"/>
              </a:rPr>
              <a:t> </a:t>
            </a:r>
            <a:r>
              <a:rPr lang="en-US" dirty="0" err="1" smtClean="0">
                <a:latin typeface="+mj-lt"/>
              </a:rPr>
              <a:t>nếu</a:t>
            </a:r>
            <a:r>
              <a:rPr lang="en-US" dirty="0" smtClean="0">
                <a:latin typeface="+mj-lt"/>
              </a:rPr>
              <a:t> </a:t>
            </a:r>
            <a:r>
              <a:rPr lang="en-US" dirty="0" err="1" smtClean="0">
                <a:latin typeface="+mj-lt"/>
              </a:rPr>
              <a:t>nó</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gọi</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tham</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dòng</a:t>
            </a:r>
            <a:r>
              <a:rPr lang="en-US" dirty="0" smtClean="0">
                <a:latin typeface="+mj-lt"/>
              </a:rPr>
              <a:t> </a:t>
            </a:r>
            <a:r>
              <a:rPr lang="en-US" dirty="0" err="1" smtClean="0">
                <a:latin typeface="+mj-lt"/>
              </a:rPr>
              <a:t>lệnh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xâu</a:t>
            </a:r>
            <a:r>
              <a:rPr lang="en-US" dirty="0" smtClean="0">
                <a:latin typeface="+mj-lt"/>
              </a:rPr>
              <a:t> </a:t>
            </a:r>
            <a:r>
              <a:rPr lang="en-US" dirty="0" err="1" smtClean="0">
                <a:latin typeface="+mj-lt"/>
              </a:rPr>
              <a:t>ký</a:t>
            </a:r>
            <a:r>
              <a:rPr lang="en-US" dirty="0" smtClean="0">
                <a:latin typeface="+mj-lt"/>
              </a:rPr>
              <a:t> </a:t>
            </a:r>
            <a:r>
              <a:rPr lang="en-US" dirty="0" err="1" smtClean="0">
                <a:latin typeface="+mj-lt"/>
              </a:rPr>
              <a:t>tự</a:t>
            </a:r>
            <a:r>
              <a:rPr lang="en-US" dirty="0" smtClean="0">
                <a:latin typeface="+mj-lt"/>
              </a:rPr>
              <a:t> </a:t>
            </a:r>
            <a:r>
              <a:rPr lang="en-US" dirty="0" err="1" smtClean="0">
                <a:latin typeface="+mj-lt"/>
              </a:rPr>
              <a:t>quá</a:t>
            </a:r>
            <a:r>
              <a:rPr lang="en-US" dirty="0" smtClean="0">
                <a:latin typeface="+mj-lt"/>
              </a:rPr>
              <a:t> </a:t>
            </a:r>
            <a:r>
              <a:rPr lang="en-US" dirty="0" err="1" smtClean="0">
                <a:latin typeface="+mj-lt"/>
              </a:rPr>
              <a:t>dài</a:t>
            </a:r>
            <a:r>
              <a:rPr lang="en-US" dirty="0" smtClean="0">
                <a:latin typeface="+mj-lt"/>
              </a:rPr>
              <a:t>, </a:t>
            </a:r>
            <a:r>
              <a:rPr lang="en-US" dirty="0" err="1" smtClean="0">
                <a:latin typeface="+mj-lt"/>
              </a:rPr>
              <a:t>vì</a:t>
            </a:r>
            <a:r>
              <a:rPr lang="en-US" dirty="0" smtClean="0">
                <a:latin typeface="+mj-lt"/>
              </a:rPr>
              <a:t> </a:t>
            </a:r>
            <a:r>
              <a:rPr lang="en-US" dirty="0" err="1" smtClean="0">
                <a:latin typeface="+mj-lt"/>
              </a:rPr>
              <a:t>tham</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này</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dùng</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ghi</a:t>
            </a:r>
            <a:r>
              <a:rPr lang="en-US" dirty="0" smtClean="0">
                <a:latin typeface="+mj-lt"/>
              </a:rPr>
              <a:t> </a:t>
            </a:r>
            <a:r>
              <a:rPr lang="en-US" dirty="0" err="1" smtClean="0">
                <a:latin typeface="+mj-lt"/>
              </a:rPr>
              <a:t>vào</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bộ</a:t>
            </a:r>
            <a:r>
              <a:rPr lang="en-US" dirty="0" smtClean="0">
                <a:latin typeface="+mj-lt"/>
              </a:rPr>
              <a:t> </a:t>
            </a:r>
            <a:r>
              <a:rPr lang="en-US" dirty="0" err="1" smtClean="0">
                <a:latin typeface="+mj-lt"/>
              </a:rPr>
              <a:t>nhớ</a:t>
            </a:r>
            <a:r>
              <a:rPr lang="en-US" dirty="0" smtClean="0">
                <a:latin typeface="+mj-lt"/>
              </a:rPr>
              <a:t> </a:t>
            </a:r>
            <a:r>
              <a:rPr lang="en-US" dirty="0" err="1" smtClean="0">
                <a:latin typeface="+mj-lt"/>
              </a:rPr>
              <a:t>đệm</a:t>
            </a:r>
            <a:r>
              <a:rPr lang="en-US" dirty="0" smtClean="0">
                <a:latin typeface="+mj-lt"/>
              </a:rPr>
              <a:t> </a:t>
            </a:r>
            <a:r>
              <a:rPr lang="en-US" dirty="0" err="1" smtClean="0">
                <a:latin typeface="+mj-lt"/>
              </a:rPr>
              <a:t>mà</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kiểm</a:t>
            </a:r>
            <a:r>
              <a:rPr lang="en-US" dirty="0" smtClean="0">
                <a:latin typeface="+mj-lt"/>
              </a:rPr>
              <a:t> </a:t>
            </a:r>
            <a:r>
              <a:rPr lang="en-US" dirty="0" err="1" smtClean="0">
                <a:latin typeface="+mj-lt"/>
              </a:rPr>
              <a:t>tra</a:t>
            </a:r>
            <a:r>
              <a:rPr lang="en-US" dirty="0" smtClean="0">
                <a:latin typeface="+mj-lt"/>
              </a:rPr>
              <a:t> </a:t>
            </a:r>
            <a:r>
              <a:rPr lang="en-US" dirty="0" err="1" smtClean="0">
                <a:latin typeface="+mj-lt"/>
              </a:rPr>
              <a:t>độ</a:t>
            </a:r>
            <a:r>
              <a:rPr lang="en-US" dirty="0" smtClean="0">
                <a:latin typeface="+mj-lt"/>
              </a:rPr>
              <a:t> </a:t>
            </a:r>
            <a:r>
              <a:rPr lang="en-US" dirty="0" err="1" smtClean="0">
                <a:latin typeface="+mj-lt"/>
              </a:rPr>
              <a:t>dài</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nó</a:t>
            </a:r>
            <a:endParaRPr lang="en-US" dirty="0" smtClean="0">
              <a:latin typeface="+mj-lt"/>
            </a:endParaRPr>
          </a:p>
          <a:p>
            <a:pPr marL="342900" indent="-342900">
              <a:lnSpc>
                <a:spcPts val="3100"/>
              </a:lnSpc>
              <a:tabLst>
                <a:tab pos="736600" algn="l"/>
                <a:tab pos="1612900" algn="l"/>
              </a:tabLst>
            </a:pPr>
            <a:endParaRPr lang="en-US" altLang="zh-CN" dirty="0" smtClean="0">
              <a:latin typeface="+mj-lt"/>
              <a:cs typeface="Segoe UI" pitchFamily="18" charset="0"/>
            </a:endParaRPr>
          </a:p>
        </p:txBody>
      </p:sp>
      <p:grpSp>
        <p:nvGrpSpPr>
          <p:cNvPr id="14" name="Group 13"/>
          <p:cNvGrpSpPr/>
          <p:nvPr/>
        </p:nvGrpSpPr>
        <p:grpSpPr>
          <a:xfrm>
            <a:off x="8085835" y="214266"/>
            <a:ext cx="986759" cy="638474"/>
            <a:chOff x="7786710" y="571480"/>
            <a:chExt cx="1143008" cy="714380"/>
          </a:xfrm>
        </p:grpSpPr>
        <p:sp>
          <p:nvSpPr>
            <p:cNvPr id="15" name="Flowchart: Punched Tape 14"/>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8" name="Picture 17"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17</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17</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p:nvSpPr>
        <p:spPr>
          <a:xfrm>
            <a:off x="1785918" y="1285860"/>
            <a:ext cx="5564665" cy="584775"/>
          </a:xfrm>
          <a:prstGeom prst="rect">
            <a:avLst/>
          </a:prstGeom>
          <a:noFill/>
        </p:spPr>
        <p:txBody>
          <a:bodyPr wrap="none" rtlCol="0">
            <a:spAutoFit/>
          </a:bodyPr>
          <a:lstStyle/>
          <a:p>
            <a:r>
              <a:rPr lang="en-US" sz="3200" dirty="0" smtClean="0">
                <a:solidFill>
                  <a:srgbClr val="FF0000"/>
                </a:solidFill>
                <a:latin typeface="+mj-lt"/>
              </a:rPr>
              <a:t>* </a:t>
            </a:r>
            <a:r>
              <a:rPr lang="en-US" sz="3200" dirty="0" err="1" smtClean="0">
                <a:solidFill>
                  <a:srgbClr val="FF0000"/>
                </a:solidFill>
                <a:latin typeface="+mj-lt"/>
              </a:rPr>
              <a:t>Tổng</a:t>
            </a:r>
            <a:r>
              <a:rPr lang="en-US" sz="3200" dirty="0" smtClean="0">
                <a:solidFill>
                  <a:srgbClr val="FF0000"/>
                </a:solidFill>
                <a:latin typeface="+mj-lt"/>
              </a:rPr>
              <a:t> </a:t>
            </a:r>
            <a:r>
              <a:rPr lang="en-US" sz="3200" dirty="0" err="1" smtClean="0">
                <a:solidFill>
                  <a:srgbClr val="FF0000"/>
                </a:solidFill>
                <a:latin typeface="+mj-lt"/>
              </a:rPr>
              <a:t>quan</a:t>
            </a:r>
            <a:r>
              <a:rPr lang="en-US" sz="3200" dirty="0" smtClean="0">
                <a:solidFill>
                  <a:srgbClr val="FF0000"/>
                </a:solidFill>
                <a:latin typeface="+mj-lt"/>
              </a:rPr>
              <a:t> </a:t>
            </a:r>
            <a:r>
              <a:rPr lang="en-US" sz="3200" dirty="0" err="1" smtClean="0">
                <a:solidFill>
                  <a:srgbClr val="FF0000"/>
                </a:solidFill>
                <a:latin typeface="+mj-lt"/>
              </a:rPr>
              <a:t>về</a:t>
            </a:r>
            <a:r>
              <a:rPr lang="en-US" sz="3200" dirty="0" smtClean="0">
                <a:solidFill>
                  <a:srgbClr val="FF0000"/>
                </a:solidFill>
                <a:latin typeface="+mj-lt"/>
              </a:rPr>
              <a:t> an </a:t>
            </a:r>
            <a:r>
              <a:rPr lang="en-US" sz="3200" dirty="0" err="1" smtClean="0">
                <a:solidFill>
                  <a:srgbClr val="FF0000"/>
                </a:solidFill>
                <a:latin typeface="+mj-lt"/>
              </a:rPr>
              <a:t>toàn</a:t>
            </a:r>
            <a:r>
              <a:rPr lang="en-US" sz="3200" dirty="0" smtClean="0">
                <a:solidFill>
                  <a:srgbClr val="FF0000"/>
                </a:solidFill>
                <a:latin typeface="+mj-lt"/>
              </a:rPr>
              <a:t> Website:</a:t>
            </a:r>
          </a:p>
        </p:txBody>
      </p:sp>
      <p:sp>
        <p:nvSpPr>
          <p:cNvPr id="14" name="TextBox 13"/>
          <p:cNvSpPr txBox="1"/>
          <p:nvPr/>
        </p:nvSpPr>
        <p:spPr>
          <a:xfrm>
            <a:off x="1643042" y="2000240"/>
            <a:ext cx="7143801" cy="1015663"/>
          </a:xfrm>
          <a:prstGeom prst="rect">
            <a:avLst/>
          </a:prstGeom>
          <a:noFill/>
        </p:spPr>
        <p:txBody>
          <a:bodyPr wrap="square" rtlCol="0">
            <a:spAutoFit/>
          </a:bodyPr>
          <a:lstStyle/>
          <a:p>
            <a:r>
              <a:rPr lang="en-US" sz="2000" dirty="0" err="1" smtClean="0">
                <a:latin typeface="+mj-lt"/>
              </a:rPr>
              <a:t>Hiện</a:t>
            </a:r>
            <a:r>
              <a:rPr lang="en-US" sz="2000" dirty="0" smtClean="0">
                <a:latin typeface="+mj-lt"/>
              </a:rPr>
              <a:t> nay </a:t>
            </a:r>
            <a:r>
              <a:rPr lang="en-US" sz="2000" dirty="0" err="1" smtClean="0">
                <a:latin typeface="+mj-lt"/>
              </a:rPr>
              <a:t>các</a:t>
            </a:r>
            <a:r>
              <a:rPr lang="en-US" sz="2000" dirty="0" smtClean="0">
                <a:latin typeface="+mj-lt"/>
              </a:rPr>
              <a:t> </a:t>
            </a:r>
            <a:r>
              <a:rPr lang="en-US" sz="2000" dirty="0" err="1" smtClean="0">
                <a:latin typeface="+mj-lt"/>
              </a:rPr>
              <a:t>ứng</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trên</a:t>
            </a:r>
            <a:r>
              <a:rPr lang="en-US" sz="2000" dirty="0" smtClean="0">
                <a:latin typeface="+mj-lt"/>
              </a:rPr>
              <a:t> </a:t>
            </a:r>
            <a:r>
              <a:rPr lang="en-US" sz="2000" dirty="0" err="1" smtClean="0">
                <a:latin typeface="+mj-lt"/>
              </a:rPr>
              <a:t>mạng</a:t>
            </a:r>
            <a:r>
              <a:rPr lang="en-US" sz="2000" dirty="0" smtClean="0">
                <a:latin typeface="+mj-lt"/>
              </a:rPr>
              <a:t> internet </a:t>
            </a:r>
            <a:r>
              <a:rPr lang="en-US" sz="2000" dirty="0" err="1" smtClean="0">
                <a:latin typeface="+mj-lt"/>
              </a:rPr>
              <a:t>ngày</a:t>
            </a:r>
            <a:r>
              <a:rPr lang="en-US" sz="2000" dirty="0" smtClean="0">
                <a:latin typeface="+mj-lt"/>
              </a:rPr>
              <a:t> </a:t>
            </a:r>
            <a:r>
              <a:rPr lang="en-US" sz="2000" dirty="0" err="1" smtClean="0">
                <a:latin typeface="+mj-lt"/>
              </a:rPr>
              <a:t>càng</a:t>
            </a:r>
            <a:r>
              <a:rPr lang="en-US" sz="2000" dirty="0" smtClean="0">
                <a:latin typeface="+mj-lt"/>
              </a:rPr>
              <a:t> </a:t>
            </a:r>
            <a:r>
              <a:rPr lang="en-US" sz="2000" dirty="0" err="1" smtClean="0">
                <a:latin typeface="+mj-lt"/>
              </a:rPr>
              <a:t>phát</a:t>
            </a:r>
            <a:r>
              <a:rPr lang="en-US" sz="2000" dirty="0" smtClean="0">
                <a:latin typeface="+mj-lt"/>
              </a:rPr>
              <a:t> </a:t>
            </a:r>
            <a:r>
              <a:rPr lang="en-US" sz="2000" dirty="0" err="1" smtClean="0">
                <a:latin typeface="+mj-lt"/>
              </a:rPr>
              <a:t>triển</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mở</a:t>
            </a:r>
            <a:r>
              <a:rPr lang="en-US" sz="2000" dirty="0" smtClean="0">
                <a:latin typeface="+mj-lt"/>
              </a:rPr>
              <a:t> </a:t>
            </a:r>
            <a:r>
              <a:rPr lang="en-US" sz="2000" dirty="0" err="1" smtClean="0">
                <a:latin typeface="+mj-lt"/>
              </a:rPr>
              <a:t>rộng</a:t>
            </a:r>
            <a:r>
              <a:rPr lang="en-US" sz="2000" dirty="0" smtClean="0">
                <a:latin typeface="+mj-lt"/>
              </a:rPr>
              <a:t>, do </a:t>
            </a:r>
            <a:r>
              <a:rPr lang="en-US" sz="2000" dirty="0" err="1" smtClean="0">
                <a:latin typeface="+mj-lt"/>
              </a:rPr>
              <a:t>vậy</a:t>
            </a:r>
            <a:r>
              <a:rPr lang="en-US" sz="2000" dirty="0" smtClean="0">
                <a:latin typeface="+mj-lt"/>
              </a:rPr>
              <a:t> an </a:t>
            </a:r>
            <a:r>
              <a:rPr lang="en-US" sz="2000" dirty="0" err="1" smtClean="0">
                <a:latin typeface="+mj-lt"/>
              </a:rPr>
              <a:t>toàn</a:t>
            </a:r>
            <a:r>
              <a:rPr lang="en-US" sz="2000" dirty="0" smtClean="0">
                <a:latin typeface="+mj-lt"/>
              </a:rPr>
              <a:t> </a:t>
            </a:r>
            <a:r>
              <a:rPr lang="en-US" sz="2000" dirty="0" err="1" smtClean="0">
                <a:latin typeface="+mj-lt"/>
              </a:rPr>
              <a:t>bảo</a:t>
            </a:r>
            <a:r>
              <a:rPr lang="en-US" sz="2000" dirty="0" smtClean="0">
                <a:latin typeface="+mj-lt"/>
              </a:rPr>
              <a:t> </a:t>
            </a:r>
            <a:r>
              <a:rPr lang="en-US" sz="2000" dirty="0" err="1" smtClean="0">
                <a:latin typeface="+mj-lt"/>
              </a:rPr>
              <a:t>mật</a:t>
            </a:r>
            <a:r>
              <a:rPr lang="en-US" sz="2000" dirty="0" smtClean="0">
                <a:latin typeface="+mj-lt"/>
              </a:rPr>
              <a:t> </a:t>
            </a:r>
            <a:r>
              <a:rPr lang="en-US" sz="2000" dirty="0" err="1" smtClean="0">
                <a:latin typeface="+mj-lt"/>
              </a:rPr>
              <a:t>hệ</a:t>
            </a:r>
            <a:r>
              <a:rPr lang="en-US" sz="2000" dirty="0" smtClean="0">
                <a:latin typeface="+mj-lt"/>
              </a:rPr>
              <a:t> </a:t>
            </a:r>
            <a:r>
              <a:rPr lang="en-US" sz="2000" dirty="0" err="1" smtClean="0">
                <a:latin typeface="+mj-lt"/>
              </a:rPr>
              <a:t>thống</a:t>
            </a:r>
            <a:r>
              <a:rPr lang="en-US" sz="2000" dirty="0" smtClean="0">
                <a:latin typeface="+mj-lt"/>
              </a:rPr>
              <a:t> </a:t>
            </a:r>
            <a:r>
              <a:rPr lang="en-US" sz="2000" dirty="0" err="1" smtClean="0">
                <a:latin typeface="+mj-lt"/>
              </a:rPr>
              <a:t>thông</a:t>
            </a:r>
            <a:r>
              <a:rPr lang="en-US" sz="2000" dirty="0" smtClean="0">
                <a:latin typeface="+mj-lt"/>
              </a:rPr>
              <a:t> tin </a:t>
            </a:r>
            <a:r>
              <a:rPr lang="en-US" sz="2000" dirty="0" err="1" smtClean="0">
                <a:latin typeface="+mj-lt"/>
              </a:rPr>
              <a:t>trên</a:t>
            </a:r>
            <a:r>
              <a:rPr lang="en-US" sz="2000" dirty="0" smtClean="0">
                <a:latin typeface="+mj-lt"/>
              </a:rPr>
              <a:t> </a:t>
            </a:r>
            <a:r>
              <a:rPr lang="en-US" sz="2000" dirty="0" err="1" smtClean="0">
                <a:latin typeface="+mj-lt"/>
              </a:rPr>
              <a:t>mạng</a:t>
            </a:r>
            <a:r>
              <a:rPr lang="en-US" sz="2000" dirty="0" smtClean="0">
                <a:latin typeface="+mj-lt"/>
              </a:rPr>
              <a:t> </a:t>
            </a:r>
            <a:r>
              <a:rPr lang="en-US" sz="2000" dirty="0" err="1" smtClean="0">
                <a:latin typeface="+mj-lt"/>
              </a:rPr>
              <a:t>đã</a:t>
            </a:r>
            <a:r>
              <a:rPr lang="en-US" sz="2000" dirty="0" smtClean="0">
                <a:latin typeface="+mj-lt"/>
              </a:rPr>
              <a:t> </a:t>
            </a:r>
            <a:r>
              <a:rPr lang="en-US" sz="2000" dirty="0" err="1" smtClean="0">
                <a:latin typeface="+mj-lt"/>
              </a:rPr>
              <a:t>trở</a:t>
            </a:r>
            <a:r>
              <a:rPr lang="en-US" sz="2000" dirty="0" smtClean="0">
                <a:latin typeface="+mj-lt"/>
              </a:rPr>
              <a:t> </a:t>
            </a:r>
            <a:r>
              <a:rPr lang="en-US" sz="2000" dirty="0" err="1" smtClean="0">
                <a:latin typeface="+mj-lt"/>
              </a:rPr>
              <a:t>thành</a:t>
            </a:r>
            <a:r>
              <a:rPr lang="en-US" sz="2000" dirty="0" smtClean="0">
                <a:latin typeface="+mj-lt"/>
              </a:rPr>
              <a:t> </a:t>
            </a:r>
            <a:r>
              <a:rPr lang="en-US" sz="2000" dirty="0" err="1" smtClean="0">
                <a:latin typeface="+mj-lt"/>
              </a:rPr>
              <a:t>nhu</a:t>
            </a:r>
            <a:r>
              <a:rPr lang="en-US" sz="2000" dirty="0" smtClean="0">
                <a:latin typeface="+mj-lt"/>
              </a:rPr>
              <a:t> </a:t>
            </a:r>
            <a:r>
              <a:rPr lang="en-US" sz="2000" dirty="0" err="1" smtClean="0">
                <a:latin typeface="+mj-lt"/>
              </a:rPr>
              <a:t>cầu</a:t>
            </a:r>
            <a:r>
              <a:rPr lang="en-US" sz="2000" dirty="0" smtClean="0">
                <a:latin typeface="+mj-lt"/>
              </a:rPr>
              <a:t> </a:t>
            </a:r>
            <a:r>
              <a:rPr lang="en-US" sz="2000" dirty="0" err="1" smtClean="0">
                <a:latin typeface="+mj-lt"/>
              </a:rPr>
              <a:t>bắt</a:t>
            </a:r>
            <a:r>
              <a:rPr lang="en-US" sz="2000" dirty="0" smtClean="0">
                <a:latin typeface="+mj-lt"/>
              </a:rPr>
              <a:t> </a:t>
            </a:r>
            <a:r>
              <a:rPr lang="en-US" sz="2000" dirty="0" err="1" smtClean="0">
                <a:latin typeface="+mj-lt"/>
              </a:rPr>
              <a:t>buộc</a:t>
            </a:r>
            <a:r>
              <a:rPr lang="en-US" sz="2000" dirty="0" smtClean="0">
                <a:latin typeface="+mj-lt"/>
              </a:rPr>
              <a:t> </a:t>
            </a:r>
            <a:r>
              <a:rPr lang="en-US" sz="2000" dirty="0" err="1" smtClean="0">
                <a:latin typeface="+mj-lt"/>
              </a:rPr>
              <a:t>cho</a:t>
            </a:r>
            <a:r>
              <a:rPr lang="en-US" sz="2000" dirty="0" smtClean="0">
                <a:latin typeface="+mj-lt"/>
              </a:rPr>
              <a:t> </a:t>
            </a:r>
            <a:r>
              <a:rPr lang="en-US" sz="2000" dirty="0" err="1" smtClean="0">
                <a:latin typeface="+mj-lt"/>
              </a:rPr>
              <a:t>mọi</a:t>
            </a:r>
            <a:r>
              <a:rPr lang="en-US" sz="2000" dirty="0" smtClean="0">
                <a:latin typeface="+mj-lt"/>
              </a:rPr>
              <a:t> </a:t>
            </a:r>
            <a:r>
              <a:rPr lang="en-US" sz="2000" dirty="0" err="1" smtClean="0">
                <a:latin typeface="+mj-lt"/>
              </a:rPr>
              <a:t>hệ</a:t>
            </a:r>
            <a:r>
              <a:rPr lang="en-US" sz="2000" dirty="0" smtClean="0">
                <a:latin typeface="+mj-lt"/>
              </a:rPr>
              <a:t> </a:t>
            </a:r>
            <a:r>
              <a:rPr lang="en-US" sz="2000" dirty="0" err="1" smtClean="0">
                <a:latin typeface="+mj-lt"/>
              </a:rPr>
              <a:t>thống</a:t>
            </a:r>
            <a:r>
              <a:rPr lang="en-US" sz="2000" dirty="0" smtClean="0">
                <a:latin typeface="+mj-lt"/>
              </a:rPr>
              <a:t>.</a:t>
            </a:r>
            <a:endParaRPr lang="en-US" sz="2000" dirty="0">
              <a:latin typeface="+mj-lt"/>
            </a:endParaRPr>
          </a:p>
        </p:txBody>
      </p:sp>
      <p:grpSp>
        <p:nvGrpSpPr>
          <p:cNvPr id="12" name="Group 11"/>
          <p:cNvGrpSpPr/>
          <p:nvPr/>
        </p:nvGrpSpPr>
        <p:grpSpPr>
          <a:xfrm>
            <a:off x="8085835" y="214266"/>
            <a:ext cx="986759" cy="638474"/>
            <a:chOff x="7786710" y="571480"/>
            <a:chExt cx="1143008" cy="714380"/>
          </a:xfrm>
        </p:grpSpPr>
        <p:sp>
          <p:nvSpPr>
            <p:cNvPr id="15" name="Flowchart: Punched Tape 14"/>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8" name="Picture 17"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18</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18</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714480" y="1643050"/>
            <a:ext cx="6011582" cy="584775"/>
          </a:xfrm>
          <a:prstGeom prst="rect">
            <a:avLst/>
          </a:prstGeom>
          <a:noFill/>
        </p:spPr>
        <p:txBody>
          <a:bodyPr wrap="none" rtlCol="0">
            <a:spAutoFit/>
          </a:bodyPr>
          <a:lstStyle/>
          <a:p>
            <a:r>
              <a:rPr lang="en-US" sz="3200" dirty="0" smtClean="0">
                <a:solidFill>
                  <a:srgbClr val="FF0000"/>
                </a:solidFill>
                <a:latin typeface="+mj-lt"/>
              </a:rPr>
              <a:t>*</a:t>
            </a:r>
            <a:r>
              <a:rPr lang="en-US" sz="3200" dirty="0" err="1" smtClean="0">
                <a:solidFill>
                  <a:srgbClr val="FF0000"/>
                </a:solidFill>
                <a:latin typeface="+mj-lt"/>
              </a:rPr>
              <a:t>Một</a:t>
            </a:r>
            <a:r>
              <a:rPr lang="en-US" sz="3200" dirty="0" smtClean="0">
                <a:solidFill>
                  <a:srgbClr val="FF0000"/>
                </a:solidFill>
                <a:latin typeface="+mj-lt"/>
              </a:rPr>
              <a:t> </a:t>
            </a:r>
            <a:r>
              <a:rPr lang="en-US" sz="3200" dirty="0" err="1" smtClean="0">
                <a:solidFill>
                  <a:srgbClr val="FF0000"/>
                </a:solidFill>
                <a:latin typeface="+mj-lt"/>
              </a:rPr>
              <a:t>số</a:t>
            </a:r>
            <a:r>
              <a:rPr lang="en-US" sz="3200" dirty="0" smtClean="0">
                <a:solidFill>
                  <a:srgbClr val="FF0000"/>
                </a:solidFill>
                <a:latin typeface="+mj-lt"/>
              </a:rPr>
              <a:t> </a:t>
            </a:r>
            <a:r>
              <a:rPr lang="en-US" sz="3200" dirty="0" err="1" smtClean="0">
                <a:solidFill>
                  <a:srgbClr val="FF0000"/>
                </a:solidFill>
                <a:latin typeface="+mj-lt"/>
              </a:rPr>
              <a:t>kỹ</a:t>
            </a:r>
            <a:r>
              <a:rPr lang="en-US" sz="3200" dirty="0" smtClean="0">
                <a:solidFill>
                  <a:srgbClr val="FF0000"/>
                </a:solidFill>
                <a:latin typeface="+mj-lt"/>
              </a:rPr>
              <a:t> </a:t>
            </a:r>
            <a:r>
              <a:rPr lang="en-US" sz="3200" dirty="0" err="1" smtClean="0">
                <a:solidFill>
                  <a:srgbClr val="FF0000"/>
                </a:solidFill>
                <a:latin typeface="+mj-lt"/>
              </a:rPr>
              <a:t>thuật</a:t>
            </a:r>
            <a:r>
              <a:rPr lang="en-US" sz="3200" dirty="0" smtClean="0">
                <a:solidFill>
                  <a:srgbClr val="FF0000"/>
                </a:solidFill>
                <a:latin typeface="+mj-lt"/>
              </a:rPr>
              <a:t> </a:t>
            </a:r>
            <a:r>
              <a:rPr lang="en-US" sz="3200" dirty="0" err="1" smtClean="0">
                <a:solidFill>
                  <a:srgbClr val="FF0000"/>
                </a:solidFill>
                <a:latin typeface="+mj-lt"/>
              </a:rPr>
              <a:t>tấn</a:t>
            </a:r>
            <a:r>
              <a:rPr lang="en-US" sz="3200" dirty="0" smtClean="0">
                <a:solidFill>
                  <a:srgbClr val="FF0000"/>
                </a:solidFill>
                <a:latin typeface="+mj-lt"/>
              </a:rPr>
              <a:t> </a:t>
            </a:r>
            <a:r>
              <a:rPr lang="en-US" sz="3200" dirty="0" err="1" smtClean="0">
                <a:solidFill>
                  <a:srgbClr val="FF0000"/>
                </a:solidFill>
                <a:latin typeface="+mj-lt"/>
              </a:rPr>
              <a:t>công</a:t>
            </a:r>
            <a:r>
              <a:rPr lang="en-US" sz="3200" dirty="0" smtClean="0">
                <a:solidFill>
                  <a:srgbClr val="FF0000"/>
                </a:solidFill>
                <a:latin typeface="+mj-lt"/>
              </a:rPr>
              <a:t> </a:t>
            </a:r>
            <a:r>
              <a:rPr lang="en-US" sz="3200" dirty="0" err="1" smtClean="0">
                <a:solidFill>
                  <a:srgbClr val="FF0000"/>
                </a:solidFill>
                <a:latin typeface="+mj-lt"/>
              </a:rPr>
              <a:t>phổ</a:t>
            </a:r>
            <a:r>
              <a:rPr lang="en-US" sz="3200" dirty="0" smtClean="0">
                <a:solidFill>
                  <a:srgbClr val="FF0000"/>
                </a:solidFill>
                <a:latin typeface="+mj-lt"/>
              </a:rPr>
              <a:t> </a:t>
            </a:r>
            <a:r>
              <a:rPr lang="en-US" sz="3200" dirty="0" err="1" smtClean="0">
                <a:solidFill>
                  <a:srgbClr val="FF0000"/>
                </a:solidFill>
                <a:latin typeface="+mj-lt"/>
              </a:rPr>
              <a:t>biến</a:t>
            </a:r>
            <a:endParaRPr lang="en-US" sz="3200" dirty="0" smtClean="0">
              <a:solidFill>
                <a:srgbClr val="FF0000"/>
              </a:solidFill>
              <a:latin typeface="+mj-lt"/>
            </a:endParaRPr>
          </a:p>
        </p:txBody>
      </p:sp>
      <p:sp>
        <p:nvSpPr>
          <p:cNvPr id="13" name="TextBox 12"/>
          <p:cNvSpPr txBox="1"/>
          <p:nvPr/>
        </p:nvSpPr>
        <p:spPr>
          <a:xfrm>
            <a:off x="1643042" y="2285992"/>
            <a:ext cx="6429420" cy="3477875"/>
          </a:xfrm>
          <a:prstGeom prst="rect">
            <a:avLst/>
          </a:prstGeom>
          <a:noFill/>
        </p:spPr>
        <p:txBody>
          <a:bodyPr wrap="square" rtlCol="0">
            <a:spAutoFit/>
          </a:bodyPr>
          <a:lstStyle/>
          <a:p>
            <a:pPr>
              <a:buFontTx/>
              <a:buChar char="-"/>
            </a:pPr>
            <a:r>
              <a:rPr lang="vi-VN" sz="2000" dirty="0" smtClean="0">
                <a:latin typeface="+mj-lt"/>
              </a:rPr>
              <a:t>Kỹ thuật giả mạo địa chỉ :</a:t>
            </a:r>
          </a:p>
          <a:p>
            <a:pPr>
              <a:buFontTx/>
              <a:buChar char="-"/>
            </a:pPr>
            <a:r>
              <a:rPr lang="vi-VN" sz="2000" dirty="0" smtClean="0">
                <a:latin typeface="+mj-lt"/>
              </a:rPr>
              <a:t>Tấn công vào các lỗ hổng bảo mật :</a:t>
            </a:r>
          </a:p>
          <a:p>
            <a:pPr>
              <a:buFontTx/>
              <a:buChar char="-"/>
            </a:pPr>
            <a:r>
              <a:rPr lang="vi-VN" sz="2000" dirty="0" smtClean="0">
                <a:latin typeface="+mj-lt"/>
              </a:rPr>
              <a:t>Nghe trộm :</a:t>
            </a:r>
          </a:p>
          <a:p>
            <a:pPr>
              <a:buFontTx/>
              <a:buChar char="-"/>
            </a:pPr>
            <a:r>
              <a:rPr lang="vi-VN" sz="2000" dirty="0" smtClean="0">
                <a:latin typeface="+mj-lt"/>
              </a:rPr>
              <a:t>Kỹ thuật tấn công vào vùng ẩn :</a:t>
            </a:r>
          </a:p>
          <a:p>
            <a:r>
              <a:rPr lang="vi-VN" sz="2000" dirty="0" smtClean="0">
                <a:latin typeface="+mj-lt"/>
              </a:rPr>
              <a:t>- Kỹ thuật chèn mã lệnh :</a:t>
            </a:r>
          </a:p>
          <a:p>
            <a:pPr>
              <a:buFontTx/>
              <a:buChar char="-"/>
            </a:pPr>
            <a:r>
              <a:rPr lang="vi-VN" sz="2000" dirty="0" smtClean="0">
                <a:latin typeface="+mj-lt"/>
              </a:rPr>
              <a:t>Tấn công vào hệ thống có cấu hình không an toàn</a:t>
            </a:r>
          </a:p>
          <a:p>
            <a:r>
              <a:rPr lang="vi-VN" sz="2000" dirty="0" smtClean="0">
                <a:latin typeface="+mj-lt"/>
              </a:rPr>
              <a:t>-Tấn công dùng Cookies :</a:t>
            </a:r>
          </a:p>
          <a:p>
            <a:pPr>
              <a:buFontTx/>
              <a:buChar char="-"/>
            </a:pPr>
            <a:r>
              <a:rPr lang="vi-VN" sz="2000" dirty="0" smtClean="0">
                <a:latin typeface="+mj-lt"/>
              </a:rPr>
              <a:t>Can thiệp vào tham số trên URL : </a:t>
            </a:r>
          </a:p>
          <a:p>
            <a:r>
              <a:rPr lang="vi-VN" sz="2000" dirty="0" smtClean="0">
                <a:latin typeface="+mj-lt"/>
              </a:rPr>
              <a:t>- Vô hiệu hóa dịch vụ :</a:t>
            </a:r>
          </a:p>
          <a:p>
            <a:r>
              <a:rPr lang="en-US" sz="2000" dirty="0" smtClean="0">
                <a:latin typeface="+mj-lt"/>
                <a:cs typeface="Times New Roman" panose="02020603050405020304" pitchFamily="18" charset="0"/>
              </a:rPr>
              <a:t>-SQL Injection :</a:t>
            </a:r>
          </a:p>
          <a:p>
            <a:r>
              <a:rPr lang="en-US" sz="2000" dirty="0" smtClean="0">
                <a:latin typeface="+mn-lt"/>
                <a:cs typeface="Times New Roman" panose="02020603050405020304" pitchFamily="18" charset="0"/>
              </a:rPr>
              <a:t>- </a:t>
            </a:r>
            <a:r>
              <a:rPr lang="en-US" sz="2000" dirty="0" err="1" smtClean="0">
                <a:latin typeface="+mn-lt"/>
                <a:cs typeface="Times New Roman" panose="02020603050405020304" pitchFamily="18" charset="0"/>
              </a:rPr>
              <a:t>Tấn</a:t>
            </a:r>
            <a:r>
              <a:rPr lang="en-US" sz="2000" dirty="0" smtClean="0">
                <a:latin typeface="+mn-lt"/>
                <a:cs typeface="Times New Roman" panose="02020603050405020304" pitchFamily="18" charset="0"/>
              </a:rPr>
              <a:t> </a:t>
            </a:r>
            <a:r>
              <a:rPr lang="en-US" sz="2000" dirty="0" err="1" smtClean="0">
                <a:latin typeface="+mn-lt"/>
                <a:cs typeface="Times New Roman" panose="02020603050405020304" pitchFamily="18" charset="0"/>
              </a:rPr>
              <a:t>công</a:t>
            </a:r>
            <a:r>
              <a:rPr lang="en-US" sz="2000" dirty="0" smtClean="0">
                <a:latin typeface="+mn-lt"/>
                <a:cs typeface="Times New Roman" panose="02020603050405020304" pitchFamily="18" charset="0"/>
              </a:rPr>
              <a:t> </a:t>
            </a:r>
            <a:r>
              <a:rPr lang="en-US" sz="2000" dirty="0" err="1" smtClean="0">
                <a:latin typeface="+mn-lt"/>
                <a:cs typeface="Times New Roman" panose="02020603050405020304" pitchFamily="18" charset="0"/>
              </a:rPr>
              <a:t>từ</a:t>
            </a:r>
            <a:r>
              <a:rPr lang="en-US" sz="2000" dirty="0" smtClean="0">
                <a:latin typeface="+mn-lt"/>
                <a:cs typeface="Times New Roman" panose="02020603050405020304" pitchFamily="18" charset="0"/>
              </a:rPr>
              <a:t> </a:t>
            </a:r>
            <a:r>
              <a:rPr lang="en-US" sz="2000" dirty="0" err="1" smtClean="0">
                <a:latin typeface="+mn-lt"/>
                <a:cs typeface="Times New Roman" panose="02020603050405020304" pitchFamily="18" charset="0"/>
              </a:rPr>
              <a:t>chối</a:t>
            </a:r>
            <a:r>
              <a:rPr lang="en-US" sz="2000" dirty="0" smtClean="0">
                <a:latin typeface="+mn-lt"/>
                <a:cs typeface="Times New Roman" panose="02020603050405020304" pitchFamily="18" charset="0"/>
              </a:rPr>
              <a:t> </a:t>
            </a:r>
            <a:r>
              <a:rPr lang="en-US" sz="2000" dirty="0" err="1" smtClean="0">
                <a:latin typeface="+mn-lt"/>
                <a:cs typeface="Times New Roman" panose="02020603050405020304" pitchFamily="18" charset="0"/>
              </a:rPr>
              <a:t>dịch</a:t>
            </a:r>
            <a:r>
              <a:rPr lang="en-US" sz="2000" dirty="0" smtClean="0">
                <a:latin typeface="+mn-lt"/>
                <a:cs typeface="Times New Roman" panose="02020603050405020304" pitchFamily="18" charset="0"/>
              </a:rPr>
              <a:t> </a:t>
            </a:r>
            <a:r>
              <a:rPr lang="en-US" sz="2000" dirty="0" err="1" smtClean="0">
                <a:latin typeface="+mn-lt"/>
                <a:cs typeface="Times New Roman" panose="02020603050405020304" pitchFamily="18" charset="0"/>
              </a:rPr>
              <a:t>vụ</a:t>
            </a:r>
            <a:endParaRPr lang="en-US" sz="2000" dirty="0">
              <a:latin typeface="+mn-lt"/>
              <a:cs typeface="Times New Roman" panose="02020603050405020304" pitchFamily="18" charset="0"/>
            </a:endParaRPr>
          </a:p>
        </p:txBody>
      </p:sp>
      <p:grpSp>
        <p:nvGrpSpPr>
          <p:cNvPr id="14" name="Group 13"/>
          <p:cNvGrpSpPr/>
          <p:nvPr/>
        </p:nvGrpSpPr>
        <p:grpSpPr>
          <a:xfrm>
            <a:off x="8085835" y="214266"/>
            <a:ext cx="986759" cy="638474"/>
            <a:chOff x="7786710" y="571480"/>
            <a:chExt cx="1143008" cy="714380"/>
          </a:xfrm>
        </p:grpSpPr>
        <p:sp>
          <p:nvSpPr>
            <p:cNvPr id="15" name="Flowchart: Punched Tape 14"/>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8" name="Picture 17"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19</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19</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142976" y="1214422"/>
            <a:ext cx="8001024" cy="5355312"/>
          </a:xfrm>
          <a:prstGeom prst="rect">
            <a:avLst/>
          </a:prstGeom>
          <a:noFill/>
        </p:spPr>
        <p:txBody>
          <a:bodyPr wrap="square" rtlCol="0">
            <a:spAutoFit/>
          </a:bodyPr>
          <a:lstStyle/>
          <a:p>
            <a:pPr marL="0" indent="0">
              <a:buNone/>
            </a:pPr>
            <a:r>
              <a:rPr lang="vi-VN" b="1" dirty="0" smtClean="0">
                <a:latin typeface="+mj-lt"/>
              </a:rPr>
              <a:t>1.</a:t>
            </a:r>
            <a:r>
              <a:rPr lang="en-US" b="1" dirty="0" smtClean="0">
                <a:latin typeface="+mj-lt"/>
              </a:rPr>
              <a:t>1</a:t>
            </a:r>
            <a:r>
              <a:rPr lang="vi-VN" b="1" dirty="0" smtClean="0">
                <a:latin typeface="+mj-lt"/>
              </a:rPr>
              <a:t>/- Kỹ thuật giả mạo địa chỉ :</a:t>
            </a:r>
            <a:r>
              <a:rPr lang="vi-VN" dirty="0" smtClean="0">
                <a:latin typeface="+mj-lt"/>
              </a:rPr>
              <a:t/>
            </a:r>
            <a:br>
              <a:rPr lang="vi-VN" dirty="0" smtClean="0">
                <a:latin typeface="+mj-lt"/>
              </a:rPr>
            </a:br>
            <a:r>
              <a:rPr lang="en-US" dirty="0" smtClean="0">
                <a:latin typeface="+mj-lt"/>
              </a:rPr>
              <a:t>	</a:t>
            </a:r>
            <a:r>
              <a:rPr lang="vi-VN" dirty="0" smtClean="0">
                <a:latin typeface="+mj-lt"/>
              </a:rPr>
              <a:t>Thông thường, các mạng máy tính nối với Internet đều được bảo vệ bằng bức tường lửa(fire wall). Bức tường lửa có thể hiểu là cổng duy nhất mà người đi vào nhà hay đi ra cũng phải qua đó và sẽ bị “điểm mặt”. Bức tường lửa hạn chế rất nhiều khả năng tấn công từ bên ngoài và gia tăng sự tin tưởng lẫn nhau trong việc sử dụng tào nguyên chia sẻ trong mạng nội bộ.</a:t>
            </a:r>
            <a:br>
              <a:rPr lang="vi-VN" dirty="0" smtClean="0">
                <a:latin typeface="+mj-lt"/>
              </a:rPr>
            </a:br>
            <a:r>
              <a:rPr lang="en-US" dirty="0" smtClean="0">
                <a:latin typeface="+mj-lt"/>
              </a:rPr>
              <a:t>  </a:t>
            </a:r>
            <a:r>
              <a:rPr lang="vi-VN" dirty="0" smtClean="0">
                <a:latin typeface="+mj-lt"/>
              </a:rPr>
              <a:t>Sự giả mạo địa chỉ nghĩa là người bên ngoài sẽ giả mạo địa chỉ máy tính của mình là một trong những máy tính của hệ thống cần tấn công. Họ tự đặt địa chỉ IP của máy tính mình trùng với địa chỉ IP của một máy tính trong mạng bị tấn công. Nếu như làm được điều này, hacker có thể lấy dữ liệu, phá hủy thông tin hay phá hoại hệ thống.</a:t>
            </a:r>
            <a:endParaRPr lang="en-US" dirty="0" smtClean="0">
              <a:latin typeface="+mj-lt"/>
            </a:endParaRPr>
          </a:p>
          <a:p>
            <a:r>
              <a:rPr lang="vi-VN" b="1" dirty="0" smtClean="0">
                <a:latin typeface="+mj-lt"/>
              </a:rPr>
              <a:t>1.</a:t>
            </a:r>
            <a:r>
              <a:rPr lang="en-US" b="1" dirty="0" smtClean="0">
                <a:latin typeface="+mj-lt"/>
              </a:rPr>
              <a:t>2</a:t>
            </a:r>
            <a:r>
              <a:rPr lang="vi-VN" b="1" dirty="0" smtClean="0">
                <a:latin typeface="+mj-lt"/>
              </a:rPr>
              <a:t>/- Tấn công vào các lỗ hổng bảo mật :</a:t>
            </a:r>
            <a:r>
              <a:rPr lang="vi-VN" dirty="0" smtClean="0">
                <a:latin typeface="+mj-lt"/>
              </a:rPr>
              <a:t/>
            </a:r>
            <a:br>
              <a:rPr lang="vi-VN" dirty="0" smtClean="0">
                <a:latin typeface="+mj-lt"/>
              </a:rPr>
            </a:br>
            <a:r>
              <a:rPr lang="vi-VN" dirty="0" smtClean="0">
                <a:latin typeface="+mj-lt"/>
              </a:rPr>
              <a:t>Hiện, nay các lỗ hổng bảo mật được phát hiện càng nhiều trong các hệ điều hành, các web server hay các phần mềm khác, ... Và các hãng sản xuất luôn cập nhật các lỗ hổng và đưa ra các phiên bản mới sau khi đã vá lại các lỗ hổng của các phiên bản trước. Do đó, người sử dụng phải luôn cập nhật thông tin và nâng cấp phiên bản cũ mà mình đang sử dụng nếu không các hacker sẽ lợi dụng điều này để tấn công vào hệ thống.Thông thường, các forum của các hãng nổi tiếng luôn cập nhật các lỗ hổng bảo mật và việc khai thác các lỗ hổng đó như thế nào thì tùy từng người.</a:t>
            </a:r>
            <a:endParaRPr lang="en-US" dirty="0" smtClean="0">
              <a:latin typeface="+mj-lt"/>
            </a:endParaRPr>
          </a:p>
        </p:txBody>
      </p:sp>
      <p:grpSp>
        <p:nvGrpSpPr>
          <p:cNvPr id="13" name="Group 12"/>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0" descr="board"/>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500" y="3733799"/>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err="1">
                <a:solidFill>
                  <a:srgbClr val="FF0000"/>
                </a:solidFill>
              </a:rPr>
              <a:t>Học</a:t>
            </a:r>
            <a:r>
              <a:rPr lang="en-US" dirty="0">
                <a:solidFill>
                  <a:srgbClr val="FF0000"/>
                </a:solidFill>
              </a:rPr>
              <a:t> </a:t>
            </a:r>
            <a:r>
              <a:rPr lang="en-US" dirty="0" err="1">
                <a:solidFill>
                  <a:srgbClr val="FF0000"/>
                </a:solidFill>
              </a:rPr>
              <a:t>Viện</a:t>
            </a:r>
            <a:r>
              <a:rPr lang="en-US" dirty="0">
                <a:solidFill>
                  <a:srgbClr val="FF0000"/>
                </a:solidFill>
              </a:rPr>
              <a:t> </a:t>
            </a:r>
            <a:r>
              <a:rPr lang="en-US" dirty="0" err="1">
                <a:solidFill>
                  <a:srgbClr val="FF0000"/>
                </a:solidFill>
              </a:rPr>
              <a:t>Kỹ</a:t>
            </a:r>
            <a:r>
              <a:rPr lang="en-US" dirty="0">
                <a:solidFill>
                  <a:srgbClr val="FF0000"/>
                </a:solidFill>
              </a:rPr>
              <a:t> </a:t>
            </a:r>
            <a:r>
              <a:rPr lang="en-US" dirty="0" err="1">
                <a:solidFill>
                  <a:srgbClr val="FF0000"/>
                </a:solidFill>
              </a:rPr>
              <a:t>thuật</a:t>
            </a:r>
            <a:r>
              <a:rPr lang="en-US" dirty="0">
                <a:solidFill>
                  <a:srgbClr val="FF0000"/>
                </a:solidFill>
              </a:rPr>
              <a:t> </a:t>
            </a:r>
            <a:r>
              <a:rPr lang="en-US" dirty="0" err="1">
                <a:solidFill>
                  <a:srgbClr val="FF0000"/>
                </a:solidFill>
              </a:rPr>
              <a:t>Quân</a:t>
            </a:r>
            <a:r>
              <a:rPr lang="en-US" dirty="0">
                <a:solidFill>
                  <a:srgbClr val="FF0000"/>
                </a:solidFill>
              </a:rPr>
              <a:t> </a:t>
            </a:r>
            <a:r>
              <a:rPr lang="en-US" dirty="0" err="1">
                <a:solidFill>
                  <a:srgbClr val="FF0000"/>
                </a:solidFill>
              </a:rPr>
              <a:t>Sự</a:t>
            </a:r>
            <a:endParaRPr lang="en-US" dirty="0">
              <a:solidFill>
                <a:srgbClr val="FF0000"/>
              </a:solidFill>
            </a:endParaRPr>
          </a:p>
        </p:txBody>
      </p:sp>
      <p:sp>
        <p:nvSpPr>
          <p:cNvPr id="6" name="Date Placeholder 5"/>
          <p:cNvSpPr>
            <a:spLocks noGrp="1"/>
          </p:cNvSpPr>
          <p:nvPr>
            <p:ph type="dt" sz="half" idx="10"/>
          </p:nvPr>
        </p:nvSpPr>
        <p:spPr>
          <a:xfrm>
            <a:off x="457200" y="6400800"/>
            <a:ext cx="1371600" cy="320675"/>
          </a:xfrm>
          <a:blipFill>
            <a:blip r:embed="rId4"/>
            <a:tile tx="0" ty="0" sx="100000" sy="100000" flip="none" algn="tl"/>
          </a:blipFill>
        </p:spPr>
        <p:txBody>
          <a:bodyPr/>
          <a:lstStyle/>
          <a:p>
            <a:fld id="{0C846F9D-9280-4A73-9581-0F34973A4663}"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a:spLocks noGrp="1"/>
          </p:cNvSpPr>
          <p:nvPr>
            <p:ph type="sldNum" sz="quarter" idx="12"/>
          </p:nvPr>
        </p:nvSpPr>
        <p:spPr>
          <a:xfrm>
            <a:off x="8382000" y="6400800"/>
            <a:ext cx="304800" cy="320675"/>
          </a:xfrm>
          <a:blipFill>
            <a:blip r:embed="rId4"/>
            <a:tile tx="0" ty="0" sx="100000" sy="100000" flip="none" algn="tl"/>
          </a:blipFill>
        </p:spPr>
        <p:txBody>
          <a:bodyPr/>
          <a:lstStyle/>
          <a:p>
            <a:fld id="{3403A0D8-CBC3-4D93-9BA3-776114253A4C}" type="slidenum">
              <a:rPr lang="en-US" sz="1800" smtClean="0">
                <a:solidFill>
                  <a:srgbClr val="FF0000"/>
                </a:solidFill>
              </a:rPr>
              <a:pPr/>
              <a:t>2</a:t>
            </a:fld>
            <a:endParaRPr lang="en-US" sz="1800" dirty="0">
              <a:solidFill>
                <a:srgbClr val="FF0000"/>
              </a:solidFill>
            </a:endParaRPr>
          </a:p>
        </p:txBody>
      </p:sp>
      <p:sp>
        <p:nvSpPr>
          <p:cNvPr id="4" name="TextBox 3"/>
          <p:cNvSpPr txBox="1"/>
          <p:nvPr/>
        </p:nvSpPr>
        <p:spPr>
          <a:xfrm>
            <a:off x="381000" y="1371599"/>
            <a:ext cx="8305800" cy="1200329"/>
          </a:xfrm>
          <a:prstGeom prst="rect">
            <a:avLst/>
          </a:prstGeom>
          <a:noFill/>
        </p:spPr>
        <p:txBody>
          <a:bodyPr wrap="square" rtlCol="0">
            <a:spAutoFit/>
          </a:bodyPr>
          <a:lstStyle/>
          <a:p>
            <a:pPr algn="ctr"/>
            <a:r>
              <a:rPr lang="en-US" sz="2400" dirty="0" err="1" smtClean="0">
                <a:solidFill>
                  <a:schemeClr val="accent2">
                    <a:lumMod val="75000"/>
                  </a:schemeClr>
                </a:solidFill>
                <a:latin typeface="+mj-lt"/>
              </a:rPr>
              <a:t>Tên</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đề</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tài</a:t>
            </a:r>
            <a:r>
              <a:rPr lang="en-US" sz="2400" dirty="0" smtClean="0">
                <a:solidFill>
                  <a:schemeClr val="accent2">
                    <a:lumMod val="75000"/>
                  </a:schemeClr>
                </a:solidFill>
                <a:latin typeface="+mj-lt"/>
              </a:rPr>
              <a:t>:</a:t>
            </a:r>
          </a:p>
          <a:p>
            <a:pPr algn="ctr"/>
            <a:r>
              <a:rPr lang="en-US" sz="2400" dirty="0" err="1" smtClean="0">
                <a:solidFill>
                  <a:schemeClr val="accent2">
                    <a:lumMod val="75000"/>
                  </a:schemeClr>
                </a:solidFill>
                <a:latin typeface="+mj-lt"/>
              </a:rPr>
              <a:t>Phân</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Times New Roman" pitchFamily="18" charset="0"/>
              </a:rPr>
              <a:t>tích</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lỗi</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của</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hệ</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thống</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phần</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mềm</a:t>
            </a:r>
            <a:endParaRPr lang="en-US" sz="2400" dirty="0" smtClean="0">
              <a:solidFill>
                <a:schemeClr val="accent2">
                  <a:lumMod val="75000"/>
                </a:schemeClr>
              </a:solidFill>
              <a:latin typeface="+mj-lt"/>
            </a:endParaRPr>
          </a:p>
          <a:p>
            <a:pPr algn="ctr"/>
            <a:r>
              <a:rPr lang="en-US" sz="2400" dirty="0" err="1" smtClean="0">
                <a:solidFill>
                  <a:schemeClr val="accent2">
                    <a:lumMod val="75000"/>
                  </a:schemeClr>
                </a:solidFill>
                <a:latin typeface="+mj-lt"/>
              </a:rPr>
              <a:t>Lỗi</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về</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ứng</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dụng,lỗi</a:t>
            </a:r>
            <a:r>
              <a:rPr lang="en-US" sz="2400" dirty="0" smtClean="0">
                <a:solidFill>
                  <a:schemeClr val="accent2">
                    <a:lumMod val="75000"/>
                  </a:schemeClr>
                </a:solidFill>
                <a:latin typeface="+mj-lt"/>
              </a:rPr>
              <a:t> </a:t>
            </a:r>
            <a:r>
              <a:rPr lang="en-US" sz="2400" dirty="0" err="1" smtClean="0">
                <a:solidFill>
                  <a:schemeClr val="accent2">
                    <a:lumMod val="75000"/>
                  </a:schemeClr>
                </a:solidFill>
                <a:latin typeface="+mj-lt"/>
              </a:rPr>
              <a:t>về</a:t>
            </a:r>
            <a:r>
              <a:rPr lang="en-US" sz="2400" dirty="0" smtClean="0">
                <a:solidFill>
                  <a:schemeClr val="accent2">
                    <a:lumMod val="75000"/>
                  </a:schemeClr>
                </a:solidFill>
                <a:latin typeface="+mj-lt"/>
              </a:rPr>
              <a:t> web</a:t>
            </a:r>
          </a:p>
        </p:txBody>
      </p:sp>
      <p:sp>
        <p:nvSpPr>
          <p:cNvPr id="5" name="TextBox 4"/>
          <p:cNvSpPr txBox="1"/>
          <p:nvPr/>
        </p:nvSpPr>
        <p:spPr>
          <a:xfrm>
            <a:off x="428596" y="2571744"/>
            <a:ext cx="8501122" cy="4401205"/>
          </a:xfrm>
          <a:prstGeom prst="rect">
            <a:avLst/>
          </a:prstGeom>
          <a:noFill/>
        </p:spPr>
        <p:txBody>
          <a:bodyPr wrap="square" rtlCol="0">
            <a:spAutoFit/>
          </a:bodyPr>
          <a:lstStyle/>
          <a:p>
            <a:pPr algn="ctr"/>
            <a:r>
              <a:rPr lang="en-US" sz="2000" dirty="0" smtClean="0">
                <a:solidFill>
                  <a:srgbClr val="FF0000"/>
                </a:solidFill>
              </a:rPr>
              <a:t>GV </a:t>
            </a:r>
            <a:r>
              <a:rPr lang="en-US" sz="2000" dirty="0" err="1" smtClean="0">
                <a:solidFill>
                  <a:srgbClr val="FF0000"/>
                </a:solidFill>
              </a:rPr>
              <a:t>Hướng</a:t>
            </a:r>
            <a:r>
              <a:rPr lang="en-US" sz="2000" dirty="0" smtClean="0">
                <a:solidFill>
                  <a:srgbClr val="FF0000"/>
                </a:solidFill>
              </a:rPr>
              <a:t> </a:t>
            </a:r>
            <a:r>
              <a:rPr lang="en-US" sz="2000" dirty="0" err="1" smtClean="0">
                <a:solidFill>
                  <a:srgbClr val="FF0000"/>
                </a:solidFill>
              </a:rPr>
              <a:t>dẫn:TS.Tống</a:t>
            </a:r>
            <a:r>
              <a:rPr lang="en-US" sz="2000" dirty="0" smtClean="0">
                <a:solidFill>
                  <a:srgbClr val="FF0000"/>
                </a:solidFill>
              </a:rPr>
              <a:t> Minh </a:t>
            </a:r>
            <a:r>
              <a:rPr lang="en-US" sz="2000" dirty="0" err="1" smtClean="0">
                <a:solidFill>
                  <a:srgbClr val="FF0000"/>
                </a:solidFill>
              </a:rPr>
              <a:t>Đức</a:t>
            </a:r>
            <a:endParaRPr lang="en-US" sz="2000" dirty="0" smtClean="0">
              <a:solidFill>
                <a:srgbClr val="FF0000"/>
              </a:solidFill>
            </a:endParaRPr>
          </a:p>
          <a:p>
            <a:pPr algn="ctr"/>
            <a:endParaRPr lang="en-US" sz="2000" dirty="0" smtClean="0">
              <a:solidFill>
                <a:srgbClr val="002060"/>
              </a:solidFill>
              <a:latin typeface="+mj-lt"/>
            </a:endParaRPr>
          </a:p>
          <a:p>
            <a:pPr algn="ctr"/>
            <a:r>
              <a:rPr lang="en-US" sz="2000" dirty="0" err="1" smtClean="0">
                <a:solidFill>
                  <a:srgbClr val="002060"/>
                </a:solidFill>
                <a:latin typeface="+mj-lt"/>
              </a:rPr>
              <a:t>Nhóm</a:t>
            </a:r>
            <a:r>
              <a:rPr lang="en-US" sz="2000" dirty="0" smtClean="0">
                <a:solidFill>
                  <a:srgbClr val="002060"/>
                </a:solidFill>
                <a:latin typeface="+mj-lt"/>
              </a:rPr>
              <a:t> </a:t>
            </a:r>
            <a:r>
              <a:rPr lang="en-US" sz="2000" dirty="0" err="1" smtClean="0">
                <a:solidFill>
                  <a:srgbClr val="002060"/>
                </a:solidFill>
                <a:latin typeface="+mj-lt"/>
              </a:rPr>
              <a:t>thực</a:t>
            </a:r>
            <a:r>
              <a:rPr lang="en-US" sz="2000" dirty="0" smtClean="0">
                <a:solidFill>
                  <a:srgbClr val="002060"/>
                </a:solidFill>
                <a:latin typeface="+mj-lt"/>
              </a:rPr>
              <a:t> </a:t>
            </a:r>
            <a:r>
              <a:rPr lang="en-US" sz="2000" dirty="0" err="1" smtClean="0">
                <a:solidFill>
                  <a:srgbClr val="002060"/>
                </a:solidFill>
                <a:latin typeface="+mj-lt"/>
              </a:rPr>
              <a:t>hiện</a:t>
            </a:r>
            <a:r>
              <a:rPr lang="en-US" sz="2000" dirty="0" smtClean="0">
                <a:solidFill>
                  <a:srgbClr val="002060"/>
                </a:solidFill>
                <a:latin typeface="+mj-lt"/>
              </a:rPr>
              <a:t>:</a:t>
            </a:r>
          </a:p>
          <a:p>
            <a:pPr algn="ctr"/>
            <a:r>
              <a:rPr lang="en-US" sz="2000" smtClean="0"/>
              <a:t>tienhai.mta93@gmail.com</a:t>
            </a:r>
            <a:endParaRPr lang="en-US" sz="2000" dirty="0" smtClean="0">
              <a:solidFill>
                <a:srgbClr val="002060"/>
              </a:solidFill>
              <a:latin typeface="+mj-lt"/>
            </a:endParaRPr>
          </a:p>
          <a:p>
            <a:pPr algn="ctr"/>
            <a:r>
              <a:rPr lang="en-US" sz="2000" dirty="0" err="1" smtClean="0">
                <a:solidFill>
                  <a:srgbClr val="002060"/>
                </a:solidFill>
                <a:latin typeface="+mj-lt"/>
              </a:rPr>
              <a:t>Nguyễn</a:t>
            </a:r>
            <a:r>
              <a:rPr lang="en-US" sz="2000" dirty="0" smtClean="0">
                <a:solidFill>
                  <a:srgbClr val="002060"/>
                </a:solidFill>
                <a:latin typeface="+mj-lt"/>
              </a:rPr>
              <a:t> </a:t>
            </a:r>
            <a:r>
              <a:rPr lang="en-US" sz="2000" dirty="0" err="1" smtClean="0">
                <a:solidFill>
                  <a:srgbClr val="002060"/>
                </a:solidFill>
                <a:latin typeface="+mj-lt"/>
              </a:rPr>
              <a:t>Tiến</a:t>
            </a:r>
            <a:r>
              <a:rPr lang="en-US" sz="2000" dirty="0" smtClean="0">
                <a:solidFill>
                  <a:srgbClr val="002060"/>
                </a:solidFill>
                <a:latin typeface="+mj-lt"/>
              </a:rPr>
              <a:t> Hải-TH10A(</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a:t>
            </a:r>
            <a:r>
              <a:rPr lang="en-US" sz="2000" dirty="0" err="1" smtClean="0">
                <a:solidFill>
                  <a:srgbClr val="002060"/>
                </a:solidFill>
                <a:latin typeface="+mj-lt"/>
              </a:rPr>
              <a:t>tổng</a:t>
            </a:r>
            <a:r>
              <a:rPr lang="en-US" sz="2000" dirty="0" smtClean="0">
                <a:solidFill>
                  <a:srgbClr val="002060"/>
                </a:solidFill>
                <a:latin typeface="+mj-lt"/>
              </a:rPr>
              <a:t> </a:t>
            </a:r>
            <a:r>
              <a:rPr lang="en-US" sz="2000" dirty="0" err="1" smtClean="0">
                <a:solidFill>
                  <a:srgbClr val="002060"/>
                </a:solidFill>
                <a:latin typeface="+mj-lt"/>
              </a:rPr>
              <a:t>quát</a:t>
            </a:r>
            <a:r>
              <a:rPr lang="en-US" sz="2000" dirty="0" smtClean="0">
                <a:solidFill>
                  <a:srgbClr val="002060"/>
                </a:solidFill>
                <a:latin typeface="+mj-lt"/>
              </a:rPr>
              <a:t> </a:t>
            </a:r>
            <a:r>
              <a:rPr lang="en-US" sz="2000" dirty="0" err="1" smtClean="0">
                <a:solidFill>
                  <a:srgbClr val="002060"/>
                </a:solidFill>
                <a:latin typeface="+mj-lt"/>
              </a:rPr>
              <a:t>tất</a:t>
            </a:r>
            <a:r>
              <a:rPr lang="en-US" sz="2000" dirty="0" smtClean="0">
                <a:solidFill>
                  <a:srgbClr val="002060"/>
                </a:solidFill>
                <a:latin typeface="+mj-lt"/>
              </a:rPr>
              <a:t> </a:t>
            </a:r>
            <a:r>
              <a:rPr lang="en-US" sz="2000" dirty="0" err="1" smtClean="0">
                <a:solidFill>
                  <a:srgbClr val="002060"/>
                </a:solidFill>
                <a:latin typeface="+mj-lt"/>
              </a:rPr>
              <a:t>cả</a:t>
            </a:r>
            <a:r>
              <a:rPr lang="en-US" sz="2000" dirty="0" smtClean="0">
                <a:solidFill>
                  <a:srgbClr val="002060"/>
                </a:solidFill>
                <a:latin typeface="+mj-lt"/>
              </a:rPr>
              <a:t> </a:t>
            </a:r>
            <a:r>
              <a:rPr lang="en-US" sz="2000" dirty="0" err="1" smtClean="0">
                <a:solidFill>
                  <a:srgbClr val="002060"/>
                </a:solidFill>
                <a:latin typeface="+mj-lt"/>
              </a:rPr>
              <a:t>phần</a:t>
            </a:r>
            <a:r>
              <a:rPr lang="en-US" sz="2000" dirty="0" smtClean="0">
                <a:solidFill>
                  <a:srgbClr val="002060"/>
                </a:solidFill>
                <a:latin typeface="+mj-lt"/>
              </a:rPr>
              <a:t>-demo-</a:t>
            </a:r>
            <a:r>
              <a:rPr lang="en-US" sz="2000" dirty="0" err="1" smtClean="0">
                <a:solidFill>
                  <a:srgbClr val="002060"/>
                </a:solidFill>
                <a:latin typeface="+mj-lt"/>
              </a:rPr>
              <a:t>thuyết</a:t>
            </a:r>
            <a:r>
              <a:rPr lang="en-US" sz="2000" dirty="0" smtClean="0">
                <a:solidFill>
                  <a:srgbClr val="002060"/>
                </a:solidFill>
                <a:latin typeface="+mj-lt"/>
              </a:rPr>
              <a:t> </a:t>
            </a:r>
            <a:r>
              <a:rPr lang="en-US" sz="2000" dirty="0" err="1" smtClean="0">
                <a:solidFill>
                  <a:srgbClr val="002060"/>
                </a:solidFill>
                <a:latin typeface="+mj-lt"/>
              </a:rPr>
              <a:t>trình</a:t>
            </a:r>
            <a:r>
              <a:rPr lang="en-US" sz="2000" dirty="0" smtClean="0">
                <a:solidFill>
                  <a:srgbClr val="002060"/>
                </a:solidFill>
                <a:latin typeface="+mj-lt"/>
              </a:rPr>
              <a:t> </a:t>
            </a:r>
            <a:r>
              <a:rPr lang="en-US" sz="2000" dirty="0" err="1" smtClean="0">
                <a:solidFill>
                  <a:srgbClr val="002060"/>
                </a:solidFill>
                <a:latin typeface="+mj-lt"/>
              </a:rPr>
              <a:t>tổng</a:t>
            </a:r>
            <a:r>
              <a:rPr lang="en-US" sz="2000" dirty="0" smtClean="0">
                <a:solidFill>
                  <a:srgbClr val="002060"/>
                </a:solidFill>
                <a:latin typeface="+mj-lt"/>
              </a:rPr>
              <a:t> </a:t>
            </a:r>
            <a:r>
              <a:rPr lang="en-US" sz="2000" dirty="0" err="1" smtClean="0">
                <a:solidFill>
                  <a:srgbClr val="002060"/>
                </a:solidFill>
                <a:latin typeface="+mj-lt"/>
              </a:rPr>
              <a:t>quát-Tìm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a:t>
            </a:r>
            <a:r>
              <a:rPr lang="en-US" sz="2000" dirty="0" err="1" smtClean="0">
                <a:solidFill>
                  <a:srgbClr val="002060"/>
                </a:solidFill>
                <a:latin typeface="+mj-lt"/>
              </a:rPr>
              <a:t>về</a:t>
            </a:r>
            <a:r>
              <a:rPr lang="en-US" sz="2000" dirty="0" smtClean="0">
                <a:solidFill>
                  <a:srgbClr val="002060"/>
                </a:solidFill>
                <a:latin typeface="+mj-lt"/>
              </a:rPr>
              <a:t>  </a:t>
            </a:r>
            <a:r>
              <a:rPr lang="en-US" sz="2000" dirty="0" err="1" smtClean="0">
                <a:solidFill>
                  <a:srgbClr val="002060"/>
                </a:solidFill>
                <a:latin typeface="+mj-lt"/>
              </a:rPr>
              <a:t>tấn</a:t>
            </a:r>
            <a:r>
              <a:rPr lang="en-US" sz="2000" dirty="0" smtClean="0">
                <a:solidFill>
                  <a:srgbClr val="002060"/>
                </a:solidFill>
                <a:latin typeface="+mj-lt"/>
              </a:rPr>
              <a:t> </a:t>
            </a:r>
            <a:r>
              <a:rPr lang="en-US" sz="2000" dirty="0" err="1" smtClean="0">
                <a:solidFill>
                  <a:srgbClr val="002060"/>
                </a:solidFill>
                <a:latin typeface="+mj-lt"/>
              </a:rPr>
              <a:t>công</a:t>
            </a:r>
            <a:r>
              <a:rPr lang="en-US" sz="2000" dirty="0" smtClean="0">
                <a:solidFill>
                  <a:srgbClr val="002060"/>
                </a:solidFill>
                <a:latin typeface="+mj-lt"/>
              </a:rPr>
              <a:t> </a:t>
            </a:r>
            <a:r>
              <a:rPr lang="en-US" sz="2000" dirty="0" err="1" smtClean="0">
                <a:solidFill>
                  <a:srgbClr val="002060"/>
                </a:solidFill>
                <a:latin typeface="+mj-lt"/>
              </a:rPr>
              <a:t>phần</a:t>
            </a:r>
            <a:r>
              <a:rPr lang="en-US" sz="2000" dirty="0" smtClean="0">
                <a:solidFill>
                  <a:srgbClr val="002060"/>
                </a:solidFill>
                <a:latin typeface="+mj-lt"/>
              </a:rPr>
              <a:t> </a:t>
            </a:r>
            <a:r>
              <a:rPr lang="en-US" sz="2000" dirty="0" err="1" smtClean="0">
                <a:solidFill>
                  <a:srgbClr val="002060"/>
                </a:solidFill>
                <a:latin typeface="+mj-lt"/>
              </a:rPr>
              <a:t>mềm</a:t>
            </a:r>
            <a:r>
              <a:rPr lang="en-US" sz="2000" dirty="0" smtClean="0">
                <a:solidFill>
                  <a:srgbClr val="002060"/>
                </a:solidFill>
                <a:latin typeface="+mj-lt"/>
              </a:rPr>
              <a:t> </a:t>
            </a:r>
            <a:r>
              <a:rPr lang="en-US" sz="2000" dirty="0" err="1" smtClean="0">
                <a:solidFill>
                  <a:srgbClr val="002060"/>
                </a:solidFill>
                <a:latin typeface="+mj-lt"/>
              </a:rPr>
              <a:t>phổ</a:t>
            </a:r>
            <a:r>
              <a:rPr lang="en-US" sz="2000" dirty="0" smtClean="0">
                <a:solidFill>
                  <a:srgbClr val="002060"/>
                </a:solidFill>
                <a:latin typeface="+mj-lt"/>
              </a:rPr>
              <a:t> </a:t>
            </a:r>
            <a:r>
              <a:rPr lang="en-US" sz="2000" dirty="0" err="1" smtClean="0">
                <a:solidFill>
                  <a:srgbClr val="002060"/>
                </a:solidFill>
                <a:latin typeface="+mj-lt"/>
              </a:rPr>
              <a:t>biến</a:t>
            </a:r>
            <a:r>
              <a:rPr lang="en-US" sz="2000" dirty="0" smtClean="0">
                <a:solidFill>
                  <a:srgbClr val="002060"/>
                </a:solidFill>
                <a:latin typeface="+mj-lt"/>
              </a:rPr>
              <a:t>)</a:t>
            </a:r>
          </a:p>
          <a:p>
            <a:pPr algn="ctr"/>
            <a:r>
              <a:rPr lang="en-US" sz="2000" dirty="0" err="1" smtClean="0">
                <a:solidFill>
                  <a:srgbClr val="002060"/>
                </a:solidFill>
                <a:latin typeface="+mj-lt"/>
              </a:rPr>
              <a:t>Lê</a:t>
            </a:r>
            <a:r>
              <a:rPr lang="en-US" sz="2000" dirty="0" smtClean="0">
                <a:solidFill>
                  <a:srgbClr val="002060"/>
                </a:solidFill>
                <a:latin typeface="+mj-lt"/>
              </a:rPr>
              <a:t> </a:t>
            </a:r>
            <a:r>
              <a:rPr lang="en-US" sz="2000" dirty="0" err="1" smtClean="0">
                <a:solidFill>
                  <a:srgbClr val="002060"/>
                </a:solidFill>
                <a:latin typeface="+mj-lt"/>
              </a:rPr>
              <a:t>Văn</a:t>
            </a:r>
            <a:r>
              <a:rPr lang="en-US" sz="2000" dirty="0" smtClean="0">
                <a:solidFill>
                  <a:srgbClr val="002060"/>
                </a:solidFill>
                <a:latin typeface="+mj-lt"/>
              </a:rPr>
              <a:t> Tuấn-TH10A(</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hhiểu</a:t>
            </a:r>
            <a:r>
              <a:rPr lang="en-US" sz="2000" dirty="0" smtClean="0">
                <a:solidFill>
                  <a:srgbClr val="002060"/>
                </a:solidFill>
                <a:latin typeface="+mj-lt"/>
              </a:rPr>
              <a:t> </a:t>
            </a:r>
            <a:r>
              <a:rPr lang="en-US" sz="2000" dirty="0" err="1" smtClean="0">
                <a:solidFill>
                  <a:srgbClr val="002060"/>
                </a:solidFill>
                <a:latin typeface="+mj-lt"/>
              </a:rPr>
              <a:t>về</a:t>
            </a:r>
            <a:r>
              <a:rPr lang="en-US" sz="2000" dirty="0" smtClean="0">
                <a:solidFill>
                  <a:srgbClr val="002060"/>
                </a:solidFill>
                <a:latin typeface="+mj-lt"/>
              </a:rPr>
              <a:t> </a:t>
            </a:r>
            <a:r>
              <a:rPr lang="en-US" sz="2000" dirty="0" err="1" smtClean="0">
                <a:solidFill>
                  <a:srgbClr val="002060"/>
                </a:solidFill>
                <a:latin typeface="+mj-lt"/>
              </a:rPr>
              <a:t>lỗi</a:t>
            </a:r>
            <a:r>
              <a:rPr lang="en-US" sz="2000" dirty="0" smtClean="0">
                <a:solidFill>
                  <a:srgbClr val="002060"/>
                </a:solidFill>
                <a:latin typeface="+mj-lt"/>
              </a:rPr>
              <a:t> </a:t>
            </a:r>
            <a:r>
              <a:rPr lang="en-US" sz="2000" dirty="0" err="1" smtClean="0">
                <a:solidFill>
                  <a:srgbClr val="002060"/>
                </a:solidFill>
                <a:latin typeface="+mj-lt"/>
              </a:rPr>
              <a:t>tràn</a:t>
            </a:r>
            <a:r>
              <a:rPr lang="en-US" sz="2000" dirty="0" smtClean="0">
                <a:solidFill>
                  <a:srgbClr val="002060"/>
                </a:solidFill>
                <a:latin typeface="+mj-lt"/>
              </a:rPr>
              <a:t> </a:t>
            </a:r>
            <a:r>
              <a:rPr lang="en-US" sz="2000" dirty="0" err="1" smtClean="0">
                <a:solidFill>
                  <a:srgbClr val="002060"/>
                </a:solidFill>
                <a:latin typeface="+mj-lt"/>
              </a:rPr>
              <a:t>bộ</a:t>
            </a:r>
            <a:r>
              <a:rPr lang="en-US" sz="2000" dirty="0" smtClean="0">
                <a:solidFill>
                  <a:srgbClr val="002060"/>
                </a:solidFill>
                <a:latin typeface="+mj-lt"/>
              </a:rPr>
              <a:t> </a:t>
            </a:r>
            <a:r>
              <a:rPr lang="en-US" sz="2000" dirty="0" err="1" smtClean="0">
                <a:solidFill>
                  <a:srgbClr val="002060"/>
                </a:solidFill>
                <a:latin typeface="+mj-lt"/>
              </a:rPr>
              <a:t>đệm-Thuyết</a:t>
            </a:r>
            <a:r>
              <a:rPr lang="en-US" sz="2000" dirty="0" smtClean="0">
                <a:solidFill>
                  <a:srgbClr val="002060"/>
                </a:solidFill>
                <a:latin typeface="+mj-lt"/>
              </a:rPr>
              <a:t> </a:t>
            </a:r>
            <a:r>
              <a:rPr lang="en-US" sz="2000" dirty="0" err="1" smtClean="0">
                <a:solidFill>
                  <a:srgbClr val="002060"/>
                </a:solidFill>
                <a:latin typeface="+mj-lt"/>
              </a:rPr>
              <a:t>trình</a:t>
            </a:r>
            <a:r>
              <a:rPr lang="en-US" sz="2000" dirty="0" smtClean="0">
                <a:solidFill>
                  <a:srgbClr val="002060"/>
                </a:solidFill>
                <a:latin typeface="+mj-lt"/>
              </a:rPr>
              <a:t> </a:t>
            </a:r>
            <a:r>
              <a:rPr lang="en-US" sz="2000" dirty="0" err="1" smtClean="0">
                <a:solidFill>
                  <a:srgbClr val="002060"/>
                </a:solidFill>
                <a:latin typeface="+mj-lt"/>
              </a:rPr>
              <a:t>lỗi</a:t>
            </a:r>
            <a:r>
              <a:rPr lang="en-US" sz="2000" dirty="0" smtClean="0">
                <a:solidFill>
                  <a:srgbClr val="002060"/>
                </a:solidFill>
                <a:latin typeface="+mj-lt"/>
              </a:rPr>
              <a:t> </a:t>
            </a:r>
            <a:r>
              <a:rPr lang="en-US" sz="2000" dirty="0" err="1" smtClean="0">
                <a:solidFill>
                  <a:srgbClr val="002060"/>
                </a:solidFill>
                <a:latin typeface="+mj-lt"/>
              </a:rPr>
              <a:t>tràn</a:t>
            </a:r>
            <a:r>
              <a:rPr lang="en-US" sz="2000" dirty="0" smtClean="0">
                <a:solidFill>
                  <a:srgbClr val="002060"/>
                </a:solidFill>
                <a:latin typeface="+mj-lt"/>
              </a:rPr>
              <a:t> </a:t>
            </a:r>
            <a:r>
              <a:rPr lang="en-US" sz="2000" dirty="0" err="1" smtClean="0">
                <a:solidFill>
                  <a:srgbClr val="002060"/>
                </a:solidFill>
                <a:latin typeface="+mj-lt"/>
              </a:rPr>
              <a:t>bộ</a:t>
            </a:r>
            <a:r>
              <a:rPr lang="en-US" sz="2000" dirty="0" smtClean="0">
                <a:solidFill>
                  <a:srgbClr val="002060"/>
                </a:solidFill>
                <a:latin typeface="+mj-lt"/>
              </a:rPr>
              <a:t> </a:t>
            </a:r>
            <a:r>
              <a:rPr lang="en-US" sz="2000" dirty="0" err="1" smtClean="0">
                <a:solidFill>
                  <a:srgbClr val="002060"/>
                </a:solidFill>
                <a:latin typeface="+mj-lt"/>
              </a:rPr>
              <a:t>đệm</a:t>
            </a:r>
            <a:r>
              <a:rPr lang="en-US" sz="2000" dirty="0" smtClean="0">
                <a:solidFill>
                  <a:srgbClr val="002060"/>
                </a:solidFill>
                <a:latin typeface="+mj-lt"/>
              </a:rPr>
              <a:t>)</a:t>
            </a:r>
          </a:p>
          <a:p>
            <a:pPr algn="ctr"/>
            <a:r>
              <a:rPr lang="en-US" sz="2000" dirty="0" err="1" smtClean="0">
                <a:solidFill>
                  <a:srgbClr val="002060"/>
                </a:solidFill>
                <a:latin typeface="+mj-lt"/>
              </a:rPr>
              <a:t>Trần</a:t>
            </a:r>
            <a:r>
              <a:rPr lang="en-US" sz="2000" dirty="0" smtClean="0">
                <a:solidFill>
                  <a:srgbClr val="002060"/>
                </a:solidFill>
                <a:latin typeface="+mj-lt"/>
              </a:rPr>
              <a:t> </a:t>
            </a:r>
            <a:r>
              <a:rPr lang="en-US" sz="2000" dirty="0" err="1" smtClean="0">
                <a:solidFill>
                  <a:srgbClr val="002060"/>
                </a:solidFill>
                <a:latin typeface="+mj-lt"/>
              </a:rPr>
              <a:t>Văn</a:t>
            </a:r>
            <a:r>
              <a:rPr lang="en-US" sz="2000" dirty="0" smtClean="0">
                <a:solidFill>
                  <a:srgbClr val="002060"/>
                </a:solidFill>
                <a:latin typeface="+mj-lt"/>
              </a:rPr>
              <a:t> Hùng-TH10A(</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a:t>
            </a:r>
            <a:r>
              <a:rPr lang="en-US" sz="2000" dirty="0" err="1" smtClean="0">
                <a:solidFill>
                  <a:srgbClr val="002060"/>
                </a:solidFill>
                <a:latin typeface="+mj-lt"/>
              </a:rPr>
              <a:t>tổng</a:t>
            </a:r>
            <a:r>
              <a:rPr lang="en-US" sz="2000" dirty="0" smtClean="0">
                <a:solidFill>
                  <a:srgbClr val="002060"/>
                </a:solidFill>
                <a:latin typeface="+mj-lt"/>
              </a:rPr>
              <a:t> </a:t>
            </a:r>
            <a:r>
              <a:rPr lang="en-US" sz="2000" dirty="0" err="1" smtClean="0">
                <a:solidFill>
                  <a:srgbClr val="002060"/>
                </a:solidFill>
                <a:latin typeface="+mj-lt"/>
              </a:rPr>
              <a:t>quan</a:t>
            </a:r>
            <a:r>
              <a:rPr lang="en-US" sz="2000" dirty="0" smtClean="0">
                <a:solidFill>
                  <a:srgbClr val="002060"/>
                </a:solidFill>
                <a:latin typeface="+mj-lt"/>
              </a:rPr>
              <a:t> </a:t>
            </a:r>
            <a:r>
              <a:rPr lang="en-US" sz="2000" dirty="0" err="1" smtClean="0">
                <a:solidFill>
                  <a:srgbClr val="002060"/>
                </a:solidFill>
                <a:latin typeface="+mj-lt"/>
              </a:rPr>
              <a:t>về</a:t>
            </a:r>
            <a:r>
              <a:rPr lang="en-US" sz="2000" dirty="0" smtClean="0">
                <a:solidFill>
                  <a:srgbClr val="002060"/>
                </a:solidFill>
                <a:latin typeface="+mj-lt"/>
              </a:rPr>
              <a:t> an </a:t>
            </a:r>
            <a:r>
              <a:rPr lang="en-US" sz="2000" dirty="0" err="1" smtClean="0">
                <a:solidFill>
                  <a:srgbClr val="002060"/>
                </a:solidFill>
                <a:latin typeface="+mj-lt"/>
              </a:rPr>
              <a:t>toàn</a:t>
            </a:r>
            <a:r>
              <a:rPr lang="en-US" sz="2000" dirty="0" smtClean="0">
                <a:solidFill>
                  <a:srgbClr val="002060"/>
                </a:solidFill>
                <a:latin typeface="+mj-lt"/>
              </a:rPr>
              <a:t> </a:t>
            </a:r>
            <a:r>
              <a:rPr lang="en-US" sz="2000" dirty="0" err="1" smtClean="0">
                <a:solidFill>
                  <a:srgbClr val="002060"/>
                </a:solidFill>
                <a:latin typeface="+mj-lt"/>
              </a:rPr>
              <a:t>phần</a:t>
            </a:r>
            <a:r>
              <a:rPr lang="en-US" sz="2000" dirty="0" smtClean="0">
                <a:solidFill>
                  <a:srgbClr val="002060"/>
                </a:solidFill>
                <a:latin typeface="+mj-lt"/>
              </a:rPr>
              <a:t> </a:t>
            </a:r>
            <a:r>
              <a:rPr lang="en-US" sz="2000" dirty="0" err="1" smtClean="0">
                <a:solidFill>
                  <a:srgbClr val="002060"/>
                </a:solidFill>
                <a:latin typeface="+mj-lt"/>
              </a:rPr>
              <a:t>mềm</a:t>
            </a:r>
            <a:r>
              <a:rPr lang="en-US" sz="2000" dirty="0" smtClean="0">
                <a:solidFill>
                  <a:srgbClr val="002060"/>
                </a:solidFill>
                <a:latin typeface="+mj-lt"/>
              </a:rPr>
              <a:t> </a:t>
            </a:r>
            <a:r>
              <a:rPr lang="en-US" sz="2000" dirty="0" err="1" smtClean="0">
                <a:solidFill>
                  <a:srgbClr val="002060"/>
                </a:solidFill>
                <a:latin typeface="+mj-lt"/>
              </a:rPr>
              <a:t>và</a:t>
            </a:r>
            <a:r>
              <a:rPr lang="en-US" sz="2000" dirty="0" smtClean="0">
                <a:solidFill>
                  <a:srgbClr val="002060"/>
                </a:solidFill>
                <a:latin typeface="+mj-lt"/>
              </a:rPr>
              <a:t> web)</a:t>
            </a:r>
          </a:p>
          <a:p>
            <a:pPr algn="ctr"/>
            <a:r>
              <a:rPr lang="en-US" sz="2000" dirty="0" err="1" smtClean="0">
                <a:solidFill>
                  <a:srgbClr val="002060"/>
                </a:solidFill>
                <a:latin typeface="+mj-lt"/>
              </a:rPr>
              <a:t>Trần</a:t>
            </a:r>
            <a:r>
              <a:rPr lang="en-US" sz="2000" dirty="0" smtClean="0">
                <a:solidFill>
                  <a:srgbClr val="002060"/>
                </a:solidFill>
                <a:latin typeface="+mj-lt"/>
              </a:rPr>
              <a:t> </a:t>
            </a:r>
            <a:r>
              <a:rPr lang="en-US" sz="2000" dirty="0" err="1" smtClean="0">
                <a:solidFill>
                  <a:srgbClr val="002060"/>
                </a:solidFill>
                <a:latin typeface="+mj-lt"/>
              </a:rPr>
              <a:t>Mạn</a:t>
            </a:r>
            <a:r>
              <a:rPr lang="en-US" sz="2000" dirty="0" smtClean="0">
                <a:solidFill>
                  <a:srgbClr val="002060"/>
                </a:solidFill>
                <a:latin typeface="+mj-lt"/>
              </a:rPr>
              <a:t> Long-TH10A(</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1 </a:t>
            </a:r>
            <a:r>
              <a:rPr lang="en-US" sz="2000" dirty="0" err="1" smtClean="0">
                <a:solidFill>
                  <a:srgbClr val="002060"/>
                </a:solidFill>
                <a:latin typeface="+mj-lt"/>
              </a:rPr>
              <a:t>số</a:t>
            </a:r>
            <a:r>
              <a:rPr lang="en-US" sz="2000" dirty="0" smtClean="0">
                <a:solidFill>
                  <a:srgbClr val="002060"/>
                </a:solidFill>
                <a:latin typeface="+mj-lt"/>
              </a:rPr>
              <a:t> </a:t>
            </a:r>
            <a:r>
              <a:rPr lang="en-US" sz="2000" dirty="0" err="1" smtClean="0">
                <a:solidFill>
                  <a:srgbClr val="002060"/>
                </a:solidFill>
                <a:latin typeface="+mj-lt"/>
              </a:rPr>
              <a:t>kỹ</a:t>
            </a:r>
            <a:r>
              <a:rPr lang="en-US" sz="2000" dirty="0" smtClean="0">
                <a:solidFill>
                  <a:srgbClr val="002060"/>
                </a:solidFill>
                <a:latin typeface="+mj-lt"/>
              </a:rPr>
              <a:t> </a:t>
            </a:r>
            <a:r>
              <a:rPr lang="en-US" sz="2000" dirty="0" err="1" smtClean="0">
                <a:solidFill>
                  <a:srgbClr val="002060"/>
                </a:solidFill>
                <a:latin typeface="+mj-lt"/>
              </a:rPr>
              <a:t>thuật</a:t>
            </a:r>
            <a:r>
              <a:rPr lang="en-US" sz="2000" dirty="0" smtClean="0">
                <a:solidFill>
                  <a:srgbClr val="002060"/>
                </a:solidFill>
                <a:latin typeface="+mj-lt"/>
              </a:rPr>
              <a:t> </a:t>
            </a:r>
            <a:r>
              <a:rPr lang="en-US" sz="2000" dirty="0" err="1" smtClean="0">
                <a:solidFill>
                  <a:srgbClr val="002060"/>
                </a:solidFill>
                <a:latin typeface="+mj-lt"/>
              </a:rPr>
              <a:t>tấn</a:t>
            </a:r>
            <a:r>
              <a:rPr lang="en-US" sz="2000" dirty="0" smtClean="0">
                <a:solidFill>
                  <a:srgbClr val="002060"/>
                </a:solidFill>
                <a:latin typeface="+mj-lt"/>
              </a:rPr>
              <a:t> </a:t>
            </a:r>
            <a:r>
              <a:rPr lang="en-US" sz="2000" dirty="0" err="1" smtClean="0">
                <a:solidFill>
                  <a:srgbClr val="002060"/>
                </a:solidFill>
                <a:latin typeface="+mj-lt"/>
              </a:rPr>
              <a:t>công</a:t>
            </a:r>
            <a:r>
              <a:rPr lang="en-US" sz="2000" dirty="0" smtClean="0">
                <a:solidFill>
                  <a:srgbClr val="002060"/>
                </a:solidFill>
                <a:latin typeface="+mj-lt"/>
              </a:rPr>
              <a:t> </a:t>
            </a:r>
            <a:r>
              <a:rPr lang="en-US" sz="2000" dirty="0" err="1" smtClean="0">
                <a:solidFill>
                  <a:srgbClr val="002060"/>
                </a:solidFill>
                <a:latin typeface="+mj-lt"/>
              </a:rPr>
              <a:t>phần</a:t>
            </a:r>
            <a:r>
              <a:rPr lang="en-US" sz="2000" dirty="0" smtClean="0">
                <a:solidFill>
                  <a:srgbClr val="002060"/>
                </a:solidFill>
                <a:latin typeface="+mj-lt"/>
              </a:rPr>
              <a:t> </a:t>
            </a:r>
            <a:r>
              <a:rPr lang="en-US" sz="2000" dirty="0" err="1" smtClean="0">
                <a:solidFill>
                  <a:srgbClr val="002060"/>
                </a:solidFill>
                <a:latin typeface="+mj-lt"/>
              </a:rPr>
              <a:t>mềm</a:t>
            </a:r>
            <a:r>
              <a:rPr lang="en-US" sz="2000" dirty="0" smtClean="0">
                <a:solidFill>
                  <a:srgbClr val="002060"/>
                </a:solidFill>
                <a:latin typeface="+mj-lt"/>
              </a:rPr>
              <a:t>)</a:t>
            </a:r>
          </a:p>
          <a:p>
            <a:pPr algn="ctr"/>
            <a:r>
              <a:rPr lang="en-US" sz="2000" dirty="0" err="1" smtClean="0">
                <a:solidFill>
                  <a:srgbClr val="002060"/>
                </a:solidFill>
                <a:latin typeface="+mj-lt"/>
              </a:rPr>
              <a:t>Lê</a:t>
            </a:r>
            <a:r>
              <a:rPr lang="en-US" sz="2000" dirty="0" smtClean="0">
                <a:solidFill>
                  <a:srgbClr val="002060"/>
                </a:solidFill>
                <a:latin typeface="+mj-lt"/>
              </a:rPr>
              <a:t> </a:t>
            </a:r>
            <a:r>
              <a:rPr lang="en-US" sz="2000" dirty="0" err="1" smtClean="0">
                <a:solidFill>
                  <a:srgbClr val="002060"/>
                </a:solidFill>
                <a:latin typeface="+mj-lt"/>
              </a:rPr>
              <a:t>Thị</a:t>
            </a:r>
            <a:r>
              <a:rPr lang="en-US" sz="2000" dirty="0" smtClean="0">
                <a:solidFill>
                  <a:srgbClr val="002060"/>
                </a:solidFill>
                <a:latin typeface="+mj-lt"/>
              </a:rPr>
              <a:t> Thành-TH10B(</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1 </a:t>
            </a:r>
            <a:r>
              <a:rPr lang="en-US" sz="2000" dirty="0" err="1" smtClean="0">
                <a:solidFill>
                  <a:srgbClr val="002060"/>
                </a:solidFill>
                <a:latin typeface="+mj-lt"/>
              </a:rPr>
              <a:t>số</a:t>
            </a:r>
            <a:r>
              <a:rPr lang="en-US" sz="2000" dirty="0" smtClean="0">
                <a:solidFill>
                  <a:srgbClr val="002060"/>
                </a:solidFill>
                <a:latin typeface="+mj-lt"/>
              </a:rPr>
              <a:t> </a:t>
            </a:r>
            <a:r>
              <a:rPr lang="en-US" sz="2000" dirty="0" err="1" smtClean="0">
                <a:solidFill>
                  <a:srgbClr val="002060"/>
                </a:solidFill>
                <a:latin typeface="+mj-lt"/>
              </a:rPr>
              <a:t>kỹ</a:t>
            </a:r>
            <a:r>
              <a:rPr lang="en-US" sz="2000" dirty="0" smtClean="0">
                <a:solidFill>
                  <a:srgbClr val="002060"/>
                </a:solidFill>
                <a:latin typeface="+mj-lt"/>
              </a:rPr>
              <a:t> </a:t>
            </a:r>
            <a:r>
              <a:rPr lang="en-US" sz="2000" dirty="0" err="1" smtClean="0">
                <a:solidFill>
                  <a:srgbClr val="002060"/>
                </a:solidFill>
                <a:latin typeface="+mj-lt"/>
              </a:rPr>
              <a:t>thuật</a:t>
            </a:r>
            <a:r>
              <a:rPr lang="en-US" sz="2000" dirty="0" smtClean="0">
                <a:solidFill>
                  <a:srgbClr val="002060"/>
                </a:solidFill>
                <a:latin typeface="+mj-lt"/>
              </a:rPr>
              <a:t> </a:t>
            </a:r>
            <a:r>
              <a:rPr lang="en-US" sz="2000" dirty="0" err="1" smtClean="0">
                <a:solidFill>
                  <a:srgbClr val="002060"/>
                </a:solidFill>
                <a:latin typeface="+mj-lt"/>
              </a:rPr>
              <a:t>tấn</a:t>
            </a:r>
            <a:r>
              <a:rPr lang="en-US" sz="2000" dirty="0" smtClean="0">
                <a:solidFill>
                  <a:srgbClr val="002060"/>
                </a:solidFill>
                <a:latin typeface="+mj-lt"/>
              </a:rPr>
              <a:t> </a:t>
            </a:r>
            <a:r>
              <a:rPr lang="en-US" sz="2000" dirty="0" err="1" smtClean="0">
                <a:solidFill>
                  <a:srgbClr val="002060"/>
                </a:solidFill>
                <a:latin typeface="+mj-lt"/>
              </a:rPr>
              <a:t>công</a:t>
            </a:r>
            <a:r>
              <a:rPr lang="en-US" sz="2000" dirty="0" smtClean="0">
                <a:solidFill>
                  <a:srgbClr val="002060"/>
                </a:solidFill>
                <a:latin typeface="+mj-lt"/>
              </a:rPr>
              <a:t> web </a:t>
            </a:r>
            <a:r>
              <a:rPr lang="en-US" sz="2000" dirty="0" err="1" smtClean="0">
                <a:solidFill>
                  <a:srgbClr val="002060"/>
                </a:solidFill>
                <a:latin typeface="+mj-lt"/>
              </a:rPr>
              <a:t>phổ</a:t>
            </a:r>
            <a:r>
              <a:rPr lang="en-US" sz="2000" dirty="0" smtClean="0">
                <a:solidFill>
                  <a:srgbClr val="002060"/>
                </a:solidFill>
                <a:latin typeface="+mj-lt"/>
              </a:rPr>
              <a:t> </a:t>
            </a:r>
            <a:r>
              <a:rPr lang="en-US" sz="2000" dirty="0" err="1" smtClean="0">
                <a:solidFill>
                  <a:srgbClr val="002060"/>
                </a:solidFill>
                <a:latin typeface="+mj-lt"/>
              </a:rPr>
              <a:t>biến-Thuyết</a:t>
            </a:r>
            <a:r>
              <a:rPr lang="en-US" sz="2000" dirty="0" smtClean="0">
                <a:solidFill>
                  <a:srgbClr val="002060"/>
                </a:solidFill>
                <a:latin typeface="+mj-lt"/>
              </a:rPr>
              <a:t> </a:t>
            </a:r>
            <a:r>
              <a:rPr lang="en-US" sz="2000" dirty="0" err="1" smtClean="0">
                <a:solidFill>
                  <a:srgbClr val="002060"/>
                </a:solidFill>
                <a:latin typeface="+mj-lt"/>
              </a:rPr>
              <a:t>trình</a:t>
            </a:r>
            <a:r>
              <a:rPr lang="en-US" sz="2000" dirty="0" smtClean="0">
                <a:solidFill>
                  <a:srgbClr val="002060"/>
                </a:solidFill>
                <a:latin typeface="+mj-lt"/>
              </a:rPr>
              <a:t> </a:t>
            </a:r>
            <a:r>
              <a:rPr lang="en-US" sz="2000" dirty="0" err="1" smtClean="0">
                <a:solidFill>
                  <a:srgbClr val="002060"/>
                </a:solidFill>
                <a:latin typeface="+mj-lt"/>
              </a:rPr>
              <a:t>tấn</a:t>
            </a:r>
            <a:r>
              <a:rPr lang="en-US" sz="2000" dirty="0" smtClean="0">
                <a:solidFill>
                  <a:srgbClr val="002060"/>
                </a:solidFill>
                <a:latin typeface="+mj-lt"/>
              </a:rPr>
              <a:t> </a:t>
            </a:r>
            <a:r>
              <a:rPr lang="en-US" sz="2000" dirty="0" err="1" smtClean="0">
                <a:solidFill>
                  <a:srgbClr val="002060"/>
                </a:solidFill>
                <a:latin typeface="+mj-lt"/>
              </a:rPr>
              <a:t>công</a:t>
            </a:r>
            <a:r>
              <a:rPr lang="en-US" sz="2000" dirty="0" smtClean="0">
                <a:solidFill>
                  <a:srgbClr val="002060"/>
                </a:solidFill>
                <a:latin typeface="+mj-lt"/>
              </a:rPr>
              <a:t> </a:t>
            </a:r>
            <a:r>
              <a:rPr lang="en-US" sz="2000" dirty="0" err="1" smtClean="0">
                <a:solidFill>
                  <a:srgbClr val="002060"/>
                </a:solidFill>
                <a:latin typeface="+mj-lt"/>
              </a:rPr>
              <a:t>bằng</a:t>
            </a:r>
            <a:r>
              <a:rPr lang="en-US" sz="2000" dirty="0" smtClean="0">
                <a:solidFill>
                  <a:srgbClr val="002060"/>
                </a:solidFill>
                <a:latin typeface="+mj-lt"/>
              </a:rPr>
              <a:t> </a:t>
            </a:r>
            <a:r>
              <a:rPr lang="en-US" sz="2000" dirty="0" err="1" smtClean="0">
                <a:solidFill>
                  <a:srgbClr val="002060"/>
                </a:solidFill>
                <a:latin typeface="+mj-lt"/>
              </a:rPr>
              <a:t>nghe</a:t>
            </a:r>
            <a:r>
              <a:rPr lang="en-US" sz="2000" dirty="0" smtClean="0">
                <a:solidFill>
                  <a:srgbClr val="002060"/>
                </a:solidFill>
                <a:latin typeface="+mj-lt"/>
              </a:rPr>
              <a:t> </a:t>
            </a:r>
            <a:r>
              <a:rPr lang="en-US" sz="2000" dirty="0" err="1" smtClean="0">
                <a:solidFill>
                  <a:srgbClr val="002060"/>
                </a:solidFill>
                <a:latin typeface="+mj-lt"/>
              </a:rPr>
              <a:t>lén</a:t>
            </a:r>
            <a:r>
              <a:rPr lang="en-US" sz="2000" dirty="0" smtClean="0">
                <a:solidFill>
                  <a:srgbClr val="002060"/>
                </a:solidFill>
                <a:latin typeface="+mj-lt"/>
              </a:rPr>
              <a:t>)</a:t>
            </a:r>
          </a:p>
          <a:p>
            <a:pPr algn="ctr"/>
            <a:r>
              <a:rPr lang="en-US" sz="2000" dirty="0" err="1" smtClean="0">
                <a:solidFill>
                  <a:srgbClr val="002060"/>
                </a:solidFill>
                <a:latin typeface="+mj-lt"/>
              </a:rPr>
              <a:t>Vũ</a:t>
            </a:r>
            <a:r>
              <a:rPr lang="en-US" sz="2000" dirty="0" smtClean="0">
                <a:solidFill>
                  <a:srgbClr val="002060"/>
                </a:solidFill>
                <a:latin typeface="+mj-lt"/>
              </a:rPr>
              <a:t> </a:t>
            </a:r>
            <a:r>
              <a:rPr lang="en-US" sz="2000" dirty="0" err="1" smtClean="0">
                <a:solidFill>
                  <a:srgbClr val="002060"/>
                </a:solidFill>
                <a:latin typeface="+mj-lt"/>
              </a:rPr>
              <a:t>Thị</a:t>
            </a:r>
            <a:r>
              <a:rPr lang="en-US" sz="2000" dirty="0" smtClean="0">
                <a:solidFill>
                  <a:srgbClr val="002060"/>
                </a:solidFill>
                <a:latin typeface="+mj-lt"/>
              </a:rPr>
              <a:t> Dung-TH10A(</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a:t>
            </a:r>
            <a:r>
              <a:rPr lang="en-US" sz="2000" dirty="0" err="1" smtClean="0">
                <a:solidFill>
                  <a:srgbClr val="002060"/>
                </a:solidFill>
                <a:latin typeface="+mj-lt"/>
              </a:rPr>
              <a:t>tổng</a:t>
            </a:r>
            <a:r>
              <a:rPr lang="en-US" sz="2000" dirty="0" smtClean="0">
                <a:solidFill>
                  <a:srgbClr val="002060"/>
                </a:solidFill>
                <a:latin typeface="+mj-lt"/>
              </a:rPr>
              <a:t> </a:t>
            </a:r>
            <a:r>
              <a:rPr lang="en-US" sz="2000" dirty="0" err="1" smtClean="0">
                <a:solidFill>
                  <a:srgbClr val="002060"/>
                </a:solidFill>
                <a:latin typeface="+mj-lt"/>
              </a:rPr>
              <a:t>quan</a:t>
            </a:r>
            <a:r>
              <a:rPr lang="en-US" sz="2000" dirty="0" smtClean="0">
                <a:solidFill>
                  <a:srgbClr val="002060"/>
                </a:solidFill>
                <a:latin typeface="+mj-lt"/>
              </a:rPr>
              <a:t> </a:t>
            </a:r>
            <a:r>
              <a:rPr lang="en-US" sz="2000" dirty="0" err="1" smtClean="0">
                <a:solidFill>
                  <a:srgbClr val="002060"/>
                </a:solidFill>
                <a:latin typeface="+mj-lt"/>
              </a:rPr>
              <a:t>về</a:t>
            </a:r>
            <a:r>
              <a:rPr lang="en-US" sz="2000" dirty="0" smtClean="0">
                <a:solidFill>
                  <a:srgbClr val="002060"/>
                </a:solidFill>
                <a:latin typeface="+mj-lt"/>
              </a:rPr>
              <a:t> an </a:t>
            </a:r>
            <a:r>
              <a:rPr lang="en-US" sz="2000" dirty="0" err="1" smtClean="0">
                <a:solidFill>
                  <a:srgbClr val="002060"/>
                </a:solidFill>
                <a:latin typeface="+mj-lt"/>
              </a:rPr>
              <a:t>toàn</a:t>
            </a:r>
            <a:r>
              <a:rPr lang="en-US" sz="2000" dirty="0" smtClean="0">
                <a:solidFill>
                  <a:srgbClr val="002060"/>
                </a:solidFill>
                <a:latin typeface="+mj-lt"/>
              </a:rPr>
              <a:t> </a:t>
            </a:r>
            <a:r>
              <a:rPr lang="en-US" sz="2000" dirty="0" err="1" smtClean="0">
                <a:solidFill>
                  <a:srgbClr val="002060"/>
                </a:solidFill>
                <a:latin typeface="+mj-lt"/>
              </a:rPr>
              <a:t>phần</a:t>
            </a:r>
            <a:r>
              <a:rPr lang="en-US" sz="2000" dirty="0" smtClean="0">
                <a:solidFill>
                  <a:srgbClr val="002060"/>
                </a:solidFill>
                <a:latin typeface="+mj-lt"/>
              </a:rPr>
              <a:t> </a:t>
            </a:r>
            <a:r>
              <a:rPr lang="en-US" sz="2000" dirty="0" err="1" smtClean="0">
                <a:solidFill>
                  <a:srgbClr val="002060"/>
                </a:solidFill>
                <a:latin typeface="+mj-lt"/>
              </a:rPr>
              <a:t>mềm</a:t>
            </a:r>
            <a:r>
              <a:rPr lang="en-US" sz="2000" dirty="0" smtClean="0">
                <a:solidFill>
                  <a:srgbClr val="002060"/>
                </a:solidFill>
                <a:latin typeface="+mj-lt"/>
              </a:rPr>
              <a:t> </a:t>
            </a:r>
            <a:r>
              <a:rPr lang="en-US" sz="2000" dirty="0" err="1" smtClean="0">
                <a:solidFill>
                  <a:srgbClr val="002060"/>
                </a:solidFill>
                <a:latin typeface="+mj-lt"/>
              </a:rPr>
              <a:t>và</a:t>
            </a:r>
            <a:r>
              <a:rPr lang="en-US" sz="2000" dirty="0" smtClean="0">
                <a:solidFill>
                  <a:srgbClr val="002060"/>
                </a:solidFill>
                <a:latin typeface="+mj-lt"/>
              </a:rPr>
              <a:t> web)</a:t>
            </a:r>
          </a:p>
          <a:p>
            <a:pPr algn="ctr"/>
            <a:r>
              <a:rPr lang="en-US" sz="2000" dirty="0" err="1" smtClean="0">
                <a:solidFill>
                  <a:srgbClr val="002060"/>
                </a:solidFill>
                <a:latin typeface="+mj-lt"/>
              </a:rPr>
              <a:t>Nguyễn</a:t>
            </a:r>
            <a:r>
              <a:rPr lang="en-US" sz="2000" dirty="0" smtClean="0">
                <a:solidFill>
                  <a:srgbClr val="002060"/>
                </a:solidFill>
                <a:latin typeface="+mj-lt"/>
              </a:rPr>
              <a:t> </a:t>
            </a:r>
            <a:r>
              <a:rPr lang="en-US" sz="2000" dirty="0" err="1" smtClean="0">
                <a:solidFill>
                  <a:srgbClr val="002060"/>
                </a:solidFill>
                <a:latin typeface="+mj-lt"/>
              </a:rPr>
              <a:t>Thị</a:t>
            </a:r>
            <a:r>
              <a:rPr lang="en-US" sz="2000" dirty="0" smtClean="0">
                <a:solidFill>
                  <a:srgbClr val="002060"/>
                </a:solidFill>
                <a:latin typeface="+mj-lt"/>
              </a:rPr>
              <a:t> </a:t>
            </a:r>
            <a:r>
              <a:rPr lang="en-US" sz="2000" dirty="0" err="1" smtClean="0">
                <a:solidFill>
                  <a:srgbClr val="002060"/>
                </a:solidFill>
                <a:latin typeface="+mj-lt"/>
              </a:rPr>
              <a:t>Bích</a:t>
            </a:r>
            <a:r>
              <a:rPr lang="en-US" sz="2000" dirty="0" smtClean="0">
                <a:solidFill>
                  <a:srgbClr val="002060"/>
                </a:solidFill>
                <a:latin typeface="+mj-lt"/>
              </a:rPr>
              <a:t> Loan-TH10B(</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a:t>
            </a:r>
            <a:r>
              <a:rPr lang="en-US" sz="2000" dirty="0" err="1" smtClean="0">
                <a:solidFill>
                  <a:srgbClr val="002060"/>
                </a:solidFill>
                <a:latin typeface="+mj-lt"/>
              </a:rPr>
              <a:t>về</a:t>
            </a:r>
            <a:r>
              <a:rPr lang="en-US" sz="2000" dirty="0" smtClean="0">
                <a:solidFill>
                  <a:srgbClr val="002060"/>
                </a:solidFill>
                <a:latin typeface="+mj-lt"/>
              </a:rPr>
              <a:t> </a:t>
            </a:r>
            <a:r>
              <a:rPr lang="en-US" sz="2000" dirty="0" err="1" smtClean="0">
                <a:solidFill>
                  <a:srgbClr val="002060"/>
                </a:solidFill>
                <a:latin typeface="+mj-lt"/>
              </a:rPr>
              <a:t>tấn</a:t>
            </a:r>
            <a:r>
              <a:rPr lang="en-US" sz="2000" dirty="0" smtClean="0">
                <a:solidFill>
                  <a:srgbClr val="002060"/>
                </a:solidFill>
                <a:latin typeface="+mj-lt"/>
              </a:rPr>
              <a:t> </a:t>
            </a:r>
            <a:r>
              <a:rPr lang="en-US" sz="2000" dirty="0" err="1" smtClean="0">
                <a:solidFill>
                  <a:srgbClr val="002060"/>
                </a:solidFill>
                <a:latin typeface="+mj-lt"/>
              </a:rPr>
              <a:t>công</a:t>
            </a:r>
            <a:r>
              <a:rPr lang="en-US" sz="2000" dirty="0" smtClean="0">
                <a:solidFill>
                  <a:srgbClr val="002060"/>
                </a:solidFill>
                <a:latin typeface="+mj-lt"/>
              </a:rPr>
              <a:t> </a:t>
            </a:r>
            <a:r>
              <a:rPr lang="en-US" sz="2000" b="1" dirty="0" smtClean="0">
                <a:solidFill>
                  <a:srgbClr val="3211BD"/>
                </a:solidFill>
                <a:latin typeface="+mj-lt"/>
                <a:cs typeface="Times New Roman" panose="02020603050405020304" pitchFamily="18" charset="0"/>
              </a:rPr>
              <a:t>SQL Injection </a:t>
            </a:r>
            <a:r>
              <a:rPr lang="en-US" sz="2000" dirty="0" smtClean="0">
                <a:solidFill>
                  <a:srgbClr val="002060"/>
                </a:solidFill>
                <a:latin typeface="+mj-lt"/>
              </a:rPr>
              <a:t>)</a:t>
            </a:r>
          </a:p>
          <a:p>
            <a:pPr algn="ctr"/>
            <a:r>
              <a:rPr lang="en-US" sz="2000" dirty="0" err="1" smtClean="0">
                <a:solidFill>
                  <a:srgbClr val="002060"/>
                </a:solidFill>
                <a:latin typeface="+mj-lt"/>
              </a:rPr>
              <a:t>Nguyễn</a:t>
            </a:r>
            <a:r>
              <a:rPr lang="en-US" sz="2000" dirty="0" smtClean="0">
                <a:solidFill>
                  <a:srgbClr val="002060"/>
                </a:solidFill>
                <a:latin typeface="+mj-lt"/>
              </a:rPr>
              <a:t> </a:t>
            </a:r>
            <a:r>
              <a:rPr lang="en-US" sz="2000" dirty="0" err="1" smtClean="0">
                <a:solidFill>
                  <a:srgbClr val="002060"/>
                </a:solidFill>
                <a:latin typeface="+mj-lt"/>
              </a:rPr>
              <a:t>Thị</a:t>
            </a:r>
            <a:r>
              <a:rPr lang="en-US" sz="2000" dirty="0" smtClean="0">
                <a:solidFill>
                  <a:srgbClr val="002060"/>
                </a:solidFill>
                <a:latin typeface="+mj-lt"/>
              </a:rPr>
              <a:t> </a:t>
            </a:r>
            <a:r>
              <a:rPr lang="en-US" sz="2000" dirty="0" err="1" smtClean="0">
                <a:solidFill>
                  <a:srgbClr val="002060"/>
                </a:solidFill>
                <a:latin typeface="+mj-lt"/>
              </a:rPr>
              <a:t>Lan</a:t>
            </a:r>
            <a:r>
              <a:rPr lang="en-US" sz="2000" dirty="0" smtClean="0">
                <a:solidFill>
                  <a:srgbClr val="002060"/>
                </a:solidFill>
                <a:latin typeface="+mj-lt"/>
              </a:rPr>
              <a:t> Phương-TH10A(</a:t>
            </a:r>
            <a:r>
              <a:rPr lang="en-US" sz="2000" dirty="0" err="1" smtClean="0">
                <a:solidFill>
                  <a:srgbClr val="002060"/>
                </a:solidFill>
                <a:latin typeface="+mj-lt"/>
              </a:rPr>
              <a:t>Tìm</a:t>
            </a:r>
            <a:r>
              <a:rPr lang="en-US" sz="2000" dirty="0" smtClean="0">
                <a:solidFill>
                  <a:srgbClr val="002060"/>
                </a:solidFill>
                <a:latin typeface="+mj-lt"/>
              </a:rPr>
              <a:t> </a:t>
            </a:r>
            <a:r>
              <a:rPr lang="en-US" sz="2000" dirty="0" err="1" smtClean="0">
                <a:solidFill>
                  <a:srgbClr val="002060"/>
                </a:solidFill>
                <a:latin typeface="+mj-lt"/>
              </a:rPr>
              <a:t>hiểu</a:t>
            </a:r>
            <a:r>
              <a:rPr lang="en-US" sz="2000" dirty="0" smtClean="0">
                <a:solidFill>
                  <a:srgbClr val="002060"/>
                </a:solidFill>
                <a:latin typeface="+mj-lt"/>
              </a:rPr>
              <a:t> </a:t>
            </a:r>
            <a:r>
              <a:rPr lang="en-US" sz="2000" dirty="0" err="1" smtClean="0">
                <a:solidFill>
                  <a:srgbClr val="002060"/>
                </a:solidFill>
                <a:latin typeface="+mj-lt"/>
              </a:rPr>
              <a:t>tấn</a:t>
            </a:r>
            <a:r>
              <a:rPr lang="en-US" sz="2000" dirty="0" smtClean="0">
                <a:solidFill>
                  <a:srgbClr val="002060"/>
                </a:solidFill>
                <a:latin typeface="+mj-lt"/>
              </a:rPr>
              <a:t> </a:t>
            </a:r>
            <a:r>
              <a:rPr lang="en-US" sz="2000" dirty="0" err="1" smtClean="0">
                <a:solidFill>
                  <a:srgbClr val="002060"/>
                </a:solidFill>
                <a:latin typeface="+mj-lt"/>
              </a:rPr>
              <a:t>công</a:t>
            </a:r>
            <a:r>
              <a:rPr lang="en-US" sz="2000" dirty="0" smtClean="0">
                <a:solidFill>
                  <a:srgbClr val="002060"/>
                </a:solidFill>
                <a:latin typeface="+mj-lt"/>
              </a:rPr>
              <a:t> DOS </a:t>
            </a:r>
            <a:r>
              <a:rPr lang="en-US" sz="2000" dirty="0" err="1" smtClean="0">
                <a:solidFill>
                  <a:srgbClr val="002060"/>
                </a:solidFill>
                <a:latin typeface="+mj-lt"/>
              </a:rPr>
              <a:t>và</a:t>
            </a:r>
            <a:r>
              <a:rPr lang="en-US" sz="2000" dirty="0" smtClean="0">
                <a:solidFill>
                  <a:srgbClr val="002060"/>
                </a:solidFill>
                <a:latin typeface="+mj-lt"/>
              </a:rPr>
              <a:t> DDOS)</a:t>
            </a:r>
          </a:p>
        </p:txBody>
      </p:sp>
      <p:pic>
        <p:nvPicPr>
          <p:cNvPr id="10" name="Picture 11" descr="book_w"/>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5300" y="1371599"/>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8"/>
          <p:cNvGrpSpPr/>
          <p:nvPr/>
        </p:nvGrpSpPr>
        <p:grpSpPr>
          <a:xfrm>
            <a:off x="7858148" y="214290"/>
            <a:ext cx="986759" cy="638474"/>
            <a:chOff x="7786710" y="571480"/>
            <a:chExt cx="1143008" cy="714380"/>
          </a:xfrm>
        </p:grpSpPr>
        <p:sp>
          <p:nvSpPr>
            <p:cNvPr id="12" name="Flowchart: Punched Tape 11"/>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5-Point Star 12"/>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5" name="Picture 14" descr="o2.jpg"/>
          <p:cNvPicPr>
            <a:picLocks noChangeAspect="1"/>
          </p:cNvPicPr>
          <p:nvPr/>
        </p:nvPicPr>
        <p:blipFill>
          <a:blip r:embed="rId6"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41394427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600" fill="hold"/>
                                        <p:tgtEl>
                                          <p:spTgt spid="4"/>
                                        </p:tgtEl>
                                        <p:attrNameLst>
                                          <p:attrName>ppt_w</p:attrName>
                                        </p:attrNameLst>
                                      </p:cBhvr>
                                      <p:tavLst>
                                        <p:tav tm="0">
                                          <p:val>
                                            <p:fltVal val="0"/>
                                          </p:val>
                                        </p:tav>
                                        <p:tav tm="100000">
                                          <p:val>
                                            <p:strVal val="#ppt_w"/>
                                          </p:val>
                                        </p:tav>
                                      </p:tavLst>
                                    </p:anim>
                                    <p:anim calcmode="lin" valueType="num">
                                      <p:cBhvr>
                                        <p:cTn id="8" dur="1600" fill="hold"/>
                                        <p:tgtEl>
                                          <p:spTgt spid="4"/>
                                        </p:tgtEl>
                                        <p:attrNameLst>
                                          <p:attrName>ppt_h</p:attrName>
                                        </p:attrNameLst>
                                      </p:cBhvr>
                                      <p:tavLst>
                                        <p:tav tm="0">
                                          <p:val>
                                            <p:fltVal val="0"/>
                                          </p:val>
                                        </p:tav>
                                        <p:tav tm="100000">
                                          <p:val>
                                            <p:strVal val="#ppt_h"/>
                                          </p:val>
                                        </p:tav>
                                      </p:tavLst>
                                    </p:anim>
                                    <p:animEffect transition="in" filter="fade">
                                      <p:cBhvr>
                                        <p:cTn id="9" dur="1600"/>
                                        <p:tgtEl>
                                          <p:spTgt spid="4"/>
                                        </p:tgtEl>
                                      </p:cBhvr>
                                    </p:animEffect>
                                  </p:childTnLst>
                                </p:cTn>
                              </p:par>
                            </p:childTnLst>
                          </p:cTn>
                        </p:par>
                        <p:par>
                          <p:cTn id="10" fill="hold">
                            <p:stCondLst>
                              <p:cond delay="1600"/>
                            </p:stCondLst>
                            <p:childTnLst>
                              <p:par>
                                <p:cTn id="11" presetID="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200" fill="hold"/>
                                        <p:tgtEl>
                                          <p:spTgt spid="5"/>
                                        </p:tgtEl>
                                        <p:attrNameLst>
                                          <p:attrName>ppt_x</p:attrName>
                                        </p:attrNameLst>
                                      </p:cBhvr>
                                      <p:tavLst>
                                        <p:tav tm="0">
                                          <p:val>
                                            <p:strVal val="#ppt_x"/>
                                          </p:val>
                                        </p:tav>
                                        <p:tav tm="100000">
                                          <p:val>
                                            <p:strVal val="#ppt_x"/>
                                          </p:val>
                                        </p:tav>
                                      </p:tavLst>
                                    </p:anim>
                                    <p:anim calcmode="lin" valueType="num">
                                      <p:cBhvr additive="base">
                                        <p:cTn id="14" dur="12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280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20</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20</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428729" y="1428736"/>
            <a:ext cx="7500989" cy="5109091"/>
          </a:xfrm>
          <a:prstGeom prst="rect">
            <a:avLst/>
          </a:prstGeom>
          <a:noFill/>
        </p:spPr>
        <p:txBody>
          <a:bodyPr wrap="square" rtlCol="0">
            <a:spAutoFit/>
          </a:bodyPr>
          <a:lstStyle/>
          <a:p>
            <a:r>
              <a:rPr lang="vi-VN" b="1" dirty="0" smtClean="0">
                <a:latin typeface="+mj-lt"/>
              </a:rPr>
              <a:t>1.</a:t>
            </a:r>
            <a:r>
              <a:rPr lang="en-US" b="1" dirty="0" smtClean="0">
                <a:latin typeface="+mj-lt"/>
              </a:rPr>
              <a:t>3</a:t>
            </a:r>
            <a:r>
              <a:rPr lang="vi-VN" b="1" dirty="0" smtClean="0">
                <a:latin typeface="+mj-lt"/>
              </a:rPr>
              <a:t>/- Nghe trộm :</a:t>
            </a:r>
            <a:br>
              <a:rPr lang="vi-VN" b="1" dirty="0" smtClean="0">
                <a:latin typeface="+mj-lt"/>
              </a:rPr>
            </a:br>
            <a:r>
              <a:rPr lang="en-US" dirty="0" smtClean="0">
                <a:latin typeface="+mj-lt"/>
              </a:rPr>
              <a:t>	</a:t>
            </a:r>
            <a:r>
              <a:rPr lang="vi-VN" dirty="0" smtClean="0">
                <a:latin typeface="+mj-lt"/>
              </a:rPr>
              <a:t>Các hệ thống truyền đạt thông tin qua mạng đôi khi không chắc chắn lắm và lợi dụng điều này, hacker có thể truy cập vào data paths để nghe trộm hoặc đọc trộm luồng dữ liệu truyền qua.</a:t>
            </a:r>
            <a:br>
              <a:rPr lang="vi-VN" dirty="0" smtClean="0">
                <a:latin typeface="+mj-lt"/>
              </a:rPr>
            </a:br>
            <a:r>
              <a:rPr lang="en-US" dirty="0" smtClean="0">
                <a:latin typeface="+mj-lt"/>
              </a:rPr>
              <a:t>	</a:t>
            </a:r>
            <a:r>
              <a:rPr lang="vi-VN" dirty="0" smtClean="0">
                <a:latin typeface="+mj-lt"/>
              </a:rPr>
              <a:t>Hacker nghe trộm sự truyền đạt thông tin, dữ liệu sẽ chuyển đến sniffing hoặc snooping. Nó sẽ thu thập những thông tin quý giá về hệ thống như một packet chứa password và username của một ai đó. Các chương trình nghe trộm còn được gọi là các sniffing. Các sniffing này có nhiệm vụ lắng nghe các cổng của một hệ thống mà hacker muốn nghe trộm. Nó sẽ thu thập dữ liệu trên các cổng này và chuyển về cho hacker.</a:t>
            </a:r>
            <a:endParaRPr lang="en-US" dirty="0" smtClean="0">
              <a:latin typeface="+mj-lt"/>
            </a:endParaRPr>
          </a:p>
          <a:p>
            <a:r>
              <a:rPr lang="vi-VN" b="1" dirty="0" smtClean="0">
                <a:latin typeface="+mj-lt"/>
              </a:rPr>
              <a:t>1.</a:t>
            </a:r>
            <a:r>
              <a:rPr lang="en-US" b="1" dirty="0" smtClean="0">
                <a:latin typeface="+mj-lt"/>
              </a:rPr>
              <a:t>4</a:t>
            </a:r>
            <a:r>
              <a:rPr lang="vi-VN" b="1" dirty="0" smtClean="0">
                <a:latin typeface="+mj-lt"/>
              </a:rPr>
              <a:t>/- Kỹ thuật tấn công vào vùng ẩn :</a:t>
            </a:r>
            <a:br>
              <a:rPr lang="vi-VN" b="1" dirty="0" smtClean="0">
                <a:latin typeface="+mj-lt"/>
              </a:rPr>
            </a:br>
            <a:r>
              <a:rPr lang="en-US" b="1" dirty="0" smtClean="0">
                <a:latin typeface="+mj-lt"/>
              </a:rPr>
              <a:t>	</a:t>
            </a:r>
            <a:r>
              <a:rPr lang="vi-VN" dirty="0" smtClean="0">
                <a:latin typeface="+mj-lt"/>
              </a:rPr>
              <a:t>Những phần bị dấu đi trong các website thường chứa những thông tin về phiên làm việc của các client. Các phiên làm việc này thường được ghi lại ở máy khách chứ không tổ chức cơ sở dữ liệu trên máy chủ. Vì vậy, người tấn công có thể sử dụng chiêu chức View Source của trình duyệt để đọc phần đầu đi này và từ đó có thể tìm ra các sơ hở của trang Web mà họ muốn tấn công. Từ đó, có thể tấn công vào hệ thống máy chủ.</a:t>
            </a:r>
            <a:endParaRPr lang="en-US" dirty="0" smtClean="0">
              <a:latin typeface="+mj-lt"/>
            </a:endParaRPr>
          </a:p>
          <a:p>
            <a:endParaRPr lang="en-US" dirty="0">
              <a:latin typeface="+mj-lt"/>
            </a:endParaRPr>
          </a:p>
        </p:txBody>
      </p:sp>
      <p:grpSp>
        <p:nvGrpSpPr>
          <p:cNvPr id="13" name="Group 12"/>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21</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21</a:t>
            </a:fld>
            <a:endParaRPr lang="en-US" sz="1800" dirty="0">
              <a:solidFill>
                <a:srgbClr val="FF0000"/>
              </a:solidFill>
            </a:endParaRPr>
          </a:p>
        </p:txBody>
      </p:sp>
      <p:pic>
        <p:nvPicPr>
          <p:cNvPr id="7"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214414" y="1000108"/>
            <a:ext cx="7929586" cy="5632311"/>
          </a:xfrm>
          <a:prstGeom prst="rect">
            <a:avLst/>
          </a:prstGeom>
          <a:noFill/>
        </p:spPr>
        <p:txBody>
          <a:bodyPr wrap="square" rtlCol="0">
            <a:spAutoFit/>
          </a:bodyPr>
          <a:lstStyle/>
          <a:p>
            <a:r>
              <a:rPr lang="vi-VN" b="1" dirty="0" smtClean="0">
                <a:latin typeface="+mj-lt"/>
              </a:rPr>
              <a:t>1.</a:t>
            </a:r>
            <a:r>
              <a:rPr lang="en-US" b="1" dirty="0" smtClean="0">
                <a:latin typeface="+mj-lt"/>
              </a:rPr>
              <a:t>5</a:t>
            </a:r>
            <a:r>
              <a:rPr lang="vi-VN" b="1" dirty="0" smtClean="0">
                <a:latin typeface="+mj-lt"/>
              </a:rPr>
              <a:t>/- Kỹ thuật chèn mã lệnh :</a:t>
            </a:r>
            <a:br>
              <a:rPr lang="vi-VN" b="1" dirty="0" smtClean="0">
                <a:latin typeface="+mj-lt"/>
              </a:rPr>
            </a:br>
            <a:r>
              <a:rPr lang="en-US" dirty="0" smtClean="0">
                <a:latin typeface="+mj-lt"/>
              </a:rPr>
              <a:t>	</a:t>
            </a:r>
            <a:r>
              <a:rPr lang="vi-VN" dirty="0" smtClean="0">
                <a:latin typeface="+mj-lt"/>
              </a:rPr>
              <a:t>Một kỹ thuật tấn công căn bản và được sử dụng cho một số kỹ thuật tấn công khác là chèn mã lệnh vào trang web từ một máy khách bất kỳ của người tấn công.</a:t>
            </a:r>
            <a:br>
              <a:rPr lang="vi-VN" dirty="0" smtClean="0">
                <a:latin typeface="+mj-lt"/>
              </a:rPr>
            </a:br>
            <a:r>
              <a:rPr lang="en-US" dirty="0" smtClean="0">
                <a:latin typeface="+mj-lt"/>
              </a:rPr>
              <a:t>	</a:t>
            </a:r>
            <a:r>
              <a:rPr lang="vi-VN" dirty="0" smtClean="0">
                <a:latin typeface="+mj-lt"/>
              </a:rPr>
              <a:t>Kỹ thuật chèn mã lệnh cho phép người tấn công đưa mã lệnh thực thi vào phiên làm việc trên web của một người dùng khác. Khi mã lệnh này chạy, nó sẽ cho phép người tấn công thực hiện nhiều nhiều chuyện như giám sát phiên làm việc trên trang web hoặc có thể toàn quyền điều khiển máy tính của nạn nhân. Kỹ thuật tấn công này thành công hay thất bại tùy thuộc vào khả năng và sự linh hoạt của người tấn công.</a:t>
            </a:r>
            <a:endParaRPr lang="en-US" dirty="0" smtClean="0">
              <a:latin typeface="+mj-lt"/>
            </a:endParaRPr>
          </a:p>
          <a:p>
            <a:r>
              <a:rPr lang="vi-VN" b="1" dirty="0" smtClean="0">
                <a:latin typeface="+mj-lt"/>
              </a:rPr>
              <a:t>1.</a:t>
            </a:r>
            <a:r>
              <a:rPr lang="en-US" b="1" dirty="0" smtClean="0">
                <a:latin typeface="+mj-lt"/>
              </a:rPr>
              <a:t>6</a:t>
            </a:r>
            <a:r>
              <a:rPr lang="vi-VN" b="1" dirty="0" smtClean="0">
                <a:latin typeface="+mj-lt"/>
              </a:rPr>
              <a:t>/- Tấn công vào hệ thống có cấu hình không an toàn :</a:t>
            </a:r>
            <a:r>
              <a:rPr lang="vi-VN" dirty="0" smtClean="0">
                <a:latin typeface="+mj-lt"/>
              </a:rPr>
              <a:t/>
            </a:r>
            <a:br>
              <a:rPr lang="vi-VN" dirty="0" smtClean="0">
                <a:latin typeface="+mj-lt"/>
              </a:rPr>
            </a:br>
            <a:r>
              <a:rPr lang="en-US" dirty="0" smtClean="0">
                <a:latin typeface="+mj-lt"/>
              </a:rPr>
              <a:t>	</a:t>
            </a:r>
            <a:r>
              <a:rPr lang="vi-VN" dirty="0" smtClean="0">
                <a:latin typeface="+mj-lt"/>
              </a:rPr>
              <a:t>Cấu hình không an toàn cũng là một lỗ hổng bảo mật của hệ thống. Các lỗ hổng này được tạo ra do các ứng dụng có các thiết lập không an toàn hoặc người quản trị hệ thống định cấu hình không an toàn. Chẳng hạn như cấu hình máy chủ web cho phép ai cũng có quyền duyệt qua hệ thống thư mục. Việc thiết lập như trên có thể làm lộ các thông tin nhạy cảm như mã nguồn, mật khẩu hay các thông tin của khách hàng.</a:t>
            </a:r>
            <a:br>
              <a:rPr lang="vi-VN" dirty="0" smtClean="0">
                <a:latin typeface="+mj-lt"/>
              </a:rPr>
            </a:br>
            <a:r>
              <a:rPr lang="en-US" dirty="0" smtClean="0">
                <a:latin typeface="+mj-lt"/>
              </a:rPr>
              <a:t>	</a:t>
            </a:r>
            <a:r>
              <a:rPr lang="vi-VN" dirty="0" smtClean="0">
                <a:latin typeface="+mj-lt"/>
              </a:rPr>
              <a:t>Nếu quản trị hệ thống cấu hình hệ thống không an toàn sẽ rất nguy hiểm vì nếu người tấn công duyệt qua được các file pass thì họ có thể download và giải mã ra, khi đó họ có thể làm được nhiều thứ trên hệ thống. </a:t>
            </a:r>
            <a:endParaRPr lang="en-US" dirty="0">
              <a:latin typeface="+mj-lt"/>
            </a:endParaRPr>
          </a:p>
        </p:txBody>
      </p:sp>
      <p:grpSp>
        <p:nvGrpSpPr>
          <p:cNvPr id="13" name="Group 12"/>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22</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22</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357291" y="1500174"/>
            <a:ext cx="7500990" cy="4801314"/>
          </a:xfrm>
          <a:prstGeom prst="rect">
            <a:avLst/>
          </a:prstGeom>
          <a:noFill/>
        </p:spPr>
        <p:txBody>
          <a:bodyPr wrap="square" rtlCol="0">
            <a:spAutoFit/>
          </a:bodyPr>
          <a:lstStyle/>
          <a:p>
            <a:r>
              <a:rPr lang="vi-VN" b="1" dirty="0" smtClean="0">
                <a:latin typeface="+mj-lt"/>
              </a:rPr>
              <a:t>1.</a:t>
            </a:r>
            <a:r>
              <a:rPr lang="en-US" b="1" dirty="0" smtClean="0">
                <a:latin typeface="+mj-lt"/>
              </a:rPr>
              <a:t>7</a:t>
            </a:r>
            <a:r>
              <a:rPr lang="vi-VN" b="1" dirty="0" smtClean="0">
                <a:latin typeface="+mj-lt"/>
              </a:rPr>
              <a:t>/- Tấn công dùng Cookies :</a:t>
            </a:r>
            <a:r>
              <a:rPr lang="vi-VN" dirty="0" smtClean="0">
                <a:latin typeface="+mj-lt"/>
              </a:rPr>
              <a:t/>
            </a:r>
            <a:br>
              <a:rPr lang="vi-VN" dirty="0" smtClean="0">
                <a:latin typeface="+mj-lt"/>
              </a:rPr>
            </a:br>
            <a:r>
              <a:rPr lang="en-US" dirty="0" smtClean="0">
                <a:latin typeface="+mj-lt"/>
              </a:rPr>
              <a:t>	</a:t>
            </a:r>
            <a:r>
              <a:rPr lang="vi-VN" dirty="0" smtClean="0">
                <a:latin typeface="+mj-lt"/>
              </a:rPr>
              <a:t>Cookie là những phần tử dữ liệu nhỏ có cấu trúc được chia sẻ giữa website và trình duyệt của người dùng.</a:t>
            </a:r>
            <a:br>
              <a:rPr lang="vi-VN" dirty="0" smtClean="0">
                <a:latin typeface="+mj-lt"/>
              </a:rPr>
            </a:br>
            <a:r>
              <a:rPr lang="en-US" dirty="0" smtClean="0">
                <a:latin typeface="+mj-lt"/>
              </a:rPr>
              <a:t>	</a:t>
            </a:r>
            <a:r>
              <a:rPr lang="vi-VN" dirty="0" smtClean="0">
                <a:latin typeface="+mj-lt"/>
              </a:rPr>
              <a:t>Cookies được lưu trữ dưới những file dữ liệu nhỏ dạng text (size dưới 4KB). Chúng được các site tạo ra để lưu trữ, truy tìm, nhận biết các thông tin về người dùng đã ghé thăm site và những vùng mà họ đi qua trong site. Những thông tin này có thể bao gồm tên, định danh người dùng, mật khẩu, sở thích, thói quen, …</a:t>
            </a:r>
            <a:br>
              <a:rPr lang="vi-VN" dirty="0" smtClean="0">
                <a:latin typeface="+mj-lt"/>
              </a:rPr>
            </a:br>
            <a:r>
              <a:rPr lang="en-US" dirty="0" smtClean="0">
                <a:latin typeface="+mj-lt"/>
              </a:rPr>
              <a:t>	</a:t>
            </a:r>
            <a:r>
              <a:rPr lang="vi-VN" dirty="0" smtClean="0">
                <a:latin typeface="+mj-lt"/>
              </a:rPr>
              <a:t>Cookies được Browser của người dùng chấp nhận lưu trên đĩa cứng của máy tính, không phải Browser nào cũng hổ trợ cookies.</a:t>
            </a:r>
            <a:br>
              <a:rPr lang="vi-VN" dirty="0" smtClean="0">
                <a:latin typeface="+mj-lt"/>
              </a:rPr>
            </a:br>
            <a:r>
              <a:rPr lang="vi-VN" b="1" dirty="0" smtClean="0">
                <a:latin typeface="+mj-lt"/>
              </a:rPr>
              <a:t>1.</a:t>
            </a:r>
            <a:r>
              <a:rPr lang="en-US" b="1" dirty="0" smtClean="0">
                <a:latin typeface="+mj-lt"/>
              </a:rPr>
              <a:t>8</a:t>
            </a:r>
            <a:r>
              <a:rPr lang="vi-VN" b="1" dirty="0" smtClean="0">
                <a:latin typeface="+mj-lt"/>
              </a:rPr>
              <a:t>/- Can thiệp vào tham số trên URL :</a:t>
            </a:r>
            <a:br>
              <a:rPr lang="vi-VN" b="1" dirty="0" smtClean="0">
                <a:latin typeface="+mj-lt"/>
              </a:rPr>
            </a:br>
            <a:r>
              <a:rPr lang="en-US" dirty="0" smtClean="0">
                <a:latin typeface="+mj-lt"/>
              </a:rPr>
              <a:t>	</a:t>
            </a:r>
            <a:r>
              <a:rPr lang="vi-VN" dirty="0" smtClean="0">
                <a:latin typeface="+mj-lt"/>
              </a:rPr>
              <a:t>Đây là cách tấn công đưa tham số trực tiếp vào URL. Việc tấn công có thể dùng các câu lệnh SQL để khai thác cơ sở dữ liệu trên các máy chủ bị lỗi. Điển hình cho kỹ thuật tấn công này là tấn công bằng lỗi “SQL INJECTION”.</a:t>
            </a:r>
            <a:br>
              <a:rPr lang="vi-VN" dirty="0" smtClean="0">
                <a:latin typeface="+mj-lt"/>
              </a:rPr>
            </a:br>
            <a:r>
              <a:rPr lang="en-US" dirty="0" smtClean="0">
                <a:latin typeface="+mj-lt"/>
              </a:rPr>
              <a:t>	</a:t>
            </a:r>
            <a:r>
              <a:rPr lang="vi-VN" dirty="0" smtClean="0">
                <a:latin typeface="+mj-lt"/>
              </a:rPr>
              <a:t>Kiểu tấn công này gọn nhẹ nhưng hiệu quả bởi người tấn công chỉ cần một công cụ tấn công duy nhất là trình duyệt web và backdoor.</a:t>
            </a:r>
            <a:endParaRPr lang="en-US" dirty="0">
              <a:latin typeface="+mj-lt"/>
            </a:endParaRPr>
          </a:p>
        </p:txBody>
      </p:sp>
      <p:grpSp>
        <p:nvGrpSpPr>
          <p:cNvPr id="1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6" name="Picture 15"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23</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23</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285851" y="1571612"/>
            <a:ext cx="7500991" cy="5078313"/>
          </a:xfrm>
          <a:prstGeom prst="rect">
            <a:avLst/>
          </a:prstGeom>
          <a:noFill/>
        </p:spPr>
        <p:txBody>
          <a:bodyPr wrap="square" rtlCol="0">
            <a:spAutoFit/>
          </a:bodyPr>
          <a:lstStyle/>
          <a:p>
            <a:r>
              <a:rPr lang="vi-VN" b="1" dirty="0" smtClean="0">
                <a:latin typeface="+mj-lt"/>
              </a:rPr>
              <a:t>1.</a:t>
            </a:r>
            <a:r>
              <a:rPr lang="en-US" b="1" dirty="0" smtClean="0">
                <a:latin typeface="+mj-lt"/>
              </a:rPr>
              <a:t>8</a:t>
            </a:r>
            <a:r>
              <a:rPr lang="vi-VN" b="1" dirty="0" smtClean="0">
                <a:latin typeface="+mj-lt"/>
              </a:rPr>
              <a:t>/- Vô hiệu hóa dịch vụ :</a:t>
            </a:r>
            <a:br>
              <a:rPr lang="vi-VN" b="1" dirty="0" smtClean="0">
                <a:latin typeface="+mj-lt"/>
              </a:rPr>
            </a:br>
            <a:r>
              <a:rPr lang="en-US" dirty="0" smtClean="0">
                <a:latin typeface="+mj-lt"/>
              </a:rPr>
              <a:t>	</a:t>
            </a:r>
            <a:r>
              <a:rPr lang="vi-VN" dirty="0" smtClean="0">
                <a:latin typeface="+mj-lt"/>
              </a:rPr>
              <a:t>Kiểu tấn công này thông thường làm tê liệt một số dịch vụ, được gọi là DOS (Denial of Service - Tấn công từ chối dịch vụ).</a:t>
            </a:r>
            <a:br>
              <a:rPr lang="vi-VN" dirty="0" smtClean="0">
                <a:latin typeface="+mj-lt"/>
              </a:rPr>
            </a:br>
            <a:r>
              <a:rPr lang="en-US" dirty="0" smtClean="0">
                <a:latin typeface="+mj-lt"/>
              </a:rPr>
              <a:t>	</a:t>
            </a:r>
            <a:r>
              <a:rPr lang="vi-VN" dirty="0" smtClean="0">
                <a:latin typeface="+mj-lt"/>
              </a:rPr>
              <a:t>Các tấn công này lợi dụng một số lỗi trong phần mềm hay các lỗ hổng bảo mật trên hệ thống, hacker sẽ ra lệnh cho máy tính của chúng đưa những yêu cầu không đâu vào đâu đến các máy tính, thường là các server trên mạng. Các yêu cầu này được gởi đến liên tục làm cho hệ thống nghẽn mạch và một số dịch vụ sẽ không đáp ứng được cho khách hàng.</a:t>
            </a:r>
            <a:endParaRPr lang="en-US" dirty="0" smtClean="0">
              <a:latin typeface="+mj-lt"/>
            </a:endParaRPr>
          </a:p>
          <a:p>
            <a:r>
              <a:rPr lang="en-US" b="1" dirty="0" smtClean="0">
                <a:latin typeface="+mj-lt"/>
                <a:cs typeface="Times New Roman" panose="02020603050405020304" pitchFamily="18" charset="0"/>
              </a:rPr>
              <a:t>1.9/-SQL Injection : </a:t>
            </a:r>
            <a:r>
              <a:rPr lang="en-US" dirty="0" err="1" smtClean="0">
                <a:latin typeface="+mj-lt"/>
                <a:cs typeface="Times New Roman" panose="02020603050405020304" pitchFamily="18" charset="0"/>
              </a:rPr>
              <a:t>là</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một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kĩ</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thuật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cho</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phép</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những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kẻ</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tấn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công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thi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hành</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các</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câu</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lệnh</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truy</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vấn</a:t>
            </a:r>
            <a:r>
              <a:rPr lang="en-US" dirty="0" smtClean="0">
                <a:latin typeface="+mj-lt"/>
                <a:cs typeface="Times New Roman" panose="02020603050405020304" pitchFamily="18" charset="0"/>
              </a:rPr>
              <a:t> SQL </a:t>
            </a:r>
            <a:r>
              <a:rPr lang="en-US" dirty="0" err="1" smtClean="0">
                <a:latin typeface="+mj-lt"/>
                <a:cs typeface="Times New Roman" panose="02020603050405020304" pitchFamily="18" charset="0"/>
              </a:rPr>
              <a:t>bất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hợp</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pháp</a:t>
            </a:r>
            <a:r>
              <a:rPr lang="en-US" dirty="0" smtClean="0">
                <a:latin typeface="+mj-lt"/>
                <a:cs typeface="Times New Roman" panose="02020603050405020304" pitchFamily="18" charset="0"/>
              </a:rPr>
              <a:t> ( </a:t>
            </a:r>
            <a:r>
              <a:rPr lang="en-US" dirty="0" err="1" smtClean="0">
                <a:latin typeface="+mj-lt"/>
                <a:cs typeface="Times New Roman" panose="02020603050405020304" pitchFamily="18" charset="0"/>
              </a:rPr>
              <a:t>người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phát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triển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không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lường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trước</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được</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bằng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cách</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lợi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dụng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lỗ</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hổng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trong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việc</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kiểm</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tra</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dữ</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liệu</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nhập</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từ</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các</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ứng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dụng</a:t>
            </a:r>
            <a:r>
              <a:rPr lang="en-US" dirty="0" smtClean="0">
                <a:latin typeface="+mj-lt"/>
                <a:cs typeface="Times New Roman" panose="02020603050405020304" pitchFamily="18" charset="0"/>
              </a:rPr>
              <a:t> web.</a:t>
            </a: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Hậu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quả</a:t>
            </a:r>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Hacker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lấy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cắp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cá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web có </a:t>
            </a:r>
            <a:r>
              <a:rPr lang="en-US" dirty="0" err="1" smtClean="0">
                <a:latin typeface="Times New Roman" panose="02020603050405020304" pitchFamily="18" charset="0"/>
                <a:cs typeface="Times New Roman" panose="02020603050405020304" pitchFamily="18" charset="0"/>
              </a:rPr>
              <a:t>dư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trị CSDL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SQL Server, Oracle, DB2, </a:t>
            </a:r>
            <a:r>
              <a:rPr lang="en-US" dirty="0" err="1" smtClean="0">
                <a:latin typeface="Times New Roman" panose="02020603050405020304" pitchFamily="18" charset="0"/>
                <a:cs typeface="Times New Roman" panose="02020603050405020304" pitchFamily="18" charset="0"/>
              </a:rPr>
              <a:t>Sysbase</a:t>
            </a:r>
            <a:r>
              <a:rPr lang="en-US" dirty="0" smtClean="0">
                <a:latin typeface="Times New Roman" panose="02020603050405020304" pitchFamily="18" charset="0"/>
                <a:cs typeface="Times New Roman" panose="02020603050405020304" pitchFamily="18" charset="0"/>
              </a:rPr>
              <a:t>. </a:t>
            </a:r>
          </a:p>
          <a:p>
            <a:endParaRPr lang="en-US" dirty="0" smtClean="0">
              <a:latin typeface="+mj-lt"/>
              <a:cs typeface="Times New Roman" panose="02020603050405020304" pitchFamily="18" charset="0"/>
            </a:endParaRPr>
          </a:p>
          <a:p>
            <a:endParaRPr lang="en-US" dirty="0">
              <a:latin typeface="+mj-lt"/>
            </a:endParaRPr>
          </a:p>
        </p:txBody>
      </p:sp>
      <p:grpSp>
        <p:nvGrpSpPr>
          <p:cNvPr id="1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6" name="Picture 15"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1" descr="book_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285992"/>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0" descr="board"/>
          <p:cNvPicPr>
            <a:picLocks noChangeAspect="1" noChangeArrowheads="1" noCrop="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714884"/>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p:txBody>
          <a:bodyPr/>
          <a:lstStyle/>
          <a:p>
            <a:pPr lvl="0">
              <a:buNone/>
            </a:pPr>
            <a:r>
              <a:rPr lang="en-US" sz="1800" b="1" kern="1200" dirty="0" smtClean="0">
                <a:latin typeface="+mj-lt"/>
                <a:cs typeface="Times New Roman" panose="02020603050405020304" pitchFamily="18" charset="0"/>
              </a:rPr>
              <a:t>1.10/-TẤN CÔNG TỪ CHỐI  DỊCH VỤ</a:t>
            </a:r>
          </a:p>
          <a:p>
            <a:pPr lvl="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loại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tấn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hệ</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thống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nào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không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cung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cấp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dịch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vụ</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ngưng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hoạt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động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chỉ</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đoạn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hoạt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động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hệ</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thống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chứ</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khả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năng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thâm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nhập</a:t>
            </a:r>
            <a:r>
              <a:rPr lang="en-US" sz="1800" dirty="0" smtClean="0">
                <a:latin typeface="Times New Roman" pitchFamily="18" charset="0"/>
                <a:cs typeface="Times New Roman" pitchFamily="18" charset="0"/>
              </a:rPr>
              <a:t> hay </a:t>
            </a:r>
            <a:r>
              <a:rPr lang="en-US" sz="1800" dirty="0" err="1" smtClean="0">
                <a:latin typeface="Times New Roman" pitchFamily="18" charset="0"/>
                <a:cs typeface="Times New Roman" pitchFamily="18" charset="0"/>
              </a:rPr>
              <a:t>chiếm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thông</a:t>
            </a:r>
            <a:r>
              <a:rPr lang="en-US" sz="1800" dirty="0" smtClean="0">
                <a:latin typeface="Times New Roman" pitchFamily="18" charset="0"/>
                <a:cs typeface="Times New Roman" pitchFamily="18" charset="0"/>
              </a:rPr>
              <a:t> tin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nó</a:t>
            </a:r>
            <a:r>
              <a:rPr lang="en-US" sz="1800" dirty="0" smtClean="0">
                <a:latin typeface="Times New Roman" pitchFamily="18" charset="0"/>
                <a:cs typeface="Times New Roman" pitchFamily="18" charset="0"/>
              </a:rPr>
              <a:t>.</a:t>
            </a:r>
            <a:endParaRPr lang="en-US" sz="1800" dirty="0" smtClean="0"/>
          </a:p>
          <a:p>
            <a:pPr>
              <a:buNone/>
            </a:pPr>
            <a:endParaRPr lang="vi-VN" sz="1800" dirty="0"/>
          </a:p>
        </p:txBody>
      </p:sp>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24</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4"/>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4"/>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24</a:t>
            </a:fld>
            <a:endParaRPr lang="en-US" sz="1800" dirty="0">
              <a:solidFill>
                <a:srgbClr val="FF0000"/>
              </a:solidFill>
            </a:endParaRPr>
          </a:p>
        </p:txBody>
      </p:sp>
      <p:sp>
        <p:nvSpPr>
          <p:cNvPr id="9" name="TextBox 8"/>
          <p:cNvSpPr txBox="1"/>
          <p:nvPr/>
        </p:nvSpPr>
        <p:spPr>
          <a:xfrm>
            <a:off x="1142976" y="2500306"/>
            <a:ext cx="5078634" cy="461665"/>
          </a:xfrm>
          <a:prstGeom prst="rect">
            <a:avLst/>
          </a:prstGeom>
          <a:noFill/>
        </p:spPr>
        <p:txBody>
          <a:bodyPr wrap="none" rtlCol="0">
            <a:spAutoFit/>
          </a:bodyPr>
          <a:lstStyle/>
          <a:p>
            <a:r>
              <a:rPr lang="en-US" sz="2400" dirty="0" smtClean="0">
                <a:solidFill>
                  <a:srgbClr val="FF0000"/>
                </a:solidFill>
                <a:latin typeface="+mn-lt"/>
              </a:rPr>
              <a:t>*Dem </a:t>
            </a:r>
            <a:r>
              <a:rPr lang="en-US" sz="2400" dirty="0" err="1" smtClean="0">
                <a:solidFill>
                  <a:srgbClr val="FF0000"/>
                </a:solidFill>
                <a:latin typeface="+mn-lt"/>
              </a:rPr>
              <a:t>mô</a:t>
            </a:r>
            <a:r>
              <a:rPr lang="en-US" sz="2400" dirty="0" smtClean="0">
                <a:solidFill>
                  <a:srgbClr val="FF0000"/>
                </a:solidFill>
                <a:latin typeface="+mn-lt"/>
              </a:rPr>
              <a:t> </a:t>
            </a:r>
            <a:r>
              <a:rPr lang="en-US" sz="2400" dirty="0" err="1" smtClean="0">
                <a:solidFill>
                  <a:srgbClr val="FF0000"/>
                </a:solidFill>
                <a:latin typeface="+mn-lt"/>
              </a:rPr>
              <a:t>kỹ</a:t>
            </a:r>
            <a:r>
              <a:rPr lang="en-US" sz="2400" dirty="0" smtClean="0">
                <a:solidFill>
                  <a:srgbClr val="FF0000"/>
                </a:solidFill>
                <a:latin typeface="+mn-lt"/>
              </a:rPr>
              <a:t> </a:t>
            </a:r>
            <a:r>
              <a:rPr lang="en-US" sz="2400" dirty="0" err="1" smtClean="0">
                <a:solidFill>
                  <a:srgbClr val="FF0000"/>
                </a:solidFill>
                <a:latin typeface="+mn-lt"/>
              </a:rPr>
              <a:t>thuật</a:t>
            </a:r>
            <a:r>
              <a:rPr lang="en-US" sz="2400" dirty="0" smtClean="0">
                <a:solidFill>
                  <a:srgbClr val="FF0000"/>
                </a:solidFill>
                <a:latin typeface="+mn-lt"/>
              </a:rPr>
              <a:t> </a:t>
            </a:r>
            <a:r>
              <a:rPr lang="en-US" sz="2400" dirty="0" err="1" smtClean="0">
                <a:solidFill>
                  <a:srgbClr val="FF0000"/>
                </a:solidFill>
                <a:latin typeface="+mn-lt"/>
              </a:rPr>
              <a:t>tấn</a:t>
            </a:r>
            <a:r>
              <a:rPr lang="en-US" sz="2400" dirty="0" smtClean="0">
                <a:solidFill>
                  <a:srgbClr val="FF0000"/>
                </a:solidFill>
                <a:latin typeface="+mn-lt"/>
              </a:rPr>
              <a:t> </a:t>
            </a:r>
            <a:r>
              <a:rPr lang="en-US" sz="2400" dirty="0" err="1" smtClean="0">
                <a:solidFill>
                  <a:srgbClr val="FF0000"/>
                </a:solidFill>
                <a:latin typeface="+mn-lt"/>
              </a:rPr>
              <a:t>công</a:t>
            </a:r>
            <a:r>
              <a:rPr lang="en-US" sz="2400" dirty="0" smtClean="0">
                <a:solidFill>
                  <a:srgbClr val="FF0000"/>
                </a:solidFill>
                <a:latin typeface="+mn-lt"/>
              </a:rPr>
              <a:t> </a:t>
            </a:r>
            <a:r>
              <a:rPr lang="en-US" sz="2400" dirty="0" err="1" smtClean="0">
                <a:solidFill>
                  <a:srgbClr val="FF0000"/>
                </a:solidFill>
                <a:latin typeface="+mn-lt"/>
              </a:rPr>
              <a:t>thông</a:t>
            </a:r>
            <a:r>
              <a:rPr lang="en-US" sz="2400" dirty="0" smtClean="0">
                <a:solidFill>
                  <a:srgbClr val="FF0000"/>
                </a:solidFill>
                <a:latin typeface="+mn-lt"/>
              </a:rPr>
              <a:t> </a:t>
            </a:r>
            <a:r>
              <a:rPr lang="en-US" sz="2400" dirty="0" err="1" smtClean="0">
                <a:solidFill>
                  <a:srgbClr val="FF0000"/>
                </a:solidFill>
                <a:latin typeface="+mn-lt"/>
              </a:rPr>
              <a:t>dụng</a:t>
            </a:r>
            <a:endParaRPr lang="en-US" sz="2400" dirty="0" smtClean="0">
              <a:solidFill>
                <a:srgbClr val="FF0000"/>
              </a:solidFill>
              <a:latin typeface="+mn-lt"/>
            </a:endParaRPr>
          </a:p>
        </p:txBody>
      </p:sp>
      <p:sp>
        <p:nvSpPr>
          <p:cNvPr id="10" name="TextBox 9"/>
          <p:cNvSpPr txBox="1"/>
          <p:nvPr/>
        </p:nvSpPr>
        <p:spPr>
          <a:xfrm>
            <a:off x="1428728" y="3214686"/>
            <a:ext cx="5033750" cy="1631216"/>
          </a:xfrm>
          <a:prstGeom prst="rect">
            <a:avLst/>
          </a:prstGeom>
          <a:noFill/>
        </p:spPr>
        <p:txBody>
          <a:bodyPr wrap="none" rtlCol="0">
            <a:spAutoFit/>
          </a:bodyPr>
          <a:lstStyle/>
          <a:p>
            <a:pPr marL="342900" indent="-342900">
              <a:buAutoNum type="arabicPeriod"/>
            </a:pPr>
            <a:r>
              <a:rPr lang="vi-VN" sz="2000" dirty="0" smtClean="0">
                <a:latin typeface="+mj-lt"/>
              </a:rPr>
              <a:t>Dạng tấn công vượt qua kiểm tra đăng nhập</a:t>
            </a:r>
            <a:endParaRPr lang="en-US" sz="2000" dirty="0" smtClean="0">
              <a:latin typeface="+mj-lt"/>
            </a:endParaRPr>
          </a:p>
          <a:p>
            <a:pPr marL="342900" indent="-342900">
              <a:buAutoNum type="arabicPeriod"/>
            </a:pPr>
            <a:r>
              <a:rPr lang="en-US" sz="2000" dirty="0" err="1" smtClean="0">
                <a:latin typeface="+mj-lt"/>
              </a:rPr>
              <a:t>Dạng</a:t>
            </a:r>
            <a:r>
              <a:rPr lang="en-US" sz="2000" dirty="0" smtClean="0">
                <a:latin typeface="+mj-lt"/>
              </a:rPr>
              <a:t> </a:t>
            </a:r>
            <a:r>
              <a:rPr lang="en-US" sz="2000" dirty="0" err="1" smtClean="0">
                <a:latin typeface="+mj-lt"/>
              </a:rPr>
              <a:t>tấn</a:t>
            </a:r>
            <a:r>
              <a:rPr lang="en-US" sz="2000" dirty="0" smtClean="0">
                <a:latin typeface="+mj-lt"/>
              </a:rPr>
              <a:t> </a:t>
            </a:r>
            <a:r>
              <a:rPr lang="en-US" sz="2000" dirty="0" err="1" smtClean="0">
                <a:latin typeface="+mj-lt"/>
              </a:rPr>
              <a:t>công</a:t>
            </a:r>
            <a:r>
              <a:rPr lang="en-US" sz="2000" dirty="0" smtClean="0">
                <a:latin typeface="+mj-lt"/>
              </a:rPr>
              <a:t> </a:t>
            </a: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câu</a:t>
            </a:r>
            <a:r>
              <a:rPr lang="en-US" sz="2000" dirty="0" smtClean="0">
                <a:latin typeface="+mj-lt"/>
              </a:rPr>
              <a:t> </a:t>
            </a:r>
            <a:r>
              <a:rPr lang="en-US" sz="2000" dirty="0" err="1" smtClean="0">
                <a:latin typeface="+mj-lt"/>
              </a:rPr>
              <a:t>lệnh</a:t>
            </a:r>
            <a:r>
              <a:rPr lang="en-US" sz="2000" dirty="0" smtClean="0">
                <a:latin typeface="+mj-lt"/>
              </a:rPr>
              <a:t> SELECT</a:t>
            </a:r>
          </a:p>
          <a:p>
            <a:pPr marL="342900" indent="-342900">
              <a:buAutoNum type="arabicPeriod"/>
            </a:pPr>
            <a:r>
              <a:rPr lang="en-US" sz="2000" dirty="0" err="1" smtClean="0">
                <a:latin typeface="+mj-lt"/>
              </a:rPr>
              <a:t>Dạng</a:t>
            </a:r>
            <a:r>
              <a:rPr lang="en-US" sz="2000" dirty="0" smtClean="0">
                <a:latin typeface="+mj-lt"/>
              </a:rPr>
              <a:t> </a:t>
            </a:r>
            <a:r>
              <a:rPr lang="en-US" sz="2000" dirty="0" err="1" smtClean="0">
                <a:latin typeface="+mj-lt"/>
              </a:rPr>
              <a:t>tấn</a:t>
            </a:r>
            <a:r>
              <a:rPr lang="en-US" sz="2000" dirty="0" smtClean="0">
                <a:latin typeface="+mj-lt"/>
              </a:rPr>
              <a:t> </a:t>
            </a:r>
            <a:r>
              <a:rPr lang="en-US" sz="2000" dirty="0" err="1" smtClean="0">
                <a:latin typeface="+mj-lt"/>
              </a:rPr>
              <a:t>công</a:t>
            </a:r>
            <a:r>
              <a:rPr lang="en-US" sz="2000" dirty="0" smtClean="0">
                <a:latin typeface="+mj-lt"/>
              </a:rPr>
              <a:t> </a:t>
            </a: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câu</a:t>
            </a:r>
            <a:r>
              <a:rPr lang="en-US" sz="2000" dirty="0" smtClean="0">
                <a:latin typeface="+mj-lt"/>
              </a:rPr>
              <a:t> </a:t>
            </a:r>
            <a:r>
              <a:rPr lang="en-US" sz="2000" dirty="0" err="1" smtClean="0">
                <a:latin typeface="+mj-lt"/>
              </a:rPr>
              <a:t>lệnh</a:t>
            </a:r>
            <a:r>
              <a:rPr lang="en-US" sz="2000" dirty="0" smtClean="0">
                <a:latin typeface="+mj-lt"/>
              </a:rPr>
              <a:t> INSERT</a:t>
            </a:r>
          </a:p>
          <a:p>
            <a:pPr marL="342900" indent="-342900">
              <a:buAutoNum type="arabicPeriod"/>
            </a:pPr>
            <a:r>
              <a:rPr lang="en-US" sz="2000" dirty="0" err="1" smtClean="0">
                <a:latin typeface="+mj-lt"/>
              </a:rPr>
              <a:t>Dạng</a:t>
            </a:r>
            <a:r>
              <a:rPr lang="en-US" sz="2000" dirty="0" smtClean="0">
                <a:latin typeface="+mj-lt"/>
              </a:rPr>
              <a:t> </a:t>
            </a:r>
            <a:r>
              <a:rPr lang="en-US" sz="2000" dirty="0" err="1" smtClean="0">
                <a:latin typeface="+mj-lt"/>
              </a:rPr>
              <a:t>tấn</a:t>
            </a:r>
            <a:r>
              <a:rPr lang="en-US" sz="2000" dirty="0" smtClean="0">
                <a:latin typeface="+mj-lt"/>
              </a:rPr>
              <a:t> </a:t>
            </a:r>
            <a:r>
              <a:rPr lang="en-US" sz="2000" dirty="0" err="1" smtClean="0">
                <a:latin typeface="+mj-lt"/>
              </a:rPr>
              <a:t>công</a:t>
            </a:r>
            <a:r>
              <a:rPr lang="en-US" sz="2000" dirty="0" smtClean="0">
                <a:latin typeface="+mj-lt"/>
              </a:rPr>
              <a:t> </a:t>
            </a: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stored-procedures  </a:t>
            </a:r>
          </a:p>
          <a:p>
            <a:pPr marL="342900" indent="-342900">
              <a:buAutoNum type="arabicPeriod"/>
            </a:pPr>
            <a:r>
              <a:rPr lang="en-US" sz="2000" dirty="0" smtClean="0">
                <a:latin typeface="+mj-lt"/>
              </a:rPr>
              <a:t> </a:t>
            </a:r>
            <a:r>
              <a:rPr lang="en-US" sz="2000" dirty="0" err="1" smtClean="0">
                <a:latin typeface="+mj-lt"/>
              </a:rPr>
              <a:t>Dạng</a:t>
            </a:r>
            <a:r>
              <a:rPr lang="en-US" sz="2000" dirty="0" smtClean="0">
                <a:latin typeface="+mj-lt"/>
              </a:rPr>
              <a:t> </a:t>
            </a:r>
            <a:r>
              <a:rPr lang="en-US" sz="2000" dirty="0" err="1" smtClean="0">
                <a:latin typeface="+mj-lt"/>
              </a:rPr>
              <a:t>tấn</a:t>
            </a:r>
            <a:r>
              <a:rPr lang="en-US" sz="2000" dirty="0" smtClean="0">
                <a:latin typeface="+mj-lt"/>
              </a:rPr>
              <a:t> </a:t>
            </a:r>
            <a:r>
              <a:rPr lang="en-US" sz="2000" dirty="0" err="1" smtClean="0">
                <a:latin typeface="+mj-lt"/>
              </a:rPr>
              <a:t>công</a:t>
            </a:r>
            <a:r>
              <a:rPr lang="en-US" sz="2000" dirty="0" smtClean="0">
                <a:latin typeface="+mj-lt"/>
              </a:rPr>
              <a:t> </a:t>
            </a:r>
            <a:r>
              <a:rPr lang="en-US" sz="2000" dirty="0" err="1" smtClean="0">
                <a:latin typeface="+mj-lt"/>
              </a:rPr>
              <a:t>nghe</a:t>
            </a:r>
            <a:r>
              <a:rPr lang="en-US" sz="2000" dirty="0" smtClean="0">
                <a:latin typeface="+mj-lt"/>
              </a:rPr>
              <a:t> </a:t>
            </a:r>
            <a:r>
              <a:rPr lang="en-US" sz="2000" dirty="0" err="1" smtClean="0">
                <a:latin typeface="+mj-lt"/>
              </a:rPr>
              <a:t>lén</a:t>
            </a:r>
            <a:r>
              <a:rPr lang="en-US" sz="2000" dirty="0">
                <a:latin typeface="+mj-lt"/>
              </a:rPr>
              <a:t>.</a:t>
            </a:r>
            <a:endParaRPr lang="en-US" sz="2000" dirty="0" smtClean="0">
              <a:latin typeface="+mj-lt"/>
            </a:endParaRPr>
          </a:p>
        </p:txBody>
      </p:sp>
      <p:grpSp>
        <p:nvGrpSpPr>
          <p:cNvPr id="11" name="Group 10"/>
          <p:cNvGrpSpPr/>
          <p:nvPr/>
        </p:nvGrpSpPr>
        <p:grpSpPr>
          <a:xfrm>
            <a:off x="8085835" y="214266"/>
            <a:ext cx="986759" cy="638474"/>
            <a:chOff x="7786710" y="571480"/>
            <a:chExt cx="1143008" cy="714380"/>
          </a:xfrm>
        </p:grpSpPr>
        <p:sp>
          <p:nvSpPr>
            <p:cNvPr id="12" name="Flowchart: Punched Tape 11"/>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5-Point Star 12"/>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xmlns="" Requires="p14">
      <p:transition spd="slow" p14:dur="3900" advTm="0">
        <p14:glitter pattern="hexago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25</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25</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p:nvSpPr>
        <p:spPr>
          <a:xfrm>
            <a:off x="1357290" y="1428736"/>
            <a:ext cx="7572428" cy="4062651"/>
          </a:xfrm>
          <a:prstGeom prst="rect">
            <a:avLst/>
          </a:prstGeom>
          <a:noFill/>
        </p:spPr>
        <p:txBody>
          <a:bodyPr wrap="square" rtlCol="0">
            <a:spAutoFit/>
          </a:bodyPr>
          <a:lstStyle/>
          <a:p>
            <a:r>
              <a:rPr lang="vi-VN" sz="2400" dirty="0" smtClean="0">
                <a:solidFill>
                  <a:srgbClr val="FF0000"/>
                </a:solidFill>
                <a:latin typeface="+mj-lt"/>
              </a:rPr>
              <a:t>Dạng tấn công vượt qua kiểm tra đăng nhập:</a:t>
            </a:r>
          </a:p>
          <a:p>
            <a:r>
              <a:rPr lang="vi-VN" dirty="0" smtClean="0">
                <a:latin typeface="+mj-lt"/>
              </a:rPr>
              <a:t>Với dạng tấn công này, tin tặc có thể dễ dàng vượt qua các trang đăng nhập nhờ vào lỗi khi dùng các câu lệnh SQL thao tác trên cơ sở dữ liệu của ứng dụng web</a:t>
            </a:r>
          </a:p>
          <a:p>
            <a:r>
              <a:rPr lang="vi-VN" dirty="0" smtClean="0">
                <a:latin typeface="+mj-lt"/>
              </a:rPr>
              <a:t>Đặc biệt, chỗ sơ hở nằm ở chỗ dữ liệu nhập vào từng người dùng được dùng để xây dựng trực tiếp câu lệnh SQL. Chính điều này cho phép những kẻ tấn công có thể điều khiển câu truy vấn sẽ được thực hiện. Ví dụ, nếu người dùng nhập chuỗi sau vào trong cả 2 ô nhập liệu username/password của trang login.htmlà: ' OR ' ' = ' '. </a:t>
            </a:r>
          </a:p>
          <a:p>
            <a:r>
              <a:rPr lang="vi-VN" dirty="0" smtClean="0">
                <a:latin typeface="+mj-lt"/>
              </a:rPr>
              <a:t>Lúc này, câu truy vấn sẽ được gọi thực hiện là: </a:t>
            </a:r>
          </a:p>
          <a:p>
            <a:r>
              <a:rPr lang="vi-VN" dirty="0" smtClean="0">
                <a:latin typeface="+mj-lt"/>
              </a:rPr>
              <a:t>SELECT * FROM T_USERS WHERE USR_NAME ='' OR ''='' and USR_PASSWORD= '' OR ''='' </a:t>
            </a:r>
          </a:p>
          <a:p>
            <a:r>
              <a:rPr lang="vi-VN" dirty="0" smtClean="0">
                <a:latin typeface="+mj-lt"/>
              </a:rPr>
              <a:t>Câu truy vấn này là hợp lệ và sẽ trả về tất cả các bản ghi của T_USERS và đoạn mã tiếp theo xử lí người dùng đăng nhập bất hợp pháp này nhưlà người dùng đăng nhập hợp lệ. </a:t>
            </a:r>
            <a:endParaRPr lang="en-US" dirty="0" smtClean="0">
              <a:latin typeface="+mj-lt"/>
            </a:endParaRPr>
          </a:p>
        </p:txBody>
      </p:sp>
      <p:grpSp>
        <p:nvGrpSpPr>
          <p:cNvPr id="11" name="Group 10"/>
          <p:cNvGrpSpPr/>
          <p:nvPr/>
        </p:nvGrpSpPr>
        <p:grpSpPr>
          <a:xfrm>
            <a:off x="8085835" y="214266"/>
            <a:ext cx="986759" cy="638474"/>
            <a:chOff x="7786710" y="571480"/>
            <a:chExt cx="1143008" cy="714380"/>
          </a:xfrm>
        </p:grpSpPr>
        <p:sp>
          <p:nvSpPr>
            <p:cNvPr id="12" name="Flowchart: Punched Tape 11"/>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6" name="Picture 15"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26</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26</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500166" y="1214422"/>
            <a:ext cx="6929486" cy="2031325"/>
          </a:xfrm>
          <a:prstGeom prst="rect">
            <a:avLst/>
          </a:prstGeom>
          <a:noFill/>
        </p:spPr>
        <p:txBody>
          <a:bodyPr wrap="square" rtlCol="0">
            <a:spAutoFit/>
          </a:bodyPr>
          <a:lstStyle/>
          <a:p>
            <a:r>
              <a:rPr lang="vi-VN" dirty="0" smtClean="0">
                <a:latin typeface="+mj-lt"/>
              </a:rPr>
              <a:t>Cũng sẽ có thắc mắc là làm thế nào có thể biết được tên của các bảng dữ liệu mà thực hiện các thao tác phá hoại khi ứng dụng web bị lỗi SQL injection. Cũng rất đơn giản, bởi vì trong SQL Server, có hai đối tượng là sysobjects và syscolumns cho phép liệt kê tất cả các tên bảng và cột có trong hệ thống. Ta chỉ cần chỉnh lại câu lệnh SELECT, ví dụ như: </a:t>
            </a:r>
          </a:p>
          <a:p>
            <a:r>
              <a:rPr lang="vi-VN" b="1" dirty="0" smtClean="0">
                <a:latin typeface="+mj-lt"/>
              </a:rPr>
              <a:t>' UNION SELECT name FROM sysobjects WHERE xtype = 'U' </a:t>
            </a:r>
          </a:p>
          <a:p>
            <a:r>
              <a:rPr lang="vi-VN" dirty="0" smtClean="0">
                <a:latin typeface="+mj-lt"/>
              </a:rPr>
              <a:t>là có thể liệt kê được tên tất cả các bảng dữ liệu. </a:t>
            </a:r>
            <a:endParaRPr lang="vi-VN" dirty="0">
              <a:latin typeface="+mj-lt"/>
            </a:endParaRPr>
          </a:p>
        </p:txBody>
      </p:sp>
      <p:sp>
        <p:nvSpPr>
          <p:cNvPr id="12" name="TextBox 11"/>
          <p:cNvSpPr txBox="1"/>
          <p:nvPr/>
        </p:nvSpPr>
        <p:spPr>
          <a:xfrm>
            <a:off x="1428728" y="3571876"/>
            <a:ext cx="7215238" cy="1846659"/>
          </a:xfrm>
          <a:prstGeom prst="rect">
            <a:avLst/>
          </a:prstGeom>
          <a:noFill/>
        </p:spPr>
        <p:txBody>
          <a:bodyPr wrap="square" rtlCol="0">
            <a:spAutoFit/>
          </a:bodyPr>
          <a:lstStyle/>
          <a:p>
            <a:r>
              <a:rPr lang="en-US" sz="2400" dirty="0" err="1" smtClean="0">
                <a:solidFill>
                  <a:srgbClr val="FF0000"/>
                </a:solidFill>
                <a:latin typeface="+mj-lt"/>
              </a:rPr>
              <a:t>Dạng</a:t>
            </a:r>
            <a:r>
              <a:rPr lang="en-US" sz="2400" dirty="0" smtClean="0">
                <a:solidFill>
                  <a:srgbClr val="FF0000"/>
                </a:solidFill>
                <a:latin typeface="+mj-lt"/>
              </a:rPr>
              <a:t> </a:t>
            </a:r>
            <a:r>
              <a:rPr lang="en-US" sz="2400" dirty="0" err="1" smtClean="0">
                <a:solidFill>
                  <a:srgbClr val="FF0000"/>
                </a:solidFill>
                <a:latin typeface="+mj-lt"/>
              </a:rPr>
              <a:t>tấn</a:t>
            </a:r>
            <a:r>
              <a:rPr lang="en-US" sz="2400" dirty="0" smtClean="0">
                <a:solidFill>
                  <a:srgbClr val="FF0000"/>
                </a:solidFill>
                <a:latin typeface="+mj-lt"/>
              </a:rPr>
              <a:t> </a:t>
            </a:r>
            <a:r>
              <a:rPr lang="en-US" sz="2400" dirty="0" err="1" smtClean="0">
                <a:solidFill>
                  <a:srgbClr val="FF0000"/>
                </a:solidFill>
                <a:latin typeface="+mj-lt"/>
              </a:rPr>
              <a:t>công</a:t>
            </a:r>
            <a:r>
              <a:rPr lang="en-US" sz="2400" dirty="0" smtClean="0">
                <a:solidFill>
                  <a:srgbClr val="FF0000"/>
                </a:solidFill>
                <a:latin typeface="+mj-lt"/>
              </a:rPr>
              <a:t> </a:t>
            </a:r>
            <a:r>
              <a:rPr lang="en-US" sz="2400" dirty="0" err="1" smtClean="0">
                <a:solidFill>
                  <a:srgbClr val="FF0000"/>
                </a:solidFill>
                <a:latin typeface="+mj-lt"/>
              </a:rPr>
              <a:t>sử</a:t>
            </a:r>
            <a:r>
              <a:rPr lang="en-US" sz="2400" dirty="0" smtClean="0">
                <a:solidFill>
                  <a:srgbClr val="FF0000"/>
                </a:solidFill>
                <a:latin typeface="+mj-lt"/>
              </a:rPr>
              <a:t> </a:t>
            </a:r>
            <a:r>
              <a:rPr lang="en-US" sz="2400" dirty="0" err="1" smtClean="0">
                <a:solidFill>
                  <a:srgbClr val="FF0000"/>
                </a:solidFill>
                <a:latin typeface="+mj-lt"/>
              </a:rPr>
              <a:t>dụng</a:t>
            </a:r>
            <a:r>
              <a:rPr lang="en-US" sz="2400" dirty="0" smtClean="0">
                <a:solidFill>
                  <a:srgbClr val="FF0000"/>
                </a:solidFill>
                <a:latin typeface="+mj-lt"/>
              </a:rPr>
              <a:t> </a:t>
            </a:r>
            <a:r>
              <a:rPr lang="en-US" sz="2400" dirty="0" err="1" smtClean="0">
                <a:solidFill>
                  <a:srgbClr val="FF0000"/>
                </a:solidFill>
                <a:latin typeface="+mj-lt"/>
              </a:rPr>
              <a:t>câu</a:t>
            </a:r>
            <a:r>
              <a:rPr lang="en-US" sz="2400" dirty="0" smtClean="0">
                <a:solidFill>
                  <a:srgbClr val="FF0000"/>
                </a:solidFill>
                <a:latin typeface="+mj-lt"/>
              </a:rPr>
              <a:t> </a:t>
            </a:r>
            <a:r>
              <a:rPr lang="en-US" sz="2400" dirty="0" err="1" smtClean="0">
                <a:solidFill>
                  <a:srgbClr val="FF0000"/>
                </a:solidFill>
                <a:latin typeface="+mj-lt"/>
              </a:rPr>
              <a:t>lệnh</a:t>
            </a:r>
            <a:r>
              <a:rPr lang="en-US" sz="2400" dirty="0" smtClean="0">
                <a:solidFill>
                  <a:srgbClr val="FF0000"/>
                </a:solidFill>
                <a:latin typeface="+mj-lt"/>
              </a:rPr>
              <a:t> INSERT</a:t>
            </a:r>
          </a:p>
          <a:p>
            <a:r>
              <a:rPr lang="vi-VN" dirty="0" smtClean="0">
                <a:latin typeface="+mj-lt"/>
              </a:rPr>
              <a:t>Thông thường các ứng dụng web cho phép người dùng đăng kí một tài khoản để tham gia. Chức năng không thể thiếu là sau khi đăng kí thành công, người dùng có thể xem và hiệu chỉnh thông tin của mình. SQL injection có thể được dùng khi hệ thống không kiểm tra tính hợp lệ của thông tin nhập vào.</a:t>
            </a:r>
          </a:p>
        </p:txBody>
      </p:sp>
      <p:grpSp>
        <p:nvGrpSpPr>
          <p:cNvPr id="13" name="Group 12"/>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27</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27</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643043" y="1643050"/>
            <a:ext cx="6858048" cy="2123658"/>
          </a:xfrm>
          <a:prstGeom prst="rect">
            <a:avLst/>
          </a:prstGeom>
          <a:noFill/>
        </p:spPr>
        <p:txBody>
          <a:bodyPr wrap="square" rtlCol="0">
            <a:spAutoFit/>
          </a:bodyPr>
          <a:lstStyle/>
          <a:p>
            <a:r>
              <a:rPr lang="en-US" sz="2400" dirty="0" err="1" smtClean="0">
                <a:solidFill>
                  <a:srgbClr val="FF0000"/>
                </a:solidFill>
                <a:latin typeface="+mj-lt"/>
              </a:rPr>
              <a:t>Dạng</a:t>
            </a:r>
            <a:r>
              <a:rPr lang="en-US" sz="2400" dirty="0" smtClean="0">
                <a:solidFill>
                  <a:srgbClr val="FF0000"/>
                </a:solidFill>
                <a:latin typeface="+mj-lt"/>
              </a:rPr>
              <a:t> </a:t>
            </a:r>
            <a:r>
              <a:rPr lang="en-US" sz="2400" dirty="0" err="1" smtClean="0">
                <a:solidFill>
                  <a:srgbClr val="FF0000"/>
                </a:solidFill>
                <a:latin typeface="+mj-lt"/>
              </a:rPr>
              <a:t>tấn</a:t>
            </a:r>
            <a:r>
              <a:rPr lang="en-US" sz="2400" dirty="0" smtClean="0">
                <a:solidFill>
                  <a:srgbClr val="FF0000"/>
                </a:solidFill>
                <a:latin typeface="+mj-lt"/>
              </a:rPr>
              <a:t> </a:t>
            </a:r>
            <a:r>
              <a:rPr lang="en-US" sz="2400" dirty="0" err="1" smtClean="0">
                <a:solidFill>
                  <a:srgbClr val="FF0000"/>
                </a:solidFill>
                <a:latin typeface="+mj-lt"/>
              </a:rPr>
              <a:t>công</a:t>
            </a:r>
            <a:r>
              <a:rPr lang="en-US" sz="2400" dirty="0" smtClean="0">
                <a:solidFill>
                  <a:srgbClr val="FF0000"/>
                </a:solidFill>
                <a:latin typeface="+mj-lt"/>
              </a:rPr>
              <a:t> </a:t>
            </a:r>
            <a:r>
              <a:rPr lang="en-US" sz="2400" dirty="0" err="1" smtClean="0">
                <a:solidFill>
                  <a:srgbClr val="FF0000"/>
                </a:solidFill>
                <a:latin typeface="+mj-lt"/>
              </a:rPr>
              <a:t>sử</a:t>
            </a:r>
            <a:r>
              <a:rPr lang="en-US" sz="2400" dirty="0" smtClean="0">
                <a:solidFill>
                  <a:srgbClr val="FF0000"/>
                </a:solidFill>
                <a:latin typeface="+mj-lt"/>
              </a:rPr>
              <a:t> </a:t>
            </a:r>
            <a:r>
              <a:rPr lang="en-US" sz="2400" dirty="0" err="1" smtClean="0">
                <a:solidFill>
                  <a:srgbClr val="FF0000"/>
                </a:solidFill>
                <a:latin typeface="+mj-lt"/>
              </a:rPr>
              <a:t>dụng</a:t>
            </a:r>
            <a:r>
              <a:rPr lang="en-US" sz="2400" dirty="0" smtClean="0">
                <a:solidFill>
                  <a:srgbClr val="FF0000"/>
                </a:solidFill>
                <a:latin typeface="+mj-lt"/>
              </a:rPr>
              <a:t> stored-procedures </a:t>
            </a:r>
          </a:p>
          <a:p>
            <a:r>
              <a:rPr lang="vi-VN" dirty="0" smtClean="0">
                <a:latin typeface="+mj-lt"/>
              </a:rPr>
              <a:t>Việc tấn công bằng stored-procedures sẽ gây tác hại rất lớn nếu ứng dụng được thực thi với quyền quản trị hệ thống 'sa'. Ví dụ, nếu ta thay đoạn mã tiêm vào dạng: </a:t>
            </a:r>
            <a:r>
              <a:rPr lang="vi-VN" b="1" dirty="0" smtClean="0">
                <a:latin typeface="+mj-lt"/>
              </a:rPr>
              <a:t>'; EXEC xp_cmdshell ‘cmd.exe dir C: '. </a:t>
            </a:r>
          </a:p>
          <a:p>
            <a:endParaRPr lang="vi-VN" b="1" dirty="0" smtClean="0">
              <a:latin typeface="+mj-lt"/>
            </a:endParaRPr>
          </a:p>
          <a:p>
            <a:r>
              <a:rPr lang="vi-VN" b="1" dirty="0" smtClean="0">
                <a:latin typeface="+mj-lt"/>
              </a:rPr>
              <a:t>  </a:t>
            </a:r>
            <a:r>
              <a:rPr lang="vi-VN" dirty="0" smtClean="0">
                <a:latin typeface="+mj-lt"/>
              </a:rPr>
              <a:t>Lúc này hệ thống sẽ thực hiện lệnh liệt kê thư mục trên ổ đĩa C:\ cài đặt server. Việc phá hoại kiểu nào tuỳ thuộc vào câu lệnh đằng sau cmd.exe.</a:t>
            </a:r>
            <a:r>
              <a:rPr lang="en-US" dirty="0" smtClean="0">
                <a:latin typeface="+mj-lt"/>
              </a:rPr>
              <a:t> </a:t>
            </a:r>
          </a:p>
        </p:txBody>
      </p:sp>
      <p:grpSp>
        <p:nvGrpSpPr>
          <p:cNvPr id="1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6" name="Picture 15"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28</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28</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357290" y="1428736"/>
            <a:ext cx="7500990" cy="3262432"/>
          </a:xfrm>
          <a:prstGeom prst="rect">
            <a:avLst/>
          </a:prstGeom>
        </p:spPr>
        <p:txBody>
          <a:bodyPr wrap="square">
            <a:spAutoFit/>
          </a:bodyPr>
          <a:lstStyle/>
          <a:p>
            <a:pPr>
              <a:lnSpc>
                <a:spcPct val="130000"/>
              </a:lnSpc>
            </a:pPr>
            <a:r>
              <a:rPr lang="en-US" sz="2000" b="1" dirty="0" err="1" smtClean="0">
                <a:latin typeface="Times New Roman" pitchFamily="18" charset="0"/>
                <a:cs typeface="Times New Roman" pitchFamily="18" charset="0"/>
              </a:rPr>
              <a:t>Phương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pháp</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phòng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chống</a:t>
            </a:r>
            <a:endParaRPr lang="en-US" sz="2000" b="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hacker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vậy</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Firewall, IDS, IDP, proxy server, ….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mình</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Tóm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a:t>
            </a:r>
          </a:p>
        </p:txBody>
      </p:sp>
      <p:grpSp>
        <p:nvGrpSpPr>
          <p:cNvPr id="1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29</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29</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285852" y="2500306"/>
            <a:ext cx="7358114" cy="4053417"/>
          </a:xfrm>
          <a:prstGeom prst="rect">
            <a:avLst/>
          </a:prstGeom>
        </p:spPr>
        <p:txBody>
          <a:bodyPr wrap="square">
            <a:spAutoFit/>
          </a:bodyPr>
          <a:lstStyle/>
          <a:p>
            <a:pPr>
              <a:lnSpc>
                <a:spcPct val="130000"/>
              </a:lnSpc>
            </a:pPr>
            <a:r>
              <a:rPr lang="en-US" b="1" dirty="0" smtClean="0"/>
              <a:t>1. </a:t>
            </a:r>
            <a:r>
              <a:rPr lang="en-US" b="1" dirty="0" err="1" smtClean="0"/>
              <a:t>Nghe</a:t>
            </a:r>
            <a:r>
              <a:rPr lang="en-US" b="1" dirty="0" smtClean="0"/>
              <a:t> </a:t>
            </a:r>
            <a:r>
              <a:rPr lang="en-US" b="1" dirty="0" err="1" smtClean="0"/>
              <a:t>trộm</a:t>
            </a:r>
            <a:r>
              <a:rPr lang="en-US" b="1" dirty="0" smtClean="0"/>
              <a:t> </a:t>
            </a:r>
            <a:r>
              <a:rPr lang="en-US" b="1" dirty="0" err="1" smtClean="0"/>
              <a:t>mạng</a:t>
            </a:r>
            <a:r>
              <a:rPr lang="en-US" b="1" dirty="0" smtClean="0"/>
              <a:t> </a:t>
            </a:r>
            <a:r>
              <a:rPr lang="en-US" b="1" dirty="0" err="1" smtClean="0"/>
              <a:t>là</a:t>
            </a:r>
            <a:r>
              <a:rPr lang="en-US" b="1" dirty="0" smtClean="0"/>
              <a:t> </a:t>
            </a:r>
            <a:r>
              <a:rPr lang="en-US" b="1" dirty="0" err="1" smtClean="0"/>
              <a:t>gì</a:t>
            </a:r>
            <a:r>
              <a:rPr lang="en-US" b="1" dirty="0" smtClean="0"/>
              <a:t>?</a:t>
            </a:r>
            <a:r>
              <a:rPr lang="en-US" dirty="0" smtClean="0"/>
              <a:t/>
            </a:r>
            <a:br>
              <a:rPr lang="en-US" dirty="0" smtClean="0"/>
            </a:br>
            <a:r>
              <a:rPr lang="en-US" dirty="0" err="1" smtClean="0"/>
              <a:t>Nghe</a:t>
            </a:r>
            <a:r>
              <a:rPr lang="en-US" dirty="0" smtClean="0"/>
              <a:t> </a:t>
            </a:r>
            <a:r>
              <a:rPr lang="en-US" dirty="0" err="1" smtClean="0"/>
              <a:t>trộm</a:t>
            </a:r>
            <a:r>
              <a:rPr lang="en-US" dirty="0" smtClean="0"/>
              <a:t> hay </a:t>
            </a:r>
            <a:r>
              <a:rPr lang="en-US" dirty="0" err="1" smtClean="0"/>
              <a:t>nghe</a:t>
            </a:r>
            <a:r>
              <a:rPr lang="en-US" dirty="0" smtClean="0"/>
              <a:t> </a:t>
            </a:r>
            <a:r>
              <a:rPr lang="en-US" dirty="0" err="1" smtClean="0"/>
              <a:t>lén</a:t>
            </a:r>
            <a:r>
              <a:rPr lang="en-US" dirty="0" smtClean="0"/>
              <a:t> </a:t>
            </a:r>
            <a:r>
              <a:rPr lang="en-US" dirty="0" err="1" smtClean="0"/>
              <a:t>trên</a:t>
            </a:r>
            <a:r>
              <a:rPr lang="en-US" dirty="0" smtClean="0"/>
              <a:t> </a:t>
            </a:r>
            <a:r>
              <a:rPr lang="en-US" dirty="0" err="1" smtClean="0"/>
              <a:t>mạng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ngành</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máy</a:t>
            </a:r>
            <a:r>
              <a:rPr lang="en-US" dirty="0" smtClean="0"/>
              <a:t> </a:t>
            </a:r>
            <a:r>
              <a:rPr lang="en-US" dirty="0" err="1" smtClean="0"/>
              <a:t>tính</a:t>
            </a:r>
            <a:r>
              <a:rPr lang="en-US" dirty="0" smtClean="0"/>
              <a:t>. Theo </a:t>
            </a:r>
            <a:r>
              <a:rPr lang="en-US" dirty="0" err="1" smtClean="0"/>
              <a:t>đúng</a:t>
            </a:r>
            <a:r>
              <a:rPr lang="en-US" dirty="0" smtClean="0"/>
              <a:t> </a:t>
            </a:r>
            <a:r>
              <a:rPr lang="en-US" dirty="0" err="1" smtClean="0"/>
              <a:t>như</a:t>
            </a:r>
            <a:r>
              <a:rPr lang="en-US" dirty="0" smtClean="0"/>
              <a:t> </a:t>
            </a:r>
            <a:r>
              <a:rPr lang="en-US" dirty="0" err="1" smtClean="0"/>
              <a:t>tên</a:t>
            </a:r>
            <a:r>
              <a:rPr lang="en-US" dirty="0" smtClean="0"/>
              <a:t> </a:t>
            </a:r>
            <a:r>
              <a:rPr lang="en-US" dirty="0" err="1" smtClean="0"/>
              <a:t>gọi</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không</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trực</a:t>
            </a:r>
            <a:r>
              <a:rPr lang="en-US" dirty="0" smtClean="0"/>
              <a:t> </a:t>
            </a:r>
            <a:r>
              <a:rPr lang="en-US" dirty="0" err="1" smtClean="0"/>
              <a:t>diện</a:t>
            </a:r>
            <a:r>
              <a:rPr lang="en-US" dirty="0" smtClean="0"/>
              <a:t> </a:t>
            </a:r>
            <a:r>
              <a:rPr lang="en-US" dirty="0" err="1" smtClean="0"/>
              <a:t>vào</a:t>
            </a:r>
            <a:r>
              <a:rPr lang="en-US" dirty="0" smtClean="0"/>
              <a:t> </a:t>
            </a:r>
            <a:r>
              <a:rPr lang="en-US" dirty="0" err="1" smtClean="0"/>
              <a:t>các</a:t>
            </a:r>
            <a:r>
              <a:rPr lang="en-US" dirty="0" smtClean="0"/>
              <a:t> </a:t>
            </a:r>
            <a:r>
              <a:rPr lang="en-US" dirty="0" err="1" smtClean="0"/>
              <a:t>máy</a:t>
            </a:r>
            <a:r>
              <a:rPr lang="en-US" dirty="0" smtClean="0"/>
              <a:t> </a:t>
            </a:r>
            <a:r>
              <a:rPr lang="en-US" dirty="0" err="1" smtClean="0"/>
              <a:t>người</a:t>
            </a:r>
            <a:r>
              <a:rPr lang="en-US" dirty="0" smtClean="0"/>
              <a:t> </a:t>
            </a:r>
            <a:r>
              <a:rPr lang="en-US" dirty="0" err="1" smtClean="0"/>
              <a:t>dùng</a:t>
            </a:r>
            <a:r>
              <a:rPr lang="en-US" dirty="0" smtClean="0"/>
              <a:t> (client) hay </a:t>
            </a:r>
            <a:r>
              <a:rPr lang="en-US" dirty="0" err="1" smtClean="0"/>
              <a:t>máy</a:t>
            </a:r>
            <a:r>
              <a:rPr lang="en-US" dirty="0" smtClean="0"/>
              <a:t> </a:t>
            </a:r>
            <a:r>
              <a:rPr lang="en-US" dirty="0" err="1" smtClean="0"/>
              <a:t>chủ</a:t>
            </a:r>
            <a:r>
              <a:rPr lang="en-US" dirty="0" smtClean="0"/>
              <a:t> (server), </a:t>
            </a:r>
            <a:r>
              <a:rPr lang="en-US" dirty="0" err="1" smtClean="0"/>
              <a:t>mà</a:t>
            </a:r>
            <a:r>
              <a:rPr lang="en-US" dirty="0" smtClean="0"/>
              <a:t> </a:t>
            </a:r>
            <a:r>
              <a:rPr lang="en-US" dirty="0" err="1" smtClean="0"/>
              <a:t>nó</a:t>
            </a:r>
            <a:r>
              <a:rPr lang="en-US" dirty="0" smtClean="0"/>
              <a:t> </a:t>
            </a:r>
            <a:r>
              <a:rPr lang="en-US" dirty="0" err="1" smtClean="0"/>
              <a:t>nhằm</a:t>
            </a:r>
            <a:r>
              <a:rPr lang="en-US" dirty="0" smtClean="0"/>
              <a:t> </a:t>
            </a:r>
            <a:r>
              <a:rPr lang="en-US" dirty="0" err="1" smtClean="0"/>
              <a:t>vào</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máy</a:t>
            </a:r>
            <a:r>
              <a:rPr lang="en-US" dirty="0" smtClean="0"/>
              <a:t>. Sniffing </a:t>
            </a:r>
            <a:r>
              <a:rPr lang="en-US" dirty="0" err="1" smtClean="0"/>
              <a:t>là</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viên</a:t>
            </a:r>
            <a:r>
              <a:rPr lang="en-US" dirty="0" smtClean="0"/>
              <a:t> </a:t>
            </a:r>
            <a:r>
              <a:rPr lang="en-US" dirty="0" err="1" smtClean="0"/>
              <a:t>dùng</a:t>
            </a:r>
            <a:r>
              <a:rPr lang="en-US" dirty="0" smtClean="0"/>
              <a:t> </a:t>
            </a:r>
            <a:r>
              <a:rPr lang="en-US" dirty="0" err="1" smtClean="0"/>
              <a:t>theo</a:t>
            </a:r>
            <a:r>
              <a:rPr lang="en-US" dirty="0" smtClean="0"/>
              <a:t> </a:t>
            </a:r>
            <a:r>
              <a:rPr lang="en-US" dirty="0" err="1" smtClean="0"/>
              <a:t>dõi</a:t>
            </a:r>
            <a:r>
              <a:rPr lang="en-US" dirty="0" smtClean="0"/>
              <a:t>, </a:t>
            </a:r>
            <a:r>
              <a:rPr lang="en-US" dirty="0" err="1" smtClean="0"/>
              <a:t>chuẩn</a:t>
            </a:r>
            <a:r>
              <a:rPr lang="en-US" dirty="0" smtClean="0"/>
              <a:t> </a:t>
            </a:r>
            <a:r>
              <a:rPr lang="en-US" dirty="0" err="1" smtClean="0"/>
              <a:t>đoán</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sự</a:t>
            </a:r>
            <a:r>
              <a:rPr lang="en-US" dirty="0" smtClean="0"/>
              <a:t> </a:t>
            </a:r>
            <a:r>
              <a:rPr lang="en-US" dirty="0" err="1" smtClean="0"/>
              <a:t>cố</a:t>
            </a:r>
            <a:r>
              <a:rPr lang="en-US" dirty="0" smtClean="0"/>
              <a:t> </a:t>
            </a:r>
            <a:r>
              <a:rPr lang="en-US" dirty="0" err="1" smtClean="0"/>
              <a:t>nhằm</a:t>
            </a:r>
            <a:r>
              <a:rPr lang="en-US" dirty="0" smtClean="0"/>
              <a:t> </a:t>
            </a:r>
            <a:r>
              <a:rPr lang="en-US" dirty="0" err="1" smtClean="0"/>
              <a:t>giúp</a:t>
            </a:r>
            <a:r>
              <a:rPr lang="en-US" dirty="0" smtClean="0"/>
              <a:t> </a:t>
            </a:r>
            <a:r>
              <a:rPr lang="en-US" dirty="0" err="1" smtClean="0"/>
              <a:t>cải</a:t>
            </a:r>
            <a:r>
              <a:rPr lang="en-US" dirty="0" smtClean="0"/>
              <a:t> </a:t>
            </a:r>
            <a:r>
              <a:rPr lang="en-US" dirty="0" err="1" smtClean="0"/>
              <a:t>thiện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mạng</a:t>
            </a:r>
            <a:r>
              <a:rPr lang="en-US" dirty="0" smtClean="0"/>
              <a:t>. </a:t>
            </a:r>
            <a:r>
              <a:rPr lang="en-US" dirty="0" err="1" smtClean="0"/>
              <a:t>Tuy</a:t>
            </a:r>
            <a:r>
              <a:rPr lang="en-US" dirty="0" smtClean="0"/>
              <a:t> </a:t>
            </a:r>
            <a:r>
              <a:rPr lang="en-US" dirty="0" err="1" smtClean="0"/>
              <a:t>nhiên</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về</a:t>
            </a:r>
            <a:r>
              <a:rPr lang="en-US" dirty="0" smtClean="0"/>
              <a:t> </a:t>
            </a:r>
            <a:r>
              <a:rPr lang="en-US" dirty="0" err="1" smtClean="0"/>
              <a:t>sau</a:t>
            </a:r>
            <a:r>
              <a:rPr lang="en-US" dirty="0" smtClean="0"/>
              <a:t> </a:t>
            </a:r>
            <a:r>
              <a:rPr lang="en-US" dirty="0" err="1" smtClean="0"/>
              <a:t>bị</a:t>
            </a:r>
            <a:r>
              <a:rPr lang="en-US" dirty="0" smtClean="0"/>
              <a:t> </a:t>
            </a:r>
            <a:r>
              <a:rPr lang="en-US" dirty="0" err="1" smtClean="0"/>
              <a:t>biến</a:t>
            </a:r>
            <a:r>
              <a:rPr lang="en-US" dirty="0" smtClean="0"/>
              <a:t> </a:t>
            </a:r>
            <a:r>
              <a:rPr lang="en-US" dirty="0" err="1" smtClean="0"/>
              <a:t>tướng</a:t>
            </a:r>
            <a:r>
              <a:rPr lang="en-US" dirty="0" smtClean="0"/>
              <a:t>, </a:t>
            </a:r>
            <a:r>
              <a:rPr lang="en-US" dirty="0" err="1" smtClean="0"/>
              <a:t>trở</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đắc</a:t>
            </a:r>
            <a:r>
              <a:rPr lang="en-US" dirty="0" smtClean="0"/>
              <a:t> </a:t>
            </a:r>
            <a:r>
              <a:rPr lang="en-US" dirty="0" err="1" smtClean="0"/>
              <a:t>lực</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trái</a:t>
            </a:r>
            <a:r>
              <a:rPr lang="en-US" dirty="0" smtClean="0"/>
              <a:t> </a:t>
            </a:r>
            <a:r>
              <a:rPr lang="en-US" dirty="0" err="1" smtClean="0"/>
              <a:t>phép</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nhạy</a:t>
            </a:r>
            <a:r>
              <a:rPr lang="en-US" dirty="0" smtClean="0"/>
              <a:t> </a:t>
            </a:r>
            <a:r>
              <a:rPr lang="en-US" dirty="0" err="1" smtClean="0"/>
              <a:t>cảm</a:t>
            </a:r>
            <a:r>
              <a:rPr lang="en-US" dirty="0" smtClean="0"/>
              <a:t>, </a:t>
            </a:r>
            <a:r>
              <a:rPr lang="en-US" dirty="0" err="1" smtClean="0"/>
              <a:t>tên</a:t>
            </a:r>
            <a:r>
              <a:rPr lang="en-US" dirty="0" smtClean="0"/>
              <a:t> </a:t>
            </a:r>
            <a:r>
              <a:rPr lang="en-US" dirty="0" err="1" smtClean="0"/>
              <a:t>tài</a:t>
            </a:r>
            <a:r>
              <a:rPr lang="en-US" dirty="0" smtClean="0"/>
              <a:t> </a:t>
            </a:r>
            <a:r>
              <a:rPr lang="en-US" dirty="0" err="1" smtClean="0"/>
              <a:t>khoản</a:t>
            </a:r>
            <a:r>
              <a:rPr lang="en-US" dirty="0" smtClean="0"/>
              <a:t>, </a:t>
            </a:r>
            <a:r>
              <a:rPr lang="en-US" dirty="0" err="1" smtClean="0"/>
              <a:t>mật</a:t>
            </a:r>
            <a:r>
              <a:rPr lang="en-US" dirty="0" smtClean="0"/>
              <a:t> </a:t>
            </a:r>
            <a:r>
              <a:rPr lang="en-US" dirty="0" err="1" smtClean="0"/>
              <a:t>khẩu</a:t>
            </a:r>
            <a:r>
              <a:rPr lang="en-US" dirty="0" smtClean="0"/>
              <a:t>, credit card,…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khi</a:t>
            </a:r>
            <a:r>
              <a:rPr lang="en-US" dirty="0" smtClean="0"/>
              <a:t> </a:t>
            </a:r>
            <a:r>
              <a:rPr lang="en-US" dirty="0" err="1" smtClean="0"/>
              <a:t>luân</a:t>
            </a:r>
            <a:r>
              <a:rPr lang="en-US" dirty="0" smtClean="0"/>
              <a:t> </a:t>
            </a:r>
            <a:r>
              <a:rPr lang="en-US" dirty="0" err="1" smtClean="0"/>
              <a:t>chuyển</a:t>
            </a:r>
            <a:r>
              <a:rPr lang="en-US" dirty="0" smtClean="0"/>
              <a:t> </a:t>
            </a:r>
            <a:r>
              <a:rPr lang="en-US" dirty="0" err="1" smtClean="0"/>
              <a:t>trên</a:t>
            </a:r>
            <a:r>
              <a:rPr lang="en-US" dirty="0" smtClean="0"/>
              <a:t> </a:t>
            </a:r>
            <a:r>
              <a:rPr lang="en-US" dirty="0" err="1" smtClean="0"/>
              <a:t>mạng</a:t>
            </a:r>
            <a:r>
              <a:rPr lang="en-US" dirty="0" smtClean="0"/>
              <a:t> .</a:t>
            </a:r>
            <a:endParaRPr lang="en-US" dirty="0" smtClean="0">
              <a:latin typeface="Times New Roman" pitchFamily="18" charset="0"/>
              <a:cs typeface="Times New Roman" pitchFamily="18" charset="0"/>
            </a:endParaRPr>
          </a:p>
        </p:txBody>
      </p:sp>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TextBox 15"/>
          <p:cNvSpPr txBox="1"/>
          <p:nvPr/>
        </p:nvSpPr>
        <p:spPr>
          <a:xfrm>
            <a:off x="1571604" y="1785926"/>
            <a:ext cx="6072230" cy="523220"/>
          </a:xfrm>
          <a:prstGeom prst="rect">
            <a:avLst/>
          </a:prstGeom>
          <a:noFill/>
        </p:spPr>
        <p:txBody>
          <a:bodyPr wrap="square" rtlCol="0">
            <a:spAutoFit/>
          </a:bodyPr>
          <a:lstStyle/>
          <a:p>
            <a:r>
              <a:rPr lang="en-US" sz="2800" b="1" dirty="0" err="1" smtClean="0">
                <a:solidFill>
                  <a:srgbClr val="FF0000"/>
                </a:solidFill>
                <a:latin typeface="+mj-lt"/>
              </a:rPr>
              <a:t>Tấn</a:t>
            </a:r>
            <a:r>
              <a:rPr lang="en-US" sz="2800" b="1" dirty="0" smtClean="0">
                <a:solidFill>
                  <a:srgbClr val="FF0000"/>
                </a:solidFill>
                <a:latin typeface="+mj-lt"/>
              </a:rPr>
              <a:t> </a:t>
            </a:r>
            <a:r>
              <a:rPr lang="en-US" sz="2800" b="1" dirty="0" err="1" smtClean="0">
                <a:solidFill>
                  <a:srgbClr val="FF0000"/>
                </a:solidFill>
                <a:latin typeface="+mj-lt"/>
              </a:rPr>
              <a:t>công</a:t>
            </a:r>
            <a:r>
              <a:rPr lang="en-US" sz="2800" b="1" dirty="0" smtClean="0">
                <a:solidFill>
                  <a:srgbClr val="FF0000"/>
                </a:solidFill>
                <a:latin typeface="+mj-lt"/>
              </a:rPr>
              <a:t> </a:t>
            </a:r>
            <a:r>
              <a:rPr lang="en-US" sz="2800" b="1" dirty="0" err="1" smtClean="0">
                <a:solidFill>
                  <a:srgbClr val="FF0000"/>
                </a:solidFill>
                <a:latin typeface="+mj-lt"/>
              </a:rPr>
              <a:t>dạng</a:t>
            </a:r>
            <a:r>
              <a:rPr lang="en-US" sz="2800" b="1" dirty="0" smtClean="0">
                <a:solidFill>
                  <a:srgbClr val="FF0000"/>
                </a:solidFill>
                <a:latin typeface="+mj-lt"/>
              </a:rPr>
              <a:t> </a:t>
            </a:r>
            <a:r>
              <a:rPr lang="en-US" sz="2800" b="1" dirty="0" err="1" smtClean="0">
                <a:solidFill>
                  <a:srgbClr val="FF0000"/>
                </a:solidFill>
                <a:latin typeface="+mj-lt"/>
              </a:rPr>
              <a:t>nghe</a:t>
            </a:r>
            <a:r>
              <a:rPr lang="en-US" sz="2800" b="1" dirty="0" smtClean="0">
                <a:solidFill>
                  <a:srgbClr val="FF0000"/>
                </a:solidFill>
                <a:latin typeface="+mj-lt"/>
              </a:rPr>
              <a:t> </a:t>
            </a:r>
            <a:r>
              <a:rPr lang="en-US" sz="2800" b="1" dirty="0" err="1" smtClean="0">
                <a:solidFill>
                  <a:srgbClr val="FF0000"/>
                </a:solidFill>
                <a:latin typeface="+mj-lt"/>
              </a:rPr>
              <a:t>trộm</a:t>
            </a:r>
            <a:endParaRPr lang="vi-VN" sz="2800" b="1" dirty="0" smtClean="0">
              <a:solidFill>
                <a:srgbClr val="FF0000"/>
              </a:solidFill>
              <a:latin typeface="+mj-lt"/>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2" name="Date Placeholder 1"/>
          <p:cNvSpPr>
            <a:spLocks noGrp="1"/>
          </p:cNvSpPr>
          <p:nvPr>
            <p:ph type="dt" sz="half" idx="10"/>
          </p:nvPr>
        </p:nvSpPr>
        <p:spPr/>
        <p:txBody>
          <a:bodyPr/>
          <a:lstStyle/>
          <a:p>
            <a:fld id="{108789DF-3CEF-42C6-9433-35B35CC8745F}" type="datetime1">
              <a:rPr lang="vi-VN" smtClean="0">
                <a:solidFill>
                  <a:srgbClr val="FF0000"/>
                </a:solidFill>
              </a:rPr>
              <a:pPr/>
              <a:t>09/12/2013</a:t>
            </a:fld>
            <a:endParaRPr lang="en-US" dirty="0"/>
          </a:p>
        </p:txBody>
      </p:sp>
      <p:sp>
        <p:nvSpPr>
          <p:cNvPr id="4" name="Slide Number Placeholder 3"/>
          <p:cNvSpPr>
            <a:spLocks noGrp="1"/>
          </p:cNvSpPr>
          <p:nvPr>
            <p:ph type="sldNum" sz="quarter" idx="12"/>
          </p:nvPr>
        </p:nvSpPr>
        <p:spPr/>
        <p:txBody>
          <a:bodyPr/>
          <a:lstStyle/>
          <a:p>
            <a:fld id="{3403A0D8-CBC3-4D93-9BA3-776114253A4C}" type="slidenum">
              <a:rPr lang="en-US" smtClean="0"/>
              <a:pPr/>
              <a:t>3</a:t>
            </a:fld>
            <a:endParaRPr lang="en-US"/>
          </a:p>
        </p:txBody>
      </p:sp>
      <p:grpSp>
        <p:nvGrpSpPr>
          <p:cNvPr id="41023" name="Group 63"/>
          <p:cNvGrpSpPr>
            <a:grpSpLocks/>
          </p:cNvGrpSpPr>
          <p:nvPr/>
        </p:nvGrpSpPr>
        <p:grpSpPr bwMode="auto">
          <a:xfrm>
            <a:off x="1285852" y="2428868"/>
            <a:ext cx="6357772" cy="3200400"/>
            <a:chOff x="1152" y="1164"/>
            <a:chExt cx="3521" cy="2196"/>
          </a:xfrm>
        </p:grpSpPr>
        <p:grpSp>
          <p:nvGrpSpPr>
            <p:cNvPr id="40991" name="Group 31"/>
            <p:cNvGrpSpPr>
              <a:grpSpLocks/>
            </p:cNvGrpSpPr>
            <p:nvPr/>
          </p:nvGrpSpPr>
          <p:grpSpPr bwMode="auto">
            <a:xfrm>
              <a:off x="1152" y="1164"/>
              <a:ext cx="3360" cy="468"/>
              <a:chOff x="1152" y="1440"/>
              <a:chExt cx="3360" cy="468"/>
            </a:xfrm>
          </p:grpSpPr>
          <p:sp>
            <p:nvSpPr>
              <p:cNvPr id="40992" name="AutoShape 32"/>
              <p:cNvSpPr>
                <a:spLocks noChangeArrowheads="1"/>
              </p:cNvSpPr>
              <p:nvPr/>
            </p:nvSpPr>
            <p:spPr bwMode="gray">
              <a:xfrm>
                <a:off x="1382" y="1475"/>
                <a:ext cx="3130" cy="421"/>
              </a:xfrm>
              <a:prstGeom prst="roundRect">
                <a:avLst>
                  <a:gd name="adj" fmla="val 50000"/>
                </a:avLst>
              </a:prstGeom>
              <a:noFill/>
              <a:ln w="38100" algn="ctr">
                <a:solidFill>
                  <a:schemeClr val="tx2"/>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40993" name="Group 33"/>
              <p:cNvGrpSpPr>
                <a:grpSpLocks/>
              </p:cNvGrpSpPr>
              <p:nvPr/>
            </p:nvGrpSpPr>
            <p:grpSpPr bwMode="auto">
              <a:xfrm>
                <a:off x="1152" y="1440"/>
                <a:ext cx="581" cy="468"/>
                <a:chOff x="720" y="960"/>
                <a:chExt cx="987" cy="795"/>
              </a:xfrm>
            </p:grpSpPr>
            <p:sp>
              <p:nvSpPr>
                <p:cNvPr id="40994" name="Oval 34"/>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995" name="Oval 35"/>
                <p:cNvSpPr>
                  <a:spLocks noChangeArrowheads="1"/>
                </p:cNvSpPr>
                <p:nvPr/>
              </p:nvSpPr>
              <p:spPr bwMode="gray">
                <a:xfrm rot="1758052">
                  <a:off x="720" y="960"/>
                  <a:ext cx="960" cy="768"/>
                </a:xfrm>
                <a:prstGeom prst="ellipse">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996"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0997" name="Text Box 37"/>
              <p:cNvSpPr txBox="1">
                <a:spLocks noChangeArrowheads="1"/>
              </p:cNvSpPr>
              <p:nvPr/>
            </p:nvSpPr>
            <p:spPr bwMode="gray">
              <a:xfrm>
                <a:off x="2022" y="1538"/>
                <a:ext cx="1685"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2400" b="1" dirty="0" err="1" smtClean="0">
                    <a:solidFill>
                      <a:srgbClr val="000000"/>
                    </a:solidFill>
                    <a:latin typeface="+mj-lt"/>
                  </a:rPr>
                  <a:t>Tổng</a:t>
                </a:r>
                <a:r>
                  <a:rPr lang="en-US" sz="2400" b="1" dirty="0" smtClean="0">
                    <a:solidFill>
                      <a:srgbClr val="000000"/>
                    </a:solidFill>
                    <a:latin typeface="+mj-lt"/>
                  </a:rPr>
                  <a:t> </a:t>
                </a:r>
                <a:r>
                  <a:rPr lang="en-US" sz="2400" b="1" dirty="0" err="1" smtClean="0">
                    <a:solidFill>
                      <a:srgbClr val="000000"/>
                    </a:solidFill>
                    <a:latin typeface="+mj-lt"/>
                  </a:rPr>
                  <a:t>quan</a:t>
                </a:r>
                <a:r>
                  <a:rPr lang="en-US" sz="2400" b="1" dirty="0" smtClean="0">
                    <a:solidFill>
                      <a:srgbClr val="000000"/>
                    </a:solidFill>
                    <a:latin typeface="+mj-lt"/>
                  </a:rPr>
                  <a:t> </a:t>
                </a:r>
                <a:r>
                  <a:rPr lang="en-US" sz="2400" b="1" dirty="0" err="1" smtClean="0">
                    <a:solidFill>
                      <a:srgbClr val="000000"/>
                    </a:solidFill>
                    <a:latin typeface="+mj-lt"/>
                  </a:rPr>
                  <a:t>về</a:t>
                </a:r>
                <a:r>
                  <a:rPr lang="en-US" sz="2400" b="1" dirty="0" smtClean="0">
                    <a:solidFill>
                      <a:srgbClr val="000000"/>
                    </a:solidFill>
                    <a:latin typeface="+mj-lt"/>
                  </a:rPr>
                  <a:t> an </a:t>
                </a:r>
                <a:r>
                  <a:rPr lang="en-US" sz="2400" b="1" dirty="0" err="1" smtClean="0">
                    <a:solidFill>
                      <a:srgbClr val="000000"/>
                    </a:solidFill>
                    <a:latin typeface="+mj-lt"/>
                  </a:rPr>
                  <a:t>toàn</a:t>
                </a:r>
                <a:endParaRPr lang="en-US" sz="2400" b="1" dirty="0">
                  <a:solidFill>
                    <a:srgbClr val="000000"/>
                  </a:solidFill>
                  <a:latin typeface="+mj-lt"/>
                </a:endParaRPr>
              </a:p>
            </p:txBody>
          </p:sp>
          <p:sp>
            <p:nvSpPr>
              <p:cNvPr id="40998" name="Text Box 38"/>
              <p:cNvSpPr txBox="1">
                <a:spLocks noChangeArrowheads="1"/>
              </p:cNvSpPr>
              <p:nvPr/>
            </p:nvSpPr>
            <p:spPr bwMode="gray">
              <a:xfrm>
                <a:off x="1287" y="1475"/>
                <a:ext cx="354"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3200" b="1" dirty="0">
                    <a:solidFill>
                      <a:schemeClr val="bg1"/>
                    </a:solidFill>
                  </a:rPr>
                  <a:t>1.</a:t>
                </a:r>
              </a:p>
            </p:txBody>
          </p:sp>
        </p:grpSp>
        <p:grpSp>
          <p:nvGrpSpPr>
            <p:cNvPr id="40999" name="Group 39"/>
            <p:cNvGrpSpPr>
              <a:grpSpLocks/>
            </p:cNvGrpSpPr>
            <p:nvPr/>
          </p:nvGrpSpPr>
          <p:grpSpPr bwMode="auto">
            <a:xfrm>
              <a:off x="1152" y="1740"/>
              <a:ext cx="3360" cy="468"/>
              <a:chOff x="1152" y="1440"/>
              <a:chExt cx="3360" cy="468"/>
            </a:xfrm>
          </p:grpSpPr>
          <p:sp>
            <p:nvSpPr>
              <p:cNvPr id="41000" name="AutoShape 40"/>
              <p:cNvSpPr>
                <a:spLocks noChangeArrowheads="1"/>
              </p:cNvSpPr>
              <p:nvPr/>
            </p:nvSpPr>
            <p:spPr bwMode="gray">
              <a:xfrm>
                <a:off x="1382" y="1475"/>
                <a:ext cx="3130" cy="421"/>
              </a:xfrm>
              <a:prstGeom prst="roundRect">
                <a:avLst>
                  <a:gd name="adj" fmla="val 50000"/>
                </a:avLst>
              </a:prstGeom>
              <a:noFill/>
              <a:ln w="38100" algn="ctr">
                <a:solidFill>
                  <a:schemeClr val="hlink"/>
                </a:solidFill>
                <a:round/>
                <a:headEnd/>
                <a:tailEnd/>
              </a:ln>
              <a:effectLst/>
              <a:extLst>
                <a:ext uri="{909E8E84-426E-40DD-AFC4-6F175D3DCCD1}">
                  <a14:hiddenFill xmlns:a14="http://schemas.microsoft.com/office/drawing/2010/main" xmlns="">
                    <a:solidFill>
                      <a:srgbClr val="F5EEB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41001" name="Group 41"/>
              <p:cNvGrpSpPr>
                <a:grpSpLocks/>
              </p:cNvGrpSpPr>
              <p:nvPr/>
            </p:nvGrpSpPr>
            <p:grpSpPr bwMode="auto">
              <a:xfrm>
                <a:off x="1152" y="1440"/>
                <a:ext cx="581" cy="468"/>
                <a:chOff x="720" y="960"/>
                <a:chExt cx="987" cy="795"/>
              </a:xfrm>
            </p:grpSpPr>
            <p:sp>
              <p:nvSpPr>
                <p:cNvPr id="41002" name="Oval 42"/>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03"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04"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1005" name="Text Box 45"/>
              <p:cNvSpPr txBox="1">
                <a:spLocks noChangeArrowheads="1"/>
              </p:cNvSpPr>
              <p:nvPr/>
            </p:nvSpPr>
            <p:spPr bwMode="gray">
              <a:xfrm>
                <a:off x="1720" y="1550"/>
                <a:ext cx="259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400" b="1" dirty="0" err="1" smtClean="0">
                    <a:solidFill>
                      <a:srgbClr val="000000"/>
                    </a:solidFill>
                    <a:latin typeface="+mj-lt"/>
                  </a:rPr>
                  <a:t>Một</a:t>
                </a:r>
                <a:r>
                  <a:rPr lang="en-US" sz="2400" b="1" dirty="0" smtClean="0">
                    <a:solidFill>
                      <a:srgbClr val="000000"/>
                    </a:solidFill>
                    <a:latin typeface="+mj-lt"/>
                  </a:rPr>
                  <a:t> </a:t>
                </a:r>
                <a:r>
                  <a:rPr lang="en-US" sz="2400" b="1" dirty="0" err="1" smtClean="0">
                    <a:solidFill>
                      <a:srgbClr val="000000"/>
                    </a:solidFill>
                    <a:latin typeface="+mj-lt"/>
                  </a:rPr>
                  <a:t>số</a:t>
                </a:r>
                <a:r>
                  <a:rPr lang="en-US" sz="2400" b="1" dirty="0" smtClean="0">
                    <a:solidFill>
                      <a:srgbClr val="000000"/>
                    </a:solidFill>
                    <a:latin typeface="+mj-lt"/>
                  </a:rPr>
                  <a:t> </a:t>
                </a:r>
                <a:r>
                  <a:rPr lang="en-US" sz="2400" b="1" dirty="0" err="1" smtClean="0">
                    <a:solidFill>
                      <a:srgbClr val="000000"/>
                    </a:solidFill>
                    <a:latin typeface="+mj-lt"/>
                  </a:rPr>
                  <a:t>kỹ</a:t>
                </a:r>
                <a:r>
                  <a:rPr lang="en-US" sz="2400" b="1" dirty="0" smtClean="0">
                    <a:solidFill>
                      <a:srgbClr val="000000"/>
                    </a:solidFill>
                    <a:latin typeface="+mj-lt"/>
                  </a:rPr>
                  <a:t> </a:t>
                </a:r>
                <a:r>
                  <a:rPr lang="en-US" sz="2400" b="1" dirty="0" err="1" smtClean="0">
                    <a:solidFill>
                      <a:srgbClr val="000000"/>
                    </a:solidFill>
                    <a:latin typeface="+mj-lt"/>
                  </a:rPr>
                  <a:t>thuật</a:t>
                </a:r>
                <a:r>
                  <a:rPr lang="en-US" sz="2400" b="1" dirty="0" smtClean="0">
                    <a:solidFill>
                      <a:srgbClr val="000000"/>
                    </a:solidFill>
                    <a:latin typeface="+mj-lt"/>
                  </a:rPr>
                  <a:t> </a:t>
                </a:r>
                <a:r>
                  <a:rPr lang="en-US" sz="2400" b="1" dirty="0" err="1" smtClean="0">
                    <a:solidFill>
                      <a:srgbClr val="000000"/>
                    </a:solidFill>
                    <a:latin typeface="+mj-lt"/>
                  </a:rPr>
                  <a:t>tấn</a:t>
                </a:r>
                <a:r>
                  <a:rPr lang="en-US" sz="2400" b="1" dirty="0" smtClean="0">
                    <a:solidFill>
                      <a:srgbClr val="000000"/>
                    </a:solidFill>
                    <a:latin typeface="+mj-lt"/>
                  </a:rPr>
                  <a:t> </a:t>
                </a:r>
                <a:r>
                  <a:rPr lang="en-US" sz="2400" b="1" dirty="0" err="1" smtClean="0">
                    <a:solidFill>
                      <a:srgbClr val="000000"/>
                    </a:solidFill>
                    <a:latin typeface="+mj-lt"/>
                  </a:rPr>
                  <a:t>công</a:t>
                </a:r>
                <a:r>
                  <a:rPr lang="en-US" sz="2400" b="1" dirty="0" smtClean="0">
                    <a:solidFill>
                      <a:srgbClr val="000000"/>
                    </a:solidFill>
                    <a:latin typeface="+mj-lt"/>
                  </a:rPr>
                  <a:t> </a:t>
                </a:r>
                <a:r>
                  <a:rPr lang="en-US" sz="2400" b="1" dirty="0" err="1" smtClean="0">
                    <a:solidFill>
                      <a:srgbClr val="000000"/>
                    </a:solidFill>
                    <a:latin typeface="+mj-lt"/>
                  </a:rPr>
                  <a:t>phổ</a:t>
                </a:r>
                <a:r>
                  <a:rPr lang="en-US" sz="2400" b="1" dirty="0" smtClean="0">
                    <a:solidFill>
                      <a:srgbClr val="000000"/>
                    </a:solidFill>
                    <a:latin typeface="+mj-lt"/>
                  </a:rPr>
                  <a:t> </a:t>
                </a:r>
                <a:r>
                  <a:rPr lang="en-US" sz="2400" b="1" dirty="0" err="1" smtClean="0">
                    <a:solidFill>
                      <a:srgbClr val="000000"/>
                    </a:solidFill>
                    <a:latin typeface="+mj-lt"/>
                  </a:rPr>
                  <a:t>biến</a:t>
                </a:r>
                <a:endParaRPr lang="en-US" sz="2400" b="1" dirty="0" smtClean="0">
                  <a:solidFill>
                    <a:srgbClr val="000000"/>
                  </a:solidFill>
                  <a:latin typeface="+mj-lt"/>
                </a:endParaRPr>
              </a:p>
            </p:txBody>
          </p:sp>
          <p:sp>
            <p:nvSpPr>
              <p:cNvPr id="41006" name="Text Box 46"/>
              <p:cNvSpPr txBox="1">
                <a:spLocks noChangeArrowheads="1"/>
              </p:cNvSpPr>
              <p:nvPr/>
            </p:nvSpPr>
            <p:spPr bwMode="gray">
              <a:xfrm>
                <a:off x="1287" y="1475"/>
                <a:ext cx="354" cy="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3200" b="1">
                    <a:solidFill>
                      <a:schemeClr val="bg1"/>
                    </a:solidFill>
                  </a:rPr>
                  <a:t>2.</a:t>
                </a:r>
              </a:p>
            </p:txBody>
          </p:sp>
        </p:grpSp>
        <p:grpSp>
          <p:nvGrpSpPr>
            <p:cNvPr id="41007" name="Group 47"/>
            <p:cNvGrpSpPr>
              <a:grpSpLocks/>
            </p:cNvGrpSpPr>
            <p:nvPr/>
          </p:nvGrpSpPr>
          <p:grpSpPr bwMode="auto">
            <a:xfrm>
              <a:off x="1152" y="2316"/>
              <a:ext cx="3521" cy="468"/>
              <a:chOff x="1152" y="1440"/>
              <a:chExt cx="3521" cy="468"/>
            </a:xfrm>
          </p:grpSpPr>
          <p:sp>
            <p:nvSpPr>
              <p:cNvPr id="41008" name="AutoShape 48"/>
              <p:cNvSpPr>
                <a:spLocks noChangeArrowheads="1"/>
              </p:cNvSpPr>
              <p:nvPr/>
            </p:nvSpPr>
            <p:spPr bwMode="gray">
              <a:xfrm>
                <a:off x="1382" y="1475"/>
                <a:ext cx="3291" cy="421"/>
              </a:xfrm>
              <a:prstGeom prst="roundRect">
                <a:avLst>
                  <a:gd name="adj" fmla="val 50000"/>
                </a:avLst>
              </a:prstGeom>
              <a:noFill/>
              <a:ln w="38100" algn="ctr">
                <a:solidFill>
                  <a:schemeClr val="accent1"/>
                </a:solidFill>
                <a:round/>
                <a:headEnd/>
                <a:tailEnd/>
              </a:ln>
              <a:effectLst/>
              <a:extLst>
                <a:ext uri="{909E8E84-426E-40DD-AFC4-6F175D3DCCD1}">
                  <a14:hiddenFill xmlns:a14="http://schemas.microsoft.com/office/drawing/2010/main" xmlns="">
                    <a:solidFill>
                      <a:srgbClr val="F5EEB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41009" name="Group 49"/>
              <p:cNvGrpSpPr>
                <a:grpSpLocks/>
              </p:cNvGrpSpPr>
              <p:nvPr/>
            </p:nvGrpSpPr>
            <p:grpSpPr bwMode="auto">
              <a:xfrm>
                <a:off x="1152" y="1440"/>
                <a:ext cx="581" cy="468"/>
                <a:chOff x="720" y="960"/>
                <a:chExt cx="987" cy="795"/>
              </a:xfrm>
            </p:grpSpPr>
            <p:sp>
              <p:nvSpPr>
                <p:cNvPr id="41010" name="Oval 50"/>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11" name="Oval 51"/>
                <p:cNvSpPr>
                  <a:spLocks noChangeArrowheads="1"/>
                </p:cNvSpPr>
                <p:nvPr/>
              </p:nvSpPr>
              <p:spPr bwMode="gray">
                <a:xfrm rot="1758052">
                  <a:off x="720" y="960"/>
                  <a:ext cx="960" cy="768"/>
                </a:xfrm>
                <a:prstGeom prst="ellipse">
                  <a:avLst/>
                </a:prstGeom>
                <a:gradFill rotWithShape="1">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12"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1013" name="Text Box 53"/>
              <p:cNvSpPr txBox="1">
                <a:spLocks noChangeArrowheads="1"/>
              </p:cNvSpPr>
              <p:nvPr/>
            </p:nvSpPr>
            <p:spPr bwMode="gray">
              <a:xfrm>
                <a:off x="1706" y="1562"/>
                <a:ext cx="2903"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400" b="1" dirty="0" smtClean="0">
                    <a:solidFill>
                      <a:srgbClr val="000000"/>
                    </a:solidFill>
                    <a:latin typeface="+mj-lt"/>
                  </a:rPr>
                  <a:t>Dem </a:t>
                </a:r>
                <a:r>
                  <a:rPr lang="en-US" sz="2400" b="1" dirty="0" err="1" smtClean="0">
                    <a:solidFill>
                      <a:srgbClr val="000000"/>
                    </a:solidFill>
                    <a:latin typeface="+mj-lt"/>
                  </a:rPr>
                  <a:t>mô</a:t>
                </a:r>
                <a:r>
                  <a:rPr lang="en-US" sz="2400" b="1" dirty="0" smtClean="0">
                    <a:solidFill>
                      <a:srgbClr val="000000"/>
                    </a:solidFill>
                    <a:latin typeface="+mj-lt"/>
                  </a:rPr>
                  <a:t> </a:t>
                </a:r>
                <a:r>
                  <a:rPr lang="en-US" sz="2400" b="1" dirty="0" err="1" smtClean="0">
                    <a:solidFill>
                      <a:srgbClr val="000000"/>
                    </a:solidFill>
                    <a:latin typeface="+mj-lt"/>
                  </a:rPr>
                  <a:t>kỹ</a:t>
                </a:r>
                <a:r>
                  <a:rPr lang="en-US" sz="2400" b="1" dirty="0" smtClean="0">
                    <a:solidFill>
                      <a:srgbClr val="000000"/>
                    </a:solidFill>
                    <a:latin typeface="+mj-lt"/>
                  </a:rPr>
                  <a:t> </a:t>
                </a:r>
                <a:r>
                  <a:rPr lang="en-US" sz="2400" b="1" dirty="0" err="1" smtClean="0">
                    <a:solidFill>
                      <a:srgbClr val="000000"/>
                    </a:solidFill>
                    <a:latin typeface="+mj-lt"/>
                  </a:rPr>
                  <a:t>thuật</a:t>
                </a:r>
                <a:r>
                  <a:rPr lang="en-US" sz="2400" b="1" dirty="0" smtClean="0">
                    <a:solidFill>
                      <a:srgbClr val="000000"/>
                    </a:solidFill>
                    <a:latin typeface="+mj-lt"/>
                  </a:rPr>
                  <a:t> </a:t>
                </a:r>
                <a:r>
                  <a:rPr lang="en-US" sz="2400" b="1" dirty="0" err="1" smtClean="0">
                    <a:solidFill>
                      <a:srgbClr val="000000"/>
                    </a:solidFill>
                    <a:latin typeface="+mj-lt"/>
                  </a:rPr>
                  <a:t>tấn</a:t>
                </a:r>
                <a:r>
                  <a:rPr lang="en-US" sz="2400" b="1" dirty="0" smtClean="0">
                    <a:solidFill>
                      <a:srgbClr val="000000"/>
                    </a:solidFill>
                    <a:latin typeface="+mj-lt"/>
                  </a:rPr>
                  <a:t> </a:t>
                </a:r>
                <a:r>
                  <a:rPr lang="en-US" sz="2400" b="1" dirty="0" err="1" smtClean="0">
                    <a:solidFill>
                      <a:srgbClr val="000000"/>
                    </a:solidFill>
                    <a:latin typeface="+mj-lt"/>
                  </a:rPr>
                  <a:t>công</a:t>
                </a:r>
                <a:r>
                  <a:rPr lang="en-US" sz="2400" b="1" dirty="0" smtClean="0">
                    <a:solidFill>
                      <a:srgbClr val="000000"/>
                    </a:solidFill>
                    <a:latin typeface="+mj-lt"/>
                  </a:rPr>
                  <a:t> </a:t>
                </a:r>
                <a:r>
                  <a:rPr lang="en-US" sz="2400" b="1" dirty="0" err="1" smtClean="0">
                    <a:solidFill>
                      <a:srgbClr val="000000"/>
                    </a:solidFill>
                    <a:latin typeface="+mj-lt"/>
                  </a:rPr>
                  <a:t>thông</a:t>
                </a:r>
                <a:r>
                  <a:rPr lang="en-US" sz="2400" b="1" dirty="0" smtClean="0">
                    <a:solidFill>
                      <a:srgbClr val="000000"/>
                    </a:solidFill>
                    <a:latin typeface="+mj-lt"/>
                  </a:rPr>
                  <a:t> </a:t>
                </a:r>
                <a:r>
                  <a:rPr lang="en-US" sz="2400" b="1" dirty="0" err="1" smtClean="0">
                    <a:solidFill>
                      <a:srgbClr val="000000"/>
                    </a:solidFill>
                    <a:latin typeface="+mj-lt"/>
                  </a:rPr>
                  <a:t>dụng</a:t>
                </a:r>
                <a:endParaRPr lang="en-US" sz="2400" b="1" dirty="0">
                  <a:solidFill>
                    <a:srgbClr val="000000"/>
                  </a:solidFill>
                  <a:latin typeface="+mj-lt"/>
                </a:endParaRPr>
              </a:p>
            </p:txBody>
          </p:sp>
          <p:sp>
            <p:nvSpPr>
              <p:cNvPr id="41014" name="Text Box 54"/>
              <p:cNvSpPr txBox="1">
                <a:spLocks noChangeArrowheads="1"/>
              </p:cNvSpPr>
              <p:nvPr/>
            </p:nvSpPr>
            <p:spPr bwMode="gray">
              <a:xfrm>
                <a:off x="1287" y="1475"/>
                <a:ext cx="354" cy="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3200" b="1">
                    <a:solidFill>
                      <a:schemeClr val="bg1"/>
                    </a:solidFill>
                  </a:rPr>
                  <a:t>3.</a:t>
                </a:r>
              </a:p>
            </p:txBody>
          </p:sp>
        </p:grpSp>
        <p:grpSp>
          <p:nvGrpSpPr>
            <p:cNvPr id="41015" name="Group 55"/>
            <p:cNvGrpSpPr>
              <a:grpSpLocks/>
            </p:cNvGrpSpPr>
            <p:nvPr/>
          </p:nvGrpSpPr>
          <p:grpSpPr bwMode="auto">
            <a:xfrm>
              <a:off x="1152" y="2892"/>
              <a:ext cx="3360" cy="468"/>
              <a:chOff x="1152" y="1440"/>
              <a:chExt cx="3360" cy="468"/>
            </a:xfrm>
          </p:grpSpPr>
          <p:sp>
            <p:nvSpPr>
              <p:cNvPr id="41016" name="AutoShape 56"/>
              <p:cNvSpPr>
                <a:spLocks noChangeArrowheads="1"/>
              </p:cNvSpPr>
              <p:nvPr/>
            </p:nvSpPr>
            <p:spPr bwMode="gray">
              <a:xfrm>
                <a:off x="1382" y="1475"/>
                <a:ext cx="3130" cy="421"/>
              </a:xfrm>
              <a:prstGeom prst="roundRect">
                <a:avLst>
                  <a:gd name="adj" fmla="val 50000"/>
                </a:avLst>
              </a:prstGeom>
              <a:noFill/>
              <a:ln w="38100" algn="ctr">
                <a:solidFill>
                  <a:schemeClr val="folHlink"/>
                </a:solidFill>
                <a:round/>
                <a:headEnd/>
                <a:tailEnd/>
              </a:ln>
              <a:effectLst/>
              <a:extLst>
                <a:ext uri="{909E8E84-426E-40DD-AFC4-6F175D3DCCD1}">
                  <a14:hiddenFill xmlns:a14="http://schemas.microsoft.com/office/drawing/2010/main" xmlns="">
                    <a:solidFill>
                      <a:srgbClr val="F5EEB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41017" name="Group 57"/>
              <p:cNvGrpSpPr>
                <a:grpSpLocks/>
              </p:cNvGrpSpPr>
              <p:nvPr/>
            </p:nvGrpSpPr>
            <p:grpSpPr bwMode="auto">
              <a:xfrm>
                <a:off x="1152" y="1440"/>
                <a:ext cx="581" cy="468"/>
                <a:chOff x="720" y="960"/>
                <a:chExt cx="987" cy="795"/>
              </a:xfrm>
            </p:grpSpPr>
            <p:sp>
              <p:nvSpPr>
                <p:cNvPr id="41018" name="Oval 58"/>
                <p:cNvSpPr>
                  <a:spLocks noChangeArrowheads="1"/>
                </p:cNvSpPr>
                <p:nvPr/>
              </p:nvSpPr>
              <p:spPr bwMode="gray">
                <a:xfrm rot="1758052">
                  <a:off x="747" y="987"/>
                  <a:ext cx="960" cy="76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19"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020" name="Oval 60"/>
                <p:cNvSpPr>
                  <a:spLocks noChangeArrowheads="1"/>
                </p:cNvSpPr>
                <p:nvPr/>
              </p:nvSpPr>
              <p:spPr bwMode="gray">
                <a:xfrm>
                  <a:off x="816" y="1008"/>
                  <a:ext cx="432" cy="432"/>
                </a:xfrm>
                <a:prstGeom prst="ellipse">
                  <a:avLst/>
                </a:prstGeom>
                <a:gradFill rotWithShape="1">
                  <a:gsLst>
                    <a:gs pos="0">
                      <a:srgbClr val="FFFFFF">
                        <a:alpha val="50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41021" name="Text Box 61"/>
              <p:cNvSpPr txBox="1">
                <a:spLocks noChangeArrowheads="1"/>
              </p:cNvSpPr>
              <p:nvPr/>
            </p:nvSpPr>
            <p:spPr bwMode="gray">
              <a:xfrm>
                <a:off x="2141" y="1526"/>
                <a:ext cx="1742"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400" b="1" dirty="0" err="1" smtClean="0">
                    <a:solidFill>
                      <a:srgbClr val="000000"/>
                    </a:solidFill>
                    <a:latin typeface="+mj-lt"/>
                  </a:rPr>
                  <a:t>Tổng</a:t>
                </a:r>
                <a:r>
                  <a:rPr lang="en-US" sz="2400" b="1" dirty="0" smtClean="0">
                    <a:solidFill>
                      <a:srgbClr val="000000"/>
                    </a:solidFill>
                    <a:latin typeface="+mj-lt"/>
                  </a:rPr>
                  <a:t> </a:t>
                </a:r>
                <a:r>
                  <a:rPr lang="en-US" sz="2400" b="1" dirty="0" err="1" smtClean="0">
                    <a:solidFill>
                      <a:srgbClr val="000000"/>
                    </a:solidFill>
                    <a:latin typeface="+mj-lt"/>
                  </a:rPr>
                  <a:t>quan</a:t>
                </a:r>
                <a:r>
                  <a:rPr lang="en-US" sz="2400" b="1" dirty="0" smtClean="0">
                    <a:solidFill>
                      <a:srgbClr val="000000"/>
                    </a:solidFill>
                    <a:latin typeface="+mj-lt"/>
                  </a:rPr>
                  <a:t> </a:t>
                </a:r>
                <a:r>
                  <a:rPr lang="en-US" sz="2400" b="1" dirty="0" err="1" smtClean="0">
                    <a:solidFill>
                      <a:srgbClr val="000000"/>
                    </a:solidFill>
                    <a:latin typeface="+mj-lt"/>
                  </a:rPr>
                  <a:t>và</a:t>
                </a:r>
                <a:r>
                  <a:rPr lang="en-US" sz="2400" b="1" dirty="0" smtClean="0">
                    <a:solidFill>
                      <a:srgbClr val="000000"/>
                    </a:solidFill>
                    <a:latin typeface="+mj-lt"/>
                  </a:rPr>
                  <a:t> </a:t>
                </a:r>
                <a:r>
                  <a:rPr lang="en-US" sz="2400" b="1" dirty="0" err="1" smtClean="0">
                    <a:solidFill>
                      <a:srgbClr val="000000"/>
                    </a:solidFill>
                    <a:latin typeface="+mj-lt"/>
                  </a:rPr>
                  <a:t>kết</a:t>
                </a:r>
                <a:r>
                  <a:rPr lang="en-US" sz="2400" b="1" dirty="0" smtClean="0">
                    <a:solidFill>
                      <a:srgbClr val="000000"/>
                    </a:solidFill>
                    <a:latin typeface="+mj-lt"/>
                  </a:rPr>
                  <a:t> </a:t>
                </a:r>
                <a:r>
                  <a:rPr lang="en-US" sz="2400" b="1" dirty="0" err="1" smtClean="0">
                    <a:solidFill>
                      <a:srgbClr val="000000"/>
                    </a:solidFill>
                    <a:latin typeface="+mj-lt"/>
                  </a:rPr>
                  <a:t>luận</a:t>
                </a:r>
                <a:endParaRPr lang="en-US" sz="2400" b="1" dirty="0">
                  <a:solidFill>
                    <a:srgbClr val="000000"/>
                  </a:solidFill>
                  <a:latin typeface="+mj-lt"/>
                </a:endParaRPr>
              </a:p>
            </p:txBody>
          </p:sp>
          <p:sp>
            <p:nvSpPr>
              <p:cNvPr id="41022" name="Text Box 62"/>
              <p:cNvSpPr txBox="1">
                <a:spLocks noChangeArrowheads="1"/>
              </p:cNvSpPr>
              <p:nvPr/>
            </p:nvSpPr>
            <p:spPr bwMode="gray">
              <a:xfrm>
                <a:off x="1287" y="1475"/>
                <a:ext cx="354"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sz="3200" b="1">
                    <a:solidFill>
                      <a:schemeClr val="bg1"/>
                    </a:solidFill>
                  </a:rPr>
                  <a:t>4.</a:t>
                </a:r>
              </a:p>
            </p:txBody>
          </p:sp>
        </p:grpSp>
      </p:grpSp>
      <p:sp>
        <p:nvSpPr>
          <p:cNvPr id="39"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40"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a:t>
            </a:fld>
            <a:endParaRPr lang="en-US" sz="1800" dirty="0">
              <a:solidFill>
                <a:srgbClr val="FF0000"/>
              </a:solidFill>
            </a:endParaRPr>
          </a:p>
        </p:txBody>
      </p:sp>
      <p:sp>
        <p:nvSpPr>
          <p:cNvPr id="41" name="TextBox 40"/>
          <p:cNvSpPr txBox="1"/>
          <p:nvPr/>
        </p:nvSpPr>
        <p:spPr>
          <a:xfrm>
            <a:off x="214282" y="1357298"/>
            <a:ext cx="8695009" cy="461665"/>
          </a:xfrm>
          <a:prstGeom prst="rect">
            <a:avLst/>
          </a:prstGeom>
          <a:noFill/>
        </p:spPr>
        <p:txBody>
          <a:bodyPr wrap="none" rtlCol="0">
            <a:spAutoFit/>
          </a:bodyPr>
          <a:lstStyle/>
          <a:p>
            <a:r>
              <a:rPr lang="en-US" sz="2400" dirty="0" err="1" smtClean="0">
                <a:latin typeface="+mj-lt"/>
              </a:rPr>
              <a:t>Chúng</a:t>
            </a:r>
            <a:r>
              <a:rPr lang="en-US" sz="2400" dirty="0" smtClean="0">
                <a:latin typeface="+mj-lt"/>
              </a:rPr>
              <a:t> </a:t>
            </a:r>
            <a:r>
              <a:rPr lang="en-US" sz="2400" dirty="0" err="1" smtClean="0">
                <a:latin typeface="+mj-lt"/>
              </a:rPr>
              <a:t>ta</a:t>
            </a:r>
            <a:r>
              <a:rPr lang="en-US" sz="2400" dirty="0" smtClean="0">
                <a:latin typeface="+mj-lt"/>
              </a:rPr>
              <a:t> </a:t>
            </a:r>
            <a:r>
              <a:rPr lang="en-US" sz="2400" dirty="0" err="1" smtClean="0">
                <a:latin typeface="+mj-lt"/>
              </a:rPr>
              <a:t>sẽ</a:t>
            </a:r>
            <a:r>
              <a:rPr lang="en-US" sz="2400" dirty="0" smtClean="0">
                <a:latin typeface="+mj-lt"/>
              </a:rPr>
              <a:t> </a:t>
            </a:r>
            <a:r>
              <a:rPr lang="en-US" sz="2400" dirty="0" err="1" smtClean="0">
                <a:latin typeface="+mj-lt"/>
              </a:rPr>
              <a:t>tìm</a:t>
            </a:r>
            <a:r>
              <a:rPr lang="en-US" sz="2400" dirty="0" smtClean="0">
                <a:latin typeface="+mj-lt"/>
              </a:rPr>
              <a:t> </a:t>
            </a:r>
            <a:r>
              <a:rPr lang="en-US" sz="2400" dirty="0" err="1" smtClean="0">
                <a:latin typeface="+mj-lt"/>
              </a:rPr>
              <a:t>hiểu</a:t>
            </a:r>
            <a:r>
              <a:rPr lang="en-US" sz="2400" dirty="0" smtClean="0">
                <a:latin typeface="+mj-lt"/>
              </a:rPr>
              <a:t> </a:t>
            </a:r>
            <a:r>
              <a:rPr lang="en-US" sz="2400" dirty="0" err="1" smtClean="0">
                <a:latin typeface="+mj-lt"/>
              </a:rPr>
              <a:t>các</a:t>
            </a:r>
            <a:r>
              <a:rPr lang="en-US" sz="2400" dirty="0" smtClean="0">
                <a:latin typeface="+mj-lt"/>
              </a:rPr>
              <a:t> </a:t>
            </a:r>
            <a:r>
              <a:rPr lang="en-US" sz="2400" dirty="0" err="1" smtClean="0">
                <a:latin typeface="+mj-lt"/>
              </a:rPr>
              <a:t>phần</a:t>
            </a:r>
            <a:r>
              <a:rPr lang="en-US" sz="2400" dirty="0" smtClean="0">
                <a:latin typeface="+mj-lt"/>
              </a:rPr>
              <a:t> </a:t>
            </a:r>
            <a:r>
              <a:rPr lang="en-US" sz="2400" dirty="0" err="1" smtClean="0">
                <a:latin typeface="+mj-lt"/>
              </a:rPr>
              <a:t>chính</a:t>
            </a:r>
            <a:r>
              <a:rPr lang="en-US" sz="2400" dirty="0" smtClean="0">
                <a:latin typeface="+mj-lt"/>
              </a:rPr>
              <a:t> </a:t>
            </a:r>
            <a:r>
              <a:rPr lang="en-US" sz="2400" dirty="0" err="1" smtClean="0">
                <a:latin typeface="+mj-lt"/>
              </a:rPr>
              <a:t>về</a:t>
            </a:r>
            <a:r>
              <a:rPr lang="en-US" sz="2400" dirty="0" smtClean="0">
                <a:latin typeface="+mj-lt"/>
              </a:rPr>
              <a:t> </a:t>
            </a:r>
            <a:r>
              <a:rPr lang="en-US" sz="2400" dirty="0" err="1" smtClean="0">
                <a:latin typeface="+mj-lt"/>
              </a:rPr>
              <a:t>lỗi</a:t>
            </a:r>
            <a:r>
              <a:rPr lang="en-US" sz="2400" dirty="0" smtClean="0">
                <a:latin typeface="+mj-lt"/>
              </a:rPr>
              <a:t> </a:t>
            </a:r>
            <a:r>
              <a:rPr lang="en-US" sz="2400" dirty="0" err="1" smtClean="0">
                <a:latin typeface="+mj-lt"/>
              </a:rPr>
              <a:t>phần</a:t>
            </a:r>
            <a:r>
              <a:rPr lang="en-US" sz="2400" dirty="0" smtClean="0">
                <a:latin typeface="+mj-lt"/>
              </a:rPr>
              <a:t> </a:t>
            </a:r>
            <a:r>
              <a:rPr lang="en-US" sz="2400" dirty="0" err="1" smtClean="0">
                <a:latin typeface="+mj-lt"/>
              </a:rPr>
              <a:t>mềm</a:t>
            </a:r>
            <a:r>
              <a:rPr lang="en-US" sz="2400" dirty="0" smtClean="0">
                <a:latin typeface="+mj-lt"/>
              </a:rPr>
              <a:t> </a:t>
            </a:r>
            <a:r>
              <a:rPr lang="en-US" sz="2400" dirty="0" err="1" smtClean="0">
                <a:latin typeface="+mj-lt"/>
              </a:rPr>
              <a:t>và</a:t>
            </a:r>
            <a:r>
              <a:rPr lang="en-US" sz="2400" dirty="0" smtClean="0">
                <a:latin typeface="+mj-lt"/>
              </a:rPr>
              <a:t> </a:t>
            </a:r>
            <a:r>
              <a:rPr lang="en-US" sz="2400" dirty="0" err="1" smtClean="0">
                <a:latin typeface="+mj-lt"/>
              </a:rPr>
              <a:t>lỗi</a:t>
            </a:r>
            <a:r>
              <a:rPr lang="en-US" sz="2400" dirty="0" smtClean="0">
                <a:latin typeface="+mj-lt"/>
              </a:rPr>
              <a:t> </a:t>
            </a:r>
            <a:r>
              <a:rPr lang="en-US" sz="2400" dirty="0" err="1" smtClean="0">
                <a:latin typeface="+mj-lt"/>
              </a:rPr>
              <a:t>hệ</a:t>
            </a:r>
            <a:r>
              <a:rPr lang="en-US" sz="2400" dirty="0" smtClean="0">
                <a:latin typeface="+mj-lt"/>
              </a:rPr>
              <a:t> </a:t>
            </a:r>
            <a:r>
              <a:rPr lang="en-US" sz="2400" dirty="0" err="1" smtClean="0">
                <a:latin typeface="+mj-lt"/>
              </a:rPr>
              <a:t>thống</a:t>
            </a:r>
            <a:endParaRPr lang="en-US" sz="2400" dirty="0">
              <a:latin typeface="+mj-lt"/>
            </a:endParaRPr>
          </a:p>
        </p:txBody>
      </p:sp>
      <p:grpSp>
        <p:nvGrpSpPr>
          <p:cNvPr id="42" name="Group 41"/>
          <p:cNvGrpSpPr/>
          <p:nvPr/>
        </p:nvGrpSpPr>
        <p:grpSpPr>
          <a:xfrm>
            <a:off x="8072462" y="214290"/>
            <a:ext cx="986759" cy="638474"/>
            <a:chOff x="7786710" y="571480"/>
            <a:chExt cx="1143008" cy="714380"/>
          </a:xfrm>
        </p:grpSpPr>
        <p:sp>
          <p:nvSpPr>
            <p:cNvPr id="43" name="Flowchart: Punched Tape 4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5-Point Star 4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46" name="Picture 45" descr="o2.jpg"/>
          <p:cNvPicPr>
            <a:picLocks noChangeAspect="1"/>
          </p:cNvPicPr>
          <p:nvPr/>
        </p:nvPicPr>
        <p:blipFill>
          <a:blip r:embed="rId3"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23"/>
                                        </p:tgtEl>
                                        <p:attrNameLst>
                                          <p:attrName>style.visibility</p:attrName>
                                        </p:attrNameLst>
                                      </p:cBhvr>
                                      <p:to>
                                        <p:strVal val="visible"/>
                                      </p:to>
                                    </p:set>
                                    <p:anim calcmode="lin" valueType="num">
                                      <p:cBhvr>
                                        <p:cTn id="7" dur="1600" fill="hold"/>
                                        <p:tgtEl>
                                          <p:spTgt spid="41023"/>
                                        </p:tgtEl>
                                        <p:attrNameLst>
                                          <p:attrName>ppt_w</p:attrName>
                                        </p:attrNameLst>
                                      </p:cBhvr>
                                      <p:tavLst>
                                        <p:tav tm="0">
                                          <p:val>
                                            <p:fltVal val="0"/>
                                          </p:val>
                                        </p:tav>
                                        <p:tav tm="100000">
                                          <p:val>
                                            <p:strVal val="#ppt_w"/>
                                          </p:val>
                                        </p:tav>
                                      </p:tavLst>
                                    </p:anim>
                                    <p:anim calcmode="lin" valueType="num">
                                      <p:cBhvr>
                                        <p:cTn id="8" dur="1600" fill="hold"/>
                                        <p:tgtEl>
                                          <p:spTgt spid="41023"/>
                                        </p:tgtEl>
                                        <p:attrNameLst>
                                          <p:attrName>ppt_h</p:attrName>
                                        </p:attrNameLst>
                                      </p:cBhvr>
                                      <p:tavLst>
                                        <p:tav tm="0">
                                          <p:val>
                                            <p:fltVal val="0"/>
                                          </p:val>
                                        </p:tav>
                                        <p:tav tm="100000">
                                          <p:val>
                                            <p:strVal val="#ppt_h"/>
                                          </p:val>
                                        </p:tav>
                                      </p:tavLst>
                                    </p:anim>
                                    <p:anim calcmode="lin" valueType="num">
                                      <p:cBhvr>
                                        <p:cTn id="9" dur="1600" fill="hold"/>
                                        <p:tgtEl>
                                          <p:spTgt spid="41023"/>
                                        </p:tgtEl>
                                        <p:attrNameLst>
                                          <p:attrName>style.rotation</p:attrName>
                                        </p:attrNameLst>
                                      </p:cBhvr>
                                      <p:tavLst>
                                        <p:tav tm="0">
                                          <p:val>
                                            <p:fltVal val="90"/>
                                          </p:val>
                                        </p:tav>
                                        <p:tav tm="100000">
                                          <p:val>
                                            <p:fltVal val="0"/>
                                          </p:val>
                                        </p:tav>
                                      </p:tavLst>
                                    </p:anim>
                                    <p:animEffect transition="in" filter="fade">
                                      <p:cBhvr>
                                        <p:cTn id="10" dur="1600"/>
                                        <p:tgtEl>
                                          <p:spTgt spid="41023"/>
                                        </p:tgtEl>
                                      </p:cBhvr>
                                    </p:animEffect>
                                  </p:childTnLst>
                                </p:cTn>
                              </p:par>
                            </p:childTnLst>
                          </p:cTn>
                        </p:par>
                        <p:par>
                          <p:cTn id="11" fill="hold">
                            <p:stCondLst>
                              <p:cond delay="1600"/>
                            </p:stCondLst>
                            <p:childTnLst>
                              <p:par>
                                <p:cTn id="12" presetID="64" presetClass="path" presetSubtype="0" accel="50000" decel="50000" fill="hold" grpId="1" nodeType="afterEffect">
                                  <p:stCondLst>
                                    <p:cond delay="0"/>
                                  </p:stCondLst>
                                  <p:childTnLst>
                                    <p:animMotion origin="layout" path="M 0.00122 0.79278 L -4.72222E-6 2.65495E-6 " pathEditMode="relative" rAng="0" ptsTypes="AA">
                                      <p:cBhvr>
                                        <p:cTn id="13" dur="2000" fill="hold"/>
                                        <p:tgtEl>
                                          <p:spTgt spid="41"/>
                                        </p:tgtEl>
                                        <p:attrNameLst>
                                          <p:attrName>ppt_x</p:attrName>
                                          <p:attrName>ppt_y</p:attrName>
                                        </p:attrNameLst>
                                      </p:cBhvr>
                                      <p:rCtr x="-1" y="-3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30</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30</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357290" y="1643050"/>
            <a:ext cx="7358114" cy="3657411"/>
          </a:xfrm>
          <a:prstGeom prst="rect">
            <a:avLst/>
          </a:prstGeom>
        </p:spPr>
        <p:txBody>
          <a:bodyPr wrap="square">
            <a:spAutoFit/>
          </a:bodyPr>
          <a:lstStyle/>
          <a:p>
            <a:pPr>
              <a:lnSpc>
                <a:spcPct val="130000"/>
              </a:lnSpc>
            </a:pPr>
            <a:r>
              <a:rPr lang="en-US" b="1" dirty="0" smtClean="0"/>
              <a:t>2. Sniffing </a:t>
            </a:r>
            <a:r>
              <a:rPr lang="en-US" b="1" dirty="0" err="1" smtClean="0"/>
              <a:t>xảy</a:t>
            </a:r>
            <a:r>
              <a:rPr lang="en-US" b="1" dirty="0" smtClean="0"/>
              <a:t> </a:t>
            </a:r>
            <a:r>
              <a:rPr lang="en-US" b="1" dirty="0" err="1" smtClean="0"/>
              <a:t>ra</a:t>
            </a:r>
            <a:r>
              <a:rPr lang="en-US" b="1" dirty="0" smtClean="0"/>
              <a:t> ở </a:t>
            </a:r>
            <a:r>
              <a:rPr lang="en-US" b="1" dirty="0" err="1" smtClean="0"/>
              <a:t>đâu</a:t>
            </a:r>
            <a:r>
              <a:rPr lang="en-US" b="1" dirty="0" smtClean="0"/>
              <a:t>??</a:t>
            </a:r>
            <a:r>
              <a:rPr lang="en-US" dirty="0" smtClean="0"/>
              <a:t/>
            </a:r>
            <a:br>
              <a:rPr lang="en-US" dirty="0" smtClean="0"/>
            </a:br>
            <a:r>
              <a:rPr lang="en-US" dirty="0" smtClean="0"/>
              <a:t>Sniffing </a:t>
            </a:r>
            <a:r>
              <a:rPr lang="en-US" dirty="0" err="1" smtClean="0"/>
              <a:t>chủ</a:t>
            </a:r>
            <a:r>
              <a:rPr lang="en-US" dirty="0" smtClean="0"/>
              <a:t> </a:t>
            </a:r>
            <a:r>
              <a:rPr lang="en-US" dirty="0" err="1" smtClean="0"/>
              <a:t>yếu</a:t>
            </a:r>
            <a:r>
              <a:rPr lang="en-US" dirty="0" smtClean="0"/>
              <a:t> </a:t>
            </a:r>
            <a:r>
              <a:rPr lang="en-US" dirty="0" err="1" smtClean="0"/>
              <a:t>xảy</a:t>
            </a:r>
            <a:r>
              <a:rPr lang="en-US" dirty="0" smtClean="0"/>
              <a:t> </a:t>
            </a:r>
            <a:r>
              <a:rPr lang="en-US" dirty="0" err="1" smtClean="0"/>
              <a:t>ra</a:t>
            </a:r>
            <a:r>
              <a:rPr lang="en-US" dirty="0" smtClean="0"/>
              <a:t> ở </a:t>
            </a:r>
            <a:r>
              <a:rPr lang="en-US" dirty="0" err="1" smtClean="0"/>
              <a:t>mặt</a:t>
            </a:r>
            <a:r>
              <a:rPr lang="en-US" dirty="0" smtClean="0"/>
              <a:t> </a:t>
            </a:r>
            <a:r>
              <a:rPr lang="en-US" dirty="0" err="1" smtClean="0"/>
              <a:t>vật</a:t>
            </a:r>
            <a:r>
              <a:rPr lang="en-US" dirty="0" smtClean="0"/>
              <a:t> </a:t>
            </a:r>
            <a:r>
              <a:rPr lang="en-US" dirty="0" err="1" smtClean="0"/>
              <a:t>lý</a:t>
            </a:r>
            <a:r>
              <a:rPr lang="en-US" dirty="0" smtClean="0"/>
              <a:t>. </a:t>
            </a:r>
            <a:r>
              <a:rPr lang="en-US" dirty="0" err="1" smtClean="0"/>
              <a:t>Nghĩa</a:t>
            </a:r>
            <a:r>
              <a:rPr lang="en-US" dirty="0" smtClean="0"/>
              <a:t> </a:t>
            </a:r>
            <a:r>
              <a:rPr lang="en-US" dirty="0" err="1" smtClean="0"/>
              <a:t>là</a:t>
            </a:r>
            <a:r>
              <a:rPr lang="en-US" dirty="0" smtClean="0"/>
              <a:t> </a:t>
            </a:r>
            <a:r>
              <a:rPr lang="en-US" dirty="0" err="1" smtClean="0"/>
              <a:t>kẻ</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phải</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mạng</a:t>
            </a:r>
            <a:r>
              <a:rPr lang="en-US" dirty="0" smtClean="0"/>
              <a:t>, </a:t>
            </a:r>
            <a:r>
              <a:rPr lang="en-US" dirty="0" err="1" smtClean="0"/>
              <a:t>chẳng</a:t>
            </a:r>
            <a:r>
              <a:rPr lang="en-US" dirty="0" smtClean="0"/>
              <a:t> </a:t>
            </a:r>
            <a:r>
              <a:rPr lang="en-US" dirty="0" err="1" smtClean="0"/>
              <a:t>hạn</a:t>
            </a:r>
            <a:r>
              <a:rPr lang="en-US" dirty="0" smtClean="0"/>
              <a:t> </a:t>
            </a:r>
            <a:r>
              <a:rPr lang="en-US" dirty="0" err="1" smtClean="0"/>
              <a:t>như</a:t>
            </a:r>
            <a:r>
              <a:rPr lang="en-US" dirty="0" smtClean="0"/>
              <a:t> </a:t>
            </a:r>
            <a:r>
              <a:rPr lang="en-US" dirty="0" err="1" smtClean="0"/>
              <a:t>một</a:t>
            </a:r>
            <a:r>
              <a:rPr lang="en-US" dirty="0" smtClean="0"/>
              <a:t> </a:t>
            </a:r>
            <a:r>
              <a:rPr lang="en-US" dirty="0" err="1" smtClean="0"/>
              <a:t>máy</a:t>
            </a:r>
            <a:r>
              <a:rPr lang="en-US" dirty="0" smtClean="0"/>
              <a:t> </a:t>
            </a:r>
            <a:r>
              <a:rPr lang="en-US" dirty="0" err="1" smtClean="0"/>
              <a:t>tính</a:t>
            </a:r>
            <a:r>
              <a:rPr lang="en-US" dirty="0" smtClean="0"/>
              <a:t> </a:t>
            </a:r>
            <a:r>
              <a:rPr lang="en-US" dirty="0" err="1" smtClean="0"/>
              <a:t>nào</a:t>
            </a:r>
            <a:r>
              <a:rPr lang="en-US" dirty="0" smtClean="0"/>
              <a:t> </a:t>
            </a:r>
            <a:r>
              <a:rPr lang="en-US" dirty="0" err="1" smtClean="0"/>
              <a:t>đó</a:t>
            </a:r>
            <a:r>
              <a:rPr lang="en-US" dirty="0" smtClean="0"/>
              <a:t>. </a:t>
            </a:r>
            <a:r>
              <a:rPr lang="en-US" dirty="0" err="1" smtClean="0"/>
              <a:t>Ví</a:t>
            </a:r>
            <a:r>
              <a:rPr lang="en-US" dirty="0" smtClean="0"/>
              <a:t> </a:t>
            </a:r>
            <a:r>
              <a:rPr lang="en-US" dirty="0" err="1" smtClean="0"/>
              <a:t>dụ</a:t>
            </a:r>
            <a:r>
              <a:rPr lang="en-US" dirty="0" smtClean="0"/>
              <a:t> </a:t>
            </a:r>
            <a:r>
              <a:rPr lang="en-US" dirty="0" err="1" smtClean="0"/>
              <a:t>kẻ</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laptop </a:t>
            </a:r>
            <a:r>
              <a:rPr lang="en-US" dirty="0" err="1" smtClean="0"/>
              <a:t>hoặc</a:t>
            </a:r>
            <a:r>
              <a:rPr lang="en-US" dirty="0" smtClean="0"/>
              <a:t> PC </a:t>
            </a:r>
            <a:r>
              <a:rPr lang="en-US" dirty="0" err="1" smtClean="0"/>
              <a:t>trong</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Internet, </a:t>
            </a:r>
            <a:r>
              <a:rPr lang="en-US" dirty="0" err="1" smtClean="0"/>
              <a:t>các</a:t>
            </a:r>
            <a:r>
              <a:rPr lang="en-US" dirty="0" smtClean="0"/>
              <a:t> </a:t>
            </a:r>
            <a:r>
              <a:rPr lang="en-US" dirty="0" err="1" smtClean="0"/>
              <a:t>quán</a:t>
            </a:r>
            <a:r>
              <a:rPr lang="en-US" dirty="0" smtClean="0"/>
              <a:t> café </a:t>
            </a:r>
            <a:r>
              <a:rPr lang="en-US" dirty="0" err="1" smtClean="0"/>
              <a:t>WiFi</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mạng</a:t>
            </a:r>
            <a:r>
              <a:rPr lang="en-US" dirty="0" smtClean="0"/>
              <a:t> </a:t>
            </a:r>
            <a:r>
              <a:rPr lang="en-US" dirty="0" err="1" smtClean="0"/>
              <a:t>nội</a:t>
            </a:r>
            <a:r>
              <a:rPr lang="en-US" dirty="0" smtClean="0"/>
              <a:t> </a:t>
            </a:r>
            <a:r>
              <a:rPr lang="en-US" dirty="0" err="1" smtClean="0"/>
              <a:t>bộ</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v.v</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và</a:t>
            </a:r>
            <a:r>
              <a:rPr lang="en-US" dirty="0" smtClean="0"/>
              <a:t> </a:t>
            </a:r>
            <a:r>
              <a:rPr lang="en-US" dirty="0" err="1" smtClean="0"/>
              <a:t>kẻ</a:t>
            </a:r>
            <a:r>
              <a:rPr lang="en-US" dirty="0" smtClean="0"/>
              <a:t> </a:t>
            </a:r>
            <a:r>
              <a:rPr lang="en-US" dirty="0" err="1" smtClean="0"/>
              <a:t>tấn</a:t>
            </a:r>
            <a:r>
              <a:rPr lang="en-US" dirty="0" smtClean="0"/>
              <a:t> </a:t>
            </a:r>
            <a:r>
              <a:rPr lang="en-US" dirty="0" err="1" smtClean="0"/>
              <a:t>công</a:t>
            </a:r>
            <a:r>
              <a:rPr lang="en-US" dirty="0" smtClean="0"/>
              <a:t> ở </a:t>
            </a:r>
            <a:r>
              <a:rPr lang="en-US" dirty="0" err="1" smtClean="0"/>
              <a:t>cách</a:t>
            </a:r>
            <a:r>
              <a:rPr lang="en-US" dirty="0" smtClean="0"/>
              <a:t> </a:t>
            </a:r>
            <a:r>
              <a:rPr lang="en-US" dirty="0" err="1" smtClean="0"/>
              <a:t>xa</a:t>
            </a:r>
            <a:r>
              <a:rPr lang="en-US" dirty="0" smtClean="0"/>
              <a:t> </a:t>
            </a:r>
            <a:r>
              <a:rPr lang="en-US" dirty="0" err="1" smtClean="0"/>
              <a:t>nhau</a:t>
            </a:r>
            <a:r>
              <a:rPr lang="en-US" dirty="0" smtClean="0"/>
              <a:t>, </a:t>
            </a:r>
            <a:r>
              <a:rPr lang="en-US" dirty="0" err="1" smtClean="0"/>
              <a:t>kẻ</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tìm</a:t>
            </a:r>
            <a:r>
              <a:rPr lang="en-US" dirty="0" smtClean="0"/>
              <a:t> </a:t>
            </a:r>
            <a:r>
              <a:rPr lang="en-US" dirty="0" err="1" smtClean="0"/>
              <a:t>cách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một</a:t>
            </a:r>
            <a:r>
              <a:rPr lang="en-US" dirty="0" smtClean="0"/>
              <a:t> </a:t>
            </a:r>
            <a:r>
              <a:rPr lang="en-US" dirty="0" err="1" smtClean="0"/>
              <a:t>máy</a:t>
            </a:r>
            <a:r>
              <a:rPr lang="en-US" dirty="0" smtClean="0"/>
              <a:t> </a:t>
            </a:r>
            <a:r>
              <a:rPr lang="en-US" dirty="0" err="1" smtClean="0"/>
              <a:t>tính</a:t>
            </a:r>
            <a:r>
              <a:rPr lang="en-US" dirty="0" smtClean="0"/>
              <a:t> </a:t>
            </a:r>
            <a:r>
              <a:rPr lang="en-US" dirty="0" err="1" smtClean="0"/>
              <a:t>nào</a:t>
            </a:r>
            <a:r>
              <a:rPr lang="en-US" dirty="0" smtClean="0"/>
              <a:t> </a:t>
            </a:r>
            <a:r>
              <a:rPr lang="en-US" dirty="0" err="1" smtClean="0"/>
              <a:t>đó</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rồi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trình</a:t>
            </a:r>
            <a:r>
              <a:rPr lang="en-US" dirty="0" smtClean="0"/>
              <a:t> </a:t>
            </a:r>
            <a:r>
              <a:rPr lang="en-US" dirty="0" err="1" smtClean="0"/>
              <a:t>nghe</a:t>
            </a:r>
            <a:r>
              <a:rPr lang="en-US" dirty="0" smtClean="0"/>
              <a:t> </a:t>
            </a:r>
            <a:r>
              <a:rPr lang="en-US" dirty="0" err="1" smtClean="0"/>
              <a:t>lén</a:t>
            </a:r>
            <a:r>
              <a:rPr lang="en-US" dirty="0" smtClean="0"/>
              <a:t> </a:t>
            </a:r>
            <a:r>
              <a:rPr lang="en-US" dirty="0" err="1" smtClean="0"/>
              <a:t>vào</a:t>
            </a:r>
            <a:r>
              <a:rPr lang="en-US" dirty="0" smtClean="0"/>
              <a:t> </a:t>
            </a:r>
            <a:r>
              <a:rPr lang="en-US" dirty="0" err="1" smtClean="0"/>
              <a:t>máy</a:t>
            </a:r>
            <a:r>
              <a:rPr lang="en-US" dirty="0" smtClean="0"/>
              <a:t> </a:t>
            </a:r>
            <a:r>
              <a:rPr lang="en-US" dirty="0" err="1" smtClean="0"/>
              <a:t>đó</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từ</a:t>
            </a:r>
            <a:r>
              <a:rPr lang="en-US" dirty="0" smtClean="0"/>
              <a:t> </a:t>
            </a:r>
            <a:r>
              <a:rPr lang="en-US" dirty="0" err="1" smtClean="0"/>
              <a:t>xa</a:t>
            </a:r>
            <a:r>
              <a:rPr lang="en-US" dirty="0" smtClean="0"/>
              <a:t> : </a:t>
            </a:r>
            <a:br>
              <a:rPr lang="en-US" dirty="0" smtClean="0"/>
            </a:br>
            <a:endParaRPr lang="en-US" dirty="0" smtClean="0">
              <a:latin typeface="Times New Roman" pitchFamily="18" charset="0"/>
              <a:cs typeface="Times New Roman" pitchFamily="18" charset="0"/>
            </a:endParaRPr>
          </a:p>
        </p:txBody>
      </p:sp>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31</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31</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1571604" y="1643050"/>
            <a:ext cx="7143800" cy="3693319"/>
          </a:xfrm>
          <a:prstGeom prst="rect">
            <a:avLst/>
          </a:prstGeom>
          <a:noFill/>
        </p:spPr>
        <p:txBody>
          <a:bodyPr wrap="square" rtlCol="0">
            <a:spAutoFit/>
          </a:bodyPr>
          <a:lstStyle/>
          <a:p>
            <a:r>
              <a:rPr lang="en-US" b="1" dirty="0" smtClean="0"/>
              <a:t>3. </a:t>
            </a:r>
            <a:r>
              <a:rPr lang="en-US" b="1" dirty="0" err="1" smtClean="0"/>
              <a:t>Mức</a:t>
            </a:r>
            <a:r>
              <a:rPr lang="en-US" b="1" dirty="0" smtClean="0"/>
              <a:t> </a:t>
            </a:r>
            <a:r>
              <a:rPr lang="en-US" b="1" dirty="0" err="1" smtClean="0"/>
              <a:t>độ</a:t>
            </a:r>
            <a:r>
              <a:rPr lang="en-US" b="1" dirty="0" smtClean="0"/>
              <a:t> </a:t>
            </a:r>
            <a:r>
              <a:rPr lang="en-US" b="1" dirty="0" err="1" smtClean="0"/>
              <a:t>nguy</a:t>
            </a:r>
            <a:r>
              <a:rPr lang="en-US" b="1" dirty="0" smtClean="0"/>
              <a:t> </a:t>
            </a:r>
            <a:r>
              <a:rPr lang="en-US" b="1" dirty="0" err="1" smtClean="0"/>
              <a:t>hiểm</a:t>
            </a:r>
            <a:r>
              <a:rPr lang="en-US" b="1" dirty="0" smtClean="0"/>
              <a:t> </a:t>
            </a:r>
            <a:r>
              <a:rPr lang="en-US" b="1" dirty="0" err="1" smtClean="0"/>
              <a:t>của</a:t>
            </a:r>
            <a:r>
              <a:rPr lang="en-US" b="1" dirty="0" smtClean="0"/>
              <a:t> Sniffing</a:t>
            </a:r>
            <a:r>
              <a:rPr lang="en-US" dirty="0" smtClean="0"/>
              <a:t/>
            </a:r>
            <a:br>
              <a:rPr lang="en-US" dirty="0" smtClean="0"/>
            </a:br>
            <a:r>
              <a:rPr lang="en-US" dirty="0" err="1" smtClean="0"/>
              <a:t>Hiện</a:t>
            </a:r>
            <a:r>
              <a:rPr lang="en-US" dirty="0" smtClean="0"/>
              <a:t> nay, </a:t>
            </a:r>
            <a:r>
              <a:rPr lang="en-US" dirty="0" err="1" smtClean="0"/>
              <a:t>nghe</a:t>
            </a:r>
            <a:r>
              <a:rPr lang="en-US" dirty="0" smtClean="0"/>
              <a:t> </a:t>
            </a:r>
            <a:r>
              <a:rPr lang="en-US" dirty="0" err="1" smtClean="0"/>
              <a:t>trộm</a:t>
            </a:r>
            <a:r>
              <a:rPr lang="en-US" dirty="0" smtClean="0"/>
              <a:t> </a:t>
            </a:r>
            <a:r>
              <a:rPr lang="en-US" dirty="0" err="1" smtClean="0"/>
              <a:t>mạng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rất</a:t>
            </a:r>
            <a:r>
              <a:rPr lang="en-US" dirty="0" smtClean="0"/>
              <a:t> </a:t>
            </a:r>
            <a:r>
              <a:rPr lang="en-US" dirty="0" err="1" smtClean="0"/>
              <a:t>dễ</a:t>
            </a:r>
            <a:r>
              <a:rPr lang="en-US" dirty="0" smtClean="0"/>
              <a:t> </a:t>
            </a:r>
            <a:r>
              <a:rPr lang="en-US" dirty="0" err="1" smtClean="0"/>
              <a:t>dàng</a:t>
            </a:r>
            <a:r>
              <a:rPr lang="en-US" dirty="0" smtClean="0"/>
              <a:t>, </a:t>
            </a:r>
            <a:r>
              <a:rPr lang="en-US" dirty="0" err="1" smtClean="0"/>
              <a:t>bởi</a:t>
            </a:r>
            <a:r>
              <a:rPr lang="en-US" dirty="0" smtClean="0"/>
              <a:t> </a:t>
            </a:r>
            <a:r>
              <a:rPr lang="en-US" dirty="0" err="1" smtClean="0"/>
              <a:t>có</a:t>
            </a:r>
            <a:r>
              <a:rPr lang="en-US" dirty="0" smtClean="0"/>
              <a:t> </a:t>
            </a:r>
            <a:r>
              <a:rPr lang="en-US" dirty="0" err="1" smtClean="0"/>
              <a:t>quá</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cụ</a:t>
            </a:r>
            <a:r>
              <a:rPr lang="en-US" dirty="0" smtClean="0"/>
              <a:t> </a:t>
            </a:r>
            <a:r>
              <a:rPr lang="en-US" dirty="0" err="1" smtClean="0"/>
              <a:t>giúp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như</a:t>
            </a:r>
            <a:r>
              <a:rPr lang="en-US" dirty="0" smtClean="0"/>
              <a:t> </a:t>
            </a:r>
            <a:r>
              <a:rPr lang="en-US" b="1" i="1" dirty="0" err="1" smtClean="0"/>
              <a:t>Cain&amp;Abel</a:t>
            </a:r>
            <a:r>
              <a:rPr lang="en-US" b="1" i="1" dirty="0" smtClean="0"/>
              <a:t>, </a:t>
            </a:r>
            <a:r>
              <a:rPr lang="en-US" b="1" i="1" dirty="0" err="1" smtClean="0"/>
              <a:t>Ettercap</a:t>
            </a:r>
            <a:r>
              <a:rPr lang="en-US" b="1" i="1" dirty="0" smtClean="0"/>
              <a:t>, Ethereal, </a:t>
            </a:r>
            <a:r>
              <a:rPr lang="en-US" b="1" i="1" dirty="0" err="1" smtClean="0"/>
              <a:t>Dsniff</a:t>
            </a:r>
            <a:r>
              <a:rPr lang="en-US" b="1" i="1" dirty="0" smtClean="0"/>
              <a:t>, </a:t>
            </a:r>
            <a:r>
              <a:rPr lang="en-US" b="1" i="1" dirty="0" err="1" smtClean="0"/>
              <a:t>TCPdump</a:t>
            </a:r>
            <a:r>
              <a:rPr lang="en-US" b="1" i="1" dirty="0" smtClean="0"/>
              <a:t>, </a:t>
            </a:r>
            <a:r>
              <a:rPr lang="en-US" b="1" i="1" dirty="0" err="1" smtClean="0"/>
              <a:t>Sniffit</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này</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được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hóa</a:t>
            </a:r>
            <a:r>
              <a:rPr lang="en-US" dirty="0" smtClean="0"/>
              <a:t>” </a:t>
            </a:r>
            <a:r>
              <a:rPr lang="en-US" dirty="0" err="1" smtClean="0"/>
              <a:t>để</a:t>
            </a:r>
            <a:r>
              <a:rPr lang="en-US" dirty="0" smtClean="0"/>
              <a:t>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tránh</a:t>
            </a:r>
            <a:r>
              <a:rPr lang="en-US" dirty="0" smtClean="0"/>
              <a:t> </a:t>
            </a:r>
            <a:r>
              <a:rPr lang="en-US" dirty="0" err="1" smtClean="0"/>
              <a:t>bị</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sử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So </a:t>
            </a:r>
            <a:r>
              <a:rPr lang="en-US" dirty="0" err="1" smtClean="0"/>
              <a:t>với</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khác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dạng</a:t>
            </a:r>
            <a:r>
              <a:rPr lang="en-US" dirty="0" smtClean="0"/>
              <a:t> Sniffing </a:t>
            </a:r>
            <a:r>
              <a:rPr lang="en-US" dirty="0" err="1" smtClean="0"/>
              <a:t>cực</a:t>
            </a:r>
            <a:r>
              <a:rPr lang="en-US" dirty="0" smtClean="0"/>
              <a:t> </a:t>
            </a:r>
            <a:r>
              <a:rPr lang="en-US" dirty="0" err="1" smtClean="0"/>
              <a:t>kỳ</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bởi</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ghi</a:t>
            </a:r>
            <a:r>
              <a:rPr lang="en-US" dirty="0" smtClean="0"/>
              <a:t> </a:t>
            </a:r>
            <a:r>
              <a:rPr lang="en-US" dirty="0" err="1" smtClean="0"/>
              <a:t>lại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thông</a:t>
            </a:r>
            <a:r>
              <a:rPr lang="en-US" dirty="0" smtClean="0"/>
              <a:t> tin </a:t>
            </a:r>
            <a:r>
              <a:rPr lang="en-US" dirty="0" err="1" smtClean="0"/>
              <a:t>được</a:t>
            </a:r>
            <a:r>
              <a:rPr lang="en-US" dirty="0" smtClean="0"/>
              <a:t> </a:t>
            </a:r>
            <a:r>
              <a:rPr lang="en-US" dirty="0" err="1" smtClean="0"/>
              <a:t>truyền</a:t>
            </a:r>
            <a:r>
              <a:rPr lang="en-US" dirty="0" smtClean="0"/>
              <a:t> </a:t>
            </a:r>
            <a:r>
              <a:rPr lang="en-US" dirty="0" err="1" smtClean="0"/>
              <a:t>dẫn</a:t>
            </a:r>
            <a:r>
              <a:rPr lang="en-US" dirty="0" smtClean="0"/>
              <a:t> </a:t>
            </a:r>
            <a:r>
              <a:rPr lang="en-US" dirty="0" err="1" smtClean="0"/>
              <a:t>trên</a:t>
            </a:r>
            <a:r>
              <a:rPr lang="en-US" dirty="0" smtClean="0"/>
              <a:t> </a:t>
            </a:r>
            <a:r>
              <a:rPr lang="en-US" dirty="0" err="1" smtClean="0"/>
              <a:t>mạng</a:t>
            </a:r>
            <a:r>
              <a:rPr lang="en-US" dirty="0" smtClean="0"/>
              <a:t>, </a:t>
            </a:r>
            <a:r>
              <a:rPr lang="en-US" dirty="0" err="1" smtClean="0"/>
              <a:t>và</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không</a:t>
            </a:r>
            <a:r>
              <a:rPr lang="en-US" dirty="0" smtClean="0"/>
              <a:t> </a:t>
            </a:r>
            <a:r>
              <a:rPr lang="en-US" dirty="0" err="1" smtClean="0"/>
              <a:t>biết</a:t>
            </a:r>
            <a:r>
              <a:rPr lang="en-US" dirty="0" smtClean="0"/>
              <a:t> </a:t>
            </a:r>
            <a:r>
              <a:rPr lang="en-US" dirty="0" err="1" smtClean="0"/>
              <a:t>là</a:t>
            </a:r>
            <a:r>
              <a:rPr lang="en-US" dirty="0" smtClean="0"/>
              <a:t> </a:t>
            </a:r>
            <a:r>
              <a:rPr lang="en-US" dirty="0" err="1" smtClean="0"/>
              <a:t>đang</a:t>
            </a:r>
            <a:r>
              <a:rPr lang="en-US" dirty="0" smtClean="0"/>
              <a:t> </a:t>
            </a:r>
            <a:r>
              <a:rPr lang="en-US" dirty="0" err="1" smtClean="0"/>
              <a:t>bị</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lúc</a:t>
            </a:r>
            <a:r>
              <a:rPr lang="en-US" dirty="0" smtClean="0"/>
              <a:t> </a:t>
            </a:r>
            <a:r>
              <a:rPr lang="en-US" dirty="0" err="1" smtClean="0"/>
              <a:t>nào</a:t>
            </a:r>
            <a:r>
              <a:rPr lang="en-US" dirty="0" smtClean="0"/>
              <a:t> do </a:t>
            </a:r>
            <a:r>
              <a:rPr lang="en-US" dirty="0" err="1" smtClean="0"/>
              <a:t>máy</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họ</a:t>
            </a:r>
            <a:r>
              <a:rPr lang="en-US" dirty="0" smtClean="0"/>
              <a:t> </a:t>
            </a:r>
            <a:r>
              <a:rPr lang="en-US" dirty="0" err="1" smtClean="0"/>
              <a:t>vẫn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bình</a:t>
            </a:r>
            <a:r>
              <a:rPr lang="en-US" dirty="0" smtClean="0"/>
              <a:t> </a:t>
            </a:r>
            <a:r>
              <a:rPr lang="en-US" dirty="0" err="1" smtClean="0"/>
              <a:t>thường</a:t>
            </a:r>
            <a:r>
              <a:rPr lang="en-US" dirty="0" smtClean="0"/>
              <a:t>, </a:t>
            </a:r>
            <a:r>
              <a:rPr lang="en-US" dirty="0" err="1" smtClean="0"/>
              <a:t>không</a:t>
            </a:r>
            <a:r>
              <a:rPr lang="en-US" dirty="0" smtClean="0"/>
              <a:t> </a:t>
            </a:r>
            <a:r>
              <a:rPr lang="en-US" dirty="0" err="1" smtClean="0"/>
              <a:t>có</a:t>
            </a:r>
            <a:r>
              <a:rPr lang="en-US" dirty="0" smtClean="0"/>
              <a:t> </a:t>
            </a:r>
            <a:r>
              <a:rPr lang="en-US" dirty="0" err="1" smtClean="0"/>
              <a:t>dấu</a:t>
            </a:r>
            <a:r>
              <a:rPr lang="en-US" dirty="0" smtClean="0"/>
              <a:t> </a:t>
            </a:r>
            <a:r>
              <a:rPr lang="en-US" dirty="0" err="1" smtClean="0"/>
              <a:t>hiệu</a:t>
            </a:r>
            <a:r>
              <a:rPr lang="en-US" dirty="0" smtClean="0"/>
              <a:t> </a:t>
            </a:r>
            <a:r>
              <a:rPr lang="en-US" dirty="0" err="1" smtClean="0"/>
              <a:t>bị</a:t>
            </a:r>
            <a:r>
              <a:rPr lang="en-US" dirty="0" smtClean="0"/>
              <a:t> </a:t>
            </a:r>
            <a:r>
              <a:rPr lang="en-US" dirty="0" err="1" smtClean="0"/>
              <a:t>xâm</a:t>
            </a:r>
            <a:r>
              <a:rPr lang="en-US" dirty="0" smtClean="0"/>
              <a:t> </a:t>
            </a:r>
            <a:r>
              <a:rPr lang="en-US" dirty="0" err="1" smtClean="0"/>
              <a:t>hại</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việc</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a:t>
            </a:r>
            <a:r>
              <a:rPr lang="en-US" dirty="0" err="1" smtClean="0"/>
              <a:t>phòng</a:t>
            </a:r>
            <a:r>
              <a:rPr lang="en-US" dirty="0" smtClean="0"/>
              <a:t> </a:t>
            </a:r>
            <a:r>
              <a:rPr lang="en-US" dirty="0" err="1" smtClean="0"/>
              <a:t>chống</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rất</a:t>
            </a:r>
            <a:r>
              <a:rPr lang="en-US" dirty="0" smtClean="0"/>
              <a:t> </a:t>
            </a:r>
            <a:r>
              <a:rPr lang="en-US" dirty="0" err="1" smtClean="0"/>
              <a:t>khó</a:t>
            </a:r>
            <a:r>
              <a:rPr lang="en-US" dirty="0" smtClean="0"/>
              <a:t>, </a:t>
            </a:r>
            <a:r>
              <a:rPr lang="en-US" dirty="0" err="1" smtClean="0"/>
              <a:t>và</a:t>
            </a:r>
            <a:r>
              <a:rPr lang="en-US" dirty="0" smtClean="0"/>
              <a:t> </a:t>
            </a:r>
            <a:r>
              <a:rPr lang="en-US" dirty="0" err="1" smtClean="0"/>
              <a:t>hầu</a:t>
            </a:r>
            <a:r>
              <a:rPr lang="en-US" dirty="0" smtClean="0"/>
              <a:t> </a:t>
            </a:r>
            <a:r>
              <a:rPr lang="en-US" dirty="0" err="1" smtClean="0"/>
              <a:t>như</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phòng</a:t>
            </a:r>
            <a:r>
              <a:rPr lang="en-US" dirty="0" smtClean="0"/>
              <a:t> </a:t>
            </a:r>
            <a:r>
              <a:rPr lang="en-US" dirty="0" err="1" smtClean="0"/>
              <a:t>chống</a:t>
            </a:r>
            <a:r>
              <a:rPr lang="en-US" dirty="0" smtClean="0"/>
              <a:t> </a:t>
            </a:r>
            <a:r>
              <a:rPr lang="en-US" dirty="0" err="1" smtClean="0"/>
              <a:t>trong</a:t>
            </a:r>
            <a:r>
              <a:rPr lang="en-US" dirty="0" smtClean="0"/>
              <a:t> </a:t>
            </a:r>
            <a:r>
              <a:rPr lang="en-US" dirty="0" err="1" smtClean="0"/>
              <a:t>thế</a:t>
            </a:r>
            <a:r>
              <a:rPr lang="en-US" dirty="0" smtClean="0"/>
              <a:t> </a:t>
            </a:r>
            <a:r>
              <a:rPr lang="en-US" dirty="0" err="1" smtClean="0"/>
              <a:t>bị</a:t>
            </a:r>
            <a:r>
              <a:rPr lang="en-US" dirty="0" smtClean="0"/>
              <a:t> </a:t>
            </a:r>
            <a:r>
              <a:rPr lang="en-US" dirty="0" err="1" smtClean="0"/>
              <a:t>động</a:t>
            </a:r>
            <a:r>
              <a:rPr lang="en-US" dirty="0" smtClean="0"/>
              <a:t> (passive) – </a:t>
            </a:r>
            <a:r>
              <a:rPr lang="en-US" dirty="0" err="1" smtClean="0"/>
              <a:t>nghĩa</a:t>
            </a:r>
            <a:r>
              <a:rPr lang="en-US" dirty="0" smtClean="0"/>
              <a:t> </a:t>
            </a:r>
            <a:r>
              <a:rPr lang="en-US" dirty="0" err="1" smtClean="0"/>
              <a:t>là</a:t>
            </a:r>
            <a:r>
              <a:rPr lang="en-US" dirty="0" smtClean="0"/>
              <a:t> </a:t>
            </a:r>
            <a:r>
              <a:rPr lang="en-US" dirty="0" err="1" smtClean="0"/>
              <a:t>chỉ</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được</a:t>
            </a:r>
            <a:r>
              <a:rPr lang="en-US" dirty="0" smtClean="0"/>
              <a:t> </a:t>
            </a:r>
            <a:r>
              <a:rPr lang="en-US" dirty="0" err="1" smtClean="0"/>
              <a:t>bị</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khi</a:t>
            </a:r>
            <a:r>
              <a:rPr lang="en-US" dirty="0" smtClean="0"/>
              <a:t> </a:t>
            </a:r>
            <a:r>
              <a:rPr lang="en-US" dirty="0" err="1" smtClean="0"/>
              <a:t>đang</a:t>
            </a:r>
            <a:r>
              <a:rPr lang="en-US" dirty="0" smtClean="0"/>
              <a:t> ở </a:t>
            </a:r>
            <a:r>
              <a:rPr lang="en-US" dirty="0" err="1" smtClean="0"/>
              <a:t>tình</a:t>
            </a:r>
            <a:r>
              <a:rPr lang="en-US" dirty="0" smtClean="0"/>
              <a:t> </a:t>
            </a:r>
            <a:r>
              <a:rPr lang="en-US" dirty="0" err="1" smtClean="0"/>
              <a:t>trạng</a:t>
            </a:r>
            <a:r>
              <a:rPr lang="en-US" dirty="0" smtClean="0"/>
              <a:t> </a:t>
            </a:r>
            <a:r>
              <a:rPr lang="en-US" dirty="0" err="1" smtClean="0"/>
              <a:t>bị</a:t>
            </a:r>
            <a:r>
              <a:rPr lang="en-US" dirty="0" smtClean="0"/>
              <a:t> </a:t>
            </a:r>
            <a:r>
              <a:rPr lang="en-US" dirty="0" err="1" smtClean="0"/>
              <a:t>nghe</a:t>
            </a:r>
            <a:r>
              <a:rPr lang="en-US" dirty="0" smtClean="0"/>
              <a:t> </a:t>
            </a:r>
            <a:r>
              <a:rPr lang="en-US" dirty="0" err="1" smtClean="0"/>
              <a:t>trộm</a:t>
            </a:r>
            <a:r>
              <a:rPr lang="en-US" dirty="0" smtClean="0"/>
              <a:t>.</a:t>
            </a:r>
            <a:br>
              <a:rPr lang="en-US" dirty="0" smtClean="0"/>
            </a:br>
            <a:endParaRPr lang="vi-VN" dirty="0"/>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32</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32</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1571604" y="1643050"/>
            <a:ext cx="7143800" cy="4524315"/>
          </a:xfrm>
          <a:prstGeom prst="rect">
            <a:avLst/>
          </a:prstGeom>
          <a:noFill/>
        </p:spPr>
        <p:txBody>
          <a:bodyPr wrap="square" rtlCol="0">
            <a:spAutoFit/>
          </a:bodyPr>
          <a:lstStyle/>
          <a:p>
            <a:r>
              <a:rPr lang="en-US" b="1" dirty="0" smtClean="0"/>
              <a:t>4. </a:t>
            </a:r>
            <a:r>
              <a:rPr lang="en-US" b="1" dirty="0" err="1" smtClean="0"/>
              <a:t>Quá</a:t>
            </a:r>
            <a:r>
              <a:rPr lang="en-US" b="1" dirty="0" smtClean="0"/>
              <a:t> </a:t>
            </a:r>
            <a:r>
              <a:rPr lang="en-US" b="1" dirty="0" err="1" smtClean="0"/>
              <a:t>trình</a:t>
            </a:r>
            <a:r>
              <a:rPr lang="en-US" b="1" dirty="0" smtClean="0"/>
              <a:t> Sniffing </a:t>
            </a:r>
            <a:r>
              <a:rPr lang="en-US" b="1" dirty="0" err="1" smtClean="0"/>
              <a:t>diễn</a:t>
            </a:r>
            <a:r>
              <a:rPr lang="en-US" b="1" dirty="0" smtClean="0"/>
              <a:t> </a:t>
            </a:r>
            <a:r>
              <a:rPr lang="en-US" b="1" dirty="0" err="1" smtClean="0"/>
              <a:t>ra</a:t>
            </a:r>
            <a:r>
              <a:rPr lang="en-US" b="1" dirty="0" smtClean="0"/>
              <a:t> </a:t>
            </a:r>
            <a:r>
              <a:rPr lang="en-US" b="1" dirty="0" err="1" smtClean="0"/>
              <a:t>như</a:t>
            </a:r>
            <a:r>
              <a:rPr lang="en-US" b="1" dirty="0" smtClean="0"/>
              <a:t> </a:t>
            </a:r>
            <a:r>
              <a:rPr lang="en-US" b="1" dirty="0" err="1" smtClean="0"/>
              <a:t>thế</a:t>
            </a:r>
            <a:r>
              <a:rPr lang="en-US" b="1" dirty="0" smtClean="0"/>
              <a:t> </a:t>
            </a:r>
            <a:r>
              <a:rPr lang="en-US" b="1" dirty="0" err="1" smtClean="0"/>
              <a:t>nào</a:t>
            </a:r>
            <a:r>
              <a:rPr lang="en-US" b="1" dirty="0" smtClean="0"/>
              <a:t> ?</a:t>
            </a:r>
            <a:r>
              <a:rPr lang="en-US" dirty="0" smtClean="0"/>
              <a:t/>
            </a:r>
            <a:br>
              <a:rPr lang="en-US" dirty="0" smtClean="0"/>
            </a:br>
            <a:r>
              <a:rPr lang="en-US" dirty="0" err="1" smtClean="0"/>
              <a:t>Để</a:t>
            </a:r>
            <a:r>
              <a:rPr lang="en-US" dirty="0" smtClean="0"/>
              <a:t> </a:t>
            </a:r>
            <a:r>
              <a:rPr lang="en-US" dirty="0" err="1" smtClean="0"/>
              <a:t>hiểu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thì</a:t>
            </a:r>
            <a:r>
              <a:rPr lang="en-US" dirty="0" smtClean="0"/>
              <a:t> </a:t>
            </a:r>
            <a:r>
              <a:rPr lang="en-US" dirty="0" err="1" smtClean="0"/>
              <a:t>cần</a:t>
            </a:r>
            <a:r>
              <a:rPr lang="en-US" dirty="0" smtClean="0"/>
              <a:t> </a:t>
            </a:r>
            <a:r>
              <a:rPr lang="en-US" dirty="0" err="1" smtClean="0"/>
              <a:t>hiểu</a:t>
            </a:r>
            <a:r>
              <a:rPr lang="en-US" dirty="0" smtClean="0"/>
              <a:t> </a:t>
            </a:r>
            <a:r>
              <a:rPr lang="en-US" dirty="0" err="1" smtClean="0"/>
              <a:t>được</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chuyển</a:t>
            </a:r>
            <a:r>
              <a:rPr lang="en-US" dirty="0" smtClean="0"/>
              <a:t> </a:t>
            </a:r>
            <a:r>
              <a:rPr lang="en-US" dirty="0" err="1" smtClean="0"/>
              <a:t>tải</a:t>
            </a:r>
            <a:r>
              <a:rPr lang="en-US" dirty="0" smtClean="0"/>
              <a:t> </a:t>
            </a:r>
            <a:r>
              <a:rPr lang="en-US" dirty="0" err="1" smtClean="0"/>
              <a:t>các</a:t>
            </a:r>
            <a:r>
              <a:rPr lang="en-US" dirty="0" smtClean="0"/>
              <a:t> </a:t>
            </a:r>
            <a:r>
              <a:rPr lang="en-US" dirty="0" err="1" smtClean="0"/>
              <a:t>khung</a:t>
            </a:r>
            <a:r>
              <a:rPr lang="en-US" dirty="0" smtClean="0"/>
              <a:t> (frame) </a:t>
            </a:r>
            <a:r>
              <a:rPr lang="en-US" dirty="0" err="1" smtClean="0"/>
              <a:t>của</a:t>
            </a:r>
            <a:r>
              <a:rPr lang="en-US" dirty="0" smtClean="0"/>
              <a:t> </a:t>
            </a:r>
            <a:r>
              <a:rPr lang="en-US" dirty="0" err="1" smtClean="0"/>
              <a:t>lớp</a:t>
            </a:r>
            <a:r>
              <a:rPr lang="en-US" dirty="0" smtClean="0"/>
              <a:t> </a:t>
            </a:r>
            <a:r>
              <a:rPr lang="en-US" dirty="0" err="1" smtClean="0"/>
              <a:t>Datalink</a:t>
            </a:r>
            <a:r>
              <a:rPr lang="en-US" dirty="0" smtClean="0"/>
              <a:t> </a:t>
            </a:r>
            <a:r>
              <a:rPr lang="en-US" dirty="0" err="1" smtClean="0"/>
              <a:t>từ</a:t>
            </a:r>
            <a:r>
              <a:rPr lang="en-US" dirty="0" smtClean="0"/>
              <a:t> </a:t>
            </a:r>
            <a:r>
              <a:rPr lang="en-US" dirty="0" err="1" smtClean="0"/>
              <a:t>các</a:t>
            </a:r>
            <a:r>
              <a:rPr lang="en-US" dirty="0" smtClean="0"/>
              <a:t> </a:t>
            </a:r>
            <a:r>
              <a:rPr lang="en-US" dirty="0" err="1" smtClean="0"/>
              <a:t>gói</a:t>
            </a:r>
            <a:r>
              <a:rPr lang="en-US" dirty="0" smtClean="0"/>
              <a:t> tin (packet) ở </a:t>
            </a:r>
            <a:r>
              <a:rPr lang="en-US" dirty="0" err="1" smtClean="0"/>
              <a:t>lớp</a:t>
            </a:r>
            <a:r>
              <a:rPr lang="en-US" dirty="0" smtClean="0"/>
              <a:t> Network </a:t>
            </a:r>
            <a:r>
              <a:rPr lang="en-US" dirty="0" err="1" smtClean="0"/>
              <a:t>trong</a:t>
            </a:r>
            <a:r>
              <a:rPr lang="en-US" dirty="0" smtClean="0"/>
              <a:t> </a:t>
            </a:r>
            <a:r>
              <a:rPr lang="en-US" dirty="0" err="1" smtClean="0"/>
              <a:t>mô</a:t>
            </a:r>
            <a:r>
              <a:rPr lang="en-US" dirty="0" smtClean="0"/>
              <a:t> </a:t>
            </a:r>
            <a:r>
              <a:rPr lang="en-US" dirty="0" err="1" smtClean="0"/>
              <a:t>hình</a:t>
            </a:r>
            <a:r>
              <a:rPr lang="en-US" dirty="0" smtClean="0"/>
              <a:t> OSI.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qua </a:t>
            </a:r>
            <a:r>
              <a:rPr lang="en-US" dirty="0" err="1" smtClean="0"/>
              <a:t>hai</a:t>
            </a:r>
            <a:r>
              <a:rPr lang="en-US" dirty="0" smtClean="0"/>
              <a:t> </a:t>
            </a:r>
            <a:r>
              <a:rPr lang="en-US" dirty="0" err="1" smtClean="0"/>
              <a:t>loại</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các</a:t>
            </a:r>
            <a:r>
              <a:rPr lang="en-US" dirty="0" smtClean="0"/>
              <a:t> node </a:t>
            </a:r>
            <a:r>
              <a:rPr lang="en-US" dirty="0" err="1" smtClean="0"/>
              <a:t>mạng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hiện</a:t>
            </a:r>
            <a:r>
              <a:rPr lang="en-US" dirty="0" smtClean="0"/>
              <a:t> nay </a:t>
            </a:r>
            <a:r>
              <a:rPr lang="en-US" dirty="0" err="1" smtClean="0"/>
              <a:t>là</a:t>
            </a:r>
            <a:r>
              <a:rPr lang="en-US" dirty="0" smtClean="0"/>
              <a:t> Hub </a:t>
            </a:r>
            <a:r>
              <a:rPr lang="en-US" dirty="0" err="1" smtClean="0"/>
              <a:t>và</a:t>
            </a:r>
            <a:r>
              <a:rPr lang="en-US" dirty="0" smtClean="0"/>
              <a:t> Switch. </a:t>
            </a:r>
            <a:r>
              <a:rPr lang="en-US" dirty="0" err="1" smtClean="0"/>
              <a:t>Một</a:t>
            </a:r>
            <a:r>
              <a:rPr lang="en-US" dirty="0" smtClean="0"/>
              <a:t> </a:t>
            </a:r>
            <a:r>
              <a:rPr lang="en-US" dirty="0" err="1" smtClean="0"/>
              <a:t>khung</a:t>
            </a:r>
            <a:r>
              <a:rPr lang="en-US" dirty="0" smtClean="0"/>
              <a:t> </a:t>
            </a:r>
            <a:r>
              <a:rPr lang="en-US" dirty="0" err="1" smtClean="0"/>
              <a:t>gói</a:t>
            </a:r>
            <a:r>
              <a:rPr lang="en-US" dirty="0" smtClean="0"/>
              <a:t> tin </a:t>
            </a:r>
            <a:r>
              <a:rPr lang="en-US" dirty="0" err="1" smtClean="0"/>
              <a:t>khi</a:t>
            </a:r>
            <a:r>
              <a:rPr lang="en-US" dirty="0" smtClean="0"/>
              <a:t> </a:t>
            </a:r>
            <a:r>
              <a:rPr lang="en-US" dirty="0" err="1" smtClean="0"/>
              <a:t>chuyển</a:t>
            </a:r>
            <a:r>
              <a:rPr lang="en-US" dirty="0" smtClean="0"/>
              <a:t> </a:t>
            </a:r>
            <a:r>
              <a:rPr lang="en-US" dirty="0" err="1" smtClean="0"/>
              <a:t>từ</a:t>
            </a:r>
            <a:r>
              <a:rPr lang="en-US" dirty="0" smtClean="0"/>
              <a:t> </a:t>
            </a:r>
            <a:r>
              <a:rPr lang="en-US" dirty="0" err="1" smtClean="0"/>
              <a:t>máy</a:t>
            </a:r>
            <a:r>
              <a:rPr lang="en-US" dirty="0" smtClean="0"/>
              <a:t> A sang </a:t>
            </a:r>
            <a:r>
              <a:rPr lang="en-US" dirty="0" err="1" smtClean="0"/>
              <a:t>máy</a:t>
            </a:r>
            <a:r>
              <a:rPr lang="en-US" dirty="0" smtClean="0"/>
              <a:t> B </a:t>
            </a:r>
            <a:r>
              <a:rPr lang="en-US" dirty="0" err="1" smtClean="0"/>
              <a:t>thì</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gửi</a:t>
            </a:r>
            <a:r>
              <a:rPr lang="en-US" dirty="0" smtClean="0"/>
              <a:t> </a:t>
            </a:r>
            <a:r>
              <a:rPr lang="en-US" dirty="0" err="1" smtClean="0"/>
              <a:t>đến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máy</a:t>
            </a:r>
            <a:r>
              <a:rPr lang="en-US" dirty="0" smtClean="0"/>
              <a:t> </a:t>
            </a:r>
            <a:r>
              <a:rPr lang="en-US" dirty="0" err="1" smtClean="0"/>
              <a:t>khác</a:t>
            </a:r>
            <a:r>
              <a:rPr lang="en-US" dirty="0" smtClean="0"/>
              <a:t> </a:t>
            </a:r>
            <a:r>
              <a:rPr lang="en-US" dirty="0" err="1" smtClean="0"/>
              <a:t>đang</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cùng</a:t>
            </a:r>
            <a:r>
              <a:rPr lang="en-US" dirty="0" smtClean="0"/>
              <a:t> Hub </a:t>
            </a:r>
            <a:r>
              <a:rPr lang="en-US" dirty="0" err="1" smtClean="0"/>
              <a:t>theo</a:t>
            </a:r>
            <a:r>
              <a:rPr lang="en-US" dirty="0" smtClean="0"/>
              <a:t> </a:t>
            </a:r>
            <a:r>
              <a:rPr lang="en-US" dirty="0" err="1" smtClean="0"/>
              <a:t>cơ</a:t>
            </a:r>
            <a:r>
              <a:rPr lang="en-US" dirty="0" smtClean="0"/>
              <a:t> </a:t>
            </a:r>
            <a:r>
              <a:rPr lang="en-US" dirty="0" err="1" smtClean="0"/>
              <a:t>chế</a:t>
            </a:r>
            <a:r>
              <a:rPr lang="en-US" dirty="0" smtClean="0"/>
              <a:t> loan tin (broadcast). </a:t>
            </a:r>
            <a:r>
              <a:rPr lang="en-US" dirty="0" err="1" smtClean="0"/>
              <a:t>Các</a:t>
            </a:r>
            <a:r>
              <a:rPr lang="en-US" dirty="0" smtClean="0"/>
              <a:t> </a:t>
            </a:r>
            <a:r>
              <a:rPr lang="en-US" dirty="0" err="1" smtClean="0"/>
              <a:t>máy</a:t>
            </a:r>
            <a:r>
              <a:rPr lang="en-US" dirty="0" smtClean="0"/>
              <a:t> </a:t>
            </a:r>
            <a:r>
              <a:rPr lang="en-US" dirty="0" err="1" smtClean="0"/>
              <a:t>khác</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gói</a:t>
            </a:r>
            <a:r>
              <a:rPr lang="en-US" dirty="0" smtClean="0"/>
              <a:t> tin </a:t>
            </a:r>
            <a:r>
              <a:rPr lang="en-US" dirty="0" err="1" smtClean="0"/>
              <a:t>này</a:t>
            </a:r>
            <a:r>
              <a:rPr lang="en-US" dirty="0" smtClean="0"/>
              <a:t> </a:t>
            </a:r>
            <a:r>
              <a:rPr lang="en-US" dirty="0" err="1" smtClean="0"/>
              <a:t>và</a:t>
            </a:r>
            <a:r>
              <a:rPr lang="en-US" dirty="0" smtClean="0"/>
              <a:t> </a:t>
            </a:r>
            <a:r>
              <a:rPr lang="en-US" dirty="0" err="1" smtClean="0"/>
              <a:t>tiến</a:t>
            </a:r>
            <a:r>
              <a:rPr lang="en-US" dirty="0" smtClean="0"/>
              <a:t> </a:t>
            </a:r>
            <a:r>
              <a:rPr lang="en-US" dirty="0" err="1" smtClean="0"/>
              <a:t>hành</a:t>
            </a:r>
            <a:r>
              <a:rPr lang="en-US" dirty="0" smtClean="0"/>
              <a:t> so </a:t>
            </a:r>
            <a:r>
              <a:rPr lang="en-US" dirty="0" err="1" smtClean="0"/>
              <a:t>sánh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về</a:t>
            </a:r>
            <a:r>
              <a:rPr lang="en-US" dirty="0" smtClean="0"/>
              <a:t> </a:t>
            </a:r>
            <a:r>
              <a:rPr lang="en-US" dirty="0" err="1" smtClean="0"/>
              <a:t>địa</a:t>
            </a:r>
            <a:r>
              <a:rPr lang="en-US" dirty="0" smtClean="0"/>
              <a:t> </a:t>
            </a:r>
            <a:r>
              <a:rPr lang="en-US" dirty="0" err="1" smtClean="0"/>
              <a:t>chỉ</a:t>
            </a:r>
            <a:r>
              <a:rPr lang="en-US" dirty="0" smtClean="0"/>
              <a:t> MAC </a:t>
            </a:r>
            <a:r>
              <a:rPr lang="en-US" dirty="0" err="1" smtClean="0"/>
              <a:t>của</a:t>
            </a:r>
            <a:r>
              <a:rPr lang="en-US" dirty="0" smtClean="0"/>
              <a:t> frame </a:t>
            </a:r>
            <a:r>
              <a:rPr lang="en-US" dirty="0" err="1" smtClean="0"/>
              <a:t>gói</a:t>
            </a:r>
            <a:r>
              <a:rPr lang="en-US" dirty="0" smtClean="0"/>
              <a:t> tin </a:t>
            </a:r>
            <a:r>
              <a:rPr lang="en-US" dirty="0" err="1" smtClean="0"/>
              <a:t>với</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đích</a:t>
            </a:r>
            <a:r>
              <a:rPr lang="en-US" dirty="0" smtClean="0"/>
              <a:t>. </a:t>
            </a:r>
            <a:r>
              <a:rPr lang="en-US" dirty="0" err="1" smtClean="0"/>
              <a:t>Nếu</a:t>
            </a:r>
            <a:r>
              <a:rPr lang="en-US" dirty="0" smtClean="0"/>
              <a:t> </a:t>
            </a:r>
            <a:r>
              <a:rPr lang="en-US" dirty="0" err="1" smtClean="0"/>
              <a:t>trùng</a:t>
            </a:r>
            <a:r>
              <a:rPr lang="en-US" dirty="0" smtClean="0"/>
              <a:t> </a:t>
            </a:r>
            <a:r>
              <a:rPr lang="en-US" dirty="0" err="1" smtClean="0"/>
              <a:t>lập</a:t>
            </a:r>
            <a:r>
              <a:rPr lang="en-US" dirty="0" smtClean="0"/>
              <a:t> </a:t>
            </a:r>
            <a:r>
              <a:rPr lang="en-US" dirty="0" err="1" smtClean="0"/>
              <a:t>thì</a:t>
            </a:r>
            <a:r>
              <a:rPr lang="en-US" dirty="0" smtClean="0"/>
              <a:t> </a:t>
            </a:r>
            <a:r>
              <a:rPr lang="en-US" dirty="0" err="1" smtClean="0"/>
              <a:t>sẽ</a:t>
            </a:r>
            <a:r>
              <a:rPr lang="en-US" dirty="0" smtClean="0"/>
              <a:t> </a:t>
            </a:r>
            <a:r>
              <a:rPr lang="en-US" dirty="0" err="1" smtClean="0"/>
              <a:t>nhận</a:t>
            </a:r>
            <a:r>
              <a:rPr lang="en-US" dirty="0" smtClean="0"/>
              <a:t>, </a:t>
            </a:r>
            <a:r>
              <a:rPr lang="en-US" dirty="0" err="1" smtClean="0"/>
              <a:t>còn</a:t>
            </a:r>
            <a:r>
              <a:rPr lang="en-US" dirty="0" smtClean="0"/>
              <a:t> </a:t>
            </a:r>
            <a:r>
              <a:rPr lang="en-US" dirty="0" err="1" smtClean="0"/>
              <a:t>không</a:t>
            </a:r>
            <a:r>
              <a:rPr lang="en-US" dirty="0" smtClean="0"/>
              <a:t> </a:t>
            </a:r>
            <a:r>
              <a:rPr lang="en-US" dirty="0" err="1" smtClean="0"/>
              <a:t>thì</a:t>
            </a:r>
            <a:r>
              <a:rPr lang="en-US" dirty="0" smtClean="0"/>
              <a:t> </a:t>
            </a:r>
            <a:r>
              <a:rPr lang="en-US" dirty="0" err="1" smtClean="0"/>
              <a:t>cho</a:t>
            </a:r>
            <a:r>
              <a:rPr lang="en-US" dirty="0" smtClean="0"/>
              <a:t> qua. Do </a:t>
            </a:r>
            <a:r>
              <a:rPr lang="en-US" dirty="0" err="1" smtClean="0"/>
              <a:t>gói</a:t>
            </a:r>
            <a:r>
              <a:rPr lang="en-US" dirty="0" smtClean="0"/>
              <a:t> tin </a:t>
            </a:r>
            <a:r>
              <a:rPr lang="en-US" dirty="0" err="1" smtClean="0"/>
              <a:t>từ</a:t>
            </a:r>
            <a:r>
              <a:rPr lang="en-US" dirty="0" smtClean="0"/>
              <a:t> A </a:t>
            </a:r>
            <a:r>
              <a:rPr lang="en-US" dirty="0" err="1" smtClean="0"/>
              <a:t>được</a:t>
            </a:r>
            <a:r>
              <a:rPr lang="en-US" dirty="0" smtClean="0"/>
              <a:t> </a:t>
            </a:r>
            <a:r>
              <a:rPr lang="en-US" dirty="0" err="1" smtClean="0"/>
              <a:t>gửi</a:t>
            </a:r>
            <a:r>
              <a:rPr lang="en-US" dirty="0" smtClean="0"/>
              <a:t> </a:t>
            </a:r>
            <a:r>
              <a:rPr lang="en-US" dirty="0" err="1" smtClean="0"/>
              <a:t>đến</a:t>
            </a:r>
            <a:r>
              <a:rPr lang="en-US" dirty="0" smtClean="0"/>
              <a:t> B </a:t>
            </a:r>
            <a:r>
              <a:rPr lang="en-US" dirty="0" err="1" smtClean="0"/>
              <a:t>nên</a:t>
            </a:r>
            <a:r>
              <a:rPr lang="en-US" dirty="0" smtClean="0"/>
              <a:t> </a:t>
            </a:r>
            <a:r>
              <a:rPr lang="en-US" dirty="0" err="1" smtClean="0"/>
              <a:t>khi</a:t>
            </a:r>
            <a:r>
              <a:rPr lang="en-US" dirty="0" smtClean="0"/>
              <a:t> so </a:t>
            </a:r>
            <a:r>
              <a:rPr lang="en-US" dirty="0" err="1" smtClean="0"/>
              <a:t>sánh</a:t>
            </a:r>
            <a:r>
              <a:rPr lang="en-US" dirty="0" smtClean="0"/>
              <a:t> </a:t>
            </a:r>
            <a:r>
              <a:rPr lang="en-US" dirty="0" err="1" smtClean="0"/>
              <a:t>thì</a:t>
            </a:r>
            <a:r>
              <a:rPr lang="en-US" dirty="0" smtClean="0"/>
              <a:t> </a:t>
            </a:r>
            <a:r>
              <a:rPr lang="en-US" dirty="0" err="1" smtClean="0"/>
              <a:t>chỉ</a:t>
            </a:r>
            <a:r>
              <a:rPr lang="en-US" dirty="0" smtClean="0"/>
              <a:t> </a:t>
            </a:r>
            <a:r>
              <a:rPr lang="en-US" dirty="0" err="1" smtClean="0"/>
              <a:t>có</a:t>
            </a:r>
            <a:r>
              <a:rPr lang="en-US" dirty="0" smtClean="0"/>
              <a:t> B </a:t>
            </a:r>
            <a:r>
              <a:rPr lang="en-US" dirty="0" err="1" smtClean="0"/>
              <a:t>mới</a:t>
            </a:r>
            <a:r>
              <a:rPr lang="en-US" dirty="0" smtClean="0"/>
              <a:t> </a:t>
            </a:r>
            <a:r>
              <a:rPr lang="en-US" dirty="0" err="1" smtClean="0"/>
              <a:t>giống</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đích</a:t>
            </a:r>
            <a:r>
              <a:rPr lang="en-US" dirty="0" smtClean="0"/>
              <a:t> </a:t>
            </a:r>
            <a:r>
              <a:rPr lang="en-US" dirty="0" err="1" smtClean="0"/>
              <a:t>đến</a:t>
            </a:r>
            <a:r>
              <a:rPr lang="en-US" dirty="0" smtClean="0"/>
              <a:t> </a:t>
            </a:r>
            <a:r>
              <a:rPr lang="en-US" dirty="0" err="1" smtClean="0"/>
              <a:t>nên</a:t>
            </a:r>
            <a:r>
              <a:rPr lang="en-US" dirty="0" smtClean="0"/>
              <a:t> </a:t>
            </a:r>
            <a:r>
              <a:rPr lang="en-US" dirty="0" err="1" smtClean="0"/>
              <a:t>chỉ</a:t>
            </a:r>
            <a:r>
              <a:rPr lang="en-US" dirty="0" smtClean="0"/>
              <a:t> </a:t>
            </a:r>
            <a:r>
              <a:rPr lang="en-US" dirty="0" err="1" smtClean="0"/>
              <a:t>có</a:t>
            </a:r>
            <a:r>
              <a:rPr lang="en-US" dirty="0" smtClean="0"/>
              <a:t> B </a:t>
            </a:r>
            <a:r>
              <a:rPr lang="en-US" dirty="0" err="1" smtClean="0"/>
              <a:t>mới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tiếp</a:t>
            </a:r>
            <a:r>
              <a:rPr lang="en-US" dirty="0" smtClean="0"/>
              <a:t> </a:t>
            </a:r>
            <a:r>
              <a:rPr lang="en-US" dirty="0" err="1" smtClean="0"/>
              <a:t>nhận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đó</a:t>
            </a:r>
            <a:r>
              <a:rPr lang="en-US" dirty="0" smtClean="0"/>
              <a:t>, </a:t>
            </a:r>
            <a:r>
              <a:rPr lang="en-US" dirty="0" err="1" smtClean="0"/>
              <a:t>máy</a:t>
            </a:r>
            <a:r>
              <a:rPr lang="en-US" dirty="0" smtClean="0"/>
              <a:t>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sẽ</a:t>
            </a:r>
            <a:r>
              <a:rPr lang="en-US" dirty="0" smtClean="0"/>
              <a:t> </a:t>
            </a:r>
            <a:r>
              <a:rPr lang="en-US" dirty="0" err="1" smtClean="0"/>
              <a:t>tự</a:t>
            </a:r>
            <a:r>
              <a:rPr lang="en-US" dirty="0" smtClean="0"/>
              <a:t> “</a:t>
            </a:r>
            <a:r>
              <a:rPr lang="en-US" dirty="0" err="1" smtClean="0"/>
              <a:t>nhận</a:t>
            </a:r>
            <a:r>
              <a:rPr lang="en-US" dirty="0" smtClean="0"/>
              <a:t>” </a:t>
            </a:r>
            <a:r>
              <a:rPr lang="en-US" dirty="0" err="1" smtClean="0"/>
              <a:t>bất</a:t>
            </a:r>
            <a:r>
              <a:rPr lang="en-US" dirty="0" smtClean="0"/>
              <a:t> </a:t>
            </a:r>
            <a:r>
              <a:rPr lang="en-US" dirty="0" err="1" smtClean="0"/>
              <a:t>cứ</a:t>
            </a:r>
            <a:r>
              <a:rPr lang="en-US" dirty="0" smtClean="0"/>
              <a:t> </a:t>
            </a:r>
            <a:r>
              <a:rPr lang="en-US" dirty="0" err="1" smtClean="0"/>
              <a:t>gói</a:t>
            </a:r>
            <a:r>
              <a:rPr lang="en-US" dirty="0" smtClean="0"/>
              <a:t> tin </a:t>
            </a:r>
            <a:r>
              <a:rPr lang="en-US" dirty="0" err="1" smtClean="0"/>
              <a:t>được</a:t>
            </a:r>
            <a:r>
              <a:rPr lang="en-US" dirty="0" smtClean="0"/>
              <a:t> </a:t>
            </a:r>
            <a:r>
              <a:rPr lang="en-US" dirty="0" err="1" smtClean="0"/>
              <a:t>lưu</a:t>
            </a:r>
            <a:r>
              <a:rPr lang="en-US" dirty="0" smtClean="0"/>
              <a:t> </a:t>
            </a:r>
            <a:r>
              <a:rPr lang="en-US" dirty="0" err="1" smtClean="0"/>
              <a:t>chuyển</a:t>
            </a:r>
            <a:r>
              <a:rPr lang="en-US" dirty="0" smtClean="0"/>
              <a:t> </a:t>
            </a:r>
            <a:r>
              <a:rPr lang="en-US" dirty="0" err="1" smtClean="0"/>
              <a:t>trong</a:t>
            </a:r>
            <a:r>
              <a:rPr lang="en-US" dirty="0" smtClean="0"/>
              <a:t> </a:t>
            </a:r>
            <a:r>
              <a:rPr lang="en-US" dirty="0" err="1" smtClean="0"/>
              <a:t>mạng</a:t>
            </a:r>
            <a:r>
              <a:rPr lang="en-US" dirty="0" smtClean="0"/>
              <a:t> qua Hub, </a:t>
            </a:r>
            <a:r>
              <a:rPr lang="en-US" dirty="0" err="1" smtClean="0"/>
              <a:t>kể</a:t>
            </a:r>
            <a:r>
              <a:rPr lang="en-US" dirty="0" smtClean="0"/>
              <a:t> </a:t>
            </a:r>
            <a:r>
              <a:rPr lang="en-US" dirty="0" err="1" smtClean="0"/>
              <a:t>cả</a:t>
            </a:r>
            <a:r>
              <a:rPr lang="en-US" dirty="0" smtClean="0"/>
              <a:t> </a:t>
            </a:r>
            <a:r>
              <a:rPr lang="en-US" dirty="0" err="1" smtClean="0"/>
              <a:t>khi</a:t>
            </a:r>
            <a:r>
              <a:rPr lang="en-US" dirty="0" smtClean="0"/>
              <a:t> </a:t>
            </a:r>
            <a:r>
              <a:rPr lang="en-US" dirty="0" err="1" smtClean="0"/>
              <a:t>đích</a:t>
            </a:r>
            <a:r>
              <a:rPr lang="en-US" dirty="0" smtClean="0"/>
              <a:t> </a:t>
            </a:r>
            <a:r>
              <a:rPr lang="en-US" dirty="0" err="1" smtClean="0"/>
              <a:t>đến</a:t>
            </a:r>
            <a:r>
              <a:rPr lang="en-US" dirty="0" smtClean="0"/>
              <a:t> </a:t>
            </a:r>
            <a:r>
              <a:rPr lang="en-US" dirty="0" err="1" smtClean="0"/>
              <a:t>gói</a:t>
            </a:r>
            <a:r>
              <a:rPr lang="en-US" dirty="0" smtClean="0"/>
              <a:t> tin </a:t>
            </a:r>
            <a:r>
              <a:rPr lang="en-US" dirty="0" err="1" smtClean="0"/>
              <a:t>có</a:t>
            </a:r>
            <a:r>
              <a:rPr lang="en-US" dirty="0" smtClean="0"/>
              <a:t> </a:t>
            </a:r>
            <a:r>
              <a:rPr lang="en-US" dirty="0" err="1" smtClean="0"/>
              <a:t>đích</a:t>
            </a:r>
            <a:r>
              <a:rPr lang="en-US" dirty="0" smtClean="0"/>
              <a:t> </a:t>
            </a:r>
            <a:r>
              <a:rPr lang="en-US" dirty="0" err="1" smtClean="0"/>
              <a:t>đến</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nó</a:t>
            </a:r>
            <a:r>
              <a:rPr lang="en-US" dirty="0" smtClean="0"/>
              <a:t/>
            </a:r>
            <a:br>
              <a:rPr lang="en-US" dirty="0" smtClean="0"/>
            </a:br>
            <a:endParaRPr lang="vi-VN" dirty="0"/>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33</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33</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1285852" y="1285860"/>
            <a:ext cx="7429552" cy="2585323"/>
          </a:xfrm>
          <a:prstGeom prst="rect">
            <a:avLst/>
          </a:prstGeom>
          <a:noFill/>
        </p:spPr>
        <p:txBody>
          <a:bodyPr wrap="square" rtlCol="0">
            <a:spAutoFit/>
          </a:bodyPr>
          <a:lstStyle/>
          <a:p>
            <a:r>
              <a:rPr lang="en-US" dirty="0" smtClean="0"/>
              <a:t>, </a:t>
            </a:r>
            <a:r>
              <a:rPr lang="en-US" dirty="0" err="1" smtClean="0"/>
              <a:t>nhờ</a:t>
            </a:r>
            <a:r>
              <a:rPr lang="en-US" dirty="0" smtClean="0"/>
              <a:t> card </a:t>
            </a:r>
            <a:r>
              <a:rPr lang="en-US" dirty="0" err="1" smtClean="0"/>
              <a:t>mạng</a:t>
            </a:r>
            <a:r>
              <a:rPr lang="en-US" dirty="0" smtClean="0"/>
              <a:t> </a:t>
            </a:r>
            <a:r>
              <a:rPr lang="en-US" dirty="0" err="1" smtClean="0"/>
              <a:t>được</a:t>
            </a:r>
            <a:r>
              <a:rPr lang="en-US" dirty="0" smtClean="0"/>
              <a:t> </a:t>
            </a:r>
            <a:r>
              <a:rPr lang="en-US" dirty="0" err="1" smtClean="0"/>
              <a:t>đặt</a:t>
            </a:r>
            <a:r>
              <a:rPr lang="en-US" dirty="0" smtClean="0"/>
              <a:t> ở </a:t>
            </a:r>
            <a:r>
              <a:rPr lang="en-US" dirty="0" err="1" smtClean="0"/>
              <a:t>chế</a:t>
            </a:r>
            <a:r>
              <a:rPr lang="en-US" dirty="0" smtClean="0"/>
              <a:t> </a:t>
            </a:r>
            <a:r>
              <a:rPr lang="en-US" dirty="0" err="1" smtClean="0"/>
              <a:t>độ</a:t>
            </a:r>
            <a:r>
              <a:rPr lang="en-US" dirty="0" smtClean="0"/>
              <a:t> </a:t>
            </a:r>
            <a:r>
              <a:rPr lang="en-US" dirty="0" err="1" smtClean="0"/>
              <a:t>hỗn</a:t>
            </a:r>
            <a:r>
              <a:rPr lang="en-US" dirty="0" smtClean="0"/>
              <a:t> </a:t>
            </a:r>
            <a:r>
              <a:rPr lang="en-US" dirty="0" err="1" smtClean="0"/>
              <a:t>tạp</a:t>
            </a:r>
            <a:r>
              <a:rPr lang="en-US" dirty="0" smtClean="0"/>
              <a:t> (promiscuous mode). Promiscuous mode </a:t>
            </a:r>
            <a:r>
              <a:rPr lang="en-US" dirty="0" err="1" smtClean="0"/>
              <a:t>là</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Khi</a:t>
            </a:r>
            <a:r>
              <a:rPr lang="en-US" dirty="0" smtClean="0"/>
              <a:t> card </a:t>
            </a:r>
            <a:r>
              <a:rPr lang="en-US" dirty="0" err="1" smtClean="0"/>
              <a:t>mạng</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dưới</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này</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nhận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gói</a:t>
            </a:r>
            <a:r>
              <a:rPr lang="en-US" dirty="0" smtClean="0"/>
              <a:t> tin </a:t>
            </a:r>
            <a:r>
              <a:rPr lang="en-US" dirty="0" err="1" smtClean="0"/>
              <a:t>mà</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đích</a:t>
            </a:r>
            <a:r>
              <a:rPr lang="en-US" dirty="0" smtClean="0"/>
              <a:t> </a:t>
            </a:r>
            <a:r>
              <a:rPr lang="en-US" dirty="0" err="1" smtClean="0"/>
              <a:t>đến</a:t>
            </a:r>
            <a:r>
              <a:rPr lang="en-US" dirty="0" smtClean="0"/>
              <a:t>. </a:t>
            </a:r>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Switch </a:t>
            </a:r>
            <a:r>
              <a:rPr lang="en-US" dirty="0" err="1" smtClean="0"/>
              <a:t>Khác</a:t>
            </a:r>
            <a:r>
              <a:rPr lang="en-US" dirty="0" smtClean="0"/>
              <a:t> </a:t>
            </a:r>
            <a:r>
              <a:rPr lang="en-US" dirty="0" err="1" smtClean="0"/>
              <a:t>với</a:t>
            </a:r>
            <a:r>
              <a:rPr lang="en-US" dirty="0" smtClean="0"/>
              <a:t> Hub, Switch </a:t>
            </a:r>
            <a:r>
              <a:rPr lang="en-US" dirty="0" err="1" smtClean="0"/>
              <a:t>chỉ</a:t>
            </a:r>
            <a:r>
              <a:rPr lang="en-US" dirty="0" smtClean="0"/>
              <a:t> </a:t>
            </a:r>
            <a:r>
              <a:rPr lang="en-US" dirty="0" err="1" smtClean="0"/>
              <a:t>chuyển</a:t>
            </a:r>
            <a:r>
              <a:rPr lang="en-US" dirty="0" smtClean="0"/>
              <a:t> </a:t>
            </a:r>
            <a:r>
              <a:rPr lang="en-US" dirty="0" err="1" smtClean="0"/>
              <a:t>tải</a:t>
            </a:r>
            <a:r>
              <a:rPr lang="en-US" dirty="0" smtClean="0"/>
              <a:t> </a:t>
            </a:r>
            <a:r>
              <a:rPr lang="en-US" dirty="0" err="1" smtClean="0"/>
              <a:t>các</a:t>
            </a:r>
            <a:r>
              <a:rPr lang="en-US" dirty="0" smtClean="0"/>
              <a:t> </a:t>
            </a:r>
            <a:r>
              <a:rPr lang="en-US" dirty="0" err="1" smtClean="0"/>
              <a:t>gói</a:t>
            </a:r>
            <a:r>
              <a:rPr lang="en-US" dirty="0" smtClean="0"/>
              <a:t> tin </a:t>
            </a:r>
            <a:r>
              <a:rPr lang="en-US" dirty="0" err="1" smtClean="0"/>
              <a:t>đến</a:t>
            </a:r>
            <a:r>
              <a:rPr lang="en-US" dirty="0" smtClean="0"/>
              <a:t> </a:t>
            </a:r>
            <a:r>
              <a:rPr lang="en-US" dirty="0" err="1" smtClean="0"/>
              <a:t>những</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cổng</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bảng</a:t>
            </a:r>
            <a:r>
              <a:rPr lang="en-US" dirty="0" smtClean="0"/>
              <a:t> </a:t>
            </a:r>
            <a:r>
              <a:rPr lang="en-US" dirty="0" err="1" smtClean="0"/>
              <a:t>chuyển</a:t>
            </a:r>
            <a:r>
              <a:rPr lang="en-US" dirty="0" smtClean="0"/>
              <a:t> </a:t>
            </a:r>
            <a:r>
              <a:rPr lang="en-US" dirty="0" err="1" smtClean="0"/>
              <a:t>mạch</a:t>
            </a:r>
            <a:r>
              <a:rPr lang="en-US" dirty="0" smtClean="0"/>
              <a:t> </a:t>
            </a:r>
            <a:r>
              <a:rPr lang="en-US" dirty="0" err="1" smtClean="0"/>
              <a:t>nên</a:t>
            </a:r>
            <a:r>
              <a:rPr lang="en-US" dirty="0" smtClean="0"/>
              <a:t> </a:t>
            </a:r>
            <a:r>
              <a:rPr lang="en-US" dirty="0" err="1" smtClean="0"/>
              <a:t>nghe</a:t>
            </a:r>
            <a:r>
              <a:rPr lang="en-US" dirty="0" smtClean="0"/>
              <a:t> </a:t>
            </a:r>
            <a:r>
              <a:rPr lang="en-US" dirty="0" err="1" smtClean="0"/>
              <a:t>trộm</a:t>
            </a:r>
            <a:r>
              <a:rPr lang="en-US" dirty="0" smtClean="0"/>
              <a:t> </a:t>
            </a:r>
            <a:r>
              <a:rPr lang="en-US" dirty="0" err="1" smtClean="0"/>
              <a:t>kiểu</a:t>
            </a:r>
            <a:r>
              <a:rPr lang="en-US" dirty="0" smtClean="0"/>
              <a:t> “</a:t>
            </a:r>
            <a:r>
              <a:rPr lang="en-US" dirty="0" err="1" smtClean="0"/>
              <a:t>tự</a:t>
            </a:r>
            <a:r>
              <a:rPr lang="en-US" dirty="0" smtClean="0"/>
              <a:t> </a:t>
            </a:r>
            <a:r>
              <a:rPr lang="en-US" dirty="0" err="1" smtClean="0"/>
              <a:t>nhận</a:t>
            </a:r>
            <a:r>
              <a:rPr lang="en-US" dirty="0" smtClean="0"/>
              <a:t>” </a:t>
            </a:r>
            <a:r>
              <a:rPr lang="en-US" dirty="0" err="1" smtClean="0"/>
              <a:t>như</a:t>
            </a:r>
            <a:r>
              <a:rPr lang="en-US" dirty="0" smtClean="0"/>
              <a:t> ở Hub </a:t>
            </a:r>
            <a:r>
              <a:rPr lang="en-US" dirty="0" err="1" smtClean="0"/>
              <a:t>không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được</a:t>
            </a:r>
            <a:r>
              <a:rPr lang="en-US" dirty="0" smtClean="0"/>
              <a:t>. </a:t>
            </a:r>
            <a:r>
              <a:rPr lang="en-US" dirty="0" err="1" smtClean="0"/>
              <a:t>Tuy</a:t>
            </a:r>
            <a:r>
              <a:rPr lang="en-US" dirty="0" smtClean="0"/>
              <a:t> </a:t>
            </a:r>
            <a:r>
              <a:rPr lang="en-US" dirty="0" err="1" smtClean="0"/>
              <a:t>nhiên</a:t>
            </a:r>
            <a:r>
              <a:rPr lang="en-US" dirty="0" smtClean="0"/>
              <a:t>, </a:t>
            </a:r>
            <a:r>
              <a:rPr lang="en-US" dirty="0" err="1" smtClean="0"/>
              <a:t>kẻ</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các</a:t>
            </a:r>
            <a:r>
              <a:rPr lang="en-US" dirty="0" smtClean="0"/>
              <a:t> </a:t>
            </a:r>
            <a:r>
              <a:rPr lang="en-US" dirty="0" err="1" smtClean="0"/>
              <a:t>cơ</a:t>
            </a:r>
            <a:r>
              <a:rPr lang="en-US" dirty="0" smtClean="0"/>
              <a:t> </a:t>
            </a:r>
            <a:r>
              <a:rPr lang="en-US" dirty="0" err="1" smtClean="0"/>
              <a:t>chế</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Switch </a:t>
            </a:r>
            <a:r>
              <a:rPr lang="en-US" dirty="0" err="1" smtClean="0"/>
              <a:t>như</a:t>
            </a:r>
            <a:r>
              <a:rPr lang="en-US" dirty="0" smtClean="0"/>
              <a:t> ARP spoofing, MAC spoofing, MAC duplicating, DNS spoofing, </a:t>
            </a:r>
            <a:r>
              <a:rPr lang="en-US" dirty="0" err="1" smtClean="0"/>
              <a:t>v.v</a:t>
            </a:r>
            <a:r>
              <a:rPr lang="en-US" dirty="0" smtClean="0"/>
              <a:t>…</a:t>
            </a:r>
            <a:endParaRPr lang="vi-VN" dirty="0"/>
          </a:p>
        </p:txBody>
      </p:sp>
      <p:sp>
        <p:nvSpPr>
          <p:cNvPr id="16" name="TextBox 15"/>
          <p:cNvSpPr txBox="1"/>
          <p:nvPr/>
        </p:nvSpPr>
        <p:spPr>
          <a:xfrm>
            <a:off x="1571604" y="4357694"/>
            <a:ext cx="5072098" cy="1200329"/>
          </a:xfrm>
          <a:prstGeom prst="rect">
            <a:avLst/>
          </a:prstGeom>
          <a:noFill/>
        </p:spPr>
        <p:txBody>
          <a:bodyPr wrap="square" rtlCol="0">
            <a:spAutoFit/>
          </a:bodyPr>
          <a:lstStyle/>
          <a:p>
            <a:r>
              <a:rPr lang="en-US" b="1" dirty="0" smtClean="0"/>
              <a:t>5. </a:t>
            </a:r>
            <a:r>
              <a:rPr lang="en-US" b="1" dirty="0" err="1" smtClean="0"/>
              <a:t>Một</a:t>
            </a:r>
            <a:r>
              <a:rPr lang="en-US" b="1" dirty="0" smtClean="0"/>
              <a:t> </a:t>
            </a:r>
            <a:r>
              <a:rPr lang="en-US" b="1" dirty="0" err="1" smtClean="0"/>
              <a:t>số</a:t>
            </a:r>
            <a:r>
              <a:rPr lang="en-US" b="1" dirty="0" smtClean="0"/>
              <a:t> </a:t>
            </a:r>
            <a:r>
              <a:rPr lang="en-US" b="1" dirty="0" err="1" smtClean="0"/>
              <a:t>kỹ</a:t>
            </a:r>
            <a:r>
              <a:rPr lang="en-US" b="1" dirty="0" smtClean="0"/>
              <a:t> </a:t>
            </a:r>
            <a:r>
              <a:rPr lang="en-US" b="1" dirty="0" err="1" smtClean="0"/>
              <a:t>thuật</a:t>
            </a:r>
            <a:r>
              <a:rPr lang="en-US" b="1" dirty="0" smtClean="0"/>
              <a:t> </a:t>
            </a:r>
            <a:r>
              <a:rPr lang="en-US" b="1" dirty="0" err="1" smtClean="0"/>
              <a:t>tấn</a:t>
            </a:r>
            <a:r>
              <a:rPr lang="en-US" b="1" dirty="0" smtClean="0"/>
              <a:t> </a:t>
            </a:r>
            <a:r>
              <a:rPr lang="en-US" b="1" dirty="0" err="1" smtClean="0"/>
              <a:t>công</a:t>
            </a:r>
            <a:r>
              <a:rPr lang="en-US" dirty="0" smtClean="0"/>
              <a:t/>
            </a:r>
            <a:br>
              <a:rPr lang="en-US" dirty="0" smtClean="0"/>
            </a:br>
            <a:r>
              <a:rPr lang="en-US" dirty="0" smtClean="0"/>
              <a:t>- </a:t>
            </a:r>
            <a:r>
              <a:rPr lang="en-US" dirty="0" err="1" smtClean="0"/>
              <a:t>Kỹ</a:t>
            </a:r>
            <a:r>
              <a:rPr lang="en-US" dirty="0" smtClean="0"/>
              <a:t> </a:t>
            </a:r>
            <a:r>
              <a:rPr lang="en-US" dirty="0" err="1" smtClean="0"/>
              <a:t>thuật</a:t>
            </a:r>
            <a:r>
              <a:rPr lang="en-US" dirty="0" smtClean="0"/>
              <a:t> ARP Spoofing</a:t>
            </a:r>
            <a:br>
              <a:rPr lang="en-US" dirty="0" smtClean="0"/>
            </a:br>
            <a:r>
              <a:rPr lang="en-US" dirty="0" smtClean="0"/>
              <a:t>- </a:t>
            </a:r>
            <a:r>
              <a:rPr lang="en-US" dirty="0" err="1" smtClean="0"/>
              <a:t>Kỹ</a:t>
            </a:r>
            <a:r>
              <a:rPr lang="en-US" dirty="0" smtClean="0"/>
              <a:t> </a:t>
            </a:r>
            <a:r>
              <a:rPr lang="en-US" dirty="0" err="1" smtClean="0"/>
              <a:t>thuật</a:t>
            </a:r>
            <a:r>
              <a:rPr lang="en-US" dirty="0" smtClean="0"/>
              <a:t> MAC Flooding</a:t>
            </a:r>
            <a:br>
              <a:rPr lang="en-US" dirty="0" smtClean="0"/>
            </a:br>
            <a:r>
              <a:rPr lang="en-US" dirty="0" smtClean="0"/>
              <a:t>- </a:t>
            </a:r>
            <a:r>
              <a:rPr lang="en-US" dirty="0" err="1" smtClean="0"/>
              <a:t>Kỹ</a:t>
            </a:r>
            <a:r>
              <a:rPr lang="en-US" dirty="0" smtClean="0"/>
              <a:t> </a:t>
            </a:r>
            <a:r>
              <a:rPr lang="en-US" dirty="0" err="1" smtClean="0"/>
              <a:t>thuật</a:t>
            </a:r>
            <a:r>
              <a:rPr lang="en-US" dirty="0" smtClean="0"/>
              <a:t> MAC duplication</a:t>
            </a:r>
            <a:endParaRPr lang="vi-VN" dirty="0"/>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34</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34</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1285852" y="1142984"/>
            <a:ext cx="7572428" cy="5509200"/>
          </a:xfrm>
          <a:prstGeom prst="rect">
            <a:avLst/>
          </a:prstGeom>
          <a:noFill/>
        </p:spPr>
        <p:txBody>
          <a:bodyPr wrap="square" rtlCol="0">
            <a:spAutoFit/>
          </a:bodyPr>
          <a:lstStyle/>
          <a:p>
            <a:r>
              <a:rPr lang="en-US" sz="1600" b="1" dirty="0" smtClean="0">
                <a:latin typeface="+mj-lt"/>
              </a:rPr>
              <a:t>6. </a:t>
            </a:r>
            <a:r>
              <a:rPr lang="en-US" sz="1600" b="1" dirty="0" err="1" smtClean="0">
                <a:latin typeface="+mj-lt"/>
              </a:rPr>
              <a:t>Phát</a:t>
            </a:r>
            <a:r>
              <a:rPr lang="en-US" sz="1600" b="1" dirty="0" smtClean="0">
                <a:latin typeface="+mj-lt"/>
              </a:rPr>
              <a:t> </a:t>
            </a:r>
            <a:r>
              <a:rPr lang="en-US" sz="1600" b="1" dirty="0" err="1" smtClean="0">
                <a:latin typeface="+mj-lt"/>
              </a:rPr>
              <a:t>hiện</a:t>
            </a:r>
            <a:r>
              <a:rPr lang="en-US" sz="1600" b="1" dirty="0" smtClean="0">
                <a:latin typeface="+mj-lt"/>
              </a:rPr>
              <a:t> </a:t>
            </a:r>
            <a:r>
              <a:rPr lang="en-US" sz="1600" b="1" dirty="0" err="1" smtClean="0">
                <a:latin typeface="+mj-lt"/>
              </a:rPr>
              <a:t>và</a:t>
            </a:r>
            <a:r>
              <a:rPr lang="en-US" sz="1600" b="1" dirty="0" smtClean="0">
                <a:latin typeface="+mj-lt"/>
              </a:rPr>
              <a:t> </a:t>
            </a:r>
            <a:r>
              <a:rPr lang="en-US" sz="1600" b="1" dirty="0" err="1" smtClean="0">
                <a:latin typeface="+mj-lt"/>
              </a:rPr>
              <a:t>phòng</a:t>
            </a:r>
            <a:r>
              <a:rPr lang="en-US" sz="1600" b="1" dirty="0" smtClean="0">
                <a:latin typeface="+mj-lt"/>
              </a:rPr>
              <a:t> </a:t>
            </a:r>
            <a:r>
              <a:rPr lang="en-US" sz="1600" b="1" dirty="0" err="1" smtClean="0">
                <a:latin typeface="+mj-lt"/>
              </a:rPr>
              <a:t>chống</a:t>
            </a:r>
            <a:r>
              <a:rPr lang="en-US" sz="1600" b="1" dirty="0" smtClean="0">
                <a:latin typeface="+mj-lt"/>
              </a:rPr>
              <a:t> </a:t>
            </a:r>
            <a:r>
              <a:rPr lang="en-US" sz="1600" b="1" dirty="0" err="1" smtClean="0">
                <a:latin typeface="+mj-lt"/>
              </a:rPr>
              <a:t>nghe</a:t>
            </a:r>
            <a:r>
              <a:rPr lang="en-US" sz="1600" b="1" dirty="0" smtClean="0">
                <a:latin typeface="+mj-lt"/>
              </a:rPr>
              <a:t> </a:t>
            </a:r>
            <a:r>
              <a:rPr lang="en-US" sz="1600" b="1" dirty="0" err="1" smtClean="0">
                <a:latin typeface="+mj-lt"/>
              </a:rPr>
              <a:t>trộm</a:t>
            </a:r>
            <a:r>
              <a:rPr lang="en-US" sz="1600" b="1" dirty="0" smtClean="0">
                <a:latin typeface="+mj-lt"/>
              </a:rPr>
              <a:t> </a:t>
            </a:r>
            <a:r>
              <a:rPr lang="en-US" sz="1600" b="1" dirty="0" err="1" smtClean="0">
                <a:latin typeface="+mj-lt"/>
              </a:rPr>
              <a:t>mạng</a:t>
            </a:r>
            <a:r>
              <a:rPr lang="en-US" sz="1600" b="1" dirty="0" smtClean="0">
                <a:latin typeface="+mj-lt"/>
              </a:rPr>
              <a:t> :</a:t>
            </a:r>
            <a:r>
              <a:rPr lang="en-US" sz="1600" dirty="0" smtClean="0">
                <a:latin typeface="+mj-lt"/>
              </a:rPr>
              <a:t> </a:t>
            </a:r>
            <a:br>
              <a:rPr lang="en-US" sz="1600" dirty="0" smtClean="0">
                <a:latin typeface="+mj-lt"/>
              </a:rPr>
            </a:b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phòng</a:t>
            </a:r>
            <a:r>
              <a:rPr lang="en-US" sz="1600" dirty="0" smtClean="0">
                <a:latin typeface="+mj-lt"/>
              </a:rPr>
              <a:t> </a:t>
            </a:r>
            <a:r>
              <a:rPr lang="en-US" sz="1600" dirty="0" err="1" smtClean="0">
                <a:latin typeface="+mj-lt"/>
              </a:rPr>
              <a:t>chống</a:t>
            </a:r>
            <a:r>
              <a:rPr lang="en-US" sz="1600" dirty="0" smtClean="0">
                <a:latin typeface="+mj-lt"/>
              </a:rPr>
              <a:t> Sniffing </a:t>
            </a:r>
            <a:r>
              <a:rPr lang="en-US" sz="1600" dirty="0" err="1" smtClean="0">
                <a:latin typeface="+mj-lt"/>
              </a:rPr>
              <a:t>rất</a:t>
            </a:r>
            <a:r>
              <a:rPr lang="en-US" sz="1600" dirty="0" smtClean="0">
                <a:latin typeface="+mj-lt"/>
              </a:rPr>
              <a:t> </a:t>
            </a:r>
            <a:r>
              <a:rPr lang="en-US" sz="1600" dirty="0" err="1" smtClean="0">
                <a:latin typeface="+mj-lt"/>
              </a:rPr>
              <a:t>khó</a:t>
            </a:r>
            <a:r>
              <a:rPr lang="en-US" sz="1600" dirty="0" smtClean="0">
                <a:latin typeface="+mj-lt"/>
              </a:rPr>
              <a:t> </a:t>
            </a:r>
            <a:r>
              <a:rPr lang="en-US" sz="1600" dirty="0" err="1" smtClean="0">
                <a:latin typeface="+mj-lt"/>
              </a:rPr>
              <a:t>khăn</a:t>
            </a:r>
            <a:r>
              <a:rPr lang="en-US" sz="1600" dirty="0" smtClean="0">
                <a:latin typeface="+mj-lt"/>
              </a:rPr>
              <a:t>, do </a:t>
            </a:r>
            <a:r>
              <a:rPr lang="en-US" sz="1600" dirty="0" err="1" smtClean="0">
                <a:latin typeface="+mj-lt"/>
              </a:rPr>
              <a:t>kiểu</a:t>
            </a:r>
            <a:r>
              <a:rPr lang="en-US" sz="1600" dirty="0" smtClean="0">
                <a:latin typeface="+mj-lt"/>
              </a:rPr>
              <a:t> </a:t>
            </a:r>
            <a:r>
              <a:rPr lang="en-US" sz="1600" dirty="0" err="1" smtClean="0">
                <a:latin typeface="+mj-lt"/>
              </a:rPr>
              <a:t>tấn</a:t>
            </a:r>
            <a:r>
              <a:rPr lang="en-US" sz="1600" dirty="0" smtClean="0">
                <a:latin typeface="+mj-lt"/>
              </a:rPr>
              <a:t> </a:t>
            </a:r>
            <a:r>
              <a:rPr lang="en-US" sz="1600" dirty="0" err="1" smtClean="0">
                <a:latin typeface="+mj-lt"/>
              </a:rPr>
              <a:t>công</a:t>
            </a:r>
            <a:r>
              <a:rPr lang="en-US" sz="1600" dirty="0" smtClean="0">
                <a:latin typeface="+mj-lt"/>
              </a:rPr>
              <a:t> </a:t>
            </a:r>
            <a:r>
              <a:rPr lang="en-US" sz="1600" dirty="0" err="1" smtClean="0">
                <a:latin typeface="+mj-lt"/>
              </a:rPr>
              <a:t>này</a:t>
            </a:r>
            <a:r>
              <a:rPr lang="en-US" sz="1600" dirty="0" smtClean="0">
                <a:latin typeface="+mj-lt"/>
              </a:rPr>
              <a:t> </a:t>
            </a:r>
            <a:r>
              <a:rPr lang="en-US" sz="1600" dirty="0" err="1" smtClean="0">
                <a:latin typeface="+mj-lt"/>
              </a:rPr>
              <a:t>không</a:t>
            </a:r>
            <a:r>
              <a:rPr lang="en-US" sz="1600" dirty="0" smtClean="0">
                <a:latin typeface="+mj-lt"/>
              </a:rPr>
              <a:t> </a:t>
            </a:r>
            <a:r>
              <a:rPr lang="en-US" sz="1600" dirty="0" err="1" smtClean="0">
                <a:latin typeface="+mj-lt"/>
              </a:rPr>
              <a:t>để</a:t>
            </a:r>
            <a:r>
              <a:rPr lang="en-US" sz="1600" dirty="0" smtClean="0">
                <a:latin typeface="+mj-lt"/>
              </a:rPr>
              <a:t> </a:t>
            </a:r>
            <a:r>
              <a:rPr lang="en-US" sz="1600" dirty="0" err="1" smtClean="0">
                <a:latin typeface="+mj-lt"/>
              </a:rPr>
              <a:t>lại</a:t>
            </a:r>
            <a:r>
              <a:rPr lang="en-US" sz="1600" dirty="0" smtClean="0">
                <a:latin typeface="+mj-lt"/>
              </a:rPr>
              <a:t> </a:t>
            </a:r>
            <a:r>
              <a:rPr lang="en-US" sz="1600" dirty="0" err="1" smtClean="0">
                <a:latin typeface="+mj-lt"/>
              </a:rPr>
              <a:t>dấu</a:t>
            </a:r>
            <a:r>
              <a:rPr lang="en-US" sz="1600" dirty="0" smtClean="0">
                <a:latin typeface="+mj-lt"/>
              </a:rPr>
              <a:t> </a:t>
            </a:r>
            <a:r>
              <a:rPr lang="en-US" sz="1600" dirty="0" err="1" smtClean="0">
                <a:latin typeface="+mj-lt"/>
              </a:rPr>
              <a:t>vết</a:t>
            </a:r>
            <a:r>
              <a:rPr lang="en-US" sz="1600" dirty="0" smtClean="0">
                <a:latin typeface="+mj-lt"/>
              </a:rPr>
              <a:t>. </a:t>
            </a:r>
            <a:r>
              <a:rPr lang="en-US" sz="1600" dirty="0" err="1" smtClean="0">
                <a:latin typeface="+mj-lt"/>
              </a:rPr>
              <a:t>Dưới</a:t>
            </a:r>
            <a:r>
              <a:rPr lang="en-US" sz="1600" dirty="0" smtClean="0">
                <a:latin typeface="+mj-lt"/>
              </a:rPr>
              <a:t> </a:t>
            </a:r>
            <a:r>
              <a:rPr lang="en-US" sz="1600" dirty="0" err="1" smtClean="0">
                <a:latin typeface="+mj-lt"/>
              </a:rPr>
              <a:t>đây</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một</a:t>
            </a:r>
            <a:r>
              <a:rPr lang="en-US" sz="1600" dirty="0" smtClean="0">
                <a:latin typeface="+mj-lt"/>
              </a:rPr>
              <a:t> </a:t>
            </a:r>
            <a:r>
              <a:rPr lang="en-US" sz="1600" dirty="0" err="1" smtClean="0">
                <a:latin typeface="+mj-lt"/>
              </a:rPr>
              <a:t>số</a:t>
            </a:r>
            <a:r>
              <a:rPr lang="en-US" sz="1600" dirty="0" smtClean="0">
                <a:latin typeface="+mj-lt"/>
              </a:rPr>
              <a:t> </a:t>
            </a:r>
            <a:r>
              <a:rPr lang="en-US" sz="1600" dirty="0" err="1" smtClean="0">
                <a:latin typeface="+mj-lt"/>
              </a:rPr>
              <a:t>biện</a:t>
            </a:r>
            <a:r>
              <a:rPr lang="en-US" sz="1600" dirty="0" smtClean="0">
                <a:latin typeface="+mj-lt"/>
              </a:rPr>
              <a:t> </a:t>
            </a:r>
            <a:r>
              <a:rPr lang="en-US" sz="1600" dirty="0" err="1" smtClean="0">
                <a:latin typeface="+mj-lt"/>
              </a:rPr>
              <a:t>pháp</a:t>
            </a:r>
            <a:r>
              <a:rPr lang="en-US" sz="1600" dirty="0" smtClean="0">
                <a:latin typeface="+mj-lt"/>
              </a:rPr>
              <a:t> </a:t>
            </a:r>
            <a:r>
              <a:rPr lang="en-US" sz="1600" dirty="0" err="1" smtClean="0">
                <a:latin typeface="+mj-lt"/>
              </a:rPr>
              <a:t>tổng</a:t>
            </a:r>
            <a:r>
              <a:rPr lang="en-US" sz="1600" dirty="0" smtClean="0">
                <a:latin typeface="+mj-lt"/>
              </a:rPr>
              <a:t> </a:t>
            </a:r>
            <a:r>
              <a:rPr lang="en-US" sz="1600" dirty="0" err="1" smtClean="0">
                <a:latin typeface="+mj-lt"/>
              </a:rPr>
              <a:t>hợp</a:t>
            </a:r>
            <a:r>
              <a:rPr lang="en-US" sz="1600" dirty="0" smtClean="0">
                <a:latin typeface="+mj-lt"/>
              </a:rPr>
              <a:t>:</a:t>
            </a:r>
            <a:br>
              <a:rPr lang="en-US" sz="1600" dirty="0" smtClean="0">
                <a:latin typeface="+mj-lt"/>
              </a:rPr>
            </a:br>
            <a:r>
              <a:rPr lang="en-US" sz="1600" i="1" dirty="0" smtClean="0">
                <a:latin typeface="+mj-lt"/>
              </a:rPr>
              <a:t>a. </a:t>
            </a:r>
            <a:r>
              <a:rPr lang="en-US" sz="1600" i="1" dirty="0" err="1" smtClean="0">
                <a:latin typeface="+mj-lt"/>
              </a:rPr>
              <a:t>Phát</a:t>
            </a:r>
            <a:r>
              <a:rPr lang="en-US" sz="1600" i="1" dirty="0" smtClean="0">
                <a:latin typeface="+mj-lt"/>
              </a:rPr>
              <a:t> </a:t>
            </a:r>
            <a:r>
              <a:rPr lang="en-US" sz="1600" i="1" dirty="0" err="1" smtClean="0">
                <a:latin typeface="+mj-lt"/>
              </a:rPr>
              <a:t>hiện</a:t>
            </a:r>
            <a:r>
              <a:rPr lang="en-US" sz="1600" i="1" dirty="0" smtClean="0">
                <a:latin typeface="+mj-lt"/>
              </a:rPr>
              <a:t>:</a:t>
            </a:r>
            <a:r>
              <a:rPr lang="en-US" sz="1600" dirty="0" smtClean="0">
                <a:latin typeface="+mj-lt"/>
              </a:rPr>
              <a:t>  </a:t>
            </a:r>
            <a:br>
              <a:rPr lang="en-US" sz="1600" dirty="0" smtClean="0">
                <a:latin typeface="+mj-lt"/>
              </a:rPr>
            </a:br>
            <a:r>
              <a:rPr lang="en-US" sz="1600" dirty="0" err="1" smtClean="0">
                <a:latin typeface="+mj-lt"/>
              </a:rPr>
              <a:t>Cơ</a:t>
            </a:r>
            <a:r>
              <a:rPr lang="en-US" sz="1600" dirty="0" smtClean="0">
                <a:latin typeface="+mj-lt"/>
              </a:rPr>
              <a:t> </a:t>
            </a:r>
            <a:r>
              <a:rPr lang="en-US" sz="1600" dirty="0" err="1" smtClean="0">
                <a:latin typeface="+mj-lt"/>
              </a:rPr>
              <a:t>chế</a:t>
            </a:r>
            <a:r>
              <a:rPr lang="en-US" sz="1600" dirty="0" smtClean="0">
                <a:latin typeface="+mj-lt"/>
              </a:rPr>
              <a:t> </a:t>
            </a:r>
            <a:r>
              <a:rPr lang="en-US" sz="1600" dirty="0" err="1" smtClean="0">
                <a:latin typeface="+mj-lt"/>
              </a:rPr>
              <a:t>để</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chủ</a:t>
            </a:r>
            <a:r>
              <a:rPr lang="en-US" sz="1600" dirty="0" smtClean="0">
                <a:latin typeface="+mj-lt"/>
              </a:rPr>
              <a:t> </a:t>
            </a:r>
            <a:r>
              <a:rPr lang="en-US" sz="1600" dirty="0" err="1" smtClean="0">
                <a:latin typeface="+mj-lt"/>
              </a:rPr>
              <a:t>yếu</a:t>
            </a:r>
            <a:r>
              <a:rPr lang="en-US" sz="1600" dirty="0" smtClean="0">
                <a:latin typeface="+mj-lt"/>
              </a:rPr>
              <a:t> </a:t>
            </a:r>
            <a:r>
              <a:rPr lang="en-US" sz="1600" dirty="0" err="1" smtClean="0">
                <a:latin typeface="+mj-lt"/>
              </a:rPr>
              <a:t>dựa</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kiểm</a:t>
            </a:r>
            <a:r>
              <a:rPr lang="en-US" sz="1600" dirty="0" smtClean="0">
                <a:latin typeface="+mj-lt"/>
              </a:rPr>
              <a:t> </a:t>
            </a:r>
            <a:r>
              <a:rPr lang="en-US" sz="1600" dirty="0" err="1" smtClean="0">
                <a:latin typeface="+mj-lt"/>
              </a:rPr>
              <a:t>tra</a:t>
            </a:r>
            <a:r>
              <a:rPr lang="en-US" sz="1600" dirty="0" smtClean="0">
                <a:latin typeface="+mj-lt"/>
              </a:rPr>
              <a:t> </a:t>
            </a:r>
            <a:r>
              <a:rPr lang="en-US" sz="1600" dirty="0" err="1" smtClean="0">
                <a:latin typeface="+mj-lt"/>
              </a:rPr>
              <a:t>xem</a:t>
            </a:r>
            <a:r>
              <a:rPr lang="en-US" sz="1600" dirty="0" smtClean="0">
                <a:latin typeface="+mj-lt"/>
              </a:rPr>
              <a:t> </a:t>
            </a:r>
            <a:r>
              <a:rPr lang="en-US" sz="1600" dirty="0" err="1" smtClean="0">
                <a:latin typeface="+mj-lt"/>
              </a:rPr>
              <a:t>có</a:t>
            </a:r>
            <a:r>
              <a:rPr lang="en-US" sz="1600" dirty="0" smtClean="0">
                <a:latin typeface="+mj-lt"/>
              </a:rPr>
              <a:t> </a:t>
            </a:r>
            <a:r>
              <a:rPr lang="en-US" sz="1600" dirty="0" err="1" smtClean="0">
                <a:latin typeface="+mj-lt"/>
              </a:rPr>
              <a:t>máy</a:t>
            </a:r>
            <a:r>
              <a:rPr lang="en-US" sz="1600" dirty="0" smtClean="0">
                <a:latin typeface="+mj-lt"/>
              </a:rPr>
              <a:t> </a:t>
            </a:r>
            <a:r>
              <a:rPr lang="en-US" sz="1600" dirty="0" err="1" smtClean="0">
                <a:latin typeface="+mj-lt"/>
              </a:rPr>
              <a:t>tính</a:t>
            </a:r>
            <a:r>
              <a:rPr lang="en-US" sz="1600" dirty="0" smtClean="0">
                <a:latin typeface="+mj-lt"/>
              </a:rPr>
              <a:t> </a:t>
            </a:r>
            <a:r>
              <a:rPr lang="en-US" sz="1600" dirty="0" err="1" smtClean="0">
                <a:latin typeface="+mj-lt"/>
              </a:rPr>
              <a:t>nào</a:t>
            </a:r>
            <a:r>
              <a:rPr lang="en-US" sz="1600" dirty="0" smtClean="0">
                <a:latin typeface="+mj-lt"/>
              </a:rPr>
              <a:t> </a:t>
            </a:r>
            <a:r>
              <a:rPr lang="en-US" sz="1600" dirty="0" err="1" smtClean="0">
                <a:latin typeface="+mj-lt"/>
              </a:rPr>
              <a:t>trong</a:t>
            </a:r>
            <a:r>
              <a:rPr lang="en-US" sz="1600" dirty="0" smtClean="0">
                <a:latin typeface="+mj-lt"/>
              </a:rPr>
              <a:t> </a:t>
            </a:r>
            <a:r>
              <a:rPr lang="en-US" sz="1600" dirty="0" err="1" smtClean="0">
                <a:latin typeface="+mj-lt"/>
              </a:rPr>
              <a:t>hệ</a:t>
            </a:r>
            <a:r>
              <a:rPr lang="en-US" sz="1600" dirty="0" smtClean="0">
                <a:latin typeface="+mj-lt"/>
              </a:rPr>
              <a:t> </a:t>
            </a:r>
            <a:r>
              <a:rPr lang="en-US" sz="1600" dirty="0" err="1" smtClean="0">
                <a:latin typeface="+mj-lt"/>
              </a:rPr>
              <a:t>thống</a:t>
            </a:r>
            <a:r>
              <a:rPr lang="en-US" sz="1600" dirty="0" smtClean="0">
                <a:latin typeface="+mj-lt"/>
              </a:rPr>
              <a:t> </a:t>
            </a:r>
            <a:r>
              <a:rPr lang="en-US" sz="1600" dirty="0" err="1" smtClean="0">
                <a:latin typeface="+mj-lt"/>
              </a:rPr>
              <a:t>đang</a:t>
            </a:r>
            <a:r>
              <a:rPr lang="en-US" sz="1600" dirty="0" smtClean="0">
                <a:latin typeface="+mj-lt"/>
              </a:rPr>
              <a:t> </a:t>
            </a:r>
            <a:r>
              <a:rPr lang="en-US" sz="1600" dirty="0" err="1" smtClean="0">
                <a:latin typeface="+mj-lt"/>
              </a:rPr>
              <a:t>hoạt</a:t>
            </a:r>
            <a:r>
              <a:rPr lang="en-US" sz="1600" dirty="0" smtClean="0">
                <a:latin typeface="+mj-lt"/>
              </a:rPr>
              <a:t> </a:t>
            </a:r>
            <a:r>
              <a:rPr lang="en-US" sz="1600" dirty="0" err="1" smtClean="0">
                <a:latin typeface="+mj-lt"/>
              </a:rPr>
              <a:t>động</a:t>
            </a:r>
            <a:r>
              <a:rPr lang="en-US" sz="1600" dirty="0" smtClean="0">
                <a:latin typeface="+mj-lt"/>
              </a:rPr>
              <a:t> ở </a:t>
            </a:r>
            <a:r>
              <a:rPr lang="en-US" sz="1600" dirty="0" err="1" smtClean="0">
                <a:latin typeface="+mj-lt"/>
              </a:rPr>
              <a:t>chế</a:t>
            </a:r>
            <a:r>
              <a:rPr lang="en-US" sz="1600" dirty="0" smtClean="0">
                <a:latin typeface="+mj-lt"/>
              </a:rPr>
              <a:t> </a:t>
            </a:r>
            <a:r>
              <a:rPr lang="en-US" sz="1600" dirty="0" err="1" smtClean="0">
                <a:latin typeface="+mj-lt"/>
              </a:rPr>
              <a:t>độ</a:t>
            </a:r>
            <a:r>
              <a:rPr lang="en-US" sz="1600" dirty="0" smtClean="0">
                <a:latin typeface="+mj-lt"/>
              </a:rPr>
              <a:t> </a:t>
            </a:r>
            <a:r>
              <a:rPr lang="en-US" sz="1600" dirty="0" err="1" smtClean="0">
                <a:latin typeface="+mj-lt"/>
              </a:rPr>
              <a:t>promicous</a:t>
            </a:r>
            <a:r>
              <a:rPr lang="en-US" sz="1600" dirty="0" smtClean="0">
                <a:latin typeface="+mj-lt"/>
              </a:rPr>
              <a:t> mode </a:t>
            </a:r>
            <a:r>
              <a:rPr lang="en-US" sz="1600" dirty="0" err="1" smtClean="0">
                <a:latin typeface="+mj-lt"/>
              </a:rPr>
              <a:t>và</a:t>
            </a:r>
            <a:r>
              <a:rPr lang="en-US" sz="1600" dirty="0" smtClean="0">
                <a:latin typeface="+mj-lt"/>
              </a:rPr>
              <a:t> </a:t>
            </a:r>
            <a:r>
              <a:rPr lang="en-US" sz="1600" dirty="0" err="1" smtClean="0">
                <a:latin typeface="+mj-lt"/>
              </a:rPr>
              <a:t>kiểm</a:t>
            </a:r>
            <a:r>
              <a:rPr lang="en-US" sz="1600" dirty="0" smtClean="0">
                <a:latin typeface="+mj-lt"/>
              </a:rPr>
              <a:t> </a:t>
            </a:r>
            <a:r>
              <a:rPr lang="en-US" sz="1600" dirty="0" err="1" smtClean="0">
                <a:latin typeface="+mj-lt"/>
              </a:rPr>
              <a:t>tra</a:t>
            </a:r>
            <a:r>
              <a:rPr lang="en-US" sz="1600" dirty="0" smtClean="0">
                <a:latin typeface="+mj-lt"/>
              </a:rPr>
              <a:t> </a:t>
            </a:r>
            <a:r>
              <a:rPr lang="en-US" sz="1600" dirty="0" err="1" smtClean="0">
                <a:latin typeface="+mj-lt"/>
              </a:rPr>
              <a:t>sự</a:t>
            </a:r>
            <a:r>
              <a:rPr lang="en-US" sz="1600" dirty="0" smtClean="0">
                <a:latin typeface="+mj-lt"/>
              </a:rPr>
              <a:t> </a:t>
            </a:r>
            <a:r>
              <a:rPr lang="en-US" sz="1600" dirty="0" err="1" smtClean="0">
                <a:latin typeface="+mj-lt"/>
              </a:rPr>
              <a:t>thay</a:t>
            </a:r>
            <a:r>
              <a:rPr lang="en-US" sz="1600" dirty="0" smtClean="0">
                <a:latin typeface="+mj-lt"/>
              </a:rPr>
              <a:t> </a:t>
            </a:r>
            <a:r>
              <a:rPr lang="en-US" sz="1600" dirty="0" err="1" smtClean="0">
                <a:latin typeface="+mj-lt"/>
              </a:rPr>
              <a:t>đổi</a:t>
            </a:r>
            <a:r>
              <a:rPr lang="en-US" sz="1600" dirty="0" smtClean="0">
                <a:latin typeface="+mj-lt"/>
              </a:rPr>
              <a:t> </a:t>
            </a:r>
            <a:r>
              <a:rPr lang="en-US" sz="1600" dirty="0" err="1" smtClean="0">
                <a:latin typeface="+mj-lt"/>
              </a:rPr>
              <a:t>địa</a:t>
            </a:r>
            <a:r>
              <a:rPr lang="en-US" sz="1600" dirty="0" smtClean="0">
                <a:latin typeface="+mj-lt"/>
              </a:rPr>
              <a:t> </a:t>
            </a:r>
            <a:r>
              <a:rPr lang="en-US" sz="1600" dirty="0" err="1" smtClean="0">
                <a:latin typeface="+mj-lt"/>
              </a:rPr>
              <a:t>chỉ</a:t>
            </a:r>
            <a:r>
              <a:rPr lang="en-US" sz="1600" dirty="0" smtClean="0">
                <a:latin typeface="+mj-lt"/>
              </a:rPr>
              <a:t> MAC </a:t>
            </a:r>
            <a:r>
              <a:rPr lang="en-US" sz="1600" dirty="0" err="1" smtClean="0">
                <a:latin typeface="+mj-lt"/>
              </a:rPr>
              <a:t>của</a:t>
            </a:r>
            <a:r>
              <a:rPr lang="en-US" sz="1600" dirty="0" smtClean="0">
                <a:latin typeface="+mj-lt"/>
              </a:rPr>
              <a:t> </a:t>
            </a:r>
            <a:r>
              <a:rPr lang="en-US" sz="1600" dirty="0" err="1" smtClean="0">
                <a:latin typeface="+mj-lt"/>
              </a:rPr>
              <a:t>thiết</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trong</a:t>
            </a:r>
            <a:r>
              <a:rPr lang="en-US" sz="1600" dirty="0" smtClean="0">
                <a:latin typeface="+mj-lt"/>
              </a:rPr>
              <a:t> </a:t>
            </a:r>
            <a:r>
              <a:rPr lang="en-US" sz="1600" dirty="0" err="1" smtClean="0">
                <a:latin typeface="+mj-lt"/>
              </a:rPr>
              <a:t>hệ</a:t>
            </a:r>
            <a:r>
              <a:rPr lang="en-US" sz="1600" dirty="0" smtClean="0">
                <a:latin typeface="+mj-lt"/>
              </a:rPr>
              <a:t> </a:t>
            </a:r>
            <a:r>
              <a:rPr lang="en-US" sz="1600" dirty="0" err="1" smtClean="0">
                <a:latin typeface="+mj-lt"/>
              </a:rPr>
              <a:t>thống</a:t>
            </a:r>
            <a:r>
              <a:rPr lang="en-US" sz="1600" dirty="0" smtClean="0">
                <a:latin typeface="+mj-lt"/>
              </a:rPr>
              <a:t> (</a:t>
            </a:r>
            <a:r>
              <a:rPr lang="en-US" sz="1600" dirty="0" err="1" smtClean="0">
                <a:latin typeface="+mj-lt"/>
              </a:rPr>
              <a:t>ví</a:t>
            </a:r>
            <a:r>
              <a:rPr lang="en-US" sz="1600" dirty="0" smtClean="0">
                <a:latin typeface="+mj-lt"/>
              </a:rPr>
              <a:t> </a:t>
            </a:r>
            <a:r>
              <a:rPr lang="en-US" sz="1600" dirty="0" err="1" smtClean="0">
                <a:latin typeface="+mj-lt"/>
              </a:rPr>
              <a:t>dụ</a:t>
            </a:r>
            <a:r>
              <a:rPr lang="en-US" sz="1600" dirty="0" smtClean="0">
                <a:latin typeface="+mj-lt"/>
              </a:rPr>
              <a:t> router). – </a:t>
            </a:r>
            <a:r>
              <a:rPr lang="en-US" sz="1600" dirty="0" err="1" smtClean="0">
                <a:latin typeface="+mj-lt"/>
              </a:rPr>
              <a:t>Cách</a:t>
            </a:r>
            <a:r>
              <a:rPr lang="en-US" sz="1600" dirty="0" smtClean="0">
                <a:latin typeface="+mj-lt"/>
              </a:rPr>
              <a:t> </a:t>
            </a:r>
            <a:r>
              <a:rPr lang="en-US" sz="1600" dirty="0" err="1" smtClean="0">
                <a:latin typeface="+mj-lt"/>
              </a:rPr>
              <a:t>thức</a:t>
            </a:r>
            <a:r>
              <a:rPr lang="en-US" sz="1600" dirty="0" smtClean="0">
                <a:latin typeface="+mj-lt"/>
              </a:rPr>
              <a:t> </a:t>
            </a:r>
            <a:r>
              <a:rPr lang="en-US" sz="1600" dirty="0" err="1" smtClean="0">
                <a:latin typeface="+mj-lt"/>
              </a:rPr>
              <a:t>chủ</a:t>
            </a:r>
            <a:r>
              <a:rPr lang="en-US" sz="1600" dirty="0" smtClean="0">
                <a:latin typeface="+mj-lt"/>
              </a:rPr>
              <a:t> </a:t>
            </a:r>
            <a:r>
              <a:rPr lang="en-US" sz="1600" dirty="0" err="1" smtClean="0">
                <a:latin typeface="+mj-lt"/>
              </a:rPr>
              <a:t>yếu</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dùng</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phần</a:t>
            </a:r>
            <a:r>
              <a:rPr lang="en-US" sz="1600" dirty="0" smtClean="0">
                <a:latin typeface="+mj-lt"/>
              </a:rPr>
              <a:t> </a:t>
            </a:r>
            <a:r>
              <a:rPr lang="en-US" sz="1600" dirty="0" err="1" smtClean="0">
                <a:latin typeface="+mj-lt"/>
              </a:rPr>
              <a:t>mềm</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sự</a:t>
            </a:r>
            <a:r>
              <a:rPr lang="en-US" sz="1600" dirty="0" smtClean="0">
                <a:latin typeface="+mj-lt"/>
              </a:rPr>
              <a:t> </a:t>
            </a:r>
            <a:r>
              <a:rPr lang="en-US" sz="1600" dirty="0" err="1" smtClean="0">
                <a:latin typeface="+mj-lt"/>
              </a:rPr>
              <a:t>hoạt</a:t>
            </a:r>
            <a:r>
              <a:rPr lang="en-US" sz="1600" dirty="0" smtClean="0">
                <a:latin typeface="+mj-lt"/>
              </a:rPr>
              <a:t> </a:t>
            </a:r>
            <a:r>
              <a:rPr lang="en-US" sz="1600" dirty="0" err="1" smtClean="0">
                <a:latin typeface="+mj-lt"/>
              </a:rPr>
              <a:t>động</a:t>
            </a:r>
            <a:r>
              <a:rPr lang="en-US" sz="1600" dirty="0" smtClean="0">
                <a:latin typeface="+mj-lt"/>
              </a:rPr>
              <a:t> </a:t>
            </a:r>
            <a:r>
              <a:rPr lang="en-US" sz="1600" dirty="0" err="1" smtClean="0">
                <a:latin typeface="+mj-lt"/>
              </a:rPr>
              <a:t>của</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chương</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lén</a:t>
            </a:r>
            <a:r>
              <a:rPr lang="en-US" sz="1600" dirty="0" smtClean="0">
                <a:latin typeface="+mj-lt"/>
              </a:rPr>
              <a:t> </a:t>
            </a:r>
            <a:r>
              <a:rPr lang="en-US" sz="1600" dirty="0" err="1" smtClean="0">
                <a:latin typeface="+mj-lt"/>
              </a:rPr>
              <a:t>trên</a:t>
            </a:r>
            <a:r>
              <a:rPr lang="en-US" sz="1600" dirty="0" smtClean="0">
                <a:latin typeface="+mj-lt"/>
              </a:rPr>
              <a:t> </a:t>
            </a:r>
            <a:r>
              <a:rPr lang="en-US" sz="1600" dirty="0" err="1" smtClean="0">
                <a:latin typeface="+mj-lt"/>
              </a:rPr>
              <a:t>mạng</a:t>
            </a:r>
            <a:r>
              <a:rPr lang="en-US" sz="1600" dirty="0" smtClean="0">
                <a:latin typeface="+mj-lt"/>
              </a:rPr>
              <a:t> </a:t>
            </a:r>
            <a:r>
              <a:rPr lang="en-US" sz="1600" dirty="0" err="1" smtClean="0">
                <a:latin typeface="+mj-lt"/>
              </a:rPr>
              <a:t>như</a:t>
            </a:r>
            <a:r>
              <a:rPr lang="en-US" sz="1600" dirty="0" smtClean="0">
                <a:latin typeface="+mj-lt"/>
              </a:rPr>
              <a:t> </a:t>
            </a:r>
            <a:r>
              <a:rPr lang="en-US" sz="1600" dirty="0" err="1" smtClean="0">
                <a:latin typeface="+mj-lt"/>
              </a:rPr>
              <a:t>AntiSniff</a:t>
            </a:r>
            <a:r>
              <a:rPr lang="en-US" sz="1600" dirty="0" smtClean="0">
                <a:latin typeface="+mj-lt"/>
              </a:rPr>
              <a:t>, </a:t>
            </a:r>
            <a:r>
              <a:rPr lang="en-US" sz="1600" dirty="0" err="1" smtClean="0">
                <a:latin typeface="+mj-lt"/>
              </a:rPr>
              <a:t>PromiScan</a:t>
            </a:r>
            <a:r>
              <a:rPr lang="en-US" sz="1600" dirty="0" smtClean="0">
                <a:latin typeface="+mj-lt"/>
              </a:rPr>
              <a:t>, </a:t>
            </a:r>
            <a:r>
              <a:rPr lang="en-US" sz="1600" dirty="0" err="1" smtClean="0">
                <a:latin typeface="+mj-lt"/>
              </a:rPr>
              <a:t>Promqry</a:t>
            </a:r>
            <a:r>
              <a:rPr lang="en-US" sz="1600" dirty="0" smtClean="0">
                <a:latin typeface="+mj-lt"/>
              </a:rPr>
              <a:t> and </a:t>
            </a:r>
            <a:r>
              <a:rPr lang="en-US" sz="1600" dirty="0" err="1" smtClean="0">
                <a:latin typeface="+mj-lt"/>
              </a:rPr>
              <a:t>PromqryUI</a:t>
            </a:r>
            <a:r>
              <a:rPr lang="en-US" sz="1600" dirty="0" smtClean="0">
                <a:latin typeface="+mj-lt"/>
              </a:rPr>
              <a:t>, </a:t>
            </a:r>
            <a:r>
              <a:rPr lang="en-US" sz="1600" dirty="0" err="1" smtClean="0">
                <a:latin typeface="+mj-lt"/>
              </a:rPr>
              <a:t>ARPwatch</a:t>
            </a:r>
            <a:r>
              <a:rPr lang="en-US" sz="1600" dirty="0" smtClean="0">
                <a:latin typeface="+mj-lt"/>
              </a:rPr>
              <a:t>, </a:t>
            </a:r>
            <a:r>
              <a:rPr lang="en-US" sz="1600" dirty="0" err="1" smtClean="0">
                <a:latin typeface="+mj-lt"/>
              </a:rPr>
              <a:t>Ettercap</a:t>
            </a:r>
            <a:r>
              <a:rPr lang="en-US" sz="1600" dirty="0" smtClean="0">
                <a:latin typeface="+mj-lt"/>
              </a:rPr>
              <a:t>, </a:t>
            </a:r>
            <a:r>
              <a:rPr lang="en-US" sz="1600" dirty="0" err="1" smtClean="0">
                <a:latin typeface="+mj-lt"/>
              </a:rPr>
              <a:t>v.v</a:t>
            </a:r>
            <a:r>
              <a:rPr lang="en-US" sz="1600" dirty="0" smtClean="0">
                <a:latin typeface="+mj-lt"/>
              </a:rPr>
              <a:t>… </a:t>
            </a:r>
            <a:r>
              <a:rPr lang="en-US" sz="1600" dirty="0" err="1" smtClean="0">
                <a:latin typeface="+mj-lt"/>
              </a:rPr>
              <a:t>Riêng</a:t>
            </a:r>
            <a:r>
              <a:rPr lang="en-US" sz="1600" dirty="0" smtClean="0">
                <a:latin typeface="+mj-lt"/>
              </a:rPr>
              <a:t> </a:t>
            </a:r>
            <a:r>
              <a:rPr lang="en-US" sz="1600" dirty="0" err="1" smtClean="0">
                <a:latin typeface="+mj-lt"/>
              </a:rPr>
              <a:t>với</a:t>
            </a:r>
            <a:r>
              <a:rPr lang="en-US" sz="1600" dirty="0" smtClean="0">
                <a:latin typeface="+mj-lt"/>
              </a:rPr>
              <a:t> </a:t>
            </a:r>
            <a:r>
              <a:rPr lang="en-US" sz="1600" dirty="0" err="1" smtClean="0">
                <a:latin typeface="+mj-lt"/>
              </a:rPr>
              <a:t>Ettercap</a:t>
            </a:r>
            <a:r>
              <a:rPr lang="en-US" sz="1600" dirty="0" smtClean="0">
                <a:latin typeface="+mj-lt"/>
              </a:rPr>
              <a:t> (</a:t>
            </a:r>
            <a:r>
              <a:rPr lang="en-US" sz="1600" dirty="0" err="1" smtClean="0">
                <a:latin typeface="+mj-lt"/>
              </a:rPr>
              <a:t>ettercap</a:t>
            </a:r>
            <a:r>
              <a:rPr lang="en-US" sz="1600" dirty="0" smtClean="0">
                <a:latin typeface="+mj-lt"/>
              </a:rPr>
              <a:t>), </a:t>
            </a:r>
            <a:r>
              <a:rPr lang="en-US" sz="1600" dirty="0" err="1" smtClean="0">
                <a:latin typeface="+mj-lt"/>
              </a:rPr>
              <a:t>chương</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này</a:t>
            </a:r>
            <a:r>
              <a:rPr lang="en-US" sz="1600" dirty="0" smtClean="0">
                <a:latin typeface="+mj-lt"/>
              </a:rPr>
              <a:t> </a:t>
            </a:r>
            <a:r>
              <a:rPr lang="en-US" sz="1600" dirty="0" err="1" smtClean="0">
                <a:latin typeface="+mj-lt"/>
              </a:rPr>
              <a:t>vừa</a:t>
            </a:r>
            <a:r>
              <a:rPr lang="en-US" sz="1600" dirty="0" smtClean="0">
                <a:latin typeface="+mj-lt"/>
              </a:rPr>
              <a:t> </a:t>
            </a:r>
            <a:r>
              <a:rPr lang="en-US" sz="1600" dirty="0" err="1" smtClean="0">
                <a:latin typeface="+mj-lt"/>
              </a:rPr>
              <a:t>dùng</a:t>
            </a:r>
            <a:r>
              <a:rPr lang="en-US" sz="1600" dirty="0" smtClean="0">
                <a:latin typeface="+mj-lt"/>
              </a:rPr>
              <a:t> </a:t>
            </a:r>
            <a:r>
              <a:rPr lang="en-US" sz="1600" dirty="0" err="1" smtClean="0">
                <a:latin typeface="+mj-lt"/>
              </a:rPr>
              <a:t>để</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trộm</a:t>
            </a:r>
            <a:r>
              <a:rPr lang="en-US" sz="1600" dirty="0" smtClean="0">
                <a:latin typeface="+mj-lt"/>
              </a:rPr>
              <a:t>, </a:t>
            </a:r>
            <a:r>
              <a:rPr lang="en-US" sz="1600" dirty="0" err="1" smtClean="0">
                <a:latin typeface="+mj-lt"/>
              </a:rPr>
              <a:t>nhưng</a:t>
            </a:r>
            <a:r>
              <a:rPr lang="en-US" sz="1600" dirty="0" smtClean="0">
                <a:latin typeface="+mj-lt"/>
              </a:rPr>
              <a:t> </a:t>
            </a:r>
            <a:r>
              <a:rPr lang="en-US" sz="1600" dirty="0" err="1" smtClean="0">
                <a:latin typeface="+mj-lt"/>
              </a:rPr>
              <a:t>cũng</a:t>
            </a:r>
            <a:r>
              <a:rPr lang="en-US" sz="1600" dirty="0" smtClean="0">
                <a:latin typeface="+mj-lt"/>
              </a:rPr>
              <a:t> </a:t>
            </a:r>
            <a:r>
              <a:rPr lang="en-US" sz="1600" dirty="0" err="1" smtClean="0">
                <a:latin typeface="+mj-lt"/>
              </a:rPr>
              <a:t>vừa</a:t>
            </a:r>
            <a:r>
              <a:rPr lang="en-US" sz="1600" dirty="0" smtClean="0">
                <a:latin typeface="+mj-lt"/>
              </a:rPr>
              <a:t> </a:t>
            </a:r>
            <a:r>
              <a:rPr lang="en-US" sz="1600" dirty="0" err="1" smtClean="0">
                <a:latin typeface="+mj-lt"/>
              </a:rPr>
              <a:t>có</a:t>
            </a:r>
            <a:r>
              <a:rPr lang="en-US" sz="1600" dirty="0" smtClean="0">
                <a:latin typeface="+mj-lt"/>
              </a:rPr>
              <a:t> </a:t>
            </a:r>
            <a:r>
              <a:rPr lang="en-US" sz="1600" dirty="0" err="1" smtClean="0">
                <a:latin typeface="+mj-lt"/>
              </a:rPr>
              <a:t>khả</a:t>
            </a:r>
            <a:r>
              <a:rPr lang="en-US" sz="1600" dirty="0" smtClean="0">
                <a:latin typeface="+mj-lt"/>
              </a:rPr>
              <a:t> </a:t>
            </a:r>
            <a:r>
              <a:rPr lang="en-US" sz="1600" dirty="0" err="1" smtClean="0">
                <a:latin typeface="+mj-lt"/>
              </a:rPr>
              <a:t>năng</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trộm</a:t>
            </a:r>
            <a:r>
              <a:rPr lang="en-US" sz="1600" dirty="0" smtClean="0">
                <a:latin typeface="+mj-lt"/>
              </a:rPr>
              <a:t> </a:t>
            </a:r>
            <a:r>
              <a:rPr lang="en-US" sz="1600" dirty="0" err="1" smtClean="0">
                <a:latin typeface="+mj-lt"/>
              </a:rPr>
              <a:t>nhờ</a:t>
            </a:r>
            <a:r>
              <a:rPr lang="en-US" sz="1600" dirty="0" smtClean="0">
                <a:latin typeface="+mj-lt"/>
              </a:rPr>
              <a:t> </a:t>
            </a:r>
            <a:r>
              <a:rPr lang="en-US" sz="1600" dirty="0" err="1" smtClean="0">
                <a:latin typeface="+mj-lt"/>
              </a:rPr>
              <a:t>được</a:t>
            </a:r>
            <a:r>
              <a:rPr lang="en-US" sz="1600" dirty="0" smtClean="0">
                <a:latin typeface="+mj-lt"/>
              </a:rPr>
              <a:t> </a:t>
            </a:r>
            <a:r>
              <a:rPr lang="en-US" sz="1600" dirty="0" err="1" smtClean="0">
                <a:latin typeface="+mj-lt"/>
              </a:rPr>
              <a:t>hỗ</a:t>
            </a:r>
            <a:r>
              <a:rPr lang="en-US" sz="1600" dirty="0" smtClean="0">
                <a:latin typeface="+mj-lt"/>
              </a:rPr>
              <a:t> </a:t>
            </a:r>
            <a:r>
              <a:rPr lang="en-US" sz="1600" dirty="0" err="1" smtClean="0">
                <a:latin typeface="+mj-lt"/>
              </a:rPr>
              <a:t>trợ</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plugin</a:t>
            </a:r>
            <a:r>
              <a:rPr lang="en-US" sz="1600" dirty="0" smtClean="0">
                <a:latin typeface="+mj-lt"/>
              </a:rPr>
              <a:t> </a:t>
            </a:r>
            <a:r>
              <a:rPr lang="en-US" sz="1600" dirty="0" err="1" smtClean="0">
                <a:latin typeface="+mj-lt"/>
              </a:rPr>
              <a:t>như</a:t>
            </a:r>
            <a:r>
              <a:rPr lang="en-US" sz="1600" dirty="0" smtClean="0">
                <a:latin typeface="+mj-lt"/>
              </a:rPr>
              <a:t> </a:t>
            </a:r>
            <a:r>
              <a:rPr lang="en-US" sz="1600" dirty="0" err="1" smtClean="0">
                <a:latin typeface="+mj-lt"/>
              </a:rPr>
              <a:t>arp_cop</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trạng</a:t>
            </a:r>
            <a:r>
              <a:rPr lang="en-US" sz="1600" dirty="0" smtClean="0">
                <a:latin typeface="+mj-lt"/>
              </a:rPr>
              <a:t> </a:t>
            </a:r>
            <a:r>
              <a:rPr lang="en-US" sz="1600" dirty="0" err="1" smtClean="0">
                <a:latin typeface="+mj-lt"/>
              </a:rPr>
              <a:t>thái</a:t>
            </a:r>
            <a:r>
              <a:rPr lang="en-US" sz="1600" dirty="0" smtClean="0">
                <a:latin typeface="+mj-lt"/>
              </a:rPr>
              <a:t> ARP </a:t>
            </a:r>
            <a:r>
              <a:rPr lang="en-US" sz="1600" dirty="0" err="1" smtClean="0">
                <a:latin typeface="+mj-lt"/>
              </a:rPr>
              <a:t>posioning</a:t>
            </a:r>
            <a:r>
              <a:rPr lang="en-US" sz="1600" dirty="0" smtClean="0">
                <a:latin typeface="+mj-lt"/>
              </a:rPr>
              <a:t>);</a:t>
            </a:r>
            <a:r>
              <a:rPr lang="en-US" sz="1600" dirty="0" err="1" smtClean="0">
                <a:latin typeface="+mj-lt"/>
              </a:rPr>
              <a:t>find_ettercap</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ettercap</a:t>
            </a:r>
            <a:r>
              <a:rPr lang="en-US" sz="1600" dirty="0" smtClean="0">
                <a:latin typeface="+mj-lt"/>
              </a:rPr>
              <a:t> </a:t>
            </a:r>
            <a:r>
              <a:rPr lang="en-US" sz="1600" dirty="0" err="1" smtClean="0">
                <a:latin typeface="+mj-lt"/>
              </a:rPr>
              <a:t>khác</a:t>
            </a:r>
            <a:r>
              <a:rPr lang="en-US" sz="1600" dirty="0" smtClean="0">
                <a:latin typeface="+mj-lt"/>
              </a:rPr>
              <a:t> </a:t>
            </a:r>
            <a:r>
              <a:rPr lang="en-US" sz="1600" dirty="0" err="1" smtClean="0">
                <a:latin typeface="+mj-lt"/>
              </a:rPr>
              <a:t>đang</a:t>
            </a:r>
            <a:r>
              <a:rPr lang="en-US" sz="1600" dirty="0" smtClean="0">
                <a:latin typeface="+mj-lt"/>
              </a:rPr>
              <a:t> </a:t>
            </a:r>
            <a:r>
              <a:rPr lang="en-US" sz="1600" dirty="0" err="1" smtClean="0">
                <a:latin typeface="+mj-lt"/>
              </a:rPr>
              <a:t>chạy</a:t>
            </a:r>
            <a:r>
              <a:rPr lang="en-US" sz="1600" dirty="0" smtClean="0">
                <a:latin typeface="+mj-lt"/>
              </a:rPr>
              <a:t>);</a:t>
            </a:r>
            <a:r>
              <a:rPr lang="en-US" sz="1600" dirty="0" err="1" smtClean="0">
                <a:latin typeface="+mj-lt"/>
              </a:rPr>
              <a:t>scan_poisoner</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máy</a:t>
            </a:r>
            <a:r>
              <a:rPr lang="en-US" sz="1600" dirty="0" smtClean="0">
                <a:latin typeface="+mj-lt"/>
              </a:rPr>
              <a:t> </a:t>
            </a:r>
            <a:r>
              <a:rPr lang="en-US" sz="1600" dirty="0" err="1" smtClean="0">
                <a:latin typeface="+mj-lt"/>
              </a:rPr>
              <a:t>đang</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posioning</a:t>
            </a:r>
            <a:r>
              <a:rPr lang="en-US" sz="1600" dirty="0" smtClean="0">
                <a:latin typeface="+mj-lt"/>
              </a:rPr>
              <a:t>); </a:t>
            </a:r>
            <a:r>
              <a:rPr lang="en-US" sz="1600" dirty="0" err="1" smtClean="0">
                <a:latin typeface="+mj-lt"/>
              </a:rPr>
              <a:t>seach_promisc</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máy</a:t>
            </a:r>
            <a:r>
              <a:rPr lang="en-US" sz="1600" dirty="0" smtClean="0">
                <a:latin typeface="+mj-lt"/>
              </a:rPr>
              <a:t> </a:t>
            </a:r>
            <a:r>
              <a:rPr lang="en-US" sz="1600" dirty="0" err="1" smtClean="0">
                <a:latin typeface="+mj-lt"/>
              </a:rPr>
              <a:t>đang</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trộm</a:t>
            </a:r>
            <a:r>
              <a:rPr lang="en-US" sz="1600" dirty="0" smtClean="0">
                <a:latin typeface="+mj-lt"/>
              </a:rPr>
              <a:t> ở </a:t>
            </a:r>
            <a:r>
              <a:rPr lang="en-US" sz="1600" dirty="0" err="1" smtClean="0">
                <a:latin typeface="+mj-lt"/>
              </a:rPr>
              <a:t>chế</a:t>
            </a:r>
            <a:r>
              <a:rPr lang="en-US" sz="1600" dirty="0" smtClean="0">
                <a:latin typeface="+mj-lt"/>
              </a:rPr>
              <a:t> </a:t>
            </a:r>
            <a:r>
              <a:rPr lang="en-US" sz="1600" dirty="0" err="1" smtClean="0">
                <a:latin typeface="+mj-lt"/>
              </a:rPr>
              <a:t>độ</a:t>
            </a:r>
            <a:r>
              <a:rPr lang="en-US" sz="1600" dirty="0" smtClean="0">
                <a:latin typeface="+mj-lt"/>
              </a:rPr>
              <a:t> “</a:t>
            </a:r>
            <a:r>
              <a:rPr lang="en-US" sz="1600" dirty="0" err="1" smtClean="0">
                <a:latin typeface="+mj-lt"/>
              </a:rPr>
              <a:t>hỗn</a:t>
            </a:r>
            <a:r>
              <a:rPr lang="en-US" sz="1600" dirty="0" smtClean="0">
                <a:latin typeface="+mj-lt"/>
              </a:rPr>
              <a:t> </a:t>
            </a:r>
            <a:r>
              <a:rPr lang="en-US" sz="1600" dirty="0" err="1" smtClean="0">
                <a:latin typeface="+mj-lt"/>
              </a:rPr>
              <a:t>tạp</a:t>
            </a:r>
            <a:r>
              <a:rPr lang="en-US" sz="1600" dirty="0" smtClean="0">
                <a:latin typeface="+mj-lt"/>
              </a:rPr>
              <a:t>”),… – </a:t>
            </a:r>
            <a:r>
              <a:rPr lang="en-US" sz="1600" dirty="0" err="1" smtClean="0">
                <a:latin typeface="+mj-lt"/>
              </a:rPr>
              <a:t>Dùng</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chương</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giám</a:t>
            </a:r>
            <a:r>
              <a:rPr lang="en-US" sz="1600" dirty="0" smtClean="0">
                <a:latin typeface="+mj-lt"/>
              </a:rPr>
              <a:t> </a:t>
            </a:r>
            <a:r>
              <a:rPr lang="en-US" sz="1600" dirty="0" err="1" smtClean="0">
                <a:latin typeface="+mj-lt"/>
              </a:rPr>
              <a:t>sát</a:t>
            </a:r>
            <a:r>
              <a:rPr lang="en-US" sz="1600" dirty="0" smtClean="0">
                <a:latin typeface="+mj-lt"/>
              </a:rPr>
              <a:t> </a:t>
            </a:r>
            <a:r>
              <a:rPr lang="en-US" sz="1600" dirty="0" err="1" smtClean="0">
                <a:latin typeface="+mj-lt"/>
              </a:rPr>
              <a:t>hoạt</a:t>
            </a:r>
            <a:r>
              <a:rPr lang="en-US" sz="1600" dirty="0" smtClean="0">
                <a:latin typeface="+mj-lt"/>
              </a:rPr>
              <a:t> </a:t>
            </a:r>
            <a:r>
              <a:rPr lang="en-US" sz="1600" dirty="0" err="1" smtClean="0">
                <a:latin typeface="+mj-lt"/>
              </a:rPr>
              <a:t>động</a:t>
            </a:r>
            <a:r>
              <a:rPr lang="en-US" sz="1600" dirty="0" smtClean="0">
                <a:latin typeface="+mj-lt"/>
              </a:rPr>
              <a:t> </a:t>
            </a:r>
            <a:r>
              <a:rPr lang="en-US" sz="1600" dirty="0" err="1" smtClean="0">
                <a:latin typeface="+mj-lt"/>
              </a:rPr>
              <a:t>của</a:t>
            </a:r>
            <a:r>
              <a:rPr lang="en-US" sz="1600" dirty="0" smtClean="0">
                <a:latin typeface="+mj-lt"/>
              </a:rPr>
              <a:t> </a:t>
            </a:r>
            <a:r>
              <a:rPr lang="en-US" sz="1600" dirty="0" err="1" smtClean="0">
                <a:latin typeface="+mj-lt"/>
              </a:rPr>
              <a:t>mạng</a:t>
            </a:r>
            <a:r>
              <a:rPr lang="en-US" sz="1600" dirty="0" smtClean="0">
                <a:latin typeface="+mj-lt"/>
              </a:rPr>
              <a:t>. </a:t>
            </a:r>
            <a:r>
              <a:rPr lang="en-US" sz="1600" dirty="0" err="1" smtClean="0">
                <a:latin typeface="+mj-lt"/>
              </a:rPr>
              <a:t>Thiết</a:t>
            </a:r>
            <a:r>
              <a:rPr lang="en-US" sz="1600" dirty="0" smtClean="0">
                <a:latin typeface="+mj-lt"/>
              </a:rPr>
              <a:t> </a:t>
            </a:r>
            <a:r>
              <a:rPr lang="en-US" sz="1600" dirty="0" err="1" smtClean="0">
                <a:latin typeface="+mj-lt"/>
              </a:rPr>
              <a:t>lập</a:t>
            </a:r>
            <a:r>
              <a:rPr lang="en-US" sz="1600" dirty="0" smtClean="0">
                <a:latin typeface="+mj-lt"/>
              </a:rPr>
              <a:t> </a:t>
            </a:r>
            <a:r>
              <a:rPr lang="en-US" sz="1600" dirty="0" err="1" smtClean="0">
                <a:latin typeface="+mj-lt"/>
              </a:rPr>
              <a:t>hệ</a:t>
            </a:r>
            <a:r>
              <a:rPr lang="en-US" sz="1600" dirty="0" smtClean="0">
                <a:latin typeface="+mj-lt"/>
              </a:rPr>
              <a:t> </a:t>
            </a:r>
            <a:r>
              <a:rPr lang="en-US" sz="1600" dirty="0" err="1" smtClean="0">
                <a:latin typeface="+mj-lt"/>
              </a:rPr>
              <a:t>thống</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xâm</a:t>
            </a:r>
            <a:r>
              <a:rPr lang="en-US" sz="1600" dirty="0" smtClean="0">
                <a:latin typeface="+mj-lt"/>
              </a:rPr>
              <a:t> </a:t>
            </a:r>
            <a:r>
              <a:rPr lang="en-US" sz="1600" dirty="0" err="1" smtClean="0">
                <a:latin typeface="+mj-lt"/>
              </a:rPr>
              <a:t>nhập</a:t>
            </a:r>
            <a:r>
              <a:rPr lang="en-US" sz="1600" dirty="0" smtClean="0">
                <a:latin typeface="+mj-lt"/>
              </a:rPr>
              <a:t> IDS (</a:t>
            </a:r>
            <a:r>
              <a:rPr lang="en-US" sz="1600" dirty="0" err="1" smtClean="0">
                <a:latin typeface="+mj-lt"/>
              </a:rPr>
              <a:t>Intrution</a:t>
            </a:r>
            <a:r>
              <a:rPr lang="en-US" sz="1600" dirty="0" smtClean="0">
                <a:latin typeface="+mj-lt"/>
              </a:rPr>
              <a:t> Detection System) </a:t>
            </a:r>
            <a:r>
              <a:rPr lang="en-US" sz="1600" dirty="0" err="1" smtClean="0">
                <a:latin typeface="+mj-lt"/>
              </a:rPr>
              <a:t>như</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miễn</a:t>
            </a:r>
            <a:r>
              <a:rPr lang="en-US" sz="1600" dirty="0" smtClean="0">
                <a:latin typeface="+mj-lt"/>
              </a:rPr>
              <a:t> </a:t>
            </a:r>
            <a:r>
              <a:rPr lang="en-US" sz="1600" dirty="0" err="1" smtClean="0">
                <a:latin typeface="+mj-lt"/>
              </a:rPr>
              <a:t>phí</a:t>
            </a:r>
            <a:r>
              <a:rPr lang="en-US" sz="1600" dirty="0" smtClean="0">
                <a:latin typeface="+mj-lt"/>
              </a:rPr>
              <a:t> Snort (Snort :: Home Page) </a:t>
            </a:r>
            <a:r>
              <a:rPr lang="en-US" sz="1600" dirty="0" err="1" smtClean="0">
                <a:latin typeface="+mj-lt"/>
              </a:rPr>
              <a:t>nhằm</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những</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tượng</a:t>
            </a:r>
            <a:r>
              <a:rPr lang="en-US" sz="1600" dirty="0" smtClean="0">
                <a:latin typeface="+mj-lt"/>
              </a:rPr>
              <a:t> </a:t>
            </a:r>
            <a:r>
              <a:rPr lang="en-US" sz="1600" dirty="0" err="1" smtClean="0">
                <a:latin typeface="+mj-lt"/>
              </a:rPr>
              <a:t>lạ</a:t>
            </a:r>
            <a:r>
              <a:rPr lang="en-US" sz="1600" dirty="0" smtClean="0">
                <a:latin typeface="+mj-lt"/>
              </a:rPr>
              <a:t> </a:t>
            </a:r>
            <a:r>
              <a:rPr lang="en-US" sz="1600" dirty="0" err="1" smtClean="0">
                <a:latin typeface="+mj-lt"/>
              </a:rPr>
              <a:t>trong</a:t>
            </a:r>
            <a:r>
              <a:rPr lang="en-US" sz="1600" dirty="0" smtClean="0">
                <a:latin typeface="+mj-lt"/>
              </a:rPr>
              <a:t> </a:t>
            </a:r>
            <a:r>
              <a:rPr lang="en-US" sz="1600" dirty="0" err="1" smtClean="0">
                <a:latin typeface="+mj-lt"/>
              </a:rPr>
              <a:t>mạng</a:t>
            </a:r>
            <a:r>
              <a:rPr lang="en-US" sz="1600" dirty="0" smtClean="0">
                <a:latin typeface="+mj-lt"/>
              </a:rPr>
              <a:t>, </a:t>
            </a:r>
            <a:r>
              <a:rPr lang="en-US" sz="1600" dirty="0" err="1" smtClean="0">
                <a:latin typeface="+mj-lt"/>
              </a:rPr>
              <a:t>trong</a:t>
            </a:r>
            <a:r>
              <a:rPr lang="en-US" sz="1600" dirty="0" smtClean="0">
                <a:latin typeface="+mj-lt"/>
              </a:rPr>
              <a:t> </a:t>
            </a:r>
            <a:r>
              <a:rPr lang="en-US" sz="1600" dirty="0" err="1" smtClean="0">
                <a:latin typeface="+mj-lt"/>
              </a:rPr>
              <a:t>đó</a:t>
            </a:r>
            <a:r>
              <a:rPr lang="en-US" sz="1600" dirty="0" smtClean="0">
                <a:latin typeface="+mj-lt"/>
              </a:rPr>
              <a:t> </a:t>
            </a:r>
            <a:r>
              <a:rPr lang="en-US" sz="1600" dirty="0" err="1" smtClean="0">
                <a:latin typeface="+mj-lt"/>
              </a:rPr>
              <a:t>có</a:t>
            </a:r>
            <a:r>
              <a:rPr lang="en-US" sz="1600" dirty="0" smtClean="0">
                <a:latin typeface="+mj-lt"/>
              </a:rPr>
              <a:t> ARP spoofing, </a:t>
            </a:r>
            <a:r>
              <a:rPr lang="en-US" sz="1600" dirty="0" err="1" smtClean="0">
                <a:latin typeface="+mj-lt"/>
              </a:rPr>
              <a:t>để</a:t>
            </a:r>
            <a:r>
              <a:rPr lang="en-US" sz="1600" dirty="0" smtClean="0">
                <a:latin typeface="+mj-lt"/>
              </a:rPr>
              <a:t> </a:t>
            </a:r>
            <a:r>
              <a:rPr lang="en-US" sz="1600" dirty="0" err="1" smtClean="0">
                <a:latin typeface="+mj-lt"/>
              </a:rPr>
              <a:t>có</a:t>
            </a:r>
            <a:r>
              <a:rPr lang="en-US" sz="1600" dirty="0" smtClean="0">
                <a:latin typeface="+mj-lt"/>
              </a:rPr>
              <a:t> </a:t>
            </a:r>
            <a:r>
              <a:rPr lang="en-US" sz="1600" dirty="0" err="1" smtClean="0">
                <a:latin typeface="+mj-lt"/>
              </a:rPr>
              <a:t>biện</a:t>
            </a:r>
            <a:r>
              <a:rPr lang="en-US" sz="1600" dirty="0" smtClean="0">
                <a:latin typeface="+mj-lt"/>
              </a:rPr>
              <a:t> </a:t>
            </a:r>
            <a:r>
              <a:rPr lang="en-US" sz="1600" dirty="0" err="1" smtClean="0">
                <a:latin typeface="+mj-lt"/>
              </a:rPr>
              <a:t>pháp</a:t>
            </a:r>
            <a:r>
              <a:rPr lang="en-US" sz="1600" dirty="0" smtClean="0">
                <a:latin typeface="+mj-lt"/>
              </a:rPr>
              <a:t> </a:t>
            </a:r>
            <a:r>
              <a:rPr lang="en-US" sz="1600" dirty="0" err="1" smtClean="0">
                <a:latin typeface="+mj-lt"/>
              </a:rPr>
              <a:t>đối</a:t>
            </a:r>
            <a:r>
              <a:rPr lang="en-US" sz="1600" dirty="0" smtClean="0">
                <a:latin typeface="+mj-lt"/>
              </a:rPr>
              <a:t> </a:t>
            </a:r>
            <a:r>
              <a:rPr lang="en-US" sz="1600" dirty="0" err="1" smtClean="0">
                <a:latin typeface="+mj-lt"/>
              </a:rPr>
              <a:t>phó</a:t>
            </a:r>
            <a:r>
              <a:rPr lang="en-US" sz="1600" dirty="0" smtClean="0">
                <a:latin typeface="+mj-lt"/>
              </a:rPr>
              <a:t> </a:t>
            </a:r>
            <a:r>
              <a:rPr lang="en-US" sz="1600" dirty="0" err="1" smtClean="0">
                <a:latin typeface="+mj-lt"/>
              </a:rPr>
              <a:t>thích</a:t>
            </a:r>
            <a:r>
              <a:rPr lang="en-US" sz="1600" dirty="0" smtClean="0">
                <a:latin typeface="+mj-lt"/>
              </a:rPr>
              <a:t> </a:t>
            </a:r>
            <a:r>
              <a:rPr lang="en-US" sz="1600" dirty="0" err="1" smtClean="0">
                <a:latin typeface="+mj-lt"/>
              </a:rPr>
              <a:t>hợp</a:t>
            </a:r>
            <a:r>
              <a:rPr lang="en-US" sz="1600" dirty="0" smtClean="0">
                <a:latin typeface="+mj-lt"/>
              </a:rPr>
              <a:t>. </a:t>
            </a:r>
            <a:r>
              <a:rPr lang="en-US" sz="1600" dirty="0" err="1" smtClean="0">
                <a:latin typeface="+mj-lt"/>
              </a:rPr>
              <a:t>Nhìn</a:t>
            </a:r>
            <a:r>
              <a:rPr lang="en-US" sz="1600" dirty="0" smtClean="0">
                <a:latin typeface="+mj-lt"/>
              </a:rPr>
              <a:t> </a:t>
            </a:r>
            <a:r>
              <a:rPr lang="en-US" sz="1600" dirty="0" err="1" smtClean="0">
                <a:latin typeface="+mj-lt"/>
              </a:rPr>
              <a:t>chung</a:t>
            </a:r>
            <a:r>
              <a:rPr lang="en-US" sz="1600" dirty="0" smtClean="0">
                <a:latin typeface="+mj-lt"/>
              </a:rPr>
              <a:t>, </a:t>
            </a:r>
            <a:r>
              <a:rPr lang="en-US" sz="1600" dirty="0" err="1" smtClean="0">
                <a:latin typeface="+mj-lt"/>
              </a:rPr>
              <a:t>sử</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phần</a:t>
            </a:r>
            <a:r>
              <a:rPr lang="en-US" sz="1600" dirty="0" smtClean="0">
                <a:latin typeface="+mj-lt"/>
              </a:rPr>
              <a:t> </a:t>
            </a:r>
            <a:r>
              <a:rPr lang="en-US" sz="1600" dirty="0" err="1" smtClean="0">
                <a:latin typeface="+mj-lt"/>
              </a:rPr>
              <a:t>mềm</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trộm</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giải</a:t>
            </a:r>
            <a:r>
              <a:rPr lang="en-US" sz="1600" dirty="0" smtClean="0">
                <a:latin typeface="+mj-lt"/>
              </a:rPr>
              <a:t> </a:t>
            </a:r>
            <a:r>
              <a:rPr lang="en-US" sz="1600" dirty="0" err="1" smtClean="0">
                <a:latin typeface="+mj-lt"/>
              </a:rPr>
              <a:t>pháp</a:t>
            </a:r>
            <a:r>
              <a:rPr lang="en-US" sz="1600" dirty="0" smtClean="0">
                <a:latin typeface="+mj-lt"/>
              </a:rPr>
              <a:t> </a:t>
            </a:r>
            <a:r>
              <a:rPr lang="en-US" sz="1600" dirty="0" err="1" smtClean="0">
                <a:latin typeface="+mj-lt"/>
              </a:rPr>
              <a:t>nhanh</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thuận</a:t>
            </a:r>
            <a:r>
              <a:rPr lang="en-US" sz="1600" dirty="0" smtClean="0">
                <a:latin typeface="+mj-lt"/>
              </a:rPr>
              <a:t> </a:t>
            </a:r>
            <a:r>
              <a:rPr lang="en-US" sz="1600" dirty="0" err="1" smtClean="0">
                <a:latin typeface="+mj-lt"/>
              </a:rPr>
              <a:t>tiện</a:t>
            </a:r>
            <a:r>
              <a:rPr lang="en-US" sz="1600" dirty="0" smtClean="0">
                <a:latin typeface="+mj-lt"/>
              </a:rPr>
              <a:t> </a:t>
            </a:r>
            <a:r>
              <a:rPr lang="en-US" sz="1600" dirty="0" err="1" smtClean="0">
                <a:latin typeface="+mj-lt"/>
              </a:rPr>
              <a:t>nhất</a:t>
            </a:r>
            <a:r>
              <a:rPr lang="en-US" sz="1600" dirty="0" smtClean="0">
                <a:latin typeface="+mj-lt"/>
              </a:rPr>
              <a:t> </a:t>
            </a:r>
            <a:r>
              <a:rPr lang="en-US" sz="1600" dirty="0" err="1" smtClean="0">
                <a:latin typeface="+mj-lt"/>
              </a:rPr>
              <a:t>đối</a:t>
            </a:r>
            <a:r>
              <a:rPr lang="en-US" sz="1600" dirty="0" smtClean="0">
                <a:latin typeface="+mj-lt"/>
              </a:rPr>
              <a:t> </a:t>
            </a:r>
            <a:r>
              <a:rPr lang="en-US" sz="1600" dirty="0" err="1" smtClean="0">
                <a:latin typeface="+mj-lt"/>
              </a:rPr>
              <a:t>với</a:t>
            </a:r>
            <a:r>
              <a:rPr lang="en-US" sz="1600" dirty="0" smtClean="0">
                <a:latin typeface="+mj-lt"/>
              </a:rPr>
              <a:t> </a:t>
            </a:r>
            <a:r>
              <a:rPr lang="en-US" sz="1600" dirty="0" err="1" smtClean="0">
                <a:latin typeface="+mj-lt"/>
              </a:rPr>
              <a:t>người</a:t>
            </a:r>
            <a:r>
              <a:rPr lang="en-US" sz="1600" dirty="0" smtClean="0">
                <a:latin typeface="+mj-lt"/>
              </a:rPr>
              <a:t> </a:t>
            </a:r>
            <a:r>
              <a:rPr lang="en-US" sz="1600" dirty="0" err="1" smtClean="0">
                <a:latin typeface="+mj-lt"/>
              </a:rPr>
              <a:t>dùng</a:t>
            </a:r>
            <a:r>
              <a:rPr lang="en-US" sz="1600" dirty="0" smtClean="0">
                <a:latin typeface="+mj-lt"/>
              </a:rPr>
              <a:t> </a:t>
            </a:r>
            <a:r>
              <a:rPr lang="en-US" sz="1600" dirty="0" err="1" smtClean="0">
                <a:latin typeface="+mj-lt"/>
              </a:rPr>
              <a:t>cuối</a:t>
            </a:r>
            <a:r>
              <a:rPr lang="en-US" sz="1600" dirty="0" smtClean="0">
                <a:latin typeface="+mj-lt"/>
              </a:rPr>
              <a:t>. </a:t>
            </a:r>
            <a:r>
              <a:rPr lang="en-US" sz="1600" dirty="0" err="1" smtClean="0">
                <a:latin typeface="+mj-lt"/>
              </a:rPr>
              <a:t>Tuy</a:t>
            </a:r>
            <a:r>
              <a:rPr lang="en-US" sz="1600" dirty="0" smtClean="0">
                <a:latin typeface="+mj-lt"/>
              </a:rPr>
              <a:t> </a:t>
            </a:r>
            <a:r>
              <a:rPr lang="en-US" sz="1600" dirty="0" err="1" smtClean="0">
                <a:latin typeface="+mj-lt"/>
              </a:rPr>
              <a:t>nhiên</a:t>
            </a:r>
            <a:r>
              <a:rPr lang="en-US" sz="1600" dirty="0" smtClean="0">
                <a:latin typeface="+mj-lt"/>
              </a:rPr>
              <a:t> </a:t>
            </a:r>
            <a:r>
              <a:rPr lang="en-US" sz="1600" dirty="0" err="1" smtClean="0">
                <a:latin typeface="+mj-lt"/>
              </a:rPr>
              <a:t>hạn</a:t>
            </a:r>
            <a:r>
              <a:rPr lang="en-US" sz="1600" dirty="0" smtClean="0">
                <a:latin typeface="+mj-lt"/>
              </a:rPr>
              <a:t> </a:t>
            </a:r>
            <a:r>
              <a:rPr lang="en-US" sz="1600" dirty="0" err="1" smtClean="0">
                <a:latin typeface="+mj-lt"/>
              </a:rPr>
              <a:t>chế</a:t>
            </a:r>
            <a:r>
              <a:rPr lang="en-US" sz="1600" dirty="0" smtClean="0">
                <a:latin typeface="+mj-lt"/>
              </a:rPr>
              <a:t> </a:t>
            </a:r>
            <a:r>
              <a:rPr lang="en-US" sz="1600" dirty="0" err="1" smtClean="0">
                <a:latin typeface="+mj-lt"/>
              </a:rPr>
              <a:t>lớn</a:t>
            </a:r>
            <a:r>
              <a:rPr lang="en-US" sz="1600" dirty="0" smtClean="0">
                <a:latin typeface="+mj-lt"/>
              </a:rPr>
              <a:t> </a:t>
            </a:r>
            <a:r>
              <a:rPr lang="en-US" sz="1600" dirty="0" err="1" smtClean="0">
                <a:latin typeface="+mj-lt"/>
              </a:rPr>
              <a:t>của</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chương</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này</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chỉ</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được</a:t>
            </a:r>
            <a:r>
              <a:rPr lang="en-US" sz="1600" dirty="0" smtClean="0">
                <a:latin typeface="+mj-lt"/>
              </a:rPr>
              <a:t> </a:t>
            </a:r>
            <a:r>
              <a:rPr lang="en-US" sz="1600" dirty="0" err="1" smtClean="0">
                <a:latin typeface="+mj-lt"/>
              </a:rPr>
              <a:t>sau</a:t>
            </a:r>
            <a:r>
              <a:rPr lang="en-US" sz="1600" dirty="0" smtClean="0">
                <a:latin typeface="+mj-lt"/>
              </a:rPr>
              <a:t> </a:t>
            </a:r>
            <a:r>
              <a:rPr lang="en-US" sz="1600" dirty="0" err="1" smtClean="0">
                <a:latin typeface="+mj-lt"/>
              </a:rPr>
              <a:t>khi</a:t>
            </a:r>
            <a:r>
              <a:rPr lang="en-US" sz="1600" dirty="0" smtClean="0">
                <a:latin typeface="+mj-lt"/>
              </a:rPr>
              <a:t> </a:t>
            </a:r>
            <a:r>
              <a:rPr lang="en-US" sz="1600" dirty="0" err="1" smtClean="0">
                <a:latin typeface="+mj-lt"/>
              </a:rPr>
              <a:t>đã</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lén</a:t>
            </a:r>
            <a:r>
              <a:rPr lang="en-US" sz="1600" dirty="0" smtClean="0">
                <a:latin typeface="+mj-lt"/>
              </a:rPr>
              <a:t> –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trong</a:t>
            </a:r>
            <a:r>
              <a:rPr lang="en-US" sz="1600" dirty="0" smtClean="0">
                <a:latin typeface="+mj-lt"/>
              </a:rPr>
              <a:t> </a:t>
            </a:r>
            <a:r>
              <a:rPr lang="en-US" sz="1600" dirty="0" err="1" smtClean="0">
                <a:latin typeface="+mj-lt"/>
              </a:rPr>
              <a:t>thế</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động</a:t>
            </a:r>
            <a:r>
              <a:rPr lang="en-US" sz="1600" dirty="0" smtClean="0">
                <a:latin typeface="+mj-lt"/>
              </a:rPr>
              <a:t> </a:t>
            </a:r>
            <a:r>
              <a:rPr lang="en-US" sz="1600" dirty="0" err="1" smtClean="0">
                <a:latin typeface="+mj-lt"/>
              </a:rPr>
              <a:t>khi</a:t>
            </a:r>
            <a:r>
              <a:rPr lang="en-US" sz="1600" dirty="0" smtClean="0">
                <a:latin typeface="+mj-lt"/>
              </a:rPr>
              <a:t> </a:t>
            </a:r>
            <a:r>
              <a:rPr lang="en-US" sz="1600" dirty="0" err="1" smtClean="0">
                <a:latin typeface="+mj-lt"/>
              </a:rPr>
              <a:t>sự</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trộm</a:t>
            </a:r>
            <a:r>
              <a:rPr lang="en-US" sz="1600" dirty="0" smtClean="0">
                <a:latin typeface="+mj-lt"/>
              </a:rPr>
              <a:t> </a:t>
            </a:r>
            <a:r>
              <a:rPr lang="en-US" sz="1600" dirty="0" err="1" smtClean="0">
                <a:latin typeface="+mj-lt"/>
              </a:rPr>
              <a:t>đã</a:t>
            </a:r>
            <a:r>
              <a:rPr lang="en-US" sz="1600" dirty="0" smtClean="0">
                <a:latin typeface="+mj-lt"/>
              </a:rPr>
              <a:t> </a:t>
            </a:r>
            <a:r>
              <a:rPr lang="en-US" sz="1600" dirty="0" err="1" smtClean="0">
                <a:latin typeface="+mj-lt"/>
              </a:rPr>
              <a:t>xảy</a:t>
            </a:r>
            <a:r>
              <a:rPr lang="en-US" sz="1600" dirty="0" smtClean="0">
                <a:latin typeface="+mj-lt"/>
              </a:rPr>
              <a:t> </a:t>
            </a:r>
            <a:r>
              <a:rPr lang="en-US" sz="1600" dirty="0" err="1" smtClean="0">
                <a:latin typeface="+mj-lt"/>
              </a:rPr>
              <a:t>ra</a:t>
            </a:r>
            <a:r>
              <a:rPr lang="en-US" sz="1600" dirty="0" smtClean="0">
                <a:latin typeface="+mj-lt"/>
              </a:rPr>
              <a:t>. </a:t>
            </a:r>
            <a:r>
              <a:rPr lang="en-US" sz="1600" dirty="0" err="1" smtClean="0">
                <a:latin typeface="+mj-lt"/>
              </a:rPr>
              <a:t>Vì</a:t>
            </a:r>
            <a:r>
              <a:rPr lang="en-US" sz="1600" dirty="0" smtClean="0">
                <a:latin typeface="+mj-lt"/>
              </a:rPr>
              <a:t> </a:t>
            </a:r>
            <a:r>
              <a:rPr lang="en-US" sz="1600" dirty="0" err="1" smtClean="0">
                <a:latin typeface="+mj-lt"/>
              </a:rPr>
              <a:t>đa</a:t>
            </a:r>
            <a:r>
              <a:rPr lang="en-US" sz="1600" dirty="0" smtClean="0">
                <a:latin typeface="+mj-lt"/>
              </a:rPr>
              <a:t> </a:t>
            </a:r>
            <a:r>
              <a:rPr lang="en-US" sz="1600" dirty="0" err="1" smtClean="0">
                <a:latin typeface="+mj-lt"/>
              </a:rPr>
              <a:t>phần</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chương</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chống</a:t>
            </a:r>
            <a:r>
              <a:rPr lang="en-US" sz="1600" dirty="0" smtClean="0">
                <a:latin typeface="+mj-lt"/>
              </a:rPr>
              <a:t> </a:t>
            </a:r>
            <a:r>
              <a:rPr lang="en-US" sz="1600" dirty="0" err="1" smtClean="0">
                <a:latin typeface="+mj-lt"/>
              </a:rPr>
              <a:t>đều</a:t>
            </a:r>
            <a:r>
              <a:rPr lang="en-US" sz="1600" dirty="0" smtClean="0">
                <a:latin typeface="+mj-lt"/>
              </a:rPr>
              <a:t> </a:t>
            </a:r>
            <a:r>
              <a:rPr lang="en-US" sz="1600" dirty="0" err="1" smtClean="0">
                <a:latin typeface="+mj-lt"/>
              </a:rPr>
              <a:t>dựa</a:t>
            </a:r>
            <a:r>
              <a:rPr lang="en-US" sz="1600" dirty="0" smtClean="0">
                <a:latin typeface="+mj-lt"/>
              </a:rPr>
              <a:t> </a:t>
            </a:r>
            <a:r>
              <a:rPr lang="en-US" sz="1600" dirty="0" err="1" smtClean="0">
                <a:latin typeface="+mj-lt"/>
              </a:rPr>
              <a:t>vào</a:t>
            </a:r>
            <a:r>
              <a:rPr lang="en-US" sz="1600" dirty="0" smtClean="0">
                <a:latin typeface="+mj-lt"/>
              </a:rPr>
              <a:t> </a:t>
            </a:r>
            <a:r>
              <a:rPr lang="en-US" sz="1600" dirty="0" err="1" smtClean="0">
                <a:latin typeface="+mj-lt"/>
              </a:rPr>
              <a:t>việc</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tình</a:t>
            </a:r>
            <a:r>
              <a:rPr lang="en-US" sz="1600" dirty="0" smtClean="0">
                <a:latin typeface="+mj-lt"/>
              </a:rPr>
              <a:t> </a:t>
            </a:r>
            <a:r>
              <a:rPr lang="en-US" sz="1600" dirty="0" err="1" smtClean="0">
                <a:latin typeface="+mj-lt"/>
              </a:rPr>
              <a:t>trạng</a:t>
            </a:r>
            <a:r>
              <a:rPr lang="en-US" sz="1600" dirty="0" smtClean="0">
                <a:latin typeface="+mj-lt"/>
              </a:rPr>
              <a:t> Promiscuous (</a:t>
            </a:r>
            <a:r>
              <a:rPr lang="en-US" sz="1600" dirty="0" err="1" smtClean="0">
                <a:latin typeface="+mj-lt"/>
              </a:rPr>
              <a:t>hỗn</a:t>
            </a:r>
            <a:r>
              <a:rPr lang="en-US" sz="1600" dirty="0" smtClean="0">
                <a:latin typeface="+mj-lt"/>
              </a:rPr>
              <a:t> </a:t>
            </a:r>
            <a:r>
              <a:rPr lang="en-US" sz="1600" dirty="0" err="1" smtClean="0">
                <a:latin typeface="+mj-lt"/>
              </a:rPr>
              <a:t>độn</a:t>
            </a:r>
            <a:r>
              <a:rPr lang="en-US" sz="1600" dirty="0" smtClean="0">
                <a:latin typeface="+mj-lt"/>
              </a:rPr>
              <a:t>) </a:t>
            </a:r>
            <a:r>
              <a:rPr lang="en-US" sz="1600" dirty="0" err="1" smtClean="0">
                <a:latin typeface="+mj-lt"/>
              </a:rPr>
              <a:t>và</a:t>
            </a:r>
            <a:r>
              <a:rPr lang="en-US" sz="1600" dirty="0" smtClean="0">
                <a:latin typeface="+mj-lt"/>
              </a:rPr>
              <a:t> ARP spoofing </a:t>
            </a:r>
            <a:r>
              <a:rPr lang="en-US" sz="1600" dirty="0" err="1" smtClean="0">
                <a:latin typeface="+mj-lt"/>
              </a:rPr>
              <a:t>để</a:t>
            </a:r>
            <a:r>
              <a:rPr lang="en-US" sz="1600" dirty="0" smtClean="0">
                <a:latin typeface="+mj-lt"/>
              </a:rPr>
              <a:t> </a:t>
            </a:r>
            <a:r>
              <a:rPr lang="en-US" sz="1600" dirty="0" err="1" smtClean="0">
                <a:latin typeface="+mj-lt"/>
              </a:rPr>
              <a:t>cảnh</a:t>
            </a:r>
            <a:r>
              <a:rPr lang="en-US" sz="1600" dirty="0" smtClean="0">
                <a:latin typeface="+mj-lt"/>
              </a:rPr>
              <a:t> </a:t>
            </a:r>
            <a:r>
              <a:rPr lang="en-US" sz="1600" dirty="0" err="1" smtClean="0">
                <a:latin typeface="+mj-lt"/>
              </a:rPr>
              <a:t>báo</a:t>
            </a:r>
            <a:r>
              <a:rPr lang="en-US" sz="1600" dirty="0" smtClean="0">
                <a:latin typeface="+mj-lt"/>
              </a:rPr>
              <a:t> </a:t>
            </a:r>
            <a:r>
              <a:rPr lang="en-US" sz="1600" dirty="0" err="1" smtClean="0">
                <a:latin typeface="+mj-lt"/>
              </a:rPr>
              <a:t>tình</a:t>
            </a:r>
            <a:r>
              <a:rPr lang="en-US" sz="1600" dirty="0" smtClean="0">
                <a:latin typeface="+mj-lt"/>
              </a:rPr>
              <a:t> </a:t>
            </a:r>
            <a:r>
              <a:rPr lang="en-US" sz="1600" dirty="0" err="1" smtClean="0">
                <a:latin typeface="+mj-lt"/>
              </a:rPr>
              <a:t>trạng</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trộm</a:t>
            </a:r>
            <a:r>
              <a:rPr lang="en-US" sz="1600" dirty="0" smtClean="0">
                <a:latin typeface="+mj-lt"/>
              </a:rPr>
              <a:t>.</a:t>
            </a:r>
            <a:br>
              <a:rPr lang="en-US" sz="1600" dirty="0" smtClean="0">
                <a:latin typeface="+mj-lt"/>
              </a:rPr>
            </a:br>
            <a:endParaRPr lang="vi-VN" sz="1600" dirty="0">
              <a:latin typeface="+mj-lt"/>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35</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35</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1428728" y="1214422"/>
            <a:ext cx="7286675" cy="5262979"/>
          </a:xfrm>
          <a:prstGeom prst="rect">
            <a:avLst/>
          </a:prstGeom>
          <a:noFill/>
        </p:spPr>
        <p:txBody>
          <a:bodyPr wrap="square" rtlCol="0">
            <a:spAutoFit/>
          </a:bodyPr>
          <a:lstStyle/>
          <a:p>
            <a:r>
              <a:rPr lang="en-US" sz="1600" i="1" dirty="0" smtClean="0">
                <a:latin typeface="+mj-lt"/>
              </a:rPr>
              <a:t>b. </a:t>
            </a:r>
            <a:r>
              <a:rPr lang="en-US" sz="1600" i="1" dirty="0" err="1" smtClean="0">
                <a:latin typeface="+mj-lt"/>
              </a:rPr>
              <a:t>Phòng</a:t>
            </a:r>
            <a:r>
              <a:rPr lang="en-US" sz="1600" i="1" dirty="0" smtClean="0">
                <a:latin typeface="+mj-lt"/>
              </a:rPr>
              <a:t> </a:t>
            </a:r>
            <a:r>
              <a:rPr lang="en-US" sz="1600" i="1" dirty="0" err="1" smtClean="0">
                <a:latin typeface="+mj-lt"/>
              </a:rPr>
              <a:t>chống</a:t>
            </a:r>
            <a:r>
              <a:rPr lang="en-US" sz="1600" i="1" dirty="0" smtClean="0">
                <a:latin typeface="+mj-lt"/>
              </a:rPr>
              <a:t>:</a:t>
            </a:r>
            <a:r>
              <a:rPr lang="en-US" sz="1600" dirty="0" smtClean="0">
                <a:latin typeface="+mj-lt"/>
              </a:rPr>
              <a:t>  </a:t>
            </a:r>
            <a:br>
              <a:rPr lang="en-US" sz="1600" dirty="0" smtClean="0">
                <a:latin typeface="+mj-lt"/>
              </a:rPr>
            </a:br>
            <a:r>
              <a:rPr lang="en-US" sz="1600" dirty="0" err="1" smtClean="0">
                <a:latin typeface="+mj-lt"/>
              </a:rPr>
              <a:t>Nhiều</a:t>
            </a:r>
            <a:r>
              <a:rPr lang="en-US" sz="1600" dirty="0" smtClean="0">
                <a:latin typeface="+mj-lt"/>
              </a:rPr>
              <a:t> </a:t>
            </a:r>
            <a:r>
              <a:rPr lang="en-US" sz="1600" dirty="0" err="1" smtClean="0">
                <a:latin typeface="+mj-lt"/>
              </a:rPr>
              <a:t>người</a:t>
            </a:r>
            <a:r>
              <a:rPr lang="en-US" sz="1600" dirty="0" smtClean="0">
                <a:latin typeface="+mj-lt"/>
              </a:rPr>
              <a:t> </a:t>
            </a:r>
            <a:r>
              <a:rPr lang="en-US" sz="1600" dirty="0" err="1" smtClean="0">
                <a:latin typeface="+mj-lt"/>
              </a:rPr>
              <a:t>nghĩ</a:t>
            </a:r>
            <a:r>
              <a:rPr lang="en-US" sz="1600" dirty="0" smtClean="0">
                <a:latin typeface="+mj-lt"/>
              </a:rPr>
              <a:t> Switch </a:t>
            </a:r>
            <a:r>
              <a:rPr lang="en-US" sz="1600" dirty="0" err="1" smtClean="0">
                <a:latin typeface="+mj-lt"/>
              </a:rPr>
              <a:t>có</a:t>
            </a:r>
            <a:r>
              <a:rPr lang="en-US" sz="1600" dirty="0" smtClean="0">
                <a:latin typeface="+mj-lt"/>
              </a:rPr>
              <a:t> </a:t>
            </a:r>
            <a:r>
              <a:rPr lang="en-US" sz="1600" dirty="0" err="1" smtClean="0">
                <a:latin typeface="+mj-lt"/>
              </a:rPr>
              <a:t>thể</a:t>
            </a:r>
            <a:r>
              <a:rPr lang="en-US" sz="1600" dirty="0" smtClean="0">
                <a:latin typeface="+mj-lt"/>
              </a:rPr>
              <a:t> </a:t>
            </a:r>
            <a:r>
              <a:rPr lang="en-US" sz="1600" dirty="0" err="1" smtClean="0">
                <a:latin typeface="+mj-lt"/>
              </a:rPr>
              <a:t>chống</a:t>
            </a:r>
            <a:r>
              <a:rPr lang="en-US" sz="1600" dirty="0" smtClean="0">
                <a:latin typeface="+mj-lt"/>
              </a:rPr>
              <a:t> </a:t>
            </a:r>
            <a:r>
              <a:rPr lang="en-US" sz="1600" dirty="0" err="1" smtClean="0">
                <a:latin typeface="+mj-lt"/>
              </a:rPr>
              <a:t>lại</a:t>
            </a:r>
            <a:r>
              <a:rPr lang="en-US" sz="1600" dirty="0" smtClean="0">
                <a:latin typeface="+mj-lt"/>
              </a:rPr>
              <a:t> sniffing, </a:t>
            </a:r>
            <a:r>
              <a:rPr lang="en-US" sz="1600" dirty="0" err="1" smtClean="0">
                <a:latin typeface="+mj-lt"/>
              </a:rPr>
              <a:t>nhưng</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tế</a:t>
            </a:r>
            <a:r>
              <a:rPr lang="en-US" sz="1600" dirty="0" smtClean="0">
                <a:latin typeface="+mj-lt"/>
              </a:rPr>
              <a:t> sniffing </a:t>
            </a:r>
            <a:r>
              <a:rPr lang="en-US" sz="1600" dirty="0" err="1" smtClean="0">
                <a:latin typeface="+mj-lt"/>
              </a:rPr>
              <a:t>không</a:t>
            </a:r>
            <a:r>
              <a:rPr lang="en-US" sz="1600" dirty="0" smtClean="0">
                <a:latin typeface="+mj-lt"/>
              </a:rPr>
              <a:t> </a:t>
            </a:r>
            <a:r>
              <a:rPr lang="en-US" sz="1600" dirty="0" err="1" smtClean="0">
                <a:latin typeface="+mj-lt"/>
              </a:rPr>
              <a:t>hoàn</a:t>
            </a:r>
            <a:r>
              <a:rPr lang="en-US" sz="1600" dirty="0" smtClean="0">
                <a:latin typeface="+mj-lt"/>
              </a:rPr>
              <a:t> </a:t>
            </a:r>
            <a:r>
              <a:rPr lang="en-US" sz="1600" dirty="0" err="1" smtClean="0">
                <a:latin typeface="+mj-lt"/>
              </a:rPr>
              <a:t>toàn</a:t>
            </a:r>
            <a:r>
              <a:rPr lang="en-US" sz="1600" dirty="0" smtClean="0">
                <a:latin typeface="+mj-lt"/>
              </a:rPr>
              <a:t> </a:t>
            </a:r>
            <a:r>
              <a:rPr lang="en-US" sz="1600" dirty="0" err="1" smtClean="0">
                <a:latin typeface="+mj-lt"/>
              </a:rPr>
              <a:t>làm</a:t>
            </a:r>
            <a:r>
              <a:rPr lang="en-US" sz="1600" dirty="0" smtClean="0">
                <a:latin typeface="+mj-lt"/>
              </a:rPr>
              <a:t> </a:t>
            </a:r>
            <a:r>
              <a:rPr lang="en-US" sz="1600" dirty="0" err="1" smtClean="0">
                <a:latin typeface="+mj-lt"/>
              </a:rPr>
              <a:t>được</a:t>
            </a:r>
            <a:r>
              <a:rPr lang="en-US" sz="1600" dirty="0" smtClean="0">
                <a:latin typeface="+mj-lt"/>
              </a:rPr>
              <a:t>. </a:t>
            </a:r>
            <a:r>
              <a:rPr lang="en-US" sz="1600" dirty="0" err="1" smtClean="0">
                <a:latin typeface="+mj-lt"/>
              </a:rPr>
              <a:t>Thay</a:t>
            </a:r>
            <a:r>
              <a:rPr lang="en-US" sz="1600" dirty="0" smtClean="0">
                <a:latin typeface="+mj-lt"/>
              </a:rPr>
              <a:t> </a:t>
            </a:r>
            <a:r>
              <a:rPr lang="en-US" sz="1600" dirty="0" err="1" smtClean="0">
                <a:latin typeface="+mj-lt"/>
              </a:rPr>
              <a:t>thế</a:t>
            </a:r>
            <a:r>
              <a:rPr lang="en-US" sz="1600" dirty="0" smtClean="0">
                <a:latin typeface="+mj-lt"/>
              </a:rPr>
              <a:t> </a:t>
            </a:r>
            <a:r>
              <a:rPr lang="en-US" sz="1600" dirty="0" err="1" smtClean="0">
                <a:latin typeface="+mj-lt"/>
              </a:rPr>
              <a:t>thiết</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tập</a:t>
            </a:r>
            <a:r>
              <a:rPr lang="en-US" sz="1600" dirty="0" smtClean="0">
                <a:latin typeface="+mj-lt"/>
              </a:rPr>
              <a:t> </a:t>
            </a:r>
            <a:r>
              <a:rPr lang="en-US" sz="1600" dirty="0" err="1" smtClean="0">
                <a:latin typeface="+mj-lt"/>
              </a:rPr>
              <a:t>trung</a:t>
            </a:r>
            <a:r>
              <a:rPr lang="en-US" sz="1600" dirty="0" smtClean="0">
                <a:latin typeface="+mj-lt"/>
              </a:rPr>
              <a:t> Hub </a:t>
            </a:r>
            <a:r>
              <a:rPr lang="en-US" sz="1600" dirty="0" err="1" smtClean="0">
                <a:latin typeface="+mj-lt"/>
              </a:rPr>
              <a:t>bằng</a:t>
            </a:r>
            <a:r>
              <a:rPr lang="en-US" sz="1600" dirty="0" smtClean="0">
                <a:latin typeface="+mj-lt"/>
              </a:rPr>
              <a:t> Switch </a:t>
            </a:r>
            <a:r>
              <a:rPr lang="en-US" sz="1600" dirty="0" err="1" smtClean="0">
                <a:latin typeface="+mj-lt"/>
              </a:rPr>
              <a:t>chỉ</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giải</a:t>
            </a:r>
            <a:r>
              <a:rPr lang="en-US" sz="1600" dirty="0" smtClean="0">
                <a:latin typeface="+mj-lt"/>
              </a:rPr>
              <a:t> </a:t>
            </a:r>
            <a:r>
              <a:rPr lang="en-US" sz="1600" dirty="0" err="1" smtClean="0">
                <a:latin typeface="+mj-lt"/>
              </a:rPr>
              <a:t>pháp</a:t>
            </a:r>
            <a:r>
              <a:rPr lang="en-US" sz="1600" dirty="0" smtClean="0">
                <a:latin typeface="+mj-lt"/>
              </a:rPr>
              <a:t> </a:t>
            </a:r>
            <a:r>
              <a:rPr lang="en-US" sz="1600" dirty="0" err="1" smtClean="0">
                <a:latin typeface="+mj-lt"/>
              </a:rPr>
              <a:t>làm</a:t>
            </a:r>
            <a:r>
              <a:rPr lang="en-US" sz="1600" dirty="0" smtClean="0">
                <a:latin typeface="+mj-lt"/>
              </a:rPr>
              <a:t> </a:t>
            </a:r>
            <a:r>
              <a:rPr lang="en-US" sz="1600" dirty="0" err="1" smtClean="0">
                <a:latin typeface="+mj-lt"/>
              </a:rPr>
              <a:t>tăng</a:t>
            </a:r>
            <a:r>
              <a:rPr lang="en-US" sz="1600" dirty="0" smtClean="0">
                <a:latin typeface="+mj-lt"/>
              </a:rPr>
              <a:t> </a:t>
            </a:r>
            <a:r>
              <a:rPr lang="en-US" sz="1600" dirty="0" err="1" smtClean="0">
                <a:latin typeface="+mj-lt"/>
              </a:rPr>
              <a:t>độ</a:t>
            </a:r>
            <a:r>
              <a:rPr lang="en-US" sz="1600" dirty="0" smtClean="0">
                <a:latin typeface="+mj-lt"/>
              </a:rPr>
              <a:t> </a:t>
            </a:r>
            <a:r>
              <a:rPr lang="en-US" sz="1600" dirty="0" err="1" smtClean="0">
                <a:latin typeface="+mj-lt"/>
              </a:rPr>
              <a:t>khó</a:t>
            </a:r>
            <a:r>
              <a:rPr lang="en-US" sz="1600" dirty="0" smtClean="0">
                <a:latin typeface="+mj-lt"/>
              </a:rPr>
              <a:t> </a:t>
            </a:r>
            <a:r>
              <a:rPr lang="en-US" sz="1600" dirty="0" err="1" smtClean="0">
                <a:latin typeface="+mj-lt"/>
              </a:rPr>
              <a:t>của</a:t>
            </a:r>
            <a:r>
              <a:rPr lang="en-US" sz="1600" dirty="0" smtClean="0">
                <a:latin typeface="+mj-lt"/>
              </a:rPr>
              <a:t> sniffing </a:t>
            </a:r>
            <a:r>
              <a:rPr lang="en-US" sz="1600" dirty="0" err="1" smtClean="0">
                <a:latin typeface="+mj-lt"/>
              </a:rPr>
              <a:t>và</a:t>
            </a:r>
            <a:r>
              <a:rPr lang="en-US" sz="1600" dirty="0" smtClean="0">
                <a:latin typeface="+mj-lt"/>
              </a:rPr>
              <a:t> </a:t>
            </a:r>
            <a:r>
              <a:rPr lang="en-US" sz="1600" dirty="0" err="1" smtClean="0">
                <a:latin typeface="+mj-lt"/>
              </a:rPr>
              <a:t>tăng</a:t>
            </a:r>
            <a:r>
              <a:rPr lang="en-US" sz="1600" dirty="0" smtClean="0">
                <a:latin typeface="+mj-lt"/>
              </a:rPr>
              <a:t> </a:t>
            </a:r>
            <a:r>
              <a:rPr lang="en-US" sz="1600" dirty="0" err="1" smtClean="0">
                <a:latin typeface="+mj-lt"/>
              </a:rPr>
              <a:t>khả</a:t>
            </a:r>
            <a:r>
              <a:rPr lang="en-US" sz="1600" dirty="0" smtClean="0">
                <a:latin typeface="+mj-lt"/>
              </a:rPr>
              <a:t> </a:t>
            </a:r>
            <a:r>
              <a:rPr lang="en-US" sz="1600" dirty="0" err="1" smtClean="0">
                <a:latin typeface="+mj-lt"/>
              </a:rPr>
              <a:t>năng</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sniffing. </a:t>
            </a:r>
            <a:r>
              <a:rPr lang="en-US" sz="1600" dirty="0" err="1" smtClean="0">
                <a:latin typeface="+mj-lt"/>
              </a:rPr>
              <a:t>Phòng</a:t>
            </a:r>
            <a:r>
              <a:rPr lang="en-US" sz="1600" dirty="0" smtClean="0">
                <a:latin typeface="+mj-lt"/>
              </a:rPr>
              <a:t> </a:t>
            </a:r>
            <a:r>
              <a:rPr lang="en-US" sz="1600" dirty="0" err="1" smtClean="0">
                <a:latin typeface="+mj-lt"/>
              </a:rPr>
              <a:t>chống</a:t>
            </a:r>
            <a:r>
              <a:rPr lang="en-US" sz="1600" dirty="0" smtClean="0">
                <a:latin typeface="+mj-lt"/>
              </a:rPr>
              <a:t> sniffing, </a:t>
            </a:r>
            <a:r>
              <a:rPr lang="en-US" sz="1600" dirty="0" err="1" smtClean="0">
                <a:latin typeface="+mj-lt"/>
              </a:rPr>
              <a:t>nếu</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tốt</a:t>
            </a:r>
            <a:r>
              <a:rPr lang="en-US" sz="1600" dirty="0" smtClean="0">
                <a:latin typeface="+mj-lt"/>
              </a:rPr>
              <a:t>, </a:t>
            </a:r>
            <a:r>
              <a:rPr lang="en-US" sz="1600" dirty="0" err="1" smtClean="0">
                <a:latin typeface="+mj-lt"/>
              </a:rPr>
              <a:t>cũng</a:t>
            </a:r>
            <a:r>
              <a:rPr lang="en-US" sz="1600" dirty="0" smtClean="0">
                <a:latin typeface="+mj-lt"/>
              </a:rPr>
              <a:t> </a:t>
            </a:r>
            <a:r>
              <a:rPr lang="en-US" sz="1600" dirty="0" err="1" smtClean="0">
                <a:latin typeface="+mj-lt"/>
              </a:rPr>
              <a:t>đồng</a:t>
            </a:r>
            <a:r>
              <a:rPr lang="en-US" sz="1600" dirty="0" smtClean="0">
                <a:latin typeface="+mj-lt"/>
              </a:rPr>
              <a:t> </a:t>
            </a:r>
            <a:r>
              <a:rPr lang="en-US" sz="1600" dirty="0" err="1" smtClean="0">
                <a:latin typeface="+mj-lt"/>
              </a:rPr>
              <a:t>nghĩa</a:t>
            </a:r>
            <a:r>
              <a:rPr lang="en-US" sz="1600" dirty="0" smtClean="0">
                <a:latin typeface="+mj-lt"/>
              </a:rPr>
              <a:t> </a:t>
            </a:r>
            <a:r>
              <a:rPr lang="en-US" sz="1600" dirty="0" err="1" smtClean="0">
                <a:latin typeface="+mj-lt"/>
              </a:rPr>
              <a:t>với</a:t>
            </a:r>
            <a:r>
              <a:rPr lang="en-US" sz="1600" dirty="0" smtClean="0">
                <a:latin typeface="+mj-lt"/>
              </a:rPr>
              <a:t> </a:t>
            </a:r>
            <a:r>
              <a:rPr lang="en-US" sz="1600" dirty="0" err="1" smtClean="0">
                <a:latin typeface="+mj-lt"/>
              </a:rPr>
              <a:t>khả</a:t>
            </a:r>
            <a:r>
              <a:rPr lang="en-US" sz="1600" dirty="0" smtClean="0">
                <a:latin typeface="+mj-lt"/>
              </a:rPr>
              <a:t> </a:t>
            </a:r>
            <a:r>
              <a:rPr lang="en-US" sz="1600" dirty="0" err="1" smtClean="0">
                <a:latin typeface="+mj-lt"/>
              </a:rPr>
              <a:t>năng</a:t>
            </a:r>
            <a:r>
              <a:rPr lang="en-US" sz="1600" dirty="0" smtClean="0">
                <a:latin typeface="+mj-lt"/>
              </a:rPr>
              <a:t> </a:t>
            </a:r>
            <a:r>
              <a:rPr lang="en-US" sz="1600" dirty="0" err="1" smtClean="0">
                <a:latin typeface="+mj-lt"/>
              </a:rPr>
              <a:t>giảm</a:t>
            </a:r>
            <a:r>
              <a:rPr lang="en-US" sz="1600" dirty="0" smtClean="0">
                <a:latin typeface="+mj-lt"/>
              </a:rPr>
              <a:t> </a:t>
            </a:r>
            <a:r>
              <a:rPr lang="en-US" sz="1600" dirty="0" err="1" smtClean="0">
                <a:latin typeface="+mj-lt"/>
              </a:rPr>
              <a:t>thiểu</a:t>
            </a:r>
            <a:r>
              <a:rPr lang="en-US" sz="1600" dirty="0" smtClean="0">
                <a:latin typeface="+mj-lt"/>
              </a:rPr>
              <a:t> </a:t>
            </a:r>
            <a:r>
              <a:rPr lang="en-US" sz="1600" dirty="0" err="1" smtClean="0">
                <a:latin typeface="+mj-lt"/>
              </a:rPr>
              <a:t>rủi</a:t>
            </a:r>
            <a:r>
              <a:rPr lang="en-US" sz="1600" dirty="0" smtClean="0">
                <a:latin typeface="+mj-lt"/>
              </a:rPr>
              <a:t> </a:t>
            </a:r>
            <a:r>
              <a:rPr lang="en-US" sz="1600" dirty="0" err="1" smtClean="0">
                <a:latin typeface="+mj-lt"/>
              </a:rPr>
              <a:t>ro</a:t>
            </a:r>
            <a:r>
              <a:rPr lang="en-US" sz="1600" dirty="0" smtClean="0">
                <a:latin typeface="+mj-lt"/>
              </a:rPr>
              <a:t> </a:t>
            </a:r>
            <a:r>
              <a:rPr lang="en-US" sz="1600" dirty="0" err="1" smtClean="0">
                <a:latin typeface="+mj-lt"/>
              </a:rPr>
              <a:t>bị</a:t>
            </a:r>
            <a:r>
              <a:rPr lang="en-US" sz="1600" dirty="0" smtClean="0">
                <a:latin typeface="+mj-lt"/>
              </a:rPr>
              <a:t> sniffing ở </a:t>
            </a:r>
            <a:r>
              <a:rPr lang="en-US" sz="1600" dirty="0" err="1" smtClean="0">
                <a:latin typeface="+mj-lt"/>
              </a:rPr>
              <a:t>mức</a:t>
            </a:r>
            <a:r>
              <a:rPr lang="en-US" sz="1600" dirty="0" smtClean="0">
                <a:latin typeface="+mj-lt"/>
              </a:rPr>
              <a:t> </a:t>
            </a:r>
            <a:r>
              <a:rPr lang="en-US" sz="1600" dirty="0" err="1" smtClean="0">
                <a:latin typeface="+mj-lt"/>
              </a:rPr>
              <a:t>thấp</a:t>
            </a:r>
            <a:r>
              <a:rPr lang="en-US" sz="1600" dirty="0" smtClean="0">
                <a:latin typeface="+mj-lt"/>
              </a:rPr>
              <a:t> </a:t>
            </a:r>
            <a:r>
              <a:rPr lang="en-US" sz="1600" dirty="0" err="1" smtClean="0">
                <a:latin typeface="+mj-lt"/>
              </a:rPr>
              <a:t>nhất</a:t>
            </a:r>
            <a:r>
              <a:rPr lang="en-US" sz="1600" dirty="0" smtClean="0">
                <a:latin typeface="+mj-lt"/>
              </a:rPr>
              <a:t>. </a:t>
            </a:r>
            <a:r>
              <a:rPr lang="en-US" sz="1600" dirty="0" err="1" smtClean="0">
                <a:latin typeface="+mj-lt"/>
              </a:rPr>
              <a:t>Vì</a:t>
            </a:r>
            <a:r>
              <a:rPr lang="en-US" sz="1600" dirty="0" smtClean="0">
                <a:latin typeface="+mj-lt"/>
              </a:rPr>
              <a:t> </a:t>
            </a:r>
            <a:r>
              <a:rPr lang="en-US" sz="1600" dirty="0" err="1" smtClean="0">
                <a:latin typeface="+mj-lt"/>
              </a:rPr>
              <a:t>nếu</a:t>
            </a:r>
            <a:r>
              <a:rPr lang="en-US" sz="1600" dirty="0" smtClean="0">
                <a:latin typeface="+mj-lt"/>
              </a:rPr>
              <a:t> </a:t>
            </a:r>
            <a:r>
              <a:rPr lang="en-US" sz="1600" dirty="0" err="1" smtClean="0">
                <a:latin typeface="+mj-lt"/>
              </a:rPr>
              <a:t>để</a:t>
            </a:r>
            <a:r>
              <a:rPr lang="en-US" sz="1600" dirty="0" smtClean="0">
                <a:latin typeface="+mj-lt"/>
              </a:rPr>
              <a:t> </a:t>
            </a:r>
            <a:r>
              <a:rPr lang="en-US" sz="1600" dirty="0" err="1" smtClean="0">
                <a:latin typeface="+mj-lt"/>
              </a:rPr>
              <a:t>xảy</a:t>
            </a:r>
            <a:r>
              <a:rPr lang="en-US" sz="1600" dirty="0" smtClean="0">
                <a:latin typeface="+mj-lt"/>
              </a:rPr>
              <a:t> </a:t>
            </a:r>
            <a:r>
              <a:rPr lang="en-US" sz="1600" dirty="0" err="1" smtClean="0">
                <a:latin typeface="+mj-lt"/>
              </a:rPr>
              <a:t>ra</a:t>
            </a:r>
            <a:r>
              <a:rPr lang="en-US" sz="1600" dirty="0" smtClean="0">
                <a:latin typeface="+mj-lt"/>
              </a:rPr>
              <a:t> sniffing </a:t>
            </a:r>
            <a:r>
              <a:rPr lang="en-US" sz="1600" dirty="0" err="1" smtClean="0">
                <a:latin typeface="+mj-lt"/>
              </a:rPr>
              <a:t>rồi</a:t>
            </a:r>
            <a:r>
              <a:rPr lang="en-US" sz="1600" dirty="0" smtClean="0">
                <a:latin typeface="+mj-lt"/>
              </a:rPr>
              <a:t> </a:t>
            </a:r>
            <a:r>
              <a:rPr lang="en-US" sz="1600" dirty="0" err="1" smtClean="0">
                <a:latin typeface="+mj-lt"/>
              </a:rPr>
              <a:t>mới</a:t>
            </a:r>
            <a:r>
              <a:rPr lang="en-US" sz="1600" dirty="0" smtClean="0">
                <a:latin typeface="+mj-lt"/>
              </a:rPr>
              <a:t> </a:t>
            </a:r>
            <a:r>
              <a:rPr lang="en-US" sz="1600" dirty="0" err="1" smtClean="0">
                <a:latin typeface="+mj-lt"/>
              </a:rPr>
              <a:t>tìm</a:t>
            </a:r>
            <a:r>
              <a:rPr lang="en-US" sz="1600" dirty="0" smtClean="0">
                <a:latin typeface="+mj-lt"/>
              </a:rPr>
              <a:t> </a:t>
            </a:r>
            <a:r>
              <a:rPr lang="en-US" sz="1600" dirty="0" err="1" smtClean="0">
                <a:latin typeface="+mj-lt"/>
              </a:rPr>
              <a:t>cách</a:t>
            </a:r>
            <a:r>
              <a:rPr lang="en-US" sz="1600" dirty="0" smtClean="0">
                <a:latin typeface="+mj-lt"/>
              </a:rPr>
              <a:t> </a:t>
            </a:r>
            <a:r>
              <a:rPr lang="en-US" sz="1600" dirty="0" err="1" smtClean="0">
                <a:latin typeface="+mj-lt"/>
              </a:rPr>
              <a:t>phát</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chống</a:t>
            </a:r>
            <a:r>
              <a:rPr lang="en-US" sz="1600" dirty="0" smtClean="0">
                <a:latin typeface="+mj-lt"/>
              </a:rPr>
              <a:t> </a:t>
            </a:r>
            <a:r>
              <a:rPr lang="en-US" sz="1600" dirty="0" err="1" smtClean="0">
                <a:latin typeface="+mj-lt"/>
              </a:rPr>
              <a:t>thì</a:t>
            </a:r>
            <a:r>
              <a:rPr lang="en-US" sz="1600" dirty="0" smtClean="0">
                <a:latin typeface="+mj-lt"/>
              </a:rPr>
              <a:t> </a:t>
            </a:r>
            <a:r>
              <a:rPr lang="en-US" sz="1600" dirty="0" err="1" smtClean="0">
                <a:latin typeface="+mj-lt"/>
              </a:rPr>
              <a:t>rất</a:t>
            </a:r>
            <a:r>
              <a:rPr lang="en-US" sz="1600" dirty="0" smtClean="0">
                <a:latin typeface="+mj-lt"/>
              </a:rPr>
              <a:t> </a:t>
            </a:r>
            <a:r>
              <a:rPr lang="en-US" sz="1600" dirty="0" err="1" smtClean="0">
                <a:latin typeface="+mj-lt"/>
              </a:rPr>
              <a:t>khó</a:t>
            </a:r>
            <a:r>
              <a:rPr lang="en-US" sz="1600" dirty="0" smtClean="0">
                <a:latin typeface="+mj-lt"/>
              </a:rPr>
              <a:t> </a:t>
            </a:r>
            <a:r>
              <a:rPr lang="en-US" sz="1600" dirty="0" err="1" smtClean="0">
                <a:latin typeface="+mj-lt"/>
              </a:rPr>
              <a:t>thực</a:t>
            </a:r>
            <a:r>
              <a:rPr lang="en-US" sz="1600" dirty="0" smtClean="0">
                <a:latin typeface="+mj-lt"/>
              </a:rPr>
              <a:t> </a:t>
            </a:r>
            <a:r>
              <a:rPr lang="en-US" sz="1600" dirty="0" err="1" smtClean="0">
                <a:latin typeface="+mj-lt"/>
              </a:rPr>
              <a:t>hiện</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xác</a:t>
            </a:r>
            <a:r>
              <a:rPr lang="en-US" sz="1600" dirty="0" smtClean="0">
                <a:latin typeface="+mj-lt"/>
              </a:rPr>
              <a:t> </a:t>
            </a:r>
            <a:r>
              <a:rPr lang="en-US" sz="1600" dirty="0" err="1" smtClean="0">
                <a:latin typeface="+mj-lt"/>
              </a:rPr>
              <a:t>xuất</a:t>
            </a:r>
            <a:r>
              <a:rPr lang="en-US" sz="1600" dirty="0" smtClean="0">
                <a:latin typeface="+mj-lt"/>
              </a:rPr>
              <a:t> </a:t>
            </a:r>
            <a:r>
              <a:rPr lang="en-US" sz="1600" dirty="0" err="1" smtClean="0">
                <a:latin typeface="+mj-lt"/>
              </a:rPr>
              <a:t>thành</a:t>
            </a:r>
            <a:r>
              <a:rPr lang="en-US" sz="1600" dirty="0" smtClean="0">
                <a:latin typeface="+mj-lt"/>
              </a:rPr>
              <a:t> </a:t>
            </a:r>
            <a:r>
              <a:rPr lang="en-US" sz="1600" dirty="0" err="1" smtClean="0">
                <a:latin typeface="+mj-lt"/>
              </a:rPr>
              <a:t>công</a:t>
            </a:r>
            <a:r>
              <a:rPr lang="en-US" sz="1600" dirty="0" smtClean="0">
                <a:latin typeface="+mj-lt"/>
              </a:rPr>
              <a:t> </a:t>
            </a:r>
            <a:r>
              <a:rPr lang="en-US" sz="1600" dirty="0" err="1" smtClean="0">
                <a:latin typeface="+mj-lt"/>
              </a:rPr>
              <a:t>rất</a:t>
            </a:r>
            <a:r>
              <a:rPr lang="en-US" sz="1600" dirty="0" smtClean="0">
                <a:latin typeface="+mj-lt"/>
              </a:rPr>
              <a:t> </a:t>
            </a:r>
            <a:r>
              <a:rPr lang="en-US" sz="1600" dirty="0" err="1" smtClean="0">
                <a:latin typeface="+mj-lt"/>
              </a:rPr>
              <a:t>thấp</a:t>
            </a:r>
            <a:r>
              <a:rPr lang="en-US" sz="1600" dirty="0" smtClean="0">
                <a:latin typeface="+mj-lt"/>
              </a:rPr>
              <a:t>. </a:t>
            </a:r>
            <a:r>
              <a:rPr lang="en-US" sz="1600" dirty="0" err="1" smtClean="0">
                <a:latin typeface="+mj-lt"/>
              </a:rPr>
              <a:t>Dưới</a:t>
            </a:r>
            <a:r>
              <a:rPr lang="en-US" sz="1600" dirty="0" smtClean="0">
                <a:latin typeface="+mj-lt"/>
              </a:rPr>
              <a:t> </a:t>
            </a:r>
            <a:r>
              <a:rPr lang="en-US" sz="1600" dirty="0" err="1" smtClean="0">
                <a:latin typeface="+mj-lt"/>
              </a:rPr>
              <a:t>đây</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một</a:t>
            </a:r>
            <a:r>
              <a:rPr lang="en-US" sz="1600" dirty="0" smtClean="0">
                <a:latin typeface="+mj-lt"/>
              </a:rPr>
              <a:t> </a:t>
            </a:r>
            <a:r>
              <a:rPr lang="en-US" sz="1600" dirty="0" err="1" smtClean="0">
                <a:latin typeface="+mj-lt"/>
              </a:rPr>
              <a:t>số</a:t>
            </a:r>
            <a:r>
              <a:rPr lang="en-US" sz="1600" dirty="0" smtClean="0">
                <a:latin typeface="+mj-lt"/>
              </a:rPr>
              <a:t> </a:t>
            </a:r>
            <a:r>
              <a:rPr lang="en-US" sz="1600" dirty="0" err="1" smtClean="0">
                <a:latin typeface="+mj-lt"/>
              </a:rPr>
              <a:t>giải</a:t>
            </a:r>
            <a:r>
              <a:rPr lang="en-US" sz="1600" dirty="0" smtClean="0">
                <a:latin typeface="+mj-lt"/>
              </a:rPr>
              <a:t> </a:t>
            </a:r>
            <a:r>
              <a:rPr lang="en-US" sz="1600" dirty="0" err="1" smtClean="0">
                <a:latin typeface="+mj-lt"/>
              </a:rPr>
              <a:t>pháp</a:t>
            </a:r>
            <a:r>
              <a:rPr lang="en-US" sz="1600" dirty="0" smtClean="0">
                <a:latin typeface="+mj-lt"/>
              </a:rPr>
              <a:t> </a:t>
            </a:r>
            <a:r>
              <a:rPr lang="en-US" sz="1600" dirty="0" err="1" smtClean="0">
                <a:latin typeface="+mj-lt"/>
              </a:rPr>
              <a:t>phòng</a:t>
            </a:r>
            <a:r>
              <a:rPr lang="en-US" sz="1600" dirty="0" smtClean="0">
                <a:latin typeface="+mj-lt"/>
              </a:rPr>
              <a:t> </a:t>
            </a:r>
            <a:r>
              <a:rPr lang="en-US" sz="1600" dirty="0" err="1" smtClean="0">
                <a:latin typeface="+mj-lt"/>
              </a:rPr>
              <a:t>chống</a:t>
            </a:r>
            <a:r>
              <a:rPr lang="en-US" sz="1600" dirty="0" smtClean="0">
                <a:latin typeface="+mj-lt"/>
              </a:rPr>
              <a:t> – </a:t>
            </a:r>
            <a:r>
              <a:rPr lang="en-US" sz="1600" dirty="0" err="1" smtClean="0">
                <a:latin typeface="+mj-lt"/>
              </a:rPr>
              <a:t>nên</a:t>
            </a:r>
            <a:r>
              <a:rPr lang="en-US" sz="1600" dirty="0" smtClean="0">
                <a:latin typeface="+mj-lt"/>
              </a:rPr>
              <a:t> </a:t>
            </a:r>
            <a:r>
              <a:rPr lang="en-US" sz="1600" dirty="0" err="1" smtClean="0">
                <a:latin typeface="+mj-lt"/>
              </a:rPr>
              <a:t>sử</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kết</a:t>
            </a:r>
            <a:r>
              <a:rPr lang="en-US" sz="1600" dirty="0" smtClean="0">
                <a:latin typeface="+mj-lt"/>
              </a:rPr>
              <a:t> </a:t>
            </a:r>
            <a:r>
              <a:rPr lang="en-US" sz="1600" dirty="0" err="1" smtClean="0">
                <a:latin typeface="+mj-lt"/>
              </a:rPr>
              <a:t>hợp</a:t>
            </a:r>
            <a:r>
              <a:rPr lang="en-US" sz="1600" dirty="0" smtClean="0">
                <a:latin typeface="+mj-lt"/>
              </a:rPr>
              <a:t>. – </a:t>
            </a:r>
            <a:r>
              <a:rPr lang="en-US" sz="1600" dirty="0" err="1" smtClean="0">
                <a:latin typeface="+mj-lt"/>
              </a:rPr>
              <a:t>Giới</a:t>
            </a:r>
            <a:r>
              <a:rPr lang="en-US" sz="1600" dirty="0" smtClean="0">
                <a:latin typeface="+mj-lt"/>
              </a:rPr>
              <a:t> </a:t>
            </a:r>
            <a:r>
              <a:rPr lang="en-US" sz="1600" dirty="0" err="1" smtClean="0">
                <a:latin typeface="+mj-lt"/>
              </a:rPr>
              <a:t>hạn</a:t>
            </a:r>
            <a:r>
              <a:rPr lang="en-US" sz="1600" dirty="0" smtClean="0">
                <a:latin typeface="+mj-lt"/>
              </a:rPr>
              <a:t> </a:t>
            </a:r>
            <a:r>
              <a:rPr lang="en-US" sz="1600" dirty="0" err="1" smtClean="0">
                <a:latin typeface="+mj-lt"/>
              </a:rPr>
              <a:t>mức</a:t>
            </a:r>
            <a:r>
              <a:rPr lang="en-US" sz="1600" dirty="0" smtClean="0">
                <a:latin typeface="+mj-lt"/>
              </a:rPr>
              <a:t> </a:t>
            </a:r>
            <a:r>
              <a:rPr lang="en-US" sz="1600" dirty="0" err="1" smtClean="0">
                <a:latin typeface="+mj-lt"/>
              </a:rPr>
              <a:t>độ</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phạm</a:t>
            </a:r>
            <a:r>
              <a:rPr lang="en-US" sz="1600" dirty="0" smtClean="0">
                <a:latin typeface="+mj-lt"/>
              </a:rPr>
              <a:t> vi broadcast </a:t>
            </a:r>
            <a:r>
              <a:rPr lang="en-US" sz="1600" dirty="0" err="1" smtClean="0">
                <a:latin typeface="+mj-lt"/>
              </a:rPr>
              <a:t>bằng</a:t>
            </a:r>
            <a:r>
              <a:rPr lang="en-US" sz="1600" dirty="0" smtClean="0">
                <a:latin typeface="+mj-lt"/>
              </a:rPr>
              <a:t> </a:t>
            </a:r>
            <a:r>
              <a:rPr lang="en-US" sz="1600" dirty="0" err="1" smtClean="0">
                <a:latin typeface="+mj-lt"/>
              </a:rPr>
              <a:t>cách</a:t>
            </a:r>
            <a:r>
              <a:rPr lang="en-US" sz="1600" dirty="0" smtClean="0">
                <a:latin typeface="+mj-lt"/>
              </a:rPr>
              <a:t> </a:t>
            </a:r>
            <a:r>
              <a:rPr lang="en-US" sz="1600" dirty="0" err="1" smtClean="0">
                <a:latin typeface="+mj-lt"/>
              </a:rPr>
              <a:t>phân</a:t>
            </a:r>
            <a:r>
              <a:rPr lang="en-US" sz="1600" dirty="0" smtClean="0">
                <a:latin typeface="+mj-lt"/>
              </a:rPr>
              <a:t> </a:t>
            </a:r>
            <a:r>
              <a:rPr lang="en-US" sz="1600" dirty="0" err="1" smtClean="0">
                <a:latin typeface="+mj-lt"/>
              </a:rPr>
              <a:t>chia</a:t>
            </a:r>
            <a:r>
              <a:rPr lang="en-US" sz="1600" dirty="0" smtClean="0">
                <a:latin typeface="+mj-lt"/>
              </a:rPr>
              <a:t> VLAN (Virtual Local Area Network); – </a:t>
            </a:r>
            <a:r>
              <a:rPr lang="en-US" sz="1600" dirty="0" err="1" smtClean="0">
                <a:latin typeface="+mj-lt"/>
              </a:rPr>
              <a:t>Giới</a:t>
            </a:r>
            <a:r>
              <a:rPr lang="en-US" sz="1600" dirty="0" smtClean="0">
                <a:latin typeface="+mj-lt"/>
              </a:rPr>
              <a:t> </a:t>
            </a:r>
            <a:r>
              <a:rPr lang="en-US" sz="1600" dirty="0" err="1" smtClean="0">
                <a:latin typeface="+mj-lt"/>
              </a:rPr>
              <a:t>hạn</a:t>
            </a:r>
            <a:r>
              <a:rPr lang="en-US" sz="1600" dirty="0" smtClean="0">
                <a:latin typeface="+mj-lt"/>
              </a:rPr>
              <a:t> </a:t>
            </a:r>
            <a:r>
              <a:rPr lang="en-US" sz="1600" dirty="0" err="1" smtClean="0">
                <a:latin typeface="+mj-lt"/>
              </a:rPr>
              <a:t>khả</a:t>
            </a:r>
            <a:r>
              <a:rPr lang="en-US" sz="1600" dirty="0" smtClean="0">
                <a:latin typeface="+mj-lt"/>
              </a:rPr>
              <a:t> </a:t>
            </a:r>
            <a:r>
              <a:rPr lang="en-US" sz="1600" dirty="0" err="1" smtClean="0">
                <a:latin typeface="+mj-lt"/>
              </a:rPr>
              <a:t>năng</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cài</a:t>
            </a:r>
            <a:r>
              <a:rPr lang="en-US" sz="1600" dirty="0" smtClean="0">
                <a:latin typeface="+mj-lt"/>
              </a:rPr>
              <a:t> </a:t>
            </a:r>
            <a:r>
              <a:rPr lang="en-US" sz="1600" dirty="0" err="1" smtClean="0">
                <a:latin typeface="+mj-lt"/>
              </a:rPr>
              <a:t>đặt</a:t>
            </a:r>
            <a:r>
              <a:rPr lang="en-US" sz="1600" dirty="0" smtClean="0">
                <a:latin typeface="+mj-lt"/>
              </a:rPr>
              <a:t> </a:t>
            </a:r>
            <a:r>
              <a:rPr lang="en-US" sz="1600" dirty="0" err="1" smtClean="0">
                <a:latin typeface="+mj-lt"/>
              </a:rPr>
              <a:t>chương</a:t>
            </a:r>
            <a:r>
              <a:rPr lang="en-US" sz="1600" dirty="0" smtClean="0">
                <a:latin typeface="+mj-lt"/>
              </a:rPr>
              <a:t> </a:t>
            </a:r>
            <a:r>
              <a:rPr lang="en-US" sz="1600" dirty="0" err="1" smtClean="0">
                <a:latin typeface="+mj-lt"/>
              </a:rPr>
              <a:t>trình</a:t>
            </a:r>
            <a:r>
              <a:rPr lang="en-US" sz="1600" dirty="0" smtClean="0">
                <a:latin typeface="+mj-lt"/>
              </a:rPr>
              <a:t> </a:t>
            </a:r>
            <a:r>
              <a:rPr lang="en-US" sz="1600" dirty="0" err="1" smtClean="0">
                <a:latin typeface="+mj-lt"/>
              </a:rPr>
              <a:t>nghe</a:t>
            </a:r>
            <a:r>
              <a:rPr lang="en-US" sz="1600" dirty="0" smtClean="0">
                <a:latin typeface="+mj-lt"/>
              </a:rPr>
              <a:t> </a:t>
            </a:r>
            <a:r>
              <a:rPr lang="en-US" sz="1600" dirty="0" err="1" smtClean="0">
                <a:latin typeface="+mj-lt"/>
              </a:rPr>
              <a:t>lén</a:t>
            </a:r>
            <a:r>
              <a:rPr lang="en-US" sz="1600" dirty="0" smtClean="0">
                <a:latin typeface="+mj-lt"/>
              </a:rPr>
              <a:t> </a:t>
            </a:r>
            <a:r>
              <a:rPr lang="en-US" sz="1600" dirty="0" err="1" smtClean="0">
                <a:latin typeface="+mj-lt"/>
              </a:rPr>
              <a:t>bằng</a:t>
            </a:r>
            <a:r>
              <a:rPr lang="en-US" sz="1600" dirty="0" smtClean="0">
                <a:latin typeface="+mj-lt"/>
              </a:rPr>
              <a:t> </a:t>
            </a:r>
            <a:r>
              <a:rPr lang="en-US" sz="1600" dirty="0" err="1" smtClean="0">
                <a:latin typeface="+mj-lt"/>
              </a:rPr>
              <a:t>cách</a:t>
            </a:r>
            <a:r>
              <a:rPr lang="en-US" sz="1600" dirty="0" smtClean="0">
                <a:latin typeface="+mj-lt"/>
              </a:rPr>
              <a:t> </a:t>
            </a:r>
            <a:r>
              <a:rPr lang="en-US" sz="1600" dirty="0" err="1" smtClean="0">
                <a:latin typeface="+mj-lt"/>
              </a:rPr>
              <a:t>áp</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chính</a:t>
            </a:r>
            <a:r>
              <a:rPr lang="en-US" sz="1600" dirty="0" smtClean="0">
                <a:latin typeface="+mj-lt"/>
              </a:rPr>
              <a:t> </a:t>
            </a:r>
            <a:r>
              <a:rPr lang="en-US" sz="1600" dirty="0" err="1" smtClean="0">
                <a:latin typeface="+mj-lt"/>
              </a:rPr>
              <a:t>sách</a:t>
            </a:r>
            <a:r>
              <a:rPr lang="en-US" sz="1600" dirty="0" smtClean="0">
                <a:latin typeface="+mj-lt"/>
              </a:rPr>
              <a:t> </a:t>
            </a:r>
            <a:r>
              <a:rPr lang="en-US" sz="1600" dirty="0" err="1" smtClean="0">
                <a:latin typeface="+mj-lt"/>
              </a:rPr>
              <a:t>quản</a:t>
            </a:r>
            <a:r>
              <a:rPr lang="en-US" sz="1600" dirty="0" smtClean="0">
                <a:latin typeface="+mj-lt"/>
              </a:rPr>
              <a:t> </a:t>
            </a:r>
            <a:r>
              <a:rPr lang="en-US" sz="1600" dirty="0" err="1" smtClean="0">
                <a:latin typeface="+mj-lt"/>
              </a:rPr>
              <a:t>lý</a:t>
            </a:r>
            <a:r>
              <a:rPr lang="en-US" sz="1600" dirty="0" smtClean="0">
                <a:latin typeface="+mj-lt"/>
              </a:rPr>
              <a:t> </a:t>
            </a:r>
            <a:r>
              <a:rPr lang="en-US" sz="1600" dirty="0" err="1" smtClean="0">
                <a:latin typeface="+mj-lt"/>
              </a:rPr>
              <a:t>cài</a:t>
            </a:r>
            <a:r>
              <a:rPr lang="en-US" sz="1600" dirty="0" smtClean="0">
                <a:latin typeface="+mj-lt"/>
              </a:rPr>
              <a:t> </a:t>
            </a:r>
            <a:r>
              <a:rPr lang="en-US" sz="1600" dirty="0" err="1" smtClean="0">
                <a:latin typeface="+mj-lt"/>
              </a:rPr>
              <a:t>đặt</a:t>
            </a:r>
            <a:r>
              <a:rPr lang="en-US" sz="1600" dirty="0" smtClean="0">
                <a:latin typeface="+mj-lt"/>
              </a:rPr>
              <a:t> </a:t>
            </a:r>
            <a:r>
              <a:rPr lang="en-US" sz="1600" dirty="0" err="1" smtClean="0">
                <a:latin typeface="+mj-lt"/>
              </a:rPr>
              <a:t>phần</a:t>
            </a:r>
            <a:r>
              <a:rPr lang="en-US" sz="1600" dirty="0" smtClean="0">
                <a:latin typeface="+mj-lt"/>
              </a:rPr>
              <a:t> </a:t>
            </a:r>
            <a:r>
              <a:rPr lang="en-US" sz="1600" dirty="0" err="1" smtClean="0">
                <a:latin typeface="+mj-lt"/>
              </a:rPr>
              <a:t>mềm</a:t>
            </a:r>
            <a:r>
              <a:rPr lang="en-US" sz="1600" dirty="0" smtClean="0">
                <a:latin typeface="+mj-lt"/>
              </a:rPr>
              <a:t> </a:t>
            </a:r>
            <a:r>
              <a:rPr lang="en-US" sz="1600" dirty="0" err="1" smtClean="0">
                <a:latin typeface="+mj-lt"/>
              </a:rPr>
              <a:t>cho</a:t>
            </a:r>
            <a:r>
              <a:rPr lang="en-US" sz="1600" dirty="0" smtClean="0">
                <a:latin typeface="+mj-lt"/>
              </a:rPr>
              <a:t> </a:t>
            </a:r>
            <a:r>
              <a:rPr lang="en-US" sz="1600" dirty="0" err="1" smtClean="0">
                <a:latin typeface="+mj-lt"/>
              </a:rPr>
              <a:t>hệ</a:t>
            </a:r>
            <a:r>
              <a:rPr lang="en-US" sz="1600" dirty="0" smtClean="0">
                <a:latin typeface="+mj-lt"/>
              </a:rPr>
              <a:t> </a:t>
            </a:r>
            <a:r>
              <a:rPr lang="en-US" sz="1600" dirty="0" err="1" smtClean="0">
                <a:latin typeface="+mj-lt"/>
              </a:rPr>
              <a:t>thống</a:t>
            </a:r>
            <a:r>
              <a:rPr lang="en-US" sz="1600" dirty="0" smtClean="0">
                <a:latin typeface="+mj-lt"/>
              </a:rPr>
              <a:t>. </a:t>
            </a:r>
            <a:r>
              <a:rPr lang="en-US" sz="1600" dirty="0" err="1" smtClean="0">
                <a:latin typeface="+mj-lt"/>
              </a:rPr>
              <a:t>Áp</a:t>
            </a:r>
            <a:r>
              <a:rPr lang="en-US" sz="1600" dirty="0" smtClean="0">
                <a:latin typeface="+mj-lt"/>
              </a:rPr>
              <a:t> </a:t>
            </a:r>
            <a:r>
              <a:rPr lang="en-US" sz="1600" dirty="0" err="1" smtClean="0">
                <a:latin typeface="+mj-lt"/>
              </a:rPr>
              <a:t>tính</a:t>
            </a:r>
            <a:r>
              <a:rPr lang="en-US" sz="1600" dirty="0" smtClean="0">
                <a:latin typeface="+mj-lt"/>
              </a:rPr>
              <a:t> </a:t>
            </a:r>
            <a:r>
              <a:rPr lang="en-US" sz="1600" dirty="0" err="1" smtClean="0">
                <a:latin typeface="+mj-lt"/>
              </a:rPr>
              <a:t>năng</a:t>
            </a:r>
            <a:r>
              <a:rPr lang="en-US" sz="1600" dirty="0" smtClean="0">
                <a:latin typeface="+mj-lt"/>
              </a:rPr>
              <a:t> port security </a:t>
            </a:r>
            <a:r>
              <a:rPr lang="en-US" sz="1600" dirty="0" err="1" smtClean="0">
                <a:latin typeface="+mj-lt"/>
              </a:rPr>
              <a:t>để</a:t>
            </a:r>
            <a:r>
              <a:rPr lang="en-US" sz="1600" dirty="0" smtClean="0">
                <a:latin typeface="+mj-lt"/>
              </a:rPr>
              <a:t> </a:t>
            </a:r>
            <a:r>
              <a:rPr lang="en-US" sz="1600" dirty="0" err="1" smtClean="0">
                <a:latin typeface="+mj-lt"/>
              </a:rPr>
              <a:t>hạn</a:t>
            </a:r>
            <a:r>
              <a:rPr lang="en-US" sz="1600" dirty="0" smtClean="0">
                <a:latin typeface="+mj-lt"/>
              </a:rPr>
              <a:t> </a:t>
            </a:r>
            <a:r>
              <a:rPr lang="en-US" sz="1600" dirty="0" err="1" smtClean="0">
                <a:latin typeface="+mj-lt"/>
              </a:rPr>
              <a:t>chế</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thiết</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mạng</a:t>
            </a:r>
            <a:r>
              <a:rPr lang="en-US" sz="1600" dirty="0" smtClean="0">
                <a:latin typeface="+mj-lt"/>
              </a:rPr>
              <a:t> </a:t>
            </a:r>
            <a:r>
              <a:rPr lang="en-US" sz="1600" dirty="0" err="1" smtClean="0">
                <a:latin typeface="+mj-lt"/>
              </a:rPr>
              <a:t>kết</a:t>
            </a:r>
            <a:r>
              <a:rPr lang="en-US" sz="1600" dirty="0" smtClean="0">
                <a:latin typeface="+mj-lt"/>
              </a:rPr>
              <a:t> </a:t>
            </a:r>
            <a:r>
              <a:rPr lang="en-US" sz="1600" dirty="0" err="1" smtClean="0">
                <a:latin typeface="+mj-lt"/>
              </a:rPr>
              <a:t>nối</a:t>
            </a:r>
            <a:r>
              <a:rPr lang="en-US" sz="1600" dirty="0" smtClean="0">
                <a:latin typeface="+mj-lt"/>
              </a:rPr>
              <a:t> </a:t>
            </a:r>
            <a:r>
              <a:rPr lang="en-US" sz="1600" dirty="0" err="1" smtClean="0">
                <a:latin typeface="+mj-lt"/>
              </a:rPr>
              <a:t>trái</a:t>
            </a:r>
            <a:r>
              <a:rPr lang="en-US" sz="1600" dirty="0" smtClean="0">
                <a:latin typeface="+mj-lt"/>
              </a:rPr>
              <a:t> </a:t>
            </a:r>
            <a:r>
              <a:rPr lang="en-US" sz="1600" dirty="0" err="1" smtClean="0">
                <a:latin typeface="+mj-lt"/>
              </a:rPr>
              <a:t>phép</a:t>
            </a:r>
            <a:r>
              <a:rPr lang="en-US" sz="1600" dirty="0" smtClean="0">
                <a:latin typeface="+mj-lt"/>
              </a:rPr>
              <a:t>. – </a:t>
            </a:r>
            <a:r>
              <a:rPr lang="en-US" sz="1600" dirty="0" err="1" smtClean="0">
                <a:latin typeface="+mj-lt"/>
              </a:rPr>
              <a:t>Đối</a:t>
            </a:r>
            <a:r>
              <a:rPr lang="en-US" sz="1600" dirty="0" smtClean="0">
                <a:latin typeface="+mj-lt"/>
              </a:rPr>
              <a:t> </a:t>
            </a:r>
            <a:r>
              <a:rPr lang="en-US" sz="1600" dirty="0" err="1" smtClean="0">
                <a:latin typeface="+mj-lt"/>
              </a:rPr>
              <a:t>với</a:t>
            </a:r>
            <a:r>
              <a:rPr lang="en-US" sz="1600" dirty="0" smtClean="0">
                <a:latin typeface="+mj-lt"/>
              </a:rPr>
              <a:t> </a:t>
            </a:r>
            <a:r>
              <a:rPr lang="en-US" sz="1600" dirty="0" err="1" smtClean="0">
                <a:latin typeface="+mj-lt"/>
              </a:rPr>
              <a:t>mạng</a:t>
            </a:r>
            <a:r>
              <a:rPr lang="en-US" sz="1600" dirty="0" smtClean="0">
                <a:latin typeface="+mj-lt"/>
              </a:rPr>
              <a:t> </a:t>
            </a:r>
            <a:r>
              <a:rPr lang="en-US" sz="1600" dirty="0" err="1" smtClean="0">
                <a:latin typeface="+mj-lt"/>
              </a:rPr>
              <a:t>nhỏ</a:t>
            </a:r>
            <a:r>
              <a:rPr lang="en-US" sz="1600" dirty="0" smtClean="0">
                <a:latin typeface="+mj-lt"/>
              </a:rPr>
              <a:t>, </a:t>
            </a:r>
            <a:r>
              <a:rPr lang="en-US" sz="1600" dirty="0" err="1" smtClean="0">
                <a:latin typeface="+mj-lt"/>
              </a:rPr>
              <a:t>nên</a:t>
            </a:r>
            <a:r>
              <a:rPr lang="en-US" sz="1600" dirty="0" smtClean="0">
                <a:latin typeface="+mj-lt"/>
              </a:rPr>
              <a:t> </a:t>
            </a:r>
            <a:r>
              <a:rPr lang="en-US" sz="1600" dirty="0" err="1" smtClean="0">
                <a:latin typeface="+mj-lt"/>
              </a:rPr>
              <a:t>sử</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địa</a:t>
            </a:r>
            <a:r>
              <a:rPr lang="en-US" sz="1600" dirty="0" smtClean="0">
                <a:latin typeface="+mj-lt"/>
              </a:rPr>
              <a:t> </a:t>
            </a:r>
            <a:r>
              <a:rPr lang="en-US" sz="1600" dirty="0" err="1" smtClean="0">
                <a:latin typeface="+mj-lt"/>
              </a:rPr>
              <a:t>chỉ</a:t>
            </a:r>
            <a:r>
              <a:rPr lang="en-US" sz="1600" dirty="0" smtClean="0">
                <a:latin typeface="+mj-lt"/>
              </a:rPr>
              <a:t> IP </a:t>
            </a:r>
            <a:r>
              <a:rPr lang="en-US" sz="1600" dirty="0" err="1" smtClean="0">
                <a:latin typeface="+mj-lt"/>
              </a:rPr>
              <a:t>tĩnh</a:t>
            </a:r>
            <a:r>
              <a:rPr lang="en-US" sz="1600" dirty="0" smtClean="0">
                <a:latin typeface="+mj-lt"/>
              </a:rPr>
              <a:t> </a:t>
            </a:r>
            <a:r>
              <a:rPr lang="en-US" sz="1600" dirty="0" err="1" smtClean="0">
                <a:latin typeface="+mj-lt"/>
              </a:rPr>
              <a:t>và</a:t>
            </a:r>
            <a:r>
              <a:rPr lang="en-US" sz="1600" dirty="0" smtClean="0">
                <a:latin typeface="+mj-lt"/>
              </a:rPr>
              <a:t> </a:t>
            </a:r>
            <a:r>
              <a:rPr lang="en-US" sz="1600" dirty="0" err="1" smtClean="0">
                <a:latin typeface="+mj-lt"/>
              </a:rPr>
              <a:t>bảng</a:t>
            </a:r>
            <a:r>
              <a:rPr lang="en-US" sz="1600" dirty="0" smtClean="0">
                <a:latin typeface="+mj-lt"/>
              </a:rPr>
              <a:t> ARP </a:t>
            </a:r>
            <a:r>
              <a:rPr lang="en-US" sz="1600" dirty="0" err="1" smtClean="0">
                <a:latin typeface="+mj-lt"/>
              </a:rPr>
              <a:t>tĩnh</a:t>
            </a:r>
            <a:r>
              <a:rPr lang="en-US" sz="1600" dirty="0" smtClean="0">
                <a:latin typeface="+mj-lt"/>
              </a:rPr>
              <a:t> </a:t>
            </a:r>
            <a:r>
              <a:rPr lang="en-US" sz="1600" dirty="0" err="1" smtClean="0">
                <a:latin typeface="+mj-lt"/>
              </a:rPr>
              <a:t>để</a:t>
            </a:r>
            <a:r>
              <a:rPr lang="en-US" sz="1600" dirty="0" smtClean="0">
                <a:latin typeface="+mj-lt"/>
              </a:rPr>
              <a:t> </a:t>
            </a:r>
            <a:r>
              <a:rPr lang="en-US" sz="1600" dirty="0" err="1" smtClean="0">
                <a:latin typeface="+mj-lt"/>
              </a:rPr>
              <a:t>hạn</a:t>
            </a:r>
            <a:r>
              <a:rPr lang="en-US" sz="1600" dirty="0" smtClean="0">
                <a:latin typeface="+mj-lt"/>
              </a:rPr>
              <a:t> </a:t>
            </a:r>
            <a:r>
              <a:rPr lang="en-US" sz="1600" dirty="0" err="1" smtClean="0">
                <a:latin typeface="+mj-lt"/>
              </a:rPr>
              <a:t>chế</a:t>
            </a:r>
            <a:r>
              <a:rPr lang="en-US" sz="1600" dirty="0" smtClean="0">
                <a:latin typeface="+mj-lt"/>
              </a:rPr>
              <a:t> </a:t>
            </a:r>
            <a:r>
              <a:rPr lang="en-US" sz="1600" dirty="0" err="1" smtClean="0">
                <a:latin typeface="+mj-lt"/>
              </a:rPr>
              <a:t>khả</a:t>
            </a:r>
            <a:r>
              <a:rPr lang="en-US" sz="1600" dirty="0" smtClean="0">
                <a:latin typeface="+mj-lt"/>
              </a:rPr>
              <a:t> </a:t>
            </a:r>
            <a:r>
              <a:rPr lang="en-US" sz="1600" dirty="0" err="1" smtClean="0">
                <a:latin typeface="+mj-lt"/>
              </a:rPr>
              <a:t>năng</a:t>
            </a:r>
            <a:r>
              <a:rPr lang="en-US" sz="1600" dirty="0" smtClean="0">
                <a:latin typeface="+mj-lt"/>
              </a:rPr>
              <a:t> </a:t>
            </a:r>
            <a:r>
              <a:rPr lang="en-US" sz="1600" dirty="0" err="1" smtClean="0">
                <a:latin typeface="+mj-lt"/>
              </a:rPr>
              <a:t>bị</a:t>
            </a:r>
            <a:r>
              <a:rPr lang="en-US" sz="1600" dirty="0" smtClean="0">
                <a:latin typeface="+mj-lt"/>
              </a:rPr>
              <a:t> </a:t>
            </a:r>
            <a:r>
              <a:rPr lang="en-US" sz="1600" dirty="0" err="1" smtClean="0">
                <a:latin typeface="+mj-lt"/>
              </a:rPr>
              <a:t>tấn</a:t>
            </a:r>
            <a:r>
              <a:rPr lang="en-US" sz="1600" dirty="0" smtClean="0">
                <a:latin typeface="+mj-lt"/>
              </a:rPr>
              <a:t> </a:t>
            </a:r>
            <a:r>
              <a:rPr lang="en-US" sz="1600" dirty="0" err="1" smtClean="0">
                <a:latin typeface="+mj-lt"/>
              </a:rPr>
              <a:t>công</a:t>
            </a:r>
            <a:r>
              <a:rPr lang="en-US" sz="1600" dirty="0" smtClean="0">
                <a:latin typeface="+mj-lt"/>
              </a:rPr>
              <a:t> </a:t>
            </a:r>
            <a:r>
              <a:rPr lang="en-US" sz="1600" dirty="0" err="1" smtClean="0">
                <a:latin typeface="+mj-lt"/>
              </a:rPr>
              <a:t>kiểu</a:t>
            </a:r>
            <a:r>
              <a:rPr lang="en-US" sz="1600" dirty="0" smtClean="0">
                <a:latin typeface="+mj-lt"/>
              </a:rPr>
              <a:t> ARP spoofing </a:t>
            </a:r>
            <a:r>
              <a:rPr lang="en-US" sz="1600" dirty="0" err="1" smtClean="0">
                <a:latin typeface="+mj-lt"/>
              </a:rPr>
              <a:t>thông</a:t>
            </a:r>
            <a:r>
              <a:rPr lang="en-US" sz="1600" dirty="0" smtClean="0">
                <a:latin typeface="+mj-lt"/>
              </a:rPr>
              <a:t> qua </a:t>
            </a:r>
            <a:r>
              <a:rPr lang="en-US" sz="1600" dirty="0" err="1" smtClean="0">
                <a:latin typeface="+mj-lt"/>
              </a:rPr>
              <a:t>giám</a:t>
            </a:r>
            <a:r>
              <a:rPr lang="en-US" sz="1600" dirty="0" smtClean="0">
                <a:latin typeface="+mj-lt"/>
              </a:rPr>
              <a:t> </a:t>
            </a:r>
            <a:r>
              <a:rPr lang="en-US" sz="1600" dirty="0" err="1" smtClean="0">
                <a:latin typeface="+mj-lt"/>
              </a:rPr>
              <a:t>sát</a:t>
            </a:r>
            <a:r>
              <a:rPr lang="en-US" sz="1600" dirty="0" smtClean="0">
                <a:latin typeface="+mj-lt"/>
              </a:rPr>
              <a:t> </a:t>
            </a:r>
            <a:r>
              <a:rPr lang="en-US" sz="1600" dirty="0" err="1" smtClean="0">
                <a:latin typeface="+mj-lt"/>
              </a:rPr>
              <a:t>chặt</a:t>
            </a:r>
            <a:r>
              <a:rPr lang="en-US" sz="1600" dirty="0" smtClean="0">
                <a:latin typeface="+mj-lt"/>
              </a:rPr>
              <a:t> </a:t>
            </a:r>
            <a:r>
              <a:rPr lang="en-US" sz="1600" dirty="0" err="1" smtClean="0">
                <a:latin typeface="+mj-lt"/>
              </a:rPr>
              <a:t>chẽ</a:t>
            </a:r>
            <a:r>
              <a:rPr lang="en-US" sz="1600" dirty="0" smtClean="0">
                <a:latin typeface="+mj-lt"/>
              </a:rPr>
              <a:t> </a:t>
            </a:r>
            <a:r>
              <a:rPr lang="en-US" sz="1600" dirty="0" err="1" smtClean="0">
                <a:latin typeface="+mj-lt"/>
              </a:rPr>
              <a:t>sự</a:t>
            </a:r>
            <a:r>
              <a:rPr lang="en-US" sz="1600" dirty="0" smtClean="0">
                <a:latin typeface="+mj-lt"/>
              </a:rPr>
              <a:t> </a:t>
            </a:r>
            <a:r>
              <a:rPr lang="en-US" sz="1600" dirty="0" err="1" smtClean="0">
                <a:latin typeface="+mj-lt"/>
              </a:rPr>
              <a:t>thay</a:t>
            </a:r>
            <a:r>
              <a:rPr lang="en-US" sz="1600" dirty="0" smtClean="0">
                <a:latin typeface="+mj-lt"/>
              </a:rPr>
              <a:t> </a:t>
            </a:r>
            <a:r>
              <a:rPr lang="en-US" sz="1600" dirty="0" err="1" smtClean="0">
                <a:latin typeface="+mj-lt"/>
              </a:rPr>
              <a:t>đổi</a:t>
            </a:r>
            <a:r>
              <a:rPr lang="en-US" sz="1600" dirty="0" smtClean="0">
                <a:latin typeface="+mj-lt"/>
              </a:rPr>
              <a:t> </a:t>
            </a:r>
            <a:r>
              <a:rPr lang="en-US" sz="1600" dirty="0" err="1" smtClean="0">
                <a:latin typeface="+mj-lt"/>
              </a:rPr>
              <a:t>địa</a:t>
            </a:r>
            <a:r>
              <a:rPr lang="en-US" sz="1600" dirty="0" smtClean="0">
                <a:latin typeface="+mj-lt"/>
              </a:rPr>
              <a:t> </a:t>
            </a:r>
            <a:r>
              <a:rPr lang="en-US" sz="1600" dirty="0" err="1" smtClean="0">
                <a:latin typeface="+mj-lt"/>
              </a:rPr>
              <a:t>chỉ</a:t>
            </a:r>
            <a:r>
              <a:rPr lang="en-US" sz="1600" dirty="0" smtClean="0">
                <a:latin typeface="+mj-lt"/>
              </a:rPr>
              <a:t> MAC (Media Access Control) </a:t>
            </a:r>
            <a:r>
              <a:rPr lang="en-US" sz="1600" dirty="0" err="1" smtClean="0">
                <a:latin typeface="+mj-lt"/>
              </a:rPr>
              <a:t>trên</a:t>
            </a:r>
            <a:r>
              <a:rPr lang="en-US" sz="1600" dirty="0" smtClean="0">
                <a:latin typeface="+mj-lt"/>
              </a:rPr>
              <a:t> </a:t>
            </a:r>
            <a:r>
              <a:rPr lang="en-US" sz="1600" dirty="0" err="1" smtClean="0">
                <a:latin typeface="+mj-lt"/>
              </a:rPr>
              <a:t>thiết</a:t>
            </a:r>
            <a:r>
              <a:rPr lang="en-US" sz="1600" dirty="0" smtClean="0">
                <a:latin typeface="+mj-lt"/>
              </a:rPr>
              <a:t> </a:t>
            </a:r>
            <a:r>
              <a:rPr lang="en-US" sz="1600" dirty="0" err="1" smtClean="0">
                <a:latin typeface="+mj-lt"/>
              </a:rPr>
              <a:t>bị</a:t>
            </a:r>
            <a:r>
              <a:rPr lang="en-US" sz="1600" dirty="0" smtClean="0">
                <a:latin typeface="+mj-lt"/>
              </a:rPr>
              <a:t> switch. – </a:t>
            </a:r>
            <a:r>
              <a:rPr lang="en-US" sz="1600" dirty="0" err="1" smtClean="0">
                <a:latin typeface="+mj-lt"/>
              </a:rPr>
              <a:t>Áp</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cơ</a:t>
            </a:r>
            <a:r>
              <a:rPr lang="en-US" sz="1600" dirty="0" smtClean="0">
                <a:latin typeface="+mj-lt"/>
              </a:rPr>
              <a:t> </a:t>
            </a:r>
            <a:r>
              <a:rPr lang="en-US" sz="1600" dirty="0" err="1" smtClean="0">
                <a:latin typeface="+mj-lt"/>
              </a:rPr>
              <a:t>chế</a:t>
            </a:r>
            <a:r>
              <a:rPr lang="en-US" sz="1600" dirty="0" smtClean="0">
                <a:latin typeface="+mj-lt"/>
              </a:rPr>
              <a:t> one-time password – </a:t>
            </a:r>
            <a:r>
              <a:rPr lang="en-US" sz="1600" dirty="0" err="1" smtClean="0">
                <a:latin typeface="+mj-lt"/>
              </a:rPr>
              <a:t>thay</a:t>
            </a:r>
            <a:r>
              <a:rPr lang="en-US" sz="1600" dirty="0" smtClean="0">
                <a:latin typeface="+mj-lt"/>
              </a:rPr>
              <a:t> </a:t>
            </a:r>
            <a:r>
              <a:rPr lang="en-US" sz="1600" dirty="0" err="1" smtClean="0">
                <a:latin typeface="+mj-lt"/>
              </a:rPr>
              <a:t>đổi</a:t>
            </a:r>
            <a:r>
              <a:rPr lang="en-US" sz="1600" dirty="0" smtClean="0">
                <a:latin typeface="+mj-lt"/>
              </a:rPr>
              <a:t> password </a:t>
            </a:r>
            <a:r>
              <a:rPr lang="en-US" sz="1600" dirty="0" err="1" smtClean="0">
                <a:latin typeface="+mj-lt"/>
              </a:rPr>
              <a:t>liên</a:t>
            </a:r>
            <a:r>
              <a:rPr lang="en-US" sz="1600" dirty="0" smtClean="0">
                <a:latin typeface="+mj-lt"/>
              </a:rPr>
              <a:t> </a:t>
            </a:r>
            <a:r>
              <a:rPr lang="en-US" sz="1600" dirty="0" err="1" smtClean="0">
                <a:latin typeface="+mj-lt"/>
              </a:rPr>
              <a:t>tục</a:t>
            </a:r>
            <a:r>
              <a:rPr lang="en-US" sz="1600" dirty="0" smtClean="0">
                <a:latin typeface="+mj-lt"/>
              </a:rPr>
              <a:t>. – </a:t>
            </a:r>
            <a:r>
              <a:rPr lang="en-US" sz="1600" dirty="0" err="1" smtClean="0">
                <a:latin typeface="+mj-lt"/>
              </a:rPr>
              <a:t>Mã</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dữ</a:t>
            </a:r>
            <a:r>
              <a:rPr lang="en-US" sz="1600" dirty="0" smtClean="0">
                <a:latin typeface="+mj-lt"/>
              </a:rPr>
              <a:t> </a:t>
            </a:r>
            <a:r>
              <a:rPr lang="en-US" sz="1600" dirty="0" err="1" smtClean="0">
                <a:latin typeface="+mj-lt"/>
              </a:rPr>
              <a:t>liệu</a:t>
            </a:r>
            <a:r>
              <a:rPr lang="en-US" sz="1600" dirty="0" smtClean="0">
                <a:latin typeface="+mj-lt"/>
              </a:rPr>
              <a:t> </a:t>
            </a:r>
            <a:r>
              <a:rPr lang="en-US" sz="1600" dirty="0" err="1" smtClean="0">
                <a:latin typeface="+mj-lt"/>
              </a:rPr>
              <a:t>truyền</a:t>
            </a:r>
            <a:r>
              <a:rPr lang="en-US" sz="1600" dirty="0" smtClean="0">
                <a:latin typeface="+mj-lt"/>
              </a:rPr>
              <a:t> </a:t>
            </a:r>
            <a:r>
              <a:rPr lang="en-US" sz="1600" dirty="0" err="1" smtClean="0">
                <a:latin typeface="+mj-lt"/>
              </a:rPr>
              <a:t>dẫn</a:t>
            </a:r>
            <a:r>
              <a:rPr lang="en-US" sz="1600" dirty="0" smtClean="0">
                <a:latin typeface="+mj-lt"/>
              </a:rPr>
              <a:t> </a:t>
            </a:r>
            <a:r>
              <a:rPr lang="en-US" sz="1600" dirty="0" err="1" smtClean="0">
                <a:latin typeface="+mj-lt"/>
              </a:rPr>
              <a:t>bằng</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cơ</a:t>
            </a:r>
            <a:r>
              <a:rPr lang="en-US" sz="1600" dirty="0" smtClean="0">
                <a:latin typeface="+mj-lt"/>
              </a:rPr>
              <a:t> </a:t>
            </a:r>
            <a:r>
              <a:rPr lang="en-US" sz="1600" dirty="0" err="1" smtClean="0">
                <a:latin typeface="+mj-lt"/>
              </a:rPr>
              <a:t>chế</a:t>
            </a:r>
            <a:r>
              <a:rPr lang="en-US" sz="1600" dirty="0" smtClean="0">
                <a:latin typeface="+mj-lt"/>
              </a:rPr>
              <a:t> </a:t>
            </a:r>
            <a:r>
              <a:rPr lang="en-US" sz="1600" dirty="0" err="1" smtClean="0">
                <a:latin typeface="+mj-lt"/>
              </a:rPr>
              <a:t>truyền</a:t>
            </a:r>
            <a:r>
              <a:rPr lang="en-US" sz="1600" dirty="0" smtClean="0">
                <a:latin typeface="+mj-lt"/>
              </a:rPr>
              <a:t> </a:t>
            </a:r>
            <a:r>
              <a:rPr lang="en-US" sz="1600" dirty="0" err="1" smtClean="0">
                <a:latin typeface="+mj-lt"/>
              </a:rPr>
              <a:t>thông</a:t>
            </a:r>
            <a:r>
              <a:rPr lang="en-US" sz="1600" dirty="0" smtClean="0">
                <a:latin typeface="+mj-lt"/>
              </a:rPr>
              <a:t> </a:t>
            </a:r>
            <a:r>
              <a:rPr lang="en-US" sz="1600" dirty="0" err="1" smtClean="0">
                <a:latin typeface="+mj-lt"/>
              </a:rPr>
              <a:t>dữ</a:t>
            </a:r>
            <a:r>
              <a:rPr lang="en-US" sz="1600" dirty="0" smtClean="0">
                <a:latin typeface="+mj-lt"/>
              </a:rPr>
              <a:t> </a:t>
            </a:r>
            <a:r>
              <a:rPr lang="en-US" sz="1600" dirty="0" err="1" smtClean="0">
                <a:latin typeface="+mj-lt"/>
              </a:rPr>
              <a:t>liệu</a:t>
            </a:r>
            <a:r>
              <a:rPr lang="en-US" sz="1600" dirty="0" smtClean="0">
                <a:latin typeface="+mj-lt"/>
              </a:rPr>
              <a:t> an </a:t>
            </a:r>
            <a:r>
              <a:rPr lang="en-US" sz="1600" dirty="0" err="1" smtClean="0">
                <a:latin typeface="+mj-lt"/>
              </a:rPr>
              <a:t>toàn</a:t>
            </a:r>
            <a:r>
              <a:rPr lang="en-US" sz="1600" dirty="0" smtClean="0">
                <a:latin typeface="+mj-lt"/>
              </a:rPr>
              <a:t> SSL (Secure Sockets Layer), </a:t>
            </a:r>
            <a:r>
              <a:rPr lang="en-US" sz="1600" dirty="0" err="1" smtClean="0">
                <a:latin typeface="+mj-lt"/>
              </a:rPr>
              <a:t>mạng</a:t>
            </a:r>
            <a:r>
              <a:rPr lang="en-US" sz="1600" dirty="0" smtClean="0">
                <a:latin typeface="+mj-lt"/>
              </a:rPr>
              <a:t> </a:t>
            </a:r>
            <a:r>
              <a:rPr lang="en-US" sz="1600" dirty="0" err="1" smtClean="0">
                <a:latin typeface="+mj-lt"/>
              </a:rPr>
              <a:t>riêng</a:t>
            </a:r>
            <a:r>
              <a:rPr lang="en-US" sz="1600" dirty="0" smtClean="0">
                <a:latin typeface="+mj-lt"/>
              </a:rPr>
              <a:t> </a:t>
            </a:r>
            <a:r>
              <a:rPr lang="en-US" sz="1600" dirty="0" err="1" smtClean="0">
                <a:latin typeface="+mj-lt"/>
              </a:rPr>
              <a:t>ảo</a:t>
            </a:r>
            <a:r>
              <a:rPr lang="en-US" sz="1600" dirty="0" smtClean="0">
                <a:latin typeface="+mj-lt"/>
              </a:rPr>
              <a:t> VNP (Virtual Private Network). </a:t>
            </a:r>
            <a:r>
              <a:rPr lang="en-US" sz="1600" dirty="0" err="1" smtClean="0">
                <a:latin typeface="+mj-lt"/>
              </a:rPr>
              <a:t>Nói</a:t>
            </a:r>
            <a:r>
              <a:rPr lang="en-US" sz="1600" dirty="0" smtClean="0">
                <a:latin typeface="+mj-lt"/>
              </a:rPr>
              <a:t> </a:t>
            </a:r>
            <a:r>
              <a:rPr lang="en-US" sz="1600" dirty="0" err="1" smtClean="0">
                <a:latin typeface="+mj-lt"/>
              </a:rPr>
              <a:t>cách</a:t>
            </a:r>
            <a:r>
              <a:rPr lang="en-US" sz="1600" dirty="0" smtClean="0">
                <a:latin typeface="+mj-lt"/>
              </a:rPr>
              <a:t> </a:t>
            </a:r>
            <a:r>
              <a:rPr lang="en-US" sz="1600" dirty="0" err="1" smtClean="0">
                <a:latin typeface="+mj-lt"/>
              </a:rPr>
              <a:t>khác</a:t>
            </a:r>
            <a:r>
              <a:rPr lang="en-US" sz="1600" dirty="0" smtClean="0">
                <a:latin typeface="+mj-lt"/>
              </a:rPr>
              <a:t> </a:t>
            </a:r>
            <a:r>
              <a:rPr lang="en-US" sz="1600" dirty="0" err="1" smtClean="0">
                <a:latin typeface="+mj-lt"/>
              </a:rPr>
              <a:t>là</a:t>
            </a:r>
            <a:r>
              <a:rPr lang="en-US" sz="1600" dirty="0" smtClean="0">
                <a:latin typeface="+mj-lt"/>
              </a:rPr>
              <a:t> </a:t>
            </a:r>
            <a:r>
              <a:rPr lang="en-US" sz="1600" dirty="0" err="1" smtClean="0">
                <a:latin typeface="+mj-lt"/>
              </a:rPr>
              <a:t>thay</a:t>
            </a:r>
            <a:r>
              <a:rPr lang="en-US" sz="1600" dirty="0" smtClean="0">
                <a:latin typeface="+mj-lt"/>
              </a:rPr>
              <a:t> </a:t>
            </a:r>
            <a:r>
              <a:rPr lang="en-US" sz="1600" dirty="0" err="1" smtClean="0">
                <a:latin typeface="+mj-lt"/>
              </a:rPr>
              <a:t>thế</a:t>
            </a:r>
            <a:r>
              <a:rPr lang="en-US" sz="1600" dirty="0" smtClean="0">
                <a:latin typeface="+mj-lt"/>
              </a:rPr>
              <a:t> </a:t>
            </a:r>
            <a:r>
              <a:rPr lang="en-US" sz="1600" dirty="0" err="1" smtClean="0">
                <a:latin typeface="+mj-lt"/>
              </a:rPr>
              <a:t>hoặc</a:t>
            </a:r>
            <a:r>
              <a:rPr lang="en-US" sz="1600" dirty="0" smtClean="0">
                <a:latin typeface="+mj-lt"/>
              </a:rPr>
              <a:t> </a:t>
            </a:r>
            <a:r>
              <a:rPr lang="en-US" sz="1600" dirty="0" err="1" smtClean="0">
                <a:latin typeface="+mj-lt"/>
              </a:rPr>
              <a:t>hạn</a:t>
            </a:r>
            <a:r>
              <a:rPr lang="en-US" sz="1600" dirty="0" smtClean="0">
                <a:latin typeface="+mj-lt"/>
              </a:rPr>
              <a:t> </a:t>
            </a:r>
            <a:r>
              <a:rPr lang="en-US" sz="1600" dirty="0" err="1" smtClean="0">
                <a:latin typeface="+mj-lt"/>
              </a:rPr>
              <a:t>chế</a:t>
            </a:r>
            <a:r>
              <a:rPr lang="en-US" sz="1600" dirty="0" smtClean="0">
                <a:latin typeface="+mj-lt"/>
              </a:rPr>
              <a:t> </a:t>
            </a:r>
            <a:r>
              <a:rPr lang="en-US" sz="1600" dirty="0" err="1" smtClean="0">
                <a:latin typeface="+mj-lt"/>
              </a:rPr>
              <a:t>sử</a:t>
            </a:r>
            <a:r>
              <a:rPr lang="en-US" sz="1600" dirty="0" smtClean="0">
                <a:latin typeface="+mj-lt"/>
              </a:rPr>
              <a:t> </a:t>
            </a:r>
            <a:r>
              <a:rPr lang="en-US" sz="1600" dirty="0" err="1" smtClean="0">
                <a:latin typeface="+mj-lt"/>
              </a:rPr>
              <a:t>dụng</a:t>
            </a:r>
            <a:r>
              <a:rPr lang="en-US" sz="1600" dirty="0" smtClean="0">
                <a:latin typeface="+mj-lt"/>
              </a:rPr>
              <a:t> </a:t>
            </a:r>
            <a:r>
              <a:rPr lang="en-US" sz="1600" dirty="0" err="1" smtClean="0">
                <a:latin typeface="+mj-lt"/>
              </a:rPr>
              <a:t>các</a:t>
            </a:r>
            <a:r>
              <a:rPr lang="en-US" sz="1600" dirty="0" smtClean="0">
                <a:latin typeface="+mj-lt"/>
              </a:rPr>
              <a:t> </a:t>
            </a:r>
            <a:r>
              <a:rPr lang="en-US" sz="1600" dirty="0" err="1" smtClean="0">
                <a:latin typeface="+mj-lt"/>
              </a:rPr>
              <a:t>giao</a:t>
            </a:r>
            <a:r>
              <a:rPr lang="en-US" sz="1600" dirty="0" smtClean="0">
                <a:latin typeface="+mj-lt"/>
              </a:rPr>
              <a:t> </a:t>
            </a:r>
            <a:r>
              <a:rPr lang="en-US" sz="1600" dirty="0" err="1" smtClean="0">
                <a:latin typeface="+mj-lt"/>
              </a:rPr>
              <a:t>thức</a:t>
            </a:r>
            <a:r>
              <a:rPr lang="en-US" sz="1600" dirty="0" smtClean="0">
                <a:latin typeface="+mj-lt"/>
              </a:rPr>
              <a:t> </a:t>
            </a:r>
            <a:r>
              <a:rPr lang="en-US" sz="1600" dirty="0" err="1" smtClean="0">
                <a:latin typeface="+mj-lt"/>
              </a:rPr>
              <a:t>truyền</a:t>
            </a:r>
            <a:r>
              <a:rPr lang="en-US" sz="1600" dirty="0" smtClean="0">
                <a:latin typeface="+mj-lt"/>
              </a:rPr>
              <a:t> </a:t>
            </a:r>
            <a:r>
              <a:rPr lang="en-US" sz="1600" dirty="0" err="1" smtClean="0">
                <a:latin typeface="+mj-lt"/>
              </a:rPr>
              <a:t>thông</a:t>
            </a:r>
            <a:r>
              <a:rPr lang="en-US" sz="1600" dirty="0" smtClean="0">
                <a:latin typeface="+mj-lt"/>
              </a:rPr>
              <a:t> </a:t>
            </a:r>
            <a:r>
              <a:rPr lang="en-US" sz="1600" dirty="0" err="1" smtClean="0">
                <a:latin typeface="+mj-lt"/>
              </a:rPr>
              <a:t>không</a:t>
            </a:r>
            <a:r>
              <a:rPr lang="en-US" sz="1600" dirty="0" smtClean="0">
                <a:latin typeface="+mj-lt"/>
              </a:rPr>
              <a:t> </a:t>
            </a:r>
            <a:r>
              <a:rPr lang="en-US" sz="1600" dirty="0" err="1" smtClean="0">
                <a:latin typeface="+mj-lt"/>
              </a:rPr>
              <a:t>mã</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dữ</a:t>
            </a:r>
            <a:r>
              <a:rPr lang="en-US" sz="1600" dirty="0" smtClean="0">
                <a:latin typeface="+mj-lt"/>
              </a:rPr>
              <a:t> </a:t>
            </a:r>
            <a:r>
              <a:rPr lang="en-US" sz="1600" dirty="0" err="1" smtClean="0">
                <a:latin typeface="+mj-lt"/>
              </a:rPr>
              <a:t>liệu</a:t>
            </a:r>
            <a:r>
              <a:rPr lang="en-US" sz="1600" dirty="0" smtClean="0">
                <a:latin typeface="+mj-lt"/>
              </a:rPr>
              <a:t> </a:t>
            </a:r>
            <a:r>
              <a:rPr lang="en-US" sz="1600" dirty="0" err="1" smtClean="0">
                <a:latin typeface="+mj-lt"/>
              </a:rPr>
              <a:t>bằng</a:t>
            </a:r>
            <a:r>
              <a:rPr lang="en-US" sz="1600" dirty="0" smtClean="0">
                <a:latin typeface="+mj-lt"/>
              </a:rPr>
              <a:t> </a:t>
            </a:r>
            <a:r>
              <a:rPr lang="en-US" sz="1600" dirty="0" err="1" smtClean="0">
                <a:latin typeface="+mj-lt"/>
              </a:rPr>
              <a:t>giao</a:t>
            </a:r>
            <a:r>
              <a:rPr lang="en-US" sz="1600" dirty="0" smtClean="0">
                <a:latin typeface="+mj-lt"/>
              </a:rPr>
              <a:t> </a:t>
            </a:r>
            <a:r>
              <a:rPr lang="en-US" sz="1600" dirty="0" err="1" smtClean="0">
                <a:latin typeface="+mj-lt"/>
              </a:rPr>
              <a:t>thức</a:t>
            </a:r>
            <a:r>
              <a:rPr lang="en-US" sz="1600" dirty="0" smtClean="0">
                <a:latin typeface="+mj-lt"/>
              </a:rPr>
              <a:t> </a:t>
            </a:r>
            <a:r>
              <a:rPr lang="en-US" sz="1600" dirty="0" err="1" smtClean="0">
                <a:latin typeface="+mj-lt"/>
              </a:rPr>
              <a:t>mã</a:t>
            </a:r>
            <a:r>
              <a:rPr lang="en-US" sz="1600" dirty="0" smtClean="0">
                <a:latin typeface="+mj-lt"/>
              </a:rPr>
              <a:t> </a:t>
            </a:r>
            <a:r>
              <a:rPr lang="en-US" sz="1600" dirty="0" err="1" smtClean="0">
                <a:latin typeface="+mj-lt"/>
              </a:rPr>
              <a:t>hóa</a:t>
            </a:r>
            <a:r>
              <a:rPr lang="en-US" sz="1600" dirty="0" smtClean="0">
                <a:latin typeface="+mj-lt"/>
              </a:rPr>
              <a:t>. </a:t>
            </a:r>
            <a:r>
              <a:rPr lang="en-US" sz="1600" dirty="0" err="1" smtClean="0">
                <a:latin typeface="+mj-lt"/>
              </a:rPr>
              <a:t>Ví</a:t>
            </a:r>
            <a:r>
              <a:rPr lang="en-US" sz="1600" dirty="0" smtClean="0">
                <a:latin typeface="+mj-lt"/>
              </a:rPr>
              <a:t> </a:t>
            </a:r>
            <a:r>
              <a:rPr lang="en-US" sz="1600" dirty="0" err="1" smtClean="0">
                <a:latin typeface="+mj-lt"/>
              </a:rPr>
              <a:t>dụ</a:t>
            </a:r>
            <a:r>
              <a:rPr lang="en-US" sz="1600" dirty="0" smtClean="0">
                <a:latin typeface="+mj-lt"/>
              </a:rPr>
              <a:t>: </a:t>
            </a:r>
            <a:r>
              <a:rPr lang="en-US" sz="1600" dirty="0" err="1" smtClean="0">
                <a:latin typeface="+mj-lt"/>
              </a:rPr>
              <a:t>Dùng</a:t>
            </a:r>
            <a:r>
              <a:rPr lang="en-US" sz="1600" dirty="0" smtClean="0">
                <a:latin typeface="+mj-lt"/>
              </a:rPr>
              <a:t> SSH (Secure Shell Host) </a:t>
            </a:r>
            <a:r>
              <a:rPr lang="en-US" sz="1600" dirty="0" err="1" smtClean="0">
                <a:latin typeface="+mj-lt"/>
              </a:rPr>
              <a:t>thay</a:t>
            </a:r>
            <a:r>
              <a:rPr lang="en-US" sz="1600" dirty="0" smtClean="0">
                <a:latin typeface="+mj-lt"/>
              </a:rPr>
              <a:t> </a:t>
            </a:r>
            <a:r>
              <a:rPr lang="en-US" sz="1600" dirty="0" err="1" smtClean="0">
                <a:latin typeface="+mj-lt"/>
              </a:rPr>
              <a:t>cho</a:t>
            </a:r>
            <a:r>
              <a:rPr lang="en-US" sz="1600" dirty="0" smtClean="0">
                <a:latin typeface="+mj-lt"/>
              </a:rPr>
              <a:t> Telnet/Rlogin; </a:t>
            </a:r>
            <a:r>
              <a:rPr lang="en-US" sz="1600" dirty="0" err="1" smtClean="0">
                <a:latin typeface="+mj-lt"/>
              </a:rPr>
              <a:t>dùng</a:t>
            </a:r>
            <a:r>
              <a:rPr lang="en-US" sz="1600" dirty="0" smtClean="0">
                <a:latin typeface="+mj-lt"/>
              </a:rPr>
              <a:t> SFTP (secure FTP) </a:t>
            </a:r>
            <a:r>
              <a:rPr lang="en-US" sz="1600" dirty="0" err="1" smtClean="0">
                <a:latin typeface="+mj-lt"/>
              </a:rPr>
              <a:t>thay</a:t>
            </a:r>
            <a:r>
              <a:rPr lang="en-US" sz="1600" dirty="0" smtClean="0">
                <a:latin typeface="+mj-lt"/>
              </a:rPr>
              <a:t> </a:t>
            </a:r>
            <a:r>
              <a:rPr lang="en-US" sz="1600" dirty="0" err="1" smtClean="0">
                <a:latin typeface="+mj-lt"/>
              </a:rPr>
              <a:t>vì</a:t>
            </a:r>
            <a:r>
              <a:rPr lang="en-US" sz="1600" dirty="0" smtClean="0">
                <a:latin typeface="+mj-lt"/>
              </a:rPr>
              <a:t> FTP; </a:t>
            </a:r>
            <a:r>
              <a:rPr lang="en-US" sz="1600" dirty="0" err="1" smtClean="0">
                <a:latin typeface="+mj-lt"/>
              </a:rPr>
              <a:t>dùng</a:t>
            </a:r>
            <a:r>
              <a:rPr lang="en-US" sz="1600" dirty="0" smtClean="0">
                <a:latin typeface="+mj-lt"/>
              </a:rPr>
              <a:t> </a:t>
            </a:r>
            <a:r>
              <a:rPr lang="en-US" sz="1600" dirty="0" err="1" smtClean="0">
                <a:latin typeface="+mj-lt"/>
              </a:rPr>
              <a:t>Trillian</a:t>
            </a:r>
            <a:r>
              <a:rPr lang="en-US" sz="1600" dirty="0" smtClean="0">
                <a:latin typeface="+mj-lt"/>
              </a:rPr>
              <a:t> (</a:t>
            </a:r>
            <a:r>
              <a:rPr lang="en-US" sz="1600" dirty="0" err="1" smtClean="0">
                <a:latin typeface="+mj-lt"/>
              </a:rPr>
              <a:t>Trillian</a:t>
            </a:r>
            <a:r>
              <a:rPr lang="en-US" sz="1600" dirty="0" smtClean="0">
                <a:latin typeface="+mj-lt"/>
              </a:rPr>
              <a:t> – IM, Astra, Windows Live, </a:t>
            </a:r>
            <a:r>
              <a:rPr lang="en-US" sz="1600" dirty="0" err="1" smtClean="0">
                <a:latin typeface="+mj-lt"/>
              </a:rPr>
              <a:t>Facebook</a:t>
            </a:r>
            <a:r>
              <a:rPr lang="en-US" sz="1600" dirty="0" smtClean="0">
                <a:latin typeface="+mj-lt"/>
              </a:rPr>
              <a:t>, Twitter, Yahoo, MySpace, AIM, Email, and more!)</a:t>
            </a:r>
            <a:endParaRPr lang="vi-VN" sz="1600" dirty="0" smtClean="0">
              <a:latin typeface="+mj-lt"/>
            </a:endParaRPr>
          </a:p>
          <a:p>
            <a:endParaRPr lang="vi-VN" sz="1600" dirty="0">
              <a:latin typeface="+mj-lt"/>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36</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36</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1"/>
          <p:cNvGrpSpPr/>
          <p:nvPr/>
        </p:nvGrpSpPr>
        <p:grpSpPr>
          <a:xfrm>
            <a:off x="8085835" y="214266"/>
            <a:ext cx="986759" cy="638474"/>
            <a:chOff x="7786710" y="571480"/>
            <a:chExt cx="1143008" cy="714380"/>
          </a:xfrm>
        </p:grpSpPr>
        <p:sp>
          <p:nvSpPr>
            <p:cNvPr id="13" name="Flowchart: Punched Tape 12"/>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5-Point Star 13"/>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1428728" y="1214422"/>
            <a:ext cx="7286675" cy="2800767"/>
          </a:xfrm>
          <a:prstGeom prst="rect">
            <a:avLst/>
          </a:prstGeom>
          <a:noFill/>
        </p:spPr>
        <p:txBody>
          <a:bodyPr wrap="square" rtlCol="0">
            <a:spAutoFit/>
          </a:bodyPr>
          <a:lstStyle/>
          <a:p>
            <a:r>
              <a:rPr lang="en-US" sz="1600" dirty="0" smtClean="0"/>
              <a:t>hay Jabber (</a:t>
            </a:r>
            <a:r>
              <a:rPr lang="en-US" sz="1600" dirty="0" smtClean="0">
                <a:hlinkClick r:id="rId6"/>
              </a:rPr>
              <a:t>http://jabber.org</a:t>
            </a:r>
            <a:r>
              <a:rPr lang="en-US" sz="1600" dirty="0" smtClean="0"/>
              <a:t>) </a:t>
            </a:r>
            <a:r>
              <a:rPr lang="en-US" sz="1600" dirty="0" err="1" smtClean="0"/>
              <a:t>làm</a:t>
            </a:r>
            <a:r>
              <a:rPr lang="en-US" sz="1600" dirty="0" smtClean="0"/>
              <a:t> </a:t>
            </a:r>
            <a:r>
              <a:rPr lang="en-US" sz="1600" dirty="0" err="1" smtClean="0"/>
              <a:t>chương</a:t>
            </a:r>
            <a:r>
              <a:rPr lang="en-US" sz="1600" dirty="0" smtClean="0"/>
              <a:t> </a:t>
            </a:r>
            <a:r>
              <a:rPr lang="en-US" sz="1600" dirty="0" err="1" smtClean="0"/>
              <a:t>trình</a:t>
            </a:r>
            <a:r>
              <a:rPr lang="en-US" sz="1600" dirty="0" smtClean="0"/>
              <a:t> chat; </a:t>
            </a:r>
            <a:r>
              <a:rPr lang="en-US" sz="1600" dirty="0" err="1" smtClean="0"/>
              <a:t>dùng</a:t>
            </a:r>
            <a:r>
              <a:rPr lang="en-US" sz="1600" dirty="0" smtClean="0"/>
              <a:t> HTTPS </a:t>
            </a:r>
            <a:r>
              <a:rPr lang="en-US" sz="1600" dirty="0" err="1" smtClean="0"/>
              <a:t>thay</a:t>
            </a:r>
            <a:r>
              <a:rPr lang="en-US" sz="1600" dirty="0" smtClean="0"/>
              <a:t> </a:t>
            </a:r>
            <a:r>
              <a:rPr lang="en-US" sz="1600" dirty="0" err="1" smtClean="0"/>
              <a:t>cho</a:t>
            </a:r>
            <a:r>
              <a:rPr lang="en-US" sz="1600" dirty="0" smtClean="0"/>
              <a:t> HTTP </a:t>
            </a:r>
            <a:r>
              <a:rPr lang="en-US" sz="1600" dirty="0" err="1" smtClean="0"/>
              <a:t>v.v</a:t>
            </a:r>
            <a:r>
              <a:rPr lang="en-US" sz="1600" dirty="0" smtClean="0"/>
              <a:t>… </a:t>
            </a:r>
            <a:r>
              <a:rPr lang="en-US" sz="1600" dirty="0" err="1" smtClean="0"/>
              <a:t>Đối</a:t>
            </a:r>
            <a:r>
              <a:rPr lang="en-US" sz="1600" dirty="0" smtClean="0"/>
              <a:t> </a:t>
            </a:r>
            <a:r>
              <a:rPr lang="en-US" sz="1600" dirty="0" err="1" smtClean="0"/>
              <a:t>với</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mạng</a:t>
            </a:r>
            <a:r>
              <a:rPr lang="en-US" sz="1600" dirty="0" smtClean="0"/>
              <a:t> </a:t>
            </a:r>
            <a:r>
              <a:rPr lang="en-US" sz="1600" dirty="0" err="1" smtClean="0"/>
              <a:t>công</a:t>
            </a:r>
            <a:r>
              <a:rPr lang="en-US" sz="1600" dirty="0" smtClean="0"/>
              <a:t> </a:t>
            </a:r>
            <a:r>
              <a:rPr lang="en-US" sz="1600" dirty="0" err="1" smtClean="0"/>
              <a:t>ty</a:t>
            </a:r>
            <a:r>
              <a:rPr lang="en-US" sz="1600" dirty="0" smtClean="0"/>
              <a:t>, </a:t>
            </a:r>
            <a:r>
              <a:rPr lang="en-US" sz="1600" dirty="0" err="1" smtClean="0"/>
              <a:t>cách</a:t>
            </a:r>
            <a:r>
              <a:rPr lang="en-US" sz="1600" dirty="0" smtClean="0"/>
              <a:t> </a:t>
            </a:r>
            <a:r>
              <a:rPr lang="en-US" sz="1600" dirty="0" err="1" smtClean="0"/>
              <a:t>bảo</a:t>
            </a:r>
            <a:r>
              <a:rPr lang="en-US" sz="1600" dirty="0" smtClean="0"/>
              <a:t> </a:t>
            </a:r>
            <a:r>
              <a:rPr lang="en-US" sz="1600" dirty="0" err="1" smtClean="0"/>
              <a:t>vệ</a:t>
            </a:r>
            <a:r>
              <a:rPr lang="en-US" sz="1600" dirty="0" smtClean="0"/>
              <a:t> </a:t>
            </a:r>
            <a:r>
              <a:rPr lang="en-US" sz="1600" dirty="0" err="1" smtClean="0"/>
              <a:t>tốt</a:t>
            </a:r>
            <a:r>
              <a:rPr lang="en-US" sz="1600" dirty="0" smtClean="0"/>
              <a:t> </a:t>
            </a:r>
            <a:r>
              <a:rPr lang="en-US" sz="1600" dirty="0" err="1" smtClean="0"/>
              <a:t>nhất</a:t>
            </a:r>
            <a:r>
              <a:rPr lang="en-US" sz="1600" dirty="0" smtClean="0"/>
              <a:t> </a:t>
            </a:r>
            <a:r>
              <a:rPr lang="en-US" sz="1600" dirty="0" err="1" smtClean="0"/>
              <a:t>là</a:t>
            </a:r>
            <a:r>
              <a:rPr lang="en-US" sz="1600" dirty="0" smtClean="0"/>
              <a:t> </a:t>
            </a:r>
            <a:r>
              <a:rPr lang="en-US" sz="1600" dirty="0" err="1" smtClean="0"/>
              <a:t>ngăn</a:t>
            </a:r>
            <a:r>
              <a:rPr lang="en-US" sz="1600" dirty="0" smtClean="0"/>
              <a:t> </a:t>
            </a:r>
            <a:r>
              <a:rPr lang="en-US" sz="1600" dirty="0" err="1" smtClean="0"/>
              <a:t>chặn</a:t>
            </a:r>
            <a:r>
              <a:rPr lang="en-US" sz="1600" dirty="0" smtClean="0"/>
              <a:t>, </a:t>
            </a:r>
            <a:r>
              <a:rPr lang="en-US" sz="1600" dirty="0" err="1" smtClean="0"/>
              <a:t>phòng</a:t>
            </a:r>
            <a:r>
              <a:rPr lang="en-US" sz="1600" dirty="0" smtClean="0"/>
              <a:t> </a:t>
            </a:r>
            <a:r>
              <a:rPr lang="en-US" sz="1600" dirty="0" err="1" smtClean="0"/>
              <a:t>ngừa</a:t>
            </a:r>
            <a:r>
              <a:rPr lang="en-US" sz="1600" dirty="0" smtClean="0"/>
              <a:t> </a:t>
            </a:r>
            <a:r>
              <a:rPr lang="en-US" sz="1600" dirty="0" err="1" smtClean="0"/>
              <a:t>ngay</a:t>
            </a:r>
            <a:r>
              <a:rPr lang="en-US" sz="1600" dirty="0" smtClean="0"/>
              <a:t> </a:t>
            </a:r>
            <a:r>
              <a:rPr lang="en-US" sz="1600" dirty="0" err="1" smtClean="0"/>
              <a:t>từ</a:t>
            </a:r>
            <a:r>
              <a:rPr lang="en-US" sz="1600" dirty="0" smtClean="0"/>
              <a:t> </a:t>
            </a:r>
            <a:r>
              <a:rPr lang="en-US" sz="1600" dirty="0" err="1" smtClean="0"/>
              <a:t>đầu</a:t>
            </a:r>
            <a:r>
              <a:rPr lang="en-US" sz="1600" dirty="0" smtClean="0"/>
              <a:t> </a:t>
            </a:r>
            <a:r>
              <a:rPr lang="en-US" sz="1600" dirty="0" err="1" smtClean="0"/>
              <a:t>bằng</a:t>
            </a:r>
            <a:r>
              <a:rPr lang="en-US" sz="1600" dirty="0" smtClean="0"/>
              <a:t> </a:t>
            </a:r>
            <a:r>
              <a:rPr lang="en-US" sz="1600" dirty="0" err="1" smtClean="0"/>
              <a:t>cách</a:t>
            </a:r>
            <a:r>
              <a:rPr lang="en-US" sz="1600" dirty="0" smtClean="0"/>
              <a:t> </a:t>
            </a:r>
            <a:r>
              <a:rPr lang="en-US" sz="1600" dirty="0" err="1" smtClean="0"/>
              <a:t>xây</a:t>
            </a:r>
            <a:r>
              <a:rPr lang="en-US" sz="1600" dirty="0" smtClean="0"/>
              <a:t> </a:t>
            </a:r>
            <a:r>
              <a:rPr lang="en-US" sz="1600" dirty="0" err="1" smtClean="0"/>
              <a:t>dựng</a:t>
            </a:r>
            <a:r>
              <a:rPr lang="en-US" sz="1600" dirty="0" smtClean="0"/>
              <a:t> </a:t>
            </a:r>
            <a:r>
              <a:rPr lang="en-US" sz="1600" dirty="0" err="1" smtClean="0"/>
              <a:t>Chính</a:t>
            </a:r>
            <a:r>
              <a:rPr lang="en-US" sz="1600" dirty="0" smtClean="0"/>
              <a:t> </a:t>
            </a:r>
            <a:r>
              <a:rPr lang="en-US" sz="1600" dirty="0" err="1" smtClean="0"/>
              <a:t>sách</a:t>
            </a:r>
            <a:r>
              <a:rPr lang="en-US" sz="1600" dirty="0" smtClean="0"/>
              <a:t> </a:t>
            </a:r>
            <a:r>
              <a:rPr lang="en-US" sz="1600" dirty="0" err="1" smtClean="0"/>
              <a:t>bảo</a:t>
            </a:r>
            <a:r>
              <a:rPr lang="en-US" sz="1600" dirty="0" smtClean="0"/>
              <a:t> </a:t>
            </a:r>
            <a:r>
              <a:rPr lang="en-US" sz="1600" dirty="0" err="1" smtClean="0"/>
              <a:t>mật</a:t>
            </a:r>
            <a:r>
              <a:rPr lang="en-US" sz="1600" dirty="0" smtClean="0"/>
              <a:t> </a:t>
            </a:r>
            <a:r>
              <a:rPr lang="en-US" sz="1600" dirty="0" err="1" smtClean="0"/>
              <a:t>mạng</a:t>
            </a:r>
            <a:r>
              <a:rPr lang="en-US" sz="1600" dirty="0" smtClean="0"/>
              <a:t> (Network Security Policy). </a:t>
            </a:r>
            <a:r>
              <a:rPr lang="en-US" sz="1600" dirty="0" err="1" smtClean="0"/>
              <a:t>Trong</a:t>
            </a:r>
            <a:r>
              <a:rPr lang="en-US" sz="1600" dirty="0" smtClean="0"/>
              <a:t> </a:t>
            </a:r>
            <a:r>
              <a:rPr lang="en-US" sz="1600" dirty="0" err="1" smtClean="0"/>
              <a:t>đó</a:t>
            </a:r>
            <a:r>
              <a:rPr lang="en-US" sz="1600" dirty="0" smtClean="0"/>
              <a:t> </a:t>
            </a:r>
            <a:r>
              <a:rPr lang="en-US" sz="1600" dirty="0" err="1" smtClean="0"/>
              <a:t>có</a:t>
            </a:r>
            <a:r>
              <a:rPr lang="en-US" sz="1600" dirty="0" smtClean="0"/>
              <a:t> </a:t>
            </a:r>
            <a:r>
              <a:rPr lang="en-US" sz="1600" dirty="0" err="1" smtClean="0"/>
              <a:t>những</a:t>
            </a:r>
            <a:r>
              <a:rPr lang="en-US" sz="1600" dirty="0" smtClean="0"/>
              <a:t> </a:t>
            </a:r>
            <a:r>
              <a:rPr lang="en-US" sz="1600" dirty="0" err="1" smtClean="0"/>
              <a:t>chính</a:t>
            </a:r>
            <a:r>
              <a:rPr lang="en-US" sz="1600" dirty="0" smtClean="0"/>
              <a:t> </a:t>
            </a:r>
            <a:r>
              <a:rPr lang="en-US" sz="1600" dirty="0" err="1" smtClean="0"/>
              <a:t>sách</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truy</a:t>
            </a:r>
            <a:r>
              <a:rPr lang="en-US" sz="1600" dirty="0" smtClean="0"/>
              <a:t> </a:t>
            </a:r>
            <a:r>
              <a:rPr lang="en-US" sz="1600" dirty="0" err="1" smtClean="0"/>
              <a:t>xuất</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bảo</a:t>
            </a:r>
            <a:r>
              <a:rPr lang="en-US" sz="1600" dirty="0" smtClean="0"/>
              <a:t> </a:t>
            </a:r>
            <a:r>
              <a:rPr lang="en-US" sz="1600" dirty="0" err="1" smtClean="0"/>
              <a:t>vệ</a:t>
            </a:r>
            <a:r>
              <a:rPr lang="en-US" sz="1600" dirty="0" smtClean="0"/>
              <a:t> </a:t>
            </a:r>
            <a:r>
              <a:rPr lang="en-US" sz="1600" dirty="0" err="1" smtClean="0"/>
              <a:t>vật</a:t>
            </a:r>
            <a:r>
              <a:rPr lang="en-US" sz="1600" dirty="0" smtClean="0"/>
              <a:t> </a:t>
            </a:r>
            <a:r>
              <a:rPr lang="en-US" sz="1600" dirty="0" err="1" smtClean="0"/>
              <a:t>lý</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mạng</a:t>
            </a:r>
            <a:r>
              <a:rPr lang="en-US" sz="1600" dirty="0" smtClean="0"/>
              <a:t> </a:t>
            </a:r>
            <a:r>
              <a:rPr lang="en-US" sz="1600" dirty="0" err="1" smtClean="0"/>
              <a:t>với</a:t>
            </a:r>
            <a:r>
              <a:rPr lang="en-US" sz="1600" dirty="0" smtClean="0"/>
              <a:t> </a:t>
            </a:r>
            <a:r>
              <a:rPr lang="en-US" sz="1600" dirty="0" err="1" smtClean="0"/>
              <a:t>những</a:t>
            </a:r>
            <a:r>
              <a:rPr lang="en-US" sz="1600" dirty="0" smtClean="0"/>
              <a:t> </a:t>
            </a:r>
            <a:r>
              <a:rPr lang="en-US" sz="1600" dirty="0" err="1" smtClean="0"/>
              <a:t>quy</a:t>
            </a:r>
            <a:r>
              <a:rPr lang="en-US" sz="1600" dirty="0" smtClean="0"/>
              <a:t> </a:t>
            </a:r>
            <a:r>
              <a:rPr lang="en-US" sz="1600" dirty="0" err="1" smtClean="0"/>
              <a:t>định</a:t>
            </a:r>
            <a:r>
              <a:rPr lang="en-US" sz="1600" dirty="0" smtClean="0"/>
              <a:t> </a:t>
            </a:r>
            <a:r>
              <a:rPr lang="en-US" sz="1600" dirty="0" err="1" smtClean="0"/>
              <a:t>như</a:t>
            </a:r>
            <a:r>
              <a:rPr lang="en-US" sz="1600" dirty="0" smtClean="0"/>
              <a:t>: </a:t>
            </a:r>
            <a:r>
              <a:rPr lang="en-US" sz="1600" dirty="0" err="1" smtClean="0"/>
              <a:t>ai</a:t>
            </a:r>
            <a:r>
              <a:rPr lang="en-US" sz="1600" dirty="0" smtClean="0"/>
              <a:t> </a:t>
            </a:r>
            <a:r>
              <a:rPr lang="en-US" sz="1600" dirty="0" err="1" smtClean="0"/>
              <a:t>được</a:t>
            </a:r>
            <a:r>
              <a:rPr lang="en-US" sz="1600" dirty="0" smtClean="0"/>
              <a:t> </a:t>
            </a:r>
            <a:r>
              <a:rPr lang="en-US" sz="1600" dirty="0" err="1" smtClean="0"/>
              <a:t>phép</a:t>
            </a:r>
            <a:r>
              <a:rPr lang="en-US" sz="1600" dirty="0" smtClean="0"/>
              <a:t> </a:t>
            </a:r>
            <a:r>
              <a:rPr lang="en-US" sz="1600" dirty="0" err="1" smtClean="0"/>
              <a:t>tiếp</a:t>
            </a:r>
            <a:r>
              <a:rPr lang="en-US" sz="1600" dirty="0" smtClean="0"/>
              <a:t> </a:t>
            </a:r>
            <a:r>
              <a:rPr lang="en-US" sz="1600" dirty="0" err="1" smtClean="0"/>
              <a:t>xúc</a:t>
            </a:r>
            <a:r>
              <a:rPr lang="en-US" sz="1600" dirty="0" smtClean="0"/>
              <a:t> </a:t>
            </a:r>
            <a:r>
              <a:rPr lang="en-US" sz="1600" dirty="0" err="1" smtClean="0"/>
              <a:t>với</a:t>
            </a:r>
            <a:r>
              <a:rPr lang="en-US" sz="1600" dirty="0" smtClean="0"/>
              <a:t> </a:t>
            </a:r>
            <a:r>
              <a:rPr lang="en-US" sz="1600" dirty="0" err="1" smtClean="0"/>
              <a:t>các</a:t>
            </a:r>
            <a:r>
              <a:rPr lang="en-US" sz="1600" dirty="0" smtClean="0"/>
              <a:t> </a:t>
            </a:r>
            <a:r>
              <a:rPr lang="en-US" sz="1600" dirty="0" err="1" smtClean="0"/>
              <a:t>máy</a:t>
            </a:r>
            <a:r>
              <a:rPr lang="en-US" sz="1600" dirty="0" smtClean="0"/>
              <a:t>; </a:t>
            </a:r>
            <a:r>
              <a:rPr lang="en-US" sz="1600" dirty="0" err="1" smtClean="0"/>
              <a:t>được</a:t>
            </a:r>
            <a:r>
              <a:rPr lang="en-US" sz="1600" dirty="0" smtClean="0"/>
              <a:t> </a:t>
            </a:r>
            <a:r>
              <a:rPr lang="en-US" sz="1600" dirty="0" err="1" smtClean="0"/>
              <a:t>phép</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máy</a:t>
            </a:r>
            <a:r>
              <a:rPr lang="en-US" sz="1600" dirty="0" smtClean="0"/>
              <a:t>; </a:t>
            </a:r>
            <a:r>
              <a:rPr lang="en-US" sz="1600" dirty="0" err="1" smtClean="0"/>
              <a:t>được</a:t>
            </a:r>
            <a:r>
              <a:rPr lang="en-US" sz="1600" dirty="0" smtClean="0"/>
              <a:t> </a:t>
            </a:r>
            <a:r>
              <a:rPr lang="en-US" sz="1600" dirty="0" err="1" smtClean="0"/>
              <a:t>phép</a:t>
            </a:r>
            <a:r>
              <a:rPr lang="en-US" sz="1600" dirty="0" smtClean="0"/>
              <a:t> </a:t>
            </a:r>
            <a:r>
              <a:rPr lang="en-US" sz="1600" dirty="0" err="1" smtClean="0"/>
              <a:t>gắn</a:t>
            </a:r>
            <a:r>
              <a:rPr lang="en-US" sz="1600" dirty="0" smtClean="0"/>
              <a:t> </a:t>
            </a:r>
            <a:r>
              <a:rPr lang="en-US" sz="1600" dirty="0" err="1" smtClean="0"/>
              <a:t>thêm</a:t>
            </a:r>
            <a:r>
              <a:rPr lang="en-US" sz="1600" dirty="0" smtClean="0"/>
              <a:t> </a:t>
            </a:r>
            <a:r>
              <a:rPr lang="en-US" sz="1600" dirty="0" err="1" smtClean="0"/>
              <a:t>thiết</a:t>
            </a:r>
            <a:r>
              <a:rPr lang="en-US" sz="1600" dirty="0" smtClean="0"/>
              <a:t> </a:t>
            </a:r>
            <a:r>
              <a:rPr lang="en-US" sz="1600" dirty="0" err="1" smtClean="0"/>
              <a:t>bị</a:t>
            </a:r>
            <a:r>
              <a:rPr lang="en-US" sz="1600" dirty="0" smtClean="0"/>
              <a:t> </a:t>
            </a:r>
            <a:r>
              <a:rPr lang="en-US" sz="1600" dirty="0" err="1" smtClean="0"/>
              <a:t>vào</a:t>
            </a:r>
            <a:r>
              <a:rPr lang="en-US" sz="1600" dirty="0" smtClean="0"/>
              <a:t> </a:t>
            </a:r>
            <a:r>
              <a:rPr lang="en-US" sz="1600" dirty="0" err="1" smtClean="0"/>
              <a:t>máy</a:t>
            </a:r>
            <a:r>
              <a:rPr lang="en-US" sz="1600" dirty="0" smtClean="0"/>
              <a:t>; </a:t>
            </a:r>
            <a:r>
              <a:rPr lang="en-US" sz="1600" dirty="0" err="1" smtClean="0"/>
              <a:t>được</a:t>
            </a:r>
            <a:r>
              <a:rPr lang="en-US" sz="1600" dirty="0" smtClean="0"/>
              <a:t> </a:t>
            </a:r>
            <a:r>
              <a:rPr lang="en-US" sz="1600" dirty="0" err="1" smtClean="0"/>
              <a:t>phép</a:t>
            </a:r>
            <a:r>
              <a:rPr lang="en-US" sz="1600" dirty="0" smtClean="0"/>
              <a:t> </a:t>
            </a:r>
            <a:r>
              <a:rPr lang="en-US" sz="1600" dirty="0" err="1" smtClean="0"/>
              <a:t>cài</a:t>
            </a:r>
            <a:r>
              <a:rPr lang="en-US" sz="1600" dirty="0" smtClean="0"/>
              <a:t> </a:t>
            </a:r>
            <a:r>
              <a:rPr lang="en-US" sz="1600" dirty="0" err="1" smtClean="0"/>
              <a:t>đặt</a:t>
            </a:r>
            <a:r>
              <a:rPr lang="en-US" sz="1600" dirty="0" smtClean="0"/>
              <a:t> </a:t>
            </a:r>
            <a:r>
              <a:rPr lang="en-US" sz="1600" dirty="0" err="1" smtClean="0"/>
              <a:t>những</a:t>
            </a:r>
            <a:r>
              <a:rPr lang="en-US" sz="1600" dirty="0" smtClean="0"/>
              <a:t> </a:t>
            </a:r>
            <a:r>
              <a:rPr lang="en-US" sz="1600" dirty="0" err="1" smtClean="0"/>
              <a:t>loại</a:t>
            </a:r>
            <a:r>
              <a:rPr lang="en-US" sz="1600" dirty="0" smtClean="0"/>
              <a:t> </a:t>
            </a:r>
            <a:r>
              <a:rPr lang="en-US" sz="1600" dirty="0" err="1" smtClean="0"/>
              <a:t>chương</a:t>
            </a:r>
            <a:r>
              <a:rPr lang="en-US" sz="1600" dirty="0" smtClean="0"/>
              <a:t> </a:t>
            </a:r>
            <a:r>
              <a:rPr lang="en-US" sz="1600" dirty="0" err="1" smtClean="0"/>
              <a:t>trình</a:t>
            </a:r>
            <a:r>
              <a:rPr lang="en-US" sz="1600" dirty="0" smtClean="0"/>
              <a:t> </a:t>
            </a:r>
            <a:r>
              <a:rPr lang="en-US" sz="1600" dirty="0" err="1" smtClean="0"/>
              <a:t>nào</a:t>
            </a:r>
            <a:r>
              <a:rPr lang="en-US" sz="1600" dirty="0" smtClean="0"/>
              <a:t> (</a:t>
            </a:r>
            <a:r>
              <a:rPr lang="en-US" sz="1600" dirty="0" err="1" smtClean="0"/>
              <a:t>không</a:t>
            </a:r>
            <a:r>
              <a:rPr lang="en-US" sz="1600" dirty="0" smtClean="0"/>
              <a:t> </a:t>
            </a:r>
            <a:r>
              <a:rPr lang="en-US" sz="1600" dirty="0" err="1" smtClean="0"/>
              <a:t>cho</a:t>
            </a:r>
            <a:r>
              <a:rPr lang="en-US" sz="1600" dirty="0" smtClean="0"/>
              <a:t> </a:t>
            </a:r>
            <a:r>
              <a:rPr lang="en-US" sz="1600" dirty="0" err="1" smtClean="0"/>
              <a:t>phép</a:t>
            </a:r>
            <a:r>
              <a:rPr lang="en-US" sz="1600" dirty="0" smtClean="0"/>
              <a:t> </a:t>
            </a:r>
            <a:r>
              <a:rPr lang="en-US" sz="1600" dirty="0" err="1" smtClean="0"/>
              <a:t>người</a:t>
            </a:r>
            <a:r>
              <a:rPr lang="en-US" sz="1600" dirty="0" smtClean="0"/>
              <a:t> </a:t>
            </a:r>
            <a:r>
              <a:rPr lang="en-US" sz="1600" dirty="0" err="1" smtClean="0"/>
              <a:t>dùng</a:t>
            </a:r>
            <a:r>
              <a:rPr lang="en-US" sz="1600" dirty="0" smtClean="0"/>
              <a:t> </a:t>
            </a:r>
            <a:r>
              <a:rPr lang="en-US" sz="1600" dirty="0" err="1" smtClean="0"/>
              <a:t>tự</a:t>
            </a:r>
            <a:r>
              <a:rPr lang="en-US" sz="1600" dirty="0" smtClean="0"/>
              <a:t> ý </a:t>
            </a:r>
            <a:r>
              <a:rPr lang="en-US" sz="1600" dirty="0" err="1" smtClean="0"/>
              <a:t>cài</a:t>
            </a:r>
            <a:r>
              <a:rPr lang="en-US" sz="1600" dirty="0" smtClean="0"/>
              <a:t> </a:t>
            </a:r>
            <a:r>
              <a:rPr lang="en-US" sz="1600" dirty="0" err="1" smtClean="0"/>
              <a:t>đặt</a:t>
            </a:r>
            <a:r>
              <a:rPr lang="en-US" sz="1600" dirty="0" smtClean="0"/>
              <a:t> </a:t>
            </a:r>
            <a:r>
              <a:rPr lang="en-US" sz="1600" dirty="0" err="1" smtClean="0"/>
              <a:t>chương</a:t>
            </a:r>
            <a:r>
              <a:rPr lang="en-US" sz="1600" dirty="0" smtClean="0"/>
              <a:t> </a:t>
            </a:r>
            <a:r>
              <a:rPr lang="en-US" sz="1600" dirty="0" err="1" smtClean="0"/>
              <a:t>trình</a:t>
            </a:r>
            <a:r>
              <a:rPr lang="en-US" sz="1600" dirty="0" smtClean="0"/>
              <a:t>), </a:t>
            </a:r>
            <a:r>
              <a:rPr lang="en-US" sz="1600" dirty="0" err="1" smtClean="0"/>
              <a:t>v.v</a:t>
            </a:r>
            <a:r>
              <a:rPr lang="en-US" sz="1600" dirty="0" smtClean="0"/>
              <a:t>… </a:t>
            </a:r>
            <a:r>
              <a:rPr lang="en-US" sz="1600" dirty="0" err="1" smtClean="0"/>
              <a:t>nhằm</a:t>
            </a:r>
            <a:r>
              <a:rPr lang="en-US" sz="1600" dirty="0" smtClean="0"/>
              <a:t> </a:t>
            </a:r>
            <a:r>
              <a:rPr lang="en-US" sz="1600" dirty="0" err="1" smtClean="0"/>
              <a:t>hạn</a:t>
            </a:r>
            <a:r>
              <a:rPr lang="en-US" sz="1600" dirty="0" smtClean="0"/>
              <a:t> </a:t>
            </a:r>
            <a:r>
              <a:rPr lang="en-US" sz="1600" dirty="0" err="1" smtClean="0"/>
              <a:t>chế</a:t>
            </a:r>
            <a:r>
              <a:rPr lang="en-US" sz="1600" dirty="0" smtClean="0"/>
              <a:t> </a:t>
            </a:r>
            <a:r>
              <a:rPr lang="en-US" sz="1600" dirty="0" err="1" smtClean="0"/>
              <a:t>đến</a:t>
            </a:r>
            <a:r>
              <a:rPr lang="en-US" sz="1600" dirty="0" smtClean="0"/>
              <a:t> </a:t>
            </a:r>
            <a:r>
              <a:rPr lang="en-US" sz="1600" dirty="0" err="1" smtClean="0"/>
              <a:t>mức</a:t>
            </a:r>
            <a:r>
              <a:rPr lang="en-US" sz="1600" dirty="0" smtClean="0"/>
              <a:t> </a:t>
            </a:r>
            <a:r>
              <a:rPr lang="en-US" sz="1600" dirty="0" err="1" smtClean="0"/>
              <a:t>tối</a:t>
            </a:r>
            <a:r>
              <a:rPr lang="en-US" sz="1600" dirty="0" smtClean="0"/>
              <a:t> </a:t>
            </a:r>
            <a:r>
              <a:rPr lang="en-US" sz="1600" dirty="0" err="1" smtClean="0"/>
              <a:t>đa</a:t>
            </a:r>
            <a:r>
              <a:rPr lang="en-US" sz="1600" dirty="0" smtClean="0"/>
              <a:t> </a:t>
            </a:r>
            <a:r>
              <a:rPr lang="en-US" sz="1600" dirty="0" err="1" smtClean="0"/>
              <a:t>khả</a:t>
            </a:r>
            <a:r>
              <a:rPr lang="en-US" sz="1600" dirty="0" smtClean="0"/>
              <a:t> </a:t>
            </a:r>
            <a:r>
              <a:rPr lang="en-US" sz="1600" dirty="0" err="1" smtClean="0"/>
              <a:t>năng</a:t>
            </a:r>
            <a:r>
              <a:rPr lang="en-US" sz="1600" dirty="0" smtClean="0"/>
              <a:t> </a:t>
            </a:r>
            <a:r>
              <a:rPr lang="en-US" sz="1600" dirty="0" err="1" smtClean="0"/>
              <a:t>xâm</a:t>
            </a:r>
            <a:r>
              <a:rPr lang="en-US" sz="1600" dirty="0" smtClean="0"/>
              <a:t> </a:t>
            </a:r>
            <a:r>
              <a:rPr lang="en-US" sz="1600" dirty="0" err="1" smtClean="0"/>
              <a:t>nhập</a:t>
            </a:r>
            <a:r>
              <a:rPr lang="en-US" sz="1600" dirty="0" smtClean="0"/>
              <a:t> </a:t>
            </a:r>
            <a:r>
              <a:rPr lang="en-US" sz="1600" dirty="0" err="1" smtClean="0"/>
              <a:t>về</a:t>
            </a:r>
            <a:r>
              <a:rPr lang="en-US" sz="1600" dirty="0" smtClean="0"/>
              <a:t> </a:t>
            </a:r>
            <a:r>
              <a:rPr lang="en-US" sz="1600" dirty="0" err="1" smtClean="0"/>
              <a:t>mặt</a:t>
            </a:r>
            <a:r>
              <a:rPr lang="en-US" sz="1600" dirty="0" smtClean="0"/>
              <a:t> </a:t>
            </a:r>
            <a:r>
              <a:rPr lang="en-US" sz="1600" dirty="0" err="1" smtClean="0"/>
              <a:t>vật</a:t>
            </a:r>
            <a:r>
              <a:rPr lang="en-US" sz="1600" dirty="0" smtClean="0"/>
              <a:t> </a:t>
            </a:r>
            <a:r>
              <a:rPr lang="en-US" sz="1600" dirty="0" err="1" smtClean="0"/>
              <a:t>lý</a:t>
            </a:r>
            <a:r>
              <a:rPr lang="en-US" sz="1600" dirty="0" smtClean="0"/>
              <a:t> </a:t>
            </a:r>
            <a:r>
              <a:rPr lang="en-US" sz="1600" dirty="0" err="1" smtClean="0"/>
              <a:t>đế</a:t>
            </a:r>
            <a:r>
              <a:rPr lang="en-US" sz="1600" dirty="0" smtClean="0"/>
              <a:t> </a:t>
            </a:r>
            <a:r>
              <a:rPr lang="en-US" sz="1600" dirty="0" err="1" smtClean="0"/>
              <a:t>cài</a:t>
            </a:r>
            <a:r>
              <a:rPr lang="en-US" sz="1600" dirty="0" smtClean="0"/>
              <a:t> </a:t>
            </a:r>
            <a:r>
              <a:rPr lang="en-US" sz="1600" dirty="0" err="1" smtClean="0"/>
              <a:t>đặt</a:t>
            </a:r>
            <a:r>
              <a:rPr lang="en-US" sz="1600" dirty="0" smtClean="0"/>
              <a:t> </a:t>
            </a:r>
            <a:r>
              <a:rPr lang="en-US" sz="1600" dirty="0" err="1" smtClean="0"/>
              <a:t>các</a:t>
            </a:r>
            <a:r>
              <a:rPr lang="en-US" sz="1600" dirty="0" smtClean="0"/>
              <a:t> </a:t>
            </a:r>
            <a:r>
              <a:rPr lang="en-US" sz="1600" dirty="0" err="1" smtClean="0"/>
              <a:t>chương</a:t>
            </a:r>
            <a:r>
              <a:rPr lang="en-US" sz="1600" dirty="0" smtClean="0"/>
              <a:t> </a:t>
            </a:r>
            <a:r>
              <a:rPr lang="en-US" sz="1600" dirty="0" err="1" smtClean="0"/>
              <a:t>trình</a:t>
            </a:r>
            <a:r>
              <a:rPr lang="en-US" sz="1600" dirty="0" smtClean="0"/>
              <a:t> </a:t>
            </a:r>
            <a:r>
              <a:rPr lang="en-US" sz="1600" dirty="0" err="1" smtClean="0"/>
              <a:t>nghe</a:t>
            </a:r>
            <a:r>
              <a:rPr lang="en-US" sz="1600" dirty="0" smtClean="0"/>
              <a:t> </a:t>
            </a:r>
            <a:r>
              <a:rPr lang="en-US" sz="1600" dirty="0" err="1" smtClean="0"/>
              <a:t>lén</a:t>
            </a:r>
            <a:r>
              <a:rPr lang="en-US" sz="1600" dirty="0" smtClean="0"/>
              <a:t> </a:t>
            </a:r>
            <a:r>
              <a:rPr lang="en-US" sz="1600" dirty="0" err="1" smtClean="0"/>
              <a:t>trong</a:t>
            </a:r>
            <a:r>
              <a:rPr lang="en-US" sz="1600" dirty="0" smtClean="0"/>
              <a:t> </a:t>
            </a:r>
            <a:r>
              <a:rPr lang="en-US" sz="1600" dirty="0" err="1" smtClean="0"/>
              <a:t>mạng</a:t>
            </a:r>
            <a:r>
              <a:rPr lang="en-US" sz="1600" dirty="0" smtClean="0"/>
              <a:t>. </a:t>
            </a:r>
            <a:r>
              <a:rPr lang="en-US" sz="1600" dirty="0" err="1" smtClean="0"/>
              <a:t>Không</a:t>
            </a:r>
            <a:r>
              <a:rPr lang="en-US" sz="1600" dirty="0" smtClean="0"/>
              <a:t> </a:t>
            </a:r>
            <a:r>
              <a:rPr lang="en-US" sz="1600" dirty="0" err="1" smtClean="0"/>
              <a:t>có</a:t>
            </a:r>
            <a:r>
              <a:rPr lang="en-US" sz="1600" dirty="0" smtClean="0"/>
              <a:t> </a:t>
            </a:r>
            <a:r>
              <a:rPr lang="en-US" sz="1600" dirty="0" err="1" smtClean="0"/>
              <a:t>giải</a:t>
            </a:r>
            <a:r>
              <a:rPr lang="en-US" sz="1600" dirty="0" smtClean="0"/>
              <a:t> </a:t>
            </a:r>
            <a:r>
              <a:rPr lang="en-US" sz="1600" dirty="0" err="1" smtClean="0"/>
              <a:t>pháp</a:t>
            </a:r>
            <a:r>
              <a:rPr lang="en-US" sz="1600" dirty="0" smtClean="0"/>
              <a:t> </a:t>
            </a:r>
            <a:r>
              <a:rPr lang="en-US" sz="1600" dirty="0" err="1" smtClean="0"/>
              <a:t>hoàn</a:t>
            </a:r>
            <a:r>
              <a:rPr lang="en-US" sz="1600" dirty="0" smtClean="0"/>
              <a:t> </a:t>
            </a:r>
            <a:r>
              <a:rPr lang="en-US" sz="1600" dirty="0" err="1" smtClean="0"/>
              <a:t>hảo</a:t>
            </a:r>
            <a:r>
              <a:rPr lang="en-US" sz="1600" dirty="0" smtClean="0"/>
              <a:t> </a:t>
            </a:r>
            <a:r>
              <a:rPr lang="en-US" sz="1600" dirty="0" err="1" smtClean="0"/>
              <a:t>để</a:t>
            </a:r>
            <a:r>
              <a:rPr lang="en-US" sz="1600" dirty="0" smtClean="0"/>
              <a:t> </a:t>
            </a:r>
            <a:r>
              <a:rPr lang="en-US" sz="1600" dirty="0" err="1" smtClean="0"/>
              <a:t>chống</a:t>
            </a:r>
            <a:r>
              <a:rPr lang="en-US" sz="1600" dirty="0" smtClean="0"/>
              <a:t> </a:t>
            </a:r>
            <a:r>
              <a:rPr lang="en-US" sz="1600" dirty="0" err="1" smtClean="0"/>
              <a:t>nghe</a:t>
            </a:r>
            <a:r>
              <a:rPr lang="en-US" sz="1600" dirty="0" smtClean="0"/>
              <a:t> </a:t>
            </a:r>
            <a:r>
              <a:rPr lang="en-US" sz="1600" dirty="0" err="1" smtClean="0"/>
              <a:t>trộm</a:t>
            </a:r>
            <a:r>
              <a:rPr lang="en-US" sz="1600" dirty="0" smtClean="0"/>
              <a:t>, </a:t>
            </a:r>
            <a:r>
              <a:rPr lang="en-US" sz="1600" dirty="0" err="1" smtClean="0"/>
              <a:t>đề</a:t>
            </a:r>
            <a:r>
              <a:rPr lang="en-US" sz="1600" dirty="0" smtClean="0"/>
              <a:t> </a:t>
            </a:r>
            <a:r>
              <a:rPr lang="en-US" sz="1600" dirty="0" err="1" smtClean="0"/>
              <a:t>phòng</a:t>
            </a:r>
            <a:r>
              <a:rPr lang="en-US" sz="1600" dirty="0" smtClean="0"/>
              <a:t> </a:t>
            </a:r>
            <a:r>
              <a:rPr lang="en-US" sz="1600" dirty="0" err="1" smtClean="0"/>
              <a:t>trước</a:t>
            </a:r>
            <a:r>
              <a:rPr lang="en-US" sz="1600" dirty="0" smtClean="0"/>
              <a:t> </a:t>
            </a:r>
            <a:r>
              <a:rPr lang="en-US" sz="1600" dirty="0" err="1" smtClean="0"/>
              <a:t>khi</a:t>
            </a:r>
            <a:r>
              <a:rPr lang="en-US" sz="1600" dirty="0" smtClean="0"/>
              <a:t> </a:t>
            </a:r>
            <a:r>
              <a:rPr lang="en-US" sz="1600" dirty="0" err="1" smtClean="0"/>
              <a:t>đã</a:t>
            </a:r>
            <a:r>
              <a:rPr lang="en-US" sz="1600" dirty="0" smtClean="0"/>
              <a:t> </a:t>
            </a:r>
            <a:r>
              <a:rPr lang="en-US" sz="1600" dirty="0" err="1" smtClean="0"/>
              <a:t>rồi</a:t>
            </a:r>
            <a:r>
              <a:rPr lang="en-US" sz="1600" dirty="0" smtClean="0"/>
              <a:t> </a:t>
            </a:r>
            <a:r>
              <a:rPr lang="en-US" sz="1600" dirty="0" err="1" smtClean="0"/>
              <a:t>xem</a:t>
            </a:r>
            <a:r>
              <a:rPr lang="en-US" sz="1600" dirty="0" smtClean="0"/>
              <a:t> </a:t>
            </a:r>
            <a:r>
              <a:rPr lang="en-US" sz="1600" dirty="0" err="1" smtClean="0"/>
              <a:t>ra</a:t>
            </a:r>
            <a:r>
              <a:rPr lang="en-US" sz="1600" dirty="0" smtClean="0"/>
              <a:t> </a:t>
            </a:r>
            <a:r>
              <a:rPr lang="en-US" sz="1600" dirty="0" err="1" smtClean="0"/>
              <a:t>là</a:t>
            </a:r>
            <a:r>
              <a:rPr lang="en-US" sz="1600" dirty="0" smtClean="0"/>
              <a:t> </a:t>
            </a:r>
            <a:r>
              <a:rPr lang="en-US" sz="1600" dirty="0" err="1" smtClean="0"/>
              <a:t>giải</a:t>
            </a:r>
            <a:r>
              <a:rPr lang="en-US" sz="1600" dirty="0" smtClean="0"/>
              <a:t> </a:t>
            </a:r>
            <a:r>
              <a:rPr lang="en-US" sz="1600" dirty="0" err="1" smtClean="0"/>
              <a:t>pháp</a:t>
            </a:r>
            <a:r>
              <a:rPr lang="en-US" sz="1600" dirty="0" smtClean="0"/>
              <a:t> </a:t>
            </a:r>
            <a:r>
              <a:rPr lang="en-US" sz="1600" dirty="0" err="1" smtClean="0"/>
              <a:t>khả</a:t>
            </a:r>
            <a:r>
              <a:rPr lang="en-US" sz="1600" dirty="0" smtClean="0"/>
              <a:t> </a:t>
            </a:r>
            <a:r>
              <a:rPr lang="en-US" sz="1600" dirty="0" err="1" smtClean="0"/>
              <a:t>thi</a:t>
            </a:r>
            <a:r>
              <a:rPr lang="en-US" sz="1600" dirty="0" smtClean="0"/>
              <a:t> </a:t>
            </a:r>
            <a:r>
              <a:rPr lang="en-US" sz="1600" dirty="0" err="1" smtClean="0"/>
              <a:t>nhất</a:t>
            </a:r>
            <a:r>
              <a:rPr lang="en-US" sz="1600" dirty="0" smtClean="0"/>
              <a:t>.</a:t>
            </a:r>
            <a:endParaRPr lang="vi-VN" sz="1600" dirty="0">
              <a:latin typeface="+mj-lt"/>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37</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37</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357290" y="1142984"/>
            <a:ext cx="7286676" cy="1354217"/>
          </a:xfrm>
          <a:prstGeom prst="rect">
            <a:avLst/>
          </a:prstGeom>
          <a:noFill/>
        </p:spPr>
        <p:txBody>
          <a:bodyPr wrap="square" rtlCol="0">
            <a:spAutoFit/>
          </a:bodyPr>
          <a:lstStyle/>
          <a:p>
            <a:r>
              <a:rPr lang="en-US" sz="2800" u="sng" dirty="0" err="1" smtClean="0">
                <a:solidFill>
                  <a:srgbClr val="FF0000"/>
                </a:solidFill>
                <a:latin typeface="+mj-lt"/>
              </a:rPr>
              <a:t>Tổng</a:t>
            </a:r>
            <a:r>
              <a:rPr lang="en-US" sz="2800" u="sng" dirty="0" smtClean="0">
                <a:solidFill>
                  <a:srgbClr val="FF0000"/>
                </a:solidFill>
                <a:latin typeface="+mj-lt"/>
              </a:rPr>
              <a:t> </a:t>
            </a:r>
            <a:r>
              <a:rPr lang="en-US" sz="2800" u="sng" dirty="0" err="1" smtClean="0">
                <a:solidFill>
                  <a:srgbClr val="FF0000"/>
                </a:solidFill>
                <a:latin typeface="+mj-lt"/>
              </a:rPr>
              <a:t>quan</a:t>
            </a:r>
            <a:r>
              <a:rPr lang="en-US" sz="2800" u="sng" dirty="0" smtClean="0">
                <a:solidFill>
                  <a:srgbClr val="FF0000"/>
                </a:solidFill>
                <a:latin typeface="+mj-lt"/>
              </a:rPr>
              <a:t> </a:t>
            </a:r>
            <a:r>
              <a:rPr lang="en-US" sz="2800" u="sng" dirty="0" err="1" smtClean="0">
                <a:solidFill>
                  <a:srgbClr val="FF0000"/>
                </a:solidFill>
                <a:latin typeface="+mj-lt"/>
              </a:rPr>
              <a:t>và</a:t>
            </a:r>
            <a:r>
              <a:rPr lang="en-US" sz="2800" u="sng" dirty="0" smtClean="0">
                <a:solidFill>
                  <a:srgbClr val="FF0000"/>
                </a:solidFill>
                <a:latin typeface="+mj-lt"/>
              </a:rPr>
              <a:t> </a:t>
            </a:r>
            <a:r>
              <a:rPr lang="en-US" sz="2800" u="sng" dirty="0" err="1" smtClean="0">
                <a:solidFill>
                  <a:srgbClr val="FF0000"/>
                </a:solidFill>
                <a:latin typeface="+mj-lt"/>
              </a:rPr>
              <a:t>kết</a:t>
            </a:r>
            <a:r>
              <a:rPr lang="en-US" sz="2800" u="sng" dirty="0" smtClean="0">
                <a:solidFill>
                  <a:srgbClr val="FF0000"/>
                </a:solidFill>
                <a:latin typeface="+mj-lt"/>
              </a:rPr>
              <a:t> </a:t>
            </a:r>
            <a:r>
              <a:rPr lang="en-US" sz="2800" u="sng" dirty="0" err="1" smtClean="0">
                <a:solidFill>
                  <a:srgbClr val="FF0000"/>
                </a:solidFill>
                <a:latin typeface="+mj-lt"/>
              </a:rPr>
              <a:t>luận</a:t>
            </a:r>
            <a:r>
              <a:rPr lang="en-US" sz="2800" u="sng" dirty="0" smtClean="0">
                <a:solidFill>
                  <a:srgbClr val="FF0000"/>
                </a:solidFill>
                <a:latin typeface="+mj-lt"/>
              </a:rPr>
              <a:t>:</a:t>
            </a:r>
          </a:p>
          <a:p>
            <a:r>
              <a:rPr lang="vi-VN" dirty="0" smtClean="0">
                <a:latin typeface="+mj-lt"/>
              </a:rPr>
              <a:t>a.  Sử dụng SSL và chuẩn bảo mật</a:t>
            </a:r>
          </a:p>
          <a:p>
            <a:r>
              <a:rPr lang="vi-VN" dirty="0" smtClean="0">
                <a:latin typeface="+mj-lt"/>
              </a:rPr>
              <a:t>b.  Quy trình phát triển phần mềm đầy đủ các công đoạn</a:t>
            </a:r>
          </a:p>
          <a:p>
            <a:r>
              <a:rPr lang="vi-VN" dirty="0" smtClean="0">
                <a:latin typeface="+mj-lt"/>
              </a:rPr>
              <a:t>c.  Phổ biến và sử dụng các biện pháp phát hiện lỗi trong quá trình lập trình</a:t>
            </a:r>
            <a:endParaRPr lang="en-US" dirty="0" smtClean="0">
              <a:latin typeface="+mj-lt"/>
            </a:endParaRPr>
          </a:p>
        </p:txBody>
      </p:sp>
      <p:grpSp>
        <p:nvGrpSpPr>
          <p:cNvPr id="13" name="Group 12"/>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6" name="Picture 15"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TextBox 16"/>
          <p:cNvSpPr txBox="1"/>
          <p:nvPr/>
        </p:nvSpPr>
        <p:spPr>
          <a:xfrm>
            <a:off x="1285852" y="2500306"/>
            <a:ext cx="7643833" cy="3693319"/>
          </a:xfrm>
          <a:prstGeom prst="rect">
            <a:avLst/>
          </a:prstGeom>
          <a:noFill/>
        </p:spPr>
        <p:txBody>
          <a:bodyPr wrap="square" rtlCol="0">
            <a:spAutoFit/>
          </a:bodyPr>
          <a:lstStyle/>
          <a:p>
            <a:r>
              <a:rPr lang="vi-VN" b="1" u="sng" dirty="0" smtClean="0">
                <a:latin typeface="+mj-lt"/>
              </a:rPr>
              <a:t>a.Sử dụng SSL và bảo mật</a:t>
            </a:r>
          </a:p>
          <a:p>
            <a:r>
              <a:rPr lang="vi-VN" dirty="0" smtClean="0">
                <a:latin typeface="+mj-lt"/>
              </a:rPr>
              <a:t>Những mục đích chính của việc phát triển SSL là: </a:t>
            </a:r>
          </a:p>
          <a:p>
            <a:r>
              <a:rPr lang="vi-VN" dirty="0" smtClean="0">
                <a:latin typeface="+mj-lt"/>
              </a:rPr>
              <a:t>•  Xác thực server và client với nhau: SSL hỗ trợ sử dụng các kỹthuật mã hoá khoá chuẩn (mã hoá sử dụng khoá công khai) để xác thực các đối tác truyền thông với nhau. Hầu hết các ứng dụng hiện nay xác thực các client bằng cách sử dụng chứng chỉ số, SSL cũng có thể sử dụng phương pháp này đểxác thực client. </a:t>
            </a:r>
          </a:p>
          <a:p>
            <a:r>
              <a:rPr lang="vi-VN" dirty="0" smtClean="0">
                <a:latin typeface="+mj-lt"/>
              </a:rPr>
              <a:t>•  Đảm bảo toàn vẹn dữ liệu: trong một phiên làm việc, dữ liệu không thể bị làm hỏng dù vô tình hay cố ý. </a:t>
            </a:r>
          </a:p>
          <a:p>
            <a:r>
              <a:rPr lang="vi-VN" dirty="0" smtClean="0">
                <a:latin typeface="+mj-lt"/>
              </a:rPr>
              <a:t>•  Bảo vệ tính riêng tư: dữ liệu trao đổi giữa client và server phải được bảo vệ, tránh bị đánh cắp trên đường truyền và chỉ có đúng người nhận mới có thể đọc được các dữ liệu đó. Các dữ liệu được bảo vệ bao gồm các những dữ liệu liên quan đến chính hoạt động giao thức (các thông tin trao đổi trong quá trình thiết lập phiên làm việc SSL) và các dữ liệu thực trao đổi trong phiên làm việc.</a:t>
            </a:r>
            <a:endParaRPr lang="vi-VN" dirty="0">
              <a:latin typeface="+mj-lt"/>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38</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58214" y="6357958"/>
            <a:ext cx="476280" cy="357166"/>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38</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12"/>
          <p:cNvGrpSpPr/>
          <p:nvPr/>
        </p:nvGrpSpPr>
        <p:grpSpPr>
          <a:xfrm>
            <a:off x="8085835" y="214266"/>
            <a:ext cx="986759" cy="638474"/>
            <a:chOff x="7786710" y="571480"/>
            <a:chExt cx="1143008" cy="714380"/>
          </a:xfrm>
        </p:grpSpPr>
        <p:sp>
          <p:nvSpPr>
            <p:cNvPr id="14" name="Flowchart: Punched Tape 13"/>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6" name="Picture 15"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Box 17"/>
          <p:cNvSpPr txBox="1"/>
          <p:nvPr/>
        </p:nvSpPr>
        <p:spPr>
          <a:xfrm>
            <a:off x="1428728" y="1214422"/>
            <a:ext cx="6365845" cy="369332"/>
          </a:xfrm>
          <a:prstGeom prst="rect">
            <a:avLst/>
          </a:prstGeom>
          <a:noFill/>
        </p:spPr>
        <p:txBody>
          <a:bodyPr wrap="none" rtlCol="0">
            <a:spAutoFit/>
          </a:bodyPr>
          <a:lstStyle/>
          <a:p>
            <a:r>
              <a:rPr lang="vi-VN" b="1" u="sng" dirty="0" smtClean="0"/>
              <a:t>b.  Quy trình phát triển phần mềm đầy đủ các công đoạn</a:t>
            </a:r>
          </a:p>
        </p:txBody>
      </p:sp>
      <p:graphicFrame>
        <p:nvGraphicFramePr>
          <p:cNvPr id="24" name="Table 23"/>
          <p:cNvGraphicFramePr>
            <a:graphicFrameLocks noGrp="1"/>
          </p:cNvGraphicFramePr>
          <p:nvPr/>
        </p:nvGraphicFramePr>
        <p:xfrm>
          <a:off x="1285852" y="1643050"/>
          <a:ext cx="2357454" cy="609600"/>
        </p:xfrm>
        <a:graphic>
          <a:graphicData uri="http://schemas.openxmlformats.org/drawingml/2006/table">
            <a:tbl>
              <a:tblPr firstRow="1" bandRow="1">
                <a:tableStyleId>{5C22544A-7EE6-4342-B048-85BDC9FD1C3A}</a:tableStyleId>
              </a:tblPr>
              <a:tblGrid>
                <a:gridCol w="2357454"/>
              </a:tblGrid>
              <a:tr h="285752">
                <a:tc>
                  <a:txBody>
                    <a:bodyPr/>
                    <a:lstStyle/>
                    <a:p>
                      <a:pPr algn="ctr"/>
                      <a:r>
                        <a:rPr lang="vi-VN" sz="1400" dirty="0" smtClean="0"/>
                        <a:t>Xác</a:t>
                      </a:r>
                      <a:r>
                        <a:rPr lang="vi-VN" sz="1400" baseline="0" dirty="0" smtClean="0"/>
                        <a:t> định yêu cầu hệ thống</a:t>
                      </a:r>
                      <a:endParaRPr lang="vi-VN" sz="1400" dirty="0"/>
                    </a:p>
                  </a:txBody>
                  <a:tcPr/>
                </a:tc>
              </a:tr>
              <a:tr h="285752">
                <a:tc>
                  <a:txBody>
                    <a:bodyPr/>
                    <a:lstStyle/>
                    <a:p>
                      <a:pPr algn="ctr"/>
                      <a:r>
                        <a:rPr lang="vi-VN" sz="1400" dirty="0" smtClean="0"/>
                        <a:t>Kiểm</a:t>
                      </a:r>
                      <a:r>
                        <a:rPr lang="vi-VN" sz="1400" baseline="0" dirty="0" smtClean="0"/>
                        <a:t> chứng</a:t>
                      </a:r>
                      <a:endParaRPr lang="vi-VN" sz="1400" dirty="0"/>
                    </a:p>
                  </a:txBody>
                  <a:tcPr/>
                </a:tc>
              </a:tr>
            </a:tbl>
          </a:graphicData>
        </a:graphic>
      </p:graphicFrame>
      <p:graphicFrame>
        <p:nvGraphicFramePr>
          <p:cNvPr id="25" name="Table 24"/>
          <p:cNvGraphicFramePr>
            <a:graphicFrameLocks noGrp="1"/>
          </p:cNvGraphicFramePr>
          <p:nvPr/>
        </p:nvGraphicFramePr>
        <p:xfrm>
          <a:off x="3643306" y="3643314"/>
          <a:ext cx="1571636" cy="609600"/>
        </p:xfrm>
        <a:graphic>
          <a:graphicData uri="http://schemas.openxmlformats.org/drawingml/2006/table">
            <a:tbl>
              <a:tblPr firstRow="1" bandRow="1">
                <a:tableStyleId>{5C22544A-7EE6-4342-B048-85BDC9FD1C3A}</a:tableStyleId>
              </a:tblPr>
              <a:tblGrid>
                <a:gridCol w="1571636"/>
              </a:tblGrid>
              <a:tr h="0">
                <a:tc>
                  <a:txBody>
                    <a:bodyPr/>
                    <a:lstStyle/>
                    <a:p>
                      <a:pPr algn="ctr"/>
                      <a:r>
                        <a:rPr lang="vi-VN" sz="1400" dirty="0" smtClean="0"/>
                        <a:t>Thiết</a:t>
                      </a:r>
                      <a:r>
                        <a:rPr lang="vi-VN" sz="1400" baseline="0" dirty="0" smtClean="0"/>
                        <a:t> kế chi tiết</a:t>
                      </a:r>
                      <a:endParaRPr lang="vi-VN" sz="1400" dirty="0"/>
                    </a:p>
                  </a:txBody>
                  <a:tcPr/>
                </a:tc>
              </a:tr>
              <a:tr h="0">
                <a:tc>
                  <a:txBody>
                    <a:bodyPr/>
                    <a:lstStyle/>
                    <a:p>
                      <a:pPr algn="ctr"/>
                      <a:r>
                        <a:rPr lang="vi-VN" sz="1400" dirty="0" smtClean="0"/>
                        <a:t>Kiểm</a:t>
                      </a:r>
                      <a:r>
                        <a:rPr lang="vi-VN" sz="1400" baseline="0" dirty="0" smtClean="0"/>
                        <a:t> chứng</a:t>
                      </a:r>
                      <a:endParaRPr lang="vi-VN" sz="1400" dirty="0"/>
                    </a:p>
                  </a:txBody>
                  <a:tcPr/>
                </a:tc>
              </a:tr>
            </a:tbl>
          </a:graphicData>
        </a:graphic>
      </p:graphicFrame>
      <p:graphicFrame>
        <p:nvGraphicFramePr>
          <p:cNvPr id="26" name="Table 25"/>
          <p:cNvGraphicFramePr>
            <a:graphicFrameLocks noGrp="1"/>
          </p:cNvGraphicFramePr>
          <p:nvPr/>
        </p:nvGraphicFramePr>
        <p:xfrm>
          <a:off x="5572132" y="5643578"/>
          <a:ext cx="1857388" cy="609600"/>
        </p:xfrm>
        <a:graphic>
          <a:graphicData uri="http://schemas.openxmlformats.org/drawingml/2006/table">
            <a:tbl>
              <a:tblPr firstRow="1" bandRow="1">
                <a:tableStyleId>{5C22544A-7EE6-4342-B048-85BDC9FD1C3A}</a:tableStyleId>
              </a:tblPr>
              <a:tblGrid>
                <a:gridCol w="1857388"/>
              </a:tblGrid>
              <a:tr h="250033">
                <a:tc>
                  <a:txBody>
                    <a:bodyPr/>
                    <a:lstStyle/>
                    <a:p>
                      <a:pPr algn="ctr"/>
                      <a:r>
                        <a:rPr lang="vi-VN" sz="1400" dirty="0" smtClean="0"/>
                        <a:t>Vận</a:t>
                      </a:r>
                      <a:r>
                        <a:rPr lang="vi-VN" sz="1400" baseline="0" dirty="0" smtClean="0"/>
                        <a:t> Hành bảo trì</a:t>
                      </a:r>
                      <a:endParaRPr lang="vi-VN" sz="1400" dirty="0"/>
                    </a:p>
                  </a:txBody>
                  <a:tcPr/>
                </a:tc>
              </a:tr>
              <a:tr h="250033">
                <a:tc>
                  <a:txBody>
                    <a:bodyPr/>
                    <a:lstStyle/>
                    <a:p>
                      <a:pPr algn="ctr"/>
                      <a:r>
                        <a:rPr lang="vi-VN" sz="1400" dirty="0" smtClean="0"/>
                        <a:t>Kiểm</a:t>
                      </a:r>
                      <a:r>
                        <a:rPr lang="vi-VN" sz="1400" baseline="0" dirty="0" smtClean="0"/>
                        <a:t> chứng lại</a:t>
                      </a:r>
                      <a:endParaRPr lang="vi-VN" sz="1400" dirty="0"/>
                    </a:p>
                  </a:txBody>
                  <a:tcPr/>
                </a:tc>
              </a:tr>
            </a:tbl>
          </a:graphicData>
        </a:graphic>
      </p:graphicFrame>
      <p:graphicFrame>
        <p:nvGraphicFramePr>
          <p:cNvPr id="27" name="Table 26"/>
          <p:cNvGraphicFramePr>
            <a:graphicFrameLocks noGrp="1"/>
          </p:cNvGraphicFramePr>
          <p:nvPr/>
        </p:nvGraphicFramePr>
        <p:xfrm>
          <a:off x="2285984" y="2285992"/>
          <a:ext cx="2357454" cy="609600"/>
        </p:xfrm>
        <a:graphic>
          <a:graphicData uri="http://schemas.openxmlformats.org/drawingml/2006/table">
            <a:tbl>
              <a:tblPr firstRow="1" bandRow="1">
                <a:tableStyleId>{5C22544A-7EE6-4342-B048-85BDC9FD1C3A}</a:tableStyleId>
              </a:tblPr>
              <a:tblGrid>
                <a:gridCol w="2357454"/>
              </a:tblGrid>
              <a:tr h="250033">
                <a:tc>
                  <a:txBody>
                    <a:bodyPr/>
                    <a:lstStyle/>
                    <a:p>
                      <a:pPr algn="ctr"/>
                      <a:r>
                        <a:rPr lang="vi-VN" sz="1400" dirty="0" smtClean="0"/>
                        <a:t>Xác</a:t>
                      </a:r>
                      <a:r>
                        <a:rPr lang="vi-VN" sz="1400" baseline="0" dirty="0" smtClean="0"/>
                        <a:t> định yêu cầu Phần mềm</a:t>
                      </a:r>
                      <a:endParaRPr lang="vi-VN" sz="1400" dirty="0"/>
                    </a:p>
                  </a:txBody>
                  <a:tcPr/>
                </a:tc>
              </a:tr>
              <a:tr h="250033">
                <a:tc>
                  <a:txBody>
                    <a:bodyPr/>
                    <a:lstStyle/>
                    <a:p>
                      <a:pPr algn="ctr"/>
                      <a:r>
                        <a:rPr lang="vi-VN" sz="1400" dirty="0" smtClean="0"/>
                        <a:t>Kiểm</a:t>
                      </a:r>
                      <a:r>
                        <a:rPr lang="vi-VN" sz="1400" baseline="0" dirty="0" smtClean="0"/>
                        <a:t> chứng</a:t>
                      </a:r>
                      <a:endParaRPr lang="vi-VN" sz="1400" dirty="0"/>
                    </a:p>
                  </a:txBody>
                  <a:tcPr/>
                </a:tc>
              </a:tr>
            </a:tbl>
          </a:graphicData>
        </a:graphic>
      </p:graphicFrame>
      <p:graphicFrame>
        <p:nvGraphicFramePr>
          <p:cNvPr id="28" name="Table 27"/>
          <p:cNvGraphicFramePr>
            <a:graphicFrameLocks noGrp="1"/>
          </p:cNvGraphicFramePr>
          <p:nvPr/>
        </p:nvGraphicFramePr>
        <p:xfrm>
          <a:off x="3143240" y="2928934"/>
          <a:ext cx="1643074" cy="609600"/>
        </p:xfrm>
        <a:graphic>
          <a:graphicData uri="http://schemas.openxmlformats.org/drawingml/2006/table">
            <a:tbl>
              <a:tblPr firstRow="1" bandRow="1">
                <a:tableStyleId>{5C22544A-7EE6-4342-B048-85BDC9FD1C3A}</a:tableStyleId>
              </a:tblPr>
              <a:tblGrid>
                <a:gridCol w="1643074"/>
              </a:tblGrid>
              <a:tr h="142876">
                <a:tc>
                  <a:txBody>
                    <a:bodyPr/>
                    <a:lstStyle/>
                    <a:p>
                      <a:pPr algn="ctr"/>
                      <a:r>
                        <a:rPr lang="vi-VN" sz="1400" dirty="0" smtClean="0"/>
                        <a:t>Thiết</a:t>
                      </a:r>
                      <a:r>
                        <a:rPr lang="vi-VN" sz="1400" baseline="0" dirty="0" smtClean="0"/>
                        <a:t> kế căn bản</a:t>
                      </a:r>
                      <a:endParaRPr lang="vi-VN" sz="1400" dirty="0"/>
                    </a:p>
                  </a:txBody>
                  <a:tcPr/>
                </a:tc>
              </a:tr>
              <a:tr h="142876">
                <a:tc>
                  <a:txBody>
                    <a:bodyPr/>
                    <a:lstStyle/>
                    <a:p>
                      <a:pPr algn="ctr"/>
                      <a:r>
                        <a:rPr lang="vi-VN" sz="1400" dirty="0" smtClean="0"/>
                        <a:t>Kiểm</a:t>
                      </a:r>
                      <a:r>
                        <a:rPr lang="vi-VN" sz="1400" baseline="0" dirty="0" smtClean="0"/>
                        <a:t> chứng</a:t>
                      </a:r>
                      <a:endParaRPr lang="vi-VN" sz="1400" dirty="0"/>
                    </a:p>
                  </a:txBody>
                  <a:tcPr/>
                </a:tc>
              </a:tr>
            </a:tbl>
          </a:graphicData>
        </a:graphic>
      </p:graphicFrame>
      <p:graphicFrame>
        <p:nvGraphicFramePr>
          <p:cNvPr id="29" name="Table 28"/>
          <p:cNvGraphicFramePr>
            <a:graphicFrameLocks noGrp="1"/>
          </p:cNvGraphicFramePr>
          <p:nvPr/>
        </p:nvGraphicFramePr>
        <p:xfrm>
          <a:off x="4286248" y="4286256"/>
          <a:ext cx="1285884" cy="609600"/>
        </p:xfrm>
        <a:graphic>
          <a:graphicData uri="http://schemas.openxmlformats.org/drawingml/2006/table">
            <a:tbl>
              <a:tblPr firstRow="1" bandRow="1">
                <a:tableStyleId>{5C22544A-7EE6-4342-B048-85BDC9FD1C3A}</a:tableStyleId>
              </a:tblPr>
              <a:tblGrid>
                <a:gridCol w="1285884"/>
              </a:tblGrid>
              <a:tr h="178595">
                <a:tc>
                  <a:txBody>
                    <a:bodyPr/>
                    <a:lstStyle/>
                    <a:p>
                      <a:pPr algn="ctr"/>
                      <a:r>
                        <a:rPr lang="vi-VN" sz="1400" dirty="0" smtClean="0"/>
                        <a:t>Lập</a:t>
                      </a:r>
                      <a:r>
                        <a:rPr lang="vi-VN" sz="1400" baseline="0" dirty="0" smtClean="0"/>
                        <a:t> trình</a:t>
                      </a:r>
                      <a:endParaRPr lang="vi-VN" sz="1400" dirty="0"/>
                    </a:p>
                  </a:txBody>
                  <a:tcPr/>
                </a:tc>
              </a:tr>
              <a:tr h="178595">
                <a:tc>
                  <a:txBody>
                    <a:bodyPr/>
                    <a:lstStyle/>
                    <a:p>
                      <a:pPr algn="ctr"/>
                      <a:r>
                        <a:rPr lang="vi-VN" sz="1400" dirty="0" smtClean="0"/>
                        <a:t>Gỡ</a:t>
                      </a:r>
                      <a:r>
                        <a:rPr lang="vi-VN" sz="1400" baseline="0" dirty="0" smtClean="0"/>
                        <a:t> lỗi</a:t>
                      </a:r>
                      <a:endParaRPr lang="vi-VN" sz="1400" dirty="0"/>
                    </a:p>
                  </a:txBody>
                  <a:tcPr/>
                </a:tc>
              </a:tr>
            </a:tbl>
          </a:graphicData>
        </a:graphic>
      </p:graphicFrame>
      <p:graphicFrame>
        <p:nvGraphicFramePr>
          <p:cNvPr id="30" name="Table 29"/>
          <p:cNvGraphicFramePr>
            <a:graphicFrameLocks noGrp="1"/>
          </p:cNvGraphicFramePr>
          <p:nvPr/>
        </p:nvGraphicFramePr>
        <p:xfrm>
          <a:off x="4857752" y="5000636"/>
          <a:ext cx="1285884" cy="609600"/>
        </p:xfrm>
        <a:graphic>
          <a:graphicData uri="http://schemas.openxmlformats.org/drawingml/2006/table">
            <a:tbl>
              <a:tblPr firstRow="1" bandRow="1">
                <a:tableStyleId>{5C22544A-7EE6-4342-B048-85BDC9FD1C3A}</a:tableStyleId>
              </a:tblPr>
              <a:tblGrid>
                <a:gridCol w="1285884"/>
              </a:tblGrid>
              <a:tr h="0">
                <a:tc>
                  <a:txBody>
                    <a:bodyPr/>
                    <a:lstStyle/>
                    <a:p>
                      <a:pPr algn="ctr"/>
                      <a:r>
                        <a:rPr lang="vi-VN" sz="1400" dirty="0" smtClean="0"/>
                        <a:t>Kiểm</a:t>
                      </a:r>
                      <a:r>
                        <a:rPr lang="vi-VN" sz="1400" baseline="0" dirty="0" smtClean="0"/>
                        <a:t> thử</a:t>
                      </a:r>
                      <a:endParaRPr lang="vi-VN" sz="1400" dirty="0"/>
                    </a:p>
                  </a:txBody>
                  <a:tcPr/>
                </a:tc>
              </a:tr>
              <a:tr h="0">
                <a:tc>
                  <a:txBody>
                    <a:bodyPr/>
                    <a:lstStyle/>
                    <a:p>
                      <a:pPr algn="ctr"/>
                      <a:r>
                        <a:rPr lang="vi-VN" sz="1400" dirty="0" smtClean="0"/>
                        <a:t>Chạy</a:t>
                      </a:r>
                      <a:r>
                        <a:rPr lang="vi-VN" sz="1400" baseline="0" dirty="0" smtClean="0"/>
                        <a:t> Thử</a:t>
                      </a:r>
                      <a:endParaRPr lang="vi-VN" sz="1400" dirty="0"/>
                    </a:p>
                  </a:txBody>
                  <a:tcPr/>
                </a:tc>
              </a:tr>
            </a:tbl>
          </a:graphicData>
        </a:graphic>
      </p:graphicFrame>
      <p:grpSp>
        <p:nvGrpSpPr>
          <p:cNvPr id="36" name="Group 35"/>
          <p:cNvGrpSpPr/>
          <p:nvPr/>
        </p:nvGrpSpPr>
        <p:grpSpPr>
          <a:xfrm>
            <a:off x="1642248" y="2214554"/>
            <a:ext cx="643736" cy="430216"/>
            <a:chOff x="1642248" y="2214554"/>
            <a:chExt cx="643736" cy="430216"/>
          </a:xfrm>
        </p:grpSpPr>
        <p:cxnSp>
          <p:nvCxnSpPr>
            <p:cNvPr id="32" name="Straight Connector 31"/>
            <p:cNvCxnSpPr/>
            <p:nvPr/>
          </p:nvCxnSpPr>
          <p:spPr>
            <a:xfrm rot="5400000">
              <a:off x="1427934" y="2428868"/>
              <a:ext cx="42942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643042" y="264318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500298" y="2857496"/>
            <a:ext cx="643736" cy="430216"/>
            <a:chOff x="1642248" y="2214554"/>
            <a:chExt cx="643736" cy="430216"/>
          </a:xfrm>
        </p:grpSpPr>
        <p:cxnSp>
          <p:nvCxnSpPr>
            <p:cNvPr id="38" name="Straight Connector 37"/>
            <p:cNvCxnSpPr/>
            <p:nvPr/>
          </p:nvCxnSpPr>
          <p:spPr>
            <a:xfrm rot="5400000">
              <a:off x="1427934" y="2428868"/>
              <a:ext cx="42942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43042" y="264318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14678" y="3571876"/>
            <a:ext cx="500066" cy="358778"/>
            <a:chOff x="1642248" y="2214554"/>
            <a:chExt cx="643736" cy="430216"/>
          </a:xfrm>
        </p:grpSpPr>
        <p:cxnSp>
          <p:nvCxnSpPr>
            <p:cNvPr id="41" name="Straight Connector 40"/>
            <p:cNvCxnSpPr/>
            <p:nvPr/>
          </p:nvCxnSpPr>
          <p:spPr>
            <a:xfrm rot="5400000">
              <a:off x="1427934" y="2428868"/>
              <a:ext cx="42942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643042" y="264318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3786182" y="4286256"/>
            <a:ext cx="571504" cy="358778"/>
            <a:chOff x="1642248" y="2214554"/>
            <a:chExt cx="643736" cy="430216"/>
          </a:xfrm>
        </p:grpSpPr>
        <p:cxnSp>
          <p:nvCxnSpPr>
            <p:cNvPr id="44" name="Straight Connector 43"/>
            <p:cNvCxnSpPr/>
            <p:nvPr/>
          </p:nvCxnSpPr>
          <p:spPr>
            <a:xfrm rot="5400000">
              <a:off x="1427934" y="2428868"/>
              <a:ext cx="42942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643042" y="264318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429124" y="4857760"/>
            <a:ext cx="428628" cy="430216"/>
            <a:chOff x="1642248" y="2214554"/>
            <a:chExt cx="643736" cy="430216"/>
          </a:xfrm>
        </p:grpSpPr>
        <p:cxnSp>
          <p:nvCxnSpPr>
            <p:cNvPr id="47" name="Straight Connector 46"/>
            <p:cNvCxnSpPr/>
            <p:nvPr/>
          </p:nvCxnSpPr>
          <p:spPr>
            <a:xfrm rot="5400000">
              <a:off x="1427934" y="2428868"/>
              <a:ext cx="42942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43042" y="264318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5000628" y="5643578"/>
            <a:ext cx="571504" cy="430216"/>
            <a:chOff x="1642248" y="2214554"/>
            <a:chExt cx="643736" cy="430216"/>
          </a:xfrm>
        </p:grpSpPr>
        <p:cxnSp>
          <p:nvCxnSpPr>
            <p:cNvPr id="50" name="Straight Connector 49"/>
            <p:cNvCxnSpPr/>
            <p:nvPr/>
          </p:nvCxnSpPr>
          <p:spPr>
            <a:xfrm rot="5400000">
              <a:off x="1427934" y="2428868"/>
              <a:ext cx="42942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643042" y="264318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072198" y="5214950"/>
            <a:ext cx="715174" cy="429422"/>
            <a:chOff x="6072198" y="5214950"/>
            <a:chExt cx="715174" cy="429422"/>
          </a:xfrm>
        </p:grpSpPr>
        <p:cxnSp>
          <p:nvCxnSpPr>
            <p:cNvPr id="53" name="Straight Connector 52"/>
            <p:cNvCxnSpPr/>
            <p:nvPr/>
          </p:nvCxnSpPr>
          <p:spPr>
            <a:xfrm rot="5400000">
              <a:off x="6572264" y="542926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6072198"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5572132" y="4572008"/>
            <a:ext cx="428628" cy="429422"/>
            <a:chOff x="6072198" y="5214950"/>
            <a:chExt cx="715174" cy="429422"/>
          </a:xfrm>
        </p:grpSpPr>
        <p:cxnSp>
          <p:nvCxnSpPr>
            <p:cNvPr id="63" name="Straight Connector 62"/>
            <p:cNvCxnSpPr/>
            <p:nvPr/>
          </p:nvCxnSpPr>
          <p:spPr>
            <a:xfrm rot="5400000">
              <a:off x="6572264" y="542926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6072198"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5214942" y="3929066"/>
            <a:ext cx="285752" cy="429422"/>
            <a:chOff x="6072198" y="5214950"/>
            <a:chExt cx="715174" cy="429422"/>
          </a:xfrm>
        </p:grpSpPr>
        <p:cxnSp>
          <p:nvCxnSpPr>
            <p:cNvPr id="66" name="Straight Connector 65"/>
            <p:cNvCxnSpPr/>
            <p:nvPr/>
          </p:nvCxnSpPr>
          <p:spPr>
            <a:xfrm rot="5400000">
              <a:off x="6572264" y="542926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6072198"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4714876" y="3286124"/>
            <a:ext cx="285752" cy="429422"/>
            <a:chOff x="6072198" y="5214950"/>
            <a:chExt cx="715174" cy="429422"/>
          </a:xfrm>
        </p:grpSpPr>
        <p:cxnSp>
          <p:nvCxnSpPr>
            <p:cNvPr id="69" name="Straight Connector 68"/>
            <p:cNvCxnSpPr/>
            <p:nvPr/>
          </p:nvCxnSpPr>
          <p:spPr>
            <a:xfrm rot="5400000">
              <a:off x="6572264" y="542926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6072198"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4643438" y="2500306"/>
            <a:ext cx="142876" cy="429422"/>
            <a:chOff x="6072198" y="5214950"/>
            <a:chExt cx="715174" cy="429422"/>
          </a:xfrm>
        </p:grpSpPr>
        <p:cxnSp>
          <p:nvCxnSpPr>
            <p:cNvPr id="72" name="Straight Connector 71"/>
            <p:cNvCxnSpPr/>
            <p:nvPr/>
          </p:nvCxnSpPr>
          <p:spPr>
            <a:xfrm rot="5400000">
              <a:off x="6572264" y="542926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6072198"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643306" y="1785926"/>
            <a:ext cx="715174" cy="571504"/>
            <a:chOff x="6072198" y="5214950"/>
            <a:chExt cx="715174" cy="429422"/>
          </a:xfrm>
        </p:grpSpPr>
        <p:cxnSp>
          <p:nvCxnSpPr>
            <p:cNvPr id="75" name="Straight Connector 74"/>
            <p:cNvCxnSpPr/>
            <p:nvPr/>
          </p:nvCxnSpPr>
          <p:spPr>
            <a:xfrm rot="5400000">
              <a:off x="6572264" y="542926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0800000">
              <a:off x="6072198"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4</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4</a:t>
            </a:fld>
            <a:endParaRPr lang="en-US" sz="1800" dirty="0">
              <a:solidFill>
                <a:srgbClr val="FF0000"/>
              </a:solidFill>
            </a:endParaRPr>
          </a:p>
        </p:txBody>
      </p:sp>
      <p:sp>
        <p:nvSpPr>
          <p:cNvPr id="12" name="TextBox 11"/>
          <p:cNvSpPr txBox="1"/>
          <p:nvPr/>
        </p:nvSpPr>
        <p:spPr>
          <a:xfrm>
            <a:off x="571472" y="1357298"/>
            <a:ext cx="5980099" cy="584775"/>
          </a:xfrm>
          <a:prstGeom prst="rect">
            <a:avLst/>
          </a:prstGeom>
          <a:noFill/>
        </p:spPr>
        <p:txBody>
          <a:bodyPr wrap="none" rtlCol="0">
            <a:spAutoFit/>
          </a:bodyPr>
          <a:lstStyle/>
          <a:p>
            <a:r>
              <a:rPr lang="en-US" sz="3200" dirty="0" smtClean="0">
                <a:solidFill>
                  <a:srgbClr val="FF0000"/>
                </a:solidFill>
                <a:latin typeface="+mj-lt"/>
              </a:rPr>
              <a:t>* </a:t>
            </a:r>
            <a:r>
              <a:rPr lang="en-US" sz="3200" dirty="0" err="1" smtClean="0">
                <a:solidFill>
                  <a:srgbClr val="FF0000"/>
                </a:solidFill>
                <a:latin typeface="+mj-lt"/>
              </a:rPr>
              <a:t>Tổng</a:t>
            </a:r>
            <a:r>
              <a:rPr lang="en-US" sz="3200" dirty="0" smtClean="0">
                <a:solidFill>
                  <a:srgbClr val="FF0000"/>
                </a:solidFill>
                <a:latin typeface="+mj-lt"/>
              </a:rPr>
              <a:t> </a:t>
            </a:r>
            <a:r>
              <a:rPr lang="en-US" sz="3200" dirty="0" err="1" smtClean="0">
                <a:solidFill>
                  <a:srgbClr val="FF0000"/>
                </a:solidFill>
                <a:latin typeface="+mj-lt"/>
              </a:rPr>
              <a:t>quan</a:t>
            </a:r>
            <a:r>
              <a:rPr lang="en-US" sz="3200" dirty="0" smtClean="0">
                <a:solidFill>
                  <a:srgbClr val="FF0000"/>
                </a:solidFill>
                <a:latin typeface="+mj-lt"/>
              </a:rPr>
              <a:t> </a:t>
            </a:r>
            <a:r>
              <a:rPr lang="en-US" sz="3200" dirty="0" err="1" smtClean="0">
                <a:solidFill>
                  <a:srgbClr val="FF0000"/>
                </a:solidFill>
                <a:latin typeface="+mj-lt"/>
              </a:rPr>
              <a:t>về</a:t>
            </a:r>
            <a:r>
              <a:rPr lang="en-US" sz="3200" dirty="0" smtClean="0">
                <a:solidFill>
                  <a:srgbClr val="FF0000"/>
                </a:solidFill>
                <a:latin typeface="+mj-lt"/>
              </a:rPr>
              <a:t> an </a:t>
            </a:r>
            <a:r>
              <a:rPr lang="en-US" sz="3200" dirty="0" err="1" smtClean="0">
                <a:solidFill>
                  <a:srgbClr val="FF0000"/>
                </a:solidFill>
                <a:latin typeface="+mj-lt"/>
              </a:rPr>
              <a:t>toàn</a:t>
            </a:r>
            <a:r>
              <a:rPr lang="en-US" sz="3200" dirty="0" smtClean="0">
                <a:solidFill>
                  <a:srgbClr val="FF0000"/>
                </a:solidFill>
                <a:latin typeface="+mj-lt"/>
              </a:rPr>
              <a:t> </a:t>
            </a:r>
            <a:r>
              <a:rPr lang="en-US" sz="3200" dirty="0" err="1" smtClean="0">
                <a:solidFill>
                  <a:srgbClr val="FF0000"/>
                </a:solidFill>
                <a:latin typeface="+mj-lt"/>
              </a:rPr>
              <a:t>phần</a:t>
            </a:r>
            <a:r>
              <a:rPr lang="en-US" sz="3200" dirty="0" smtClean="0">
                <a:solidFill>
                  <a:srgbClr val="FF0000"/>
                </a:solidFill>
                <a:latin typeface="+mj-lt"/>
              </a:rPr>
              <a:t> </a:t>
            </a:r>
            <a:r>
              <a:rPr lang="en-US" sz="3200" dirty="0" err="1" smtClean="0">
                <a:solidFill>
                  <a:srgbClr val="FF0000"/>
                </a:solidFill>
                <a:latin typeface="+mj-lt"/>
              </a:rPr>
              <a:t>mềm</a:t>
            </a:r>
            <a:r>
              <a:rPr lang="en-US" sz="3200" dirty="0" smtClean="0">
                <a:solidFill>
                  <a:srgbClr val="FF0000"/>
                </a:solidFill>
                <a:latin typeface="+mj-lt"/>
              </a:rPr>
              <a:t>:</a:t>
            </a:r>
            <a:endParaRPr lang="en-US" sz="3200" dirty="0">
              <a:solidFill>
                <a:srgbClr val="FF0000"/>
              </a:solidFill>
              <a:latin typeface="+mj-lt"/>
            </a:endParaRPr>
          </a:p>
        </p:txBody>
      </p:sp>
      <p:sp>
        <p:nvSpPr>
          <p:cNvPr id="8" name="TextBox 7"/>
          <p:cNvSpPr txBox="1"/>
          <p:nvPr/>
        </p:nvSpPr>
        <p:spPr>
          <a:xfrm>
            <a:off x="1428728" y="2071678"/>
            <a:ext cx="6890587" cy="3477875"/>
          </a:xfrm>
          <a:prstGeom prst="rect">
            <a:avLst/>
          </a:prstGeom>
          <a:noFill/>
        </p:spPr>
        <p:txBody>
          <a:bodyPr wrap="square" rtlCol="0">
            <a:spAutoFit/>
          </a:bodyPr>
          <a:lstStyle/>
          <a:p>
            <a:pPr marL="1143000" indent="-1143000" algn="just"/>
            <a:r>
              <a:rPr lang="en-US" sz="2000" dirty="0" err="1" smtClean="0">
                <a:latin typeface="+mj-lt"/>
              </a:rPr>
              <a:t>Ngay</a:t>
            </a:r>
            <a:r>
              <a:rPr lang="en-US" sz="2000" dirty="0" smtClean="0">
                <a:latin typeface="+mj-lt"/>
              </a:rPr>
              <a:t> </a:t>
            </a:r>
            <a:r>
              <a:rPr lang="en-US" sz="2000" dirty="0" err="1" smtClean="0">
                <a:latin typeface="+mj-lt"/>
              </a:rPr>
              <a:t>Cả</a:t>
            </a:r>
            <a:r>
              <a:rPr lang="en-US" sz="2000" dirty="0" smtClean="0">
                <a:latin typeface="+mj-lt"/>
              </a:rPr>
              <a:t> </a:t>
            </a:r>
            <a:r>
              <a:rPr lang="en-US" sz="2000" dirty="0" err="1" smtClean="0">
                <a:latin typeface="+mj-lt"/>
              </a:rPr>
              <a:t>những</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mềm</a:t>
            </a:r>
            <a:r>
              <a:rPr lang="en-US" sz="2000" dirty="0" smtClean="0">
                <a:latin typeface="+mj-lt"/>
              </a:rPr>
              <a:t> </a:t>
            </a:r>
            <a:r>
              <a:rPr lang="en-US" sz="2000" dirty="0" err="1" smtClean="0">
                <a:latin typeface="+mj-lt"/>
              </a:rPr>
              <a:t>tầm</a:t>
            </a:r>
            <a:r>
              <a:rPr lang="en-US" sz="2000" dirty="0" smtClean="0">
                <a:latin typeface="+mj-lt"/>
              </a:rPr>
              <a:t> </a:t>
            </a:r>
            <a:r>
              <a:rPr lang="en-US" sz="2000" dirty="0" err="1" smtClean="0">
                <a:latin typeface="+mj-lt"/>
              </a:rPr>
              <a:t>trung</a:t>
            </a:r>
            <a:r>
              <a:rPr lang="en-US" sz="2000" dirty="0" smtClean="0">
                <a:latin typeface="+mj-lt"/>
              </a:rPr>
              <a:t> </a:t>
            </a:r>
            <a:r>
              <a:rPr lang="en-US" sz="2000" dirty="0" err="1" smtClean="0">
                <a:latin typeface="+mj-lt"/>
              </a:rPr>
              <a:t>đơn</a:t>
            </a:r>
            <a:r>
              <a:rPr lang="en-US" sz="2000" dirty="0" smtClean="0">
                <a:latin typeface="+mj-lt"/>
              </a:rPr>
              <a:t> </a:t>
            </a:r>
            <a:r>
              <a:rPr lang="en-US" sz="2000" dirty="0" err="1" smtClean="0">
                <a:latin typeface="+mj-lt"/>
              </a:rPr>
              <a:t>giản</a:t>
            </a:r>
            <a:r>
              <a:rPr lang="en-US" sz="2000" dirty="0" smtClean="0">
                <a:latin typeface="+mj-lt"/>
              </a:rPr>
              <a:t>, </a:t>
            </a:r>
            <a:r>
              <a:rPr lang="en-US" sz="2000" dirty="0" err="1" smtClean="0">
                <a:latin typeface="+mj-lt"/>
              </a:rPr>
              <a:t>chỉ</a:t>
            </a:r>
            <a:r>
              <a:rPr lang="en-US" sz="2000" dirty="0" smtClean="0">
                <a:latin typeface="+mj-lt"/>
              </a:rPr>
              <a:t> </a:t>
            </a:r>
            <a:r>
              <a:rPr lang="en-US" sz="2000" dirty="0" err="1" smtClean="0">
                <a:latin typeface="+mj-lt"/>
              </a:rPr>
              <a:t>phục</a:t>
            </a:r>
            <a:r>
              <a:rPr lang="en-US" sz="2000" dirty="0" smtClean="0">
                <a:latin typeface="+mj-lt"/>
              </a:rPr>
              <a:t> </a:t>
            </a:r>
            <a:r>
              <a:rPr lang="en-US" sz="2000" dirty="0" err="1" smtClean="0">
                <a:latin typeface="+mj-lt"/>
              </a:rPr>
              <a:t>vụ</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vài</a:t>
            </a:r>
            <a:r>
              <a:rPr lang="en-US" sz="2000" dirty="0" smtClean="0">
                <a:latin typeface="+mj-lt"/>
              </a:rPr>
              <a:t> </a:t>
            </a:r>
            <a:r>
              <a:rPr lang="en-US" sz="2000" dirty="0" err="1" smtClean="0">
                <a:latin typeface="+mj-lt"/>
              </a:rPr>
              <a:t>tác</a:t>
            </a:r>
            <a:r>
              <a:rPr lang="en-US" sz="2000" dirty="0" smtClean="0">
                <a:latin typeface="+mj-lt"/>
              </a:rPr>
              <a:t> </a:t>
            </a:r>
            <a:r>
              <a:rPr lang="en-US" sz="2000" dirty="0" err="1" smtClean="0">
                <a:latin typeface="+mj-lt"/>
              </a:rPr>
              <a:t>vụ</a:t>
            </a:r>
            <a:r>
              <a:rPr lang="en-US" sz="2000" dirty="0" smtClean="0">
                <a:latin typeface="+mj-lt"/>
              </a:rPr>
              <a:t> </a:t>
            </a:r>
            <a:r>
              <a:rPr lang="en-US" sz="2000" dirty="0" err="1" smtClean="0">
                <a:latin typeface="+mj-lt"/>
              </a:rPr>
              <a:t>chuyên</a:t>
            </a:r>
            <a:r>
              <a:rPr lang="en-US" sz="2000" dirty="0" smtClean="0">
                <a:latin typeface="+mj-lt"/>
              </a:rPr>
              <a:t> </a:t>
            </a:r>
            <a:r>
              <a:rPr lang="en-US" sz="2000" dirty="0" err="1" smtClean="0">
                <a:latin typeface="+mj-lt"/>
              </a:rPr>
              <a:t>biệt</a:t>
            </a:r>
            <a:r>
              <a:rPr lang="en-US" sz="2000" dirty="0" smtClean="0">
                <a:latin typeface="+mj-lt"/>
              </a:rPr>
              <a:t> </a:t>
            </a:r>
            <a:r>
              <a:rPr lang="en-US" sz="2000" dirty="0" err="1" smtClean="0">
                <a:latin typeface="+mj-lt"/>
              </a:rPr>
              <a:t>cũng</a:t>
            </a:r>
            <a:r>
              <a:rPr lang="en-US" sz="2000" dirty="0" smtClean="0">
                <a:latin typeface="+mj-lt"/>
              </a:rPr>
              <a:t> </a:t>
            </a:r>
            <a:r>
              <a:rPr lang="en-US" sz="2000" dirty="0" err="1" smtClean="0">
                <a:latin typeface="+mj-lt"/>
              </a:rPr>
              <a:t>đã</a:t>
            </a:r>
            <a:r>
              <a:rPr lang="en-US" sz="2000" dirty="0" smtClean="0">
                <a:latin typeface="+mj-lt"/>
              </a:rPr>
              <a:t> </a:t>
            </a:r>
            <a:r>
              <a:rPr lang="en-US" sz="2000" dirty="0" err="1" smtClean="0">
                <a:latin typeface="+mj-lt"/>
              </a:rPr>
              <a:t>tạo</a:t>
            </a:r>
            <a:r>
              <a:rPr lang="en-US" sz="2000" dirty="0" smtClean="0">
                <a:latin typeface="+mj-lt"/>
              </a:rPr>
              <a:t> </a:t>
            </a:r>
            <a:r>
              <a:rPr lang="en-US" sz="2000" dirty="0" err="1" smtClean="0">
                <a:latin typeface="+mj-lt"/>
              </a:rPr>
              <a:t>thành</a:t>
            </a:r>
            <a:r>
              <a:rPr lang="en-US" sz="2000" dirty="0" smtClean="0">
                <a:latin typeface="+mj-lt"/>
              </a:rPr>
              <a:t> </a:t>
            </a:r>
            <a:r>
              <a:rPr lang="en-US" sz="2000" dirty="0" err="1" smtClean="0">
                <a:latin typeface="+mj-lt"/>
              </a:rPr>
              <a:t>từ</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lượng</a:t>
            </a:r>
            <a:r>
              <a:rPr lang="en-US" sz="2000" dirty="0" smtClean="0">
                <a:latin typeface="+mj-lt"/>
              </a:rPr>
              <a:t> </a:t>
            </a:r>
            <a:r>
              <a:rPr lang="en-US" sz="2000" dirty="0" err="1" smtClean="0">
                <a:latin typeface="+mj-lt"/>
              </a:rPr>
              <a:t>lớn</a:t>
            </a:r>
            <a:r>
              <a:rPr lang="en-US" sz="2000" dirty="0" smtClean="0">
                <a:latin typeface="+mj-lt"/>
              </a:rPr>
              <a:t> code. </a:t>
            </a:r>
            <a:r>
              <a:rPr lang="en-US" sz="2000" dirty="0" err="1" smtClean="0">
                <a:latin typeface="+mj-lt"/>
              </a:rPr>
              <a:t>Cấu</a:t>
            </a:r>
            <a:r>
              <a:rPr lang="en-US" sz="2000" dirty="0" smtClean="0">
                <a:latin typeface="+mj-lt"/>
              </a:rPr>
              <a:t> </a:t>
            </a:r>
            <a:r>
              <a:rPr lang="en-US" sz="2000" dirty="0" err="1" smtClean="0">
                <a:latin typeface="+mj-lt"/>
              </a:rPr>
              <a:t>trúc</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mềm</a:t>
            </a:r>
            <a:r>
              <a:rPr lang="en-US" sz="2000" dirty="0" smtClean="0">
                <a:latin typeface="+mj-lt"/>
              </a:rPr>
              <a:t> </a:t>
            </a:r>
            <a:r>
              <a:rPr lang="en-US" sz="2000" dirty="0" err="1" smtClean="0">
                <a:latin typeface="+mj-lt"/>
              </a:rPr>
              <a:t>được</a:t>
            </a:r>
            <a:r>
              <a:rPr lang="en-US" sz="2000" dirty="0" smtClean="0">
                <a:latin typeface="+mj-lt"/>
              </a:rPr>
              <a:t> </a:t>
            </a:r>
            <a:r>
              <a:rPr lang="en-US" sz="2000" dirty="0" err="1" smtClean="0">
                <a:latin typeface="+mj-lt"/>
              </a:rPr>
              <a:t>thiết</a:t>
            </a:r>
            <a:r>
              <a:rPr lang="en-US" sz="2000" dirty="0" smtClean="0">
                <a:latin typeface="+mj-lt"/>
              </a:rPr>
              <a:t> </a:t>
            </a:r>
            <a:r>
              <a:rPr lang="en-US" sz="2000" dirty="0" err="1" smtClean="0">
                <a:latin typeface="+mj-lt"/>
              </a:rPr>
              <a:t>kế</a:t>
            </a:r>
            <a:r>
              <a:rPr lang="en-US" sz="2000" dirty="0" smtClean="0">
                <a:latin typeface="+mj-lt"/>
              </a:rPr>
              <a:t> </a:t>
            </a:r>
            <a:r>
              <a:rPr lang="en-US" sz="2000" dirty="0" err="1" smtClean="0">
                <a:latin typeface="+mj-lt"/>
              </a:rPr>
              <a:t>bởi</a:t>
            </a:r>
            <a:r>
              <a:rPr lang="en-US" sz="2000" dirty="0" smtClean="0">
                <a:latin typeface="+mj-lt"/>
              </a:rPr>
              <a:t> con </a:t>
            </a:r>
            <a:r>
              <a:rPr lang="en-US" sz="2000" dirty="0" err="1" smtClean="0">
                <a:latin typeface="+mj-lt"/>
              </a:rPr>
              <a:t>người</a:t>
            </a:r>
            <a:r>
              <a:rPr lang="en-US" sz="2000" dirty="0" smtClean="0">
                <a:latin typeface="+mj-lt"/>
              </a:rPr>
              <a:t>, </a:t>
            </a:r>
            <a:r>
              <a:rPr lang="en-US" sz="2000" dirty="0" err="1" smtClean="0">
                <a:latin typeface="+mj-lt"/>
              </a:rPr>
              <a:t>và</a:t>
            </a:r>
            <a:r>
              <a:rPr lang="en-US" sz="2000" dirty="0" smtClean="0">
                <a:latin typeface="+mj-lt"/>
              </a:rPr>
              <a:t> </a:t>
            </a:r>
            <a:r>
              <a:rPr lang="en-US" sz="2000" dirty="0" err="1" smtClean="0">
                <a:latin typeface="+mj-lt"/>
              </a:rPr>
              <a:t>những</a:t>
            </a:r>
            <a:r>
              <a:rPr lang="en-US" sz="2000" dirty="0" smtClean="0">
                <a:latin typeface="+mj-lt"/>
              </a:rPr>
              <a:t> </a:t>
            </a:r>
            <a:r>
              <a:rPr lang="en-US" sz="2000" dirty="0" err="1" smtClean="0">
                <a:latin typeface="+mj-lt"/>
              </a:rPr>
              <a:t>dòng</a:t>
            </a:r>
            <a:r>
              <a:rPr lang="en-US" sz="2000" dirty="0" smtClean="0">
                <a:latin typeface="+mj-lt"/>
              </a:rPr>
              <a:t> code </a:t>
            </a:r>
            <a:r>
              <a:rPr lang="en-US" sz="2000" dirty="0" err="1" smtClean="0">
                <a:latin typeface="+mj-lt"/>
              </a:rPr>
              <a:t>trong</a:t>
            </a:r>
            <a:r>
              <a:rPr lang="en-US" sz="2000" dirty="0" smtClean="0">
                <a:latin typeface="+mj-lt"/>
              </a:rPr>
              <a:t> </a:t>
            </a:r>
            <a:r>
              <a:rPr lang="en-US" sz="2000" dirty="0" err="1" smtClean="0">
                <a:latin typeface="+mj-lt"/>
              </a:rPr>
              <a:t>đó</a:t>
            </a:r>
            <a:r>
              <a:rPr lang="en-US" sz="2000" dirty="0" smtClean="0">
                <a:latin typeface="+mj-lt"/>
              </a:rPr>
              <a:t> </a:t>
            </a:r>
            <a:r>
              <a:rPr lang="en-US" sz="2000" dirty="0" err="1" smtClean="0">
                <a:latin typeface="+mj-lt"/>
              </a:rPr>
              <a:t>cũng</a:t>
            </a:r>
            <a:r>
              <a:rPr lang="en-US" sz="2000" dirty="0" smtClean="0">
                <a:latin typeface="+mj-lt"/>
              </a:rPr>
              <a:t> </a:t>
            </a:r>
            <a:r>
              <a:rPr lang="en-US" sz="2000" dirty="0" err="1" smtClean="0">
                <a:latin typeface="+mj-lt"/>
              </a:rPr>
              <a:t>được</a:t>
            </a:r>
            <a:r>
              <a:rPr lang="en-US" sz="2000" dirty="0" smtClean="0">
                <a:latin typeface="+mj-lt"/>
              </a:rPr>
              <a:t> </a:t>
            </a:r>
            <a:r>
              <a:rPr lang="en-US" sz="2000" dirty="0" err="1" smtClean="0">
                <a:latin typeface="+mj-lt"/>
              </a:rPr>
              <a:t>viết</a:t>
            </a:r>
            <a:r>
              <a:rPr lang="en-US" sz="2000" dirty="0" smtClean="0">
                <a:latin typeface="+mj-lt"/>
              </a:rPr>
              <a:t> </a:t>
            </a:r>
            <a:r>
              <a:rPr lang="en-US" sz="2000" dirty="0" err="1" smtClean="0">
                <a:latin typeface="+mj-lt"/>
              </a:rPr>
              <a:t>bởi</a:t>
            </a:r>
            <a:r>
              <a:rPr lang="en-US" sz="2000" dirty="0" smtClean="0">
                <a:latin typeface="+mj-lt"/>
              </a:rPr>
              <a:t> con </a:t>
            </a:r>
            <a:r>
              <a:rPr lang="en-US" sz="2000" dirty="0" err="1" smtClean="0">
                <a:latin typeface="+mj-lt"/>
              </a:rPr>
              <a:t>người</a:t>
            </a:r>
            <a:r>
              <a:rPr lang="en-US" sz="2000" dirty="0" smtClean="0">
                <a:latin typeface="+mj-lt"/>
              </a:rPr>
              <a:t>, </a:t>
            </a:r>
            <a:r>
              <a:rPr lang="en-US" sz="2000" dirty="0" err="1" smtClean="0">
                <a:latin typeface="+mj-lt"/>
              </a:rPr>
              <a:t>vì</a:t>
            </a:r>
            <a:r>
              <a:rPr lang="en-US" sz="2000" dirty="0" smtClean="0">
                <a:latin typeface="+mj-lt"/>
              </a:rPr>
              <a:t> </a:t>
            </a:r>
            <a:r>
              <a:rPr lang="en-US" sz="2000" dirty="0" err="1" smtClean="0">
                <a:latin typeface="+mj-lt"/>
              </a:rPr>
              <a:t>vậy</a:t>
            </a:r>
            <a:r>
              <a:rPr lang="en-US" sz="2000" dirty="0" smtClean="0">
                <a:latin typeface="+mj-lt"/>
              </a:rPr>
              <a:t> </a:t>
            </a:r>
            <a:r>
              <a:rPr lang="en-US" sz="2000" dirty="0" err="1" smtClean="0">
                <a:latin typeface="+mj-lt"/>
              </a:rPr>
              <a:t>việc</a:t>
            </a:r>
            <a:r>
              <a:rPr lang="en-US" sz="2000" dirty="0" smtClean="0">
                <a:latin typeface="+mj-lt"/>
              </a:rPr>
              <a:t> </a:t>
            </a:r>
            <a:r>
              <a:rPr lang="en-US" sz="2000" dirty="0" err="1" smtClean="0">
                <a:latin typeface="+mj-lt"/>
              </a:rPr>
              <a:t>xuất</a:t>
            </a:r>
            <a:r>
              <a:rPr lang="en-US" sz="2000" dirty="0" smtClean="0">
                <a:latin typeface="+mj-lt"/>
              </a:rPr>
              <a:t> </a:t>
            </a:r>
            <a:r>
              <a:rPr lang="en-US" sz="2000" dirty="0" err="1" smtClean="0">
                <a:latin typeface="+mj-lt"/>
              </a:rPr>
              <a:t>hiện</a:t>
            </a:r>
            <a:r>
              <a:rPr lang="en-US" sz="2000" dirty="0" smtClean="0">
                <a:latin typeface="+mj-lt"/>
              </a:rPr>
              <a:t> </a:t>
            </a:r>
            <a:r>
              <a:rPr lang="en-US" sz="2000" dirty="0" err="1" smtClean="0">
                <a:latin typeface="+mj-lt"/>
              </a:rPr>
              <a:t>lỗi</a:t>
            </a:r>
            <a:r>
              <a:rPr lang="en-US" sz="2000" dirty="0" smtClean="0">
                <a:latin typeface="+mj-lt"/>
              </a:rPr>
              <a:t> </a:t>
            </a:r>
            <a:r>
              <a:rPr lang="en-US" sz="2000" dirty="0" err="1" smtClean="0">
                <a:latin typeface="+mj-lt"/>
              </a:rPr>
              <a:t>là</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tránh</a:t>
            </a:r>
            <a:r>
              <a:rPr lang="en-US" sz="2000" dirty="0" smtClean="0">
                <a:latin typeface="+mj-lt"/>
              </a:rPr>
              <a:t> </a:t>
            </a:r>
            <a:r>
              <a:rPr lang="en-US" sz="2000" dirty="0" err="1" smtClean="0">
                <a:latin typeface="+mj-lt"/>
              </a:rPr>
              <a:t>khỏi</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lớn</a:t>
            </a:r>
            <a:r>
              <a:rPr lang="en-US" sz="2000" dirty="0" smtClean="0">
                <a:latin typeface="+mj-lt"/>
              </a:rPr>
              <a:t> </a:t>
            </a:r>
            <a:r>
              <a:rPr lang="en-US" sz="2000" dirty="0" err="1" smtClean="0">
                <a:latin typeface="+mj-lt"/>
              </a:rPr>
              <a:t>trường</a:t>
            </a:r>
            <a:r>
              <a:rPr lang="en-US" sz="2000" dirty="0" smtClean="0">
                <a:latin typeface="+mj-lt"/>
              </a:rPr>
              <a:t> </a:t>
            </a:r>
            <a:r>
              <a:rPr lang="en-US" sz="2000" dirty="0" err="1" smtClean="0">
                <a:latin typeface="+mj-lt"/>
              </a:rPr>
              <a:t>hợp</a:t>
            </a:r>
            <a:r>
              <a:rPr lang="en-US" sz="2000" dirty="0" smtClean="0">
                <a:latin typeface="+mj-lt"/>
              </a:rPr>
              <a:t>, </a:t>
            </a:r>
            <a:r>
              <a:rPr lang="en-US" sz="2000" dirty="0" err="1" smtClean="0">
                <a:latin typeface="+mj-lt"/>
              </a:rPr>
              <a:t>nếu</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mềm</a:t>
            </a:r>
            <a:r>
              <a:rPr lang="en-US" sz="2000" dirty="0" smtClean="0">
                <a:latin typeface="+mj-lt"/>
              </a:rPr>
              <a:t> </a:t>
            </a:r>
            <a:r>
              <a:rPr lang="en-US" sz="2000" dirty="0" err="1" smtClean="0">
                <a:latin typeface="+mj-lt"/>
              </a:rPr>
              <a:t>được</a:t>
            </a:r>
            <a:r>
              <a:rPr lang="en-US" sz="2000" dirty="0" smtClean="0">
                <a:latin typeface="+mj-lt"/>
              </a:rPr>
              <a:t> </a:t>
            </a:r>
            <a:r>
              <a:rPr lang="en-US" sz="2000" dirty="0" err="1" smtClean="0">
                <a:latin typeface="+mj-lt"/>
              </a:rPr>
              <a:t>sản</a:t>
            </a:r>
            <a:r>
              <a:rPr lang="en-US" sz="2000" dirty="0" smtClean="0">
                <a:latin typeface="+mj-lt"/>
              </a:rPr>
              <a:t> </a:t>
            </a:r>
            <a:r>
              <a:rPr lang="en-US" sz="2000" dirty="0" err="1" smtClean="0">
                <a:latin typeface="+mj-lt"/>
              </a:rPr>
              <a:t>xuất</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cách</a:t>
            </a:r>
            <a:r>
              <a:rPr lang="en-US" sz="2000" dirty="0" smtClean="0">
                <a:latin typeface="+mj-lt"/>
              </a:rPr>
              <a:t> </a:t>
            </a:r>
            <a:r>
              <a:rPr lang="en-US" sz="2000" dirty="0" err="1" smtClean="0">
                <a:latin typeface="+mj-lt"/>
              </a:rPr>
              <a:t>chuyên</a:t>
            </a:r>
            <a:r>
              <a:rPr lang="en-US" sz="2000" dirty="0" smtClean="0">
                <a:latin typeface="+mj-lt"/>
              </a:rPr>
              <a:t> </a:t>
            </a:r>
            <a:r>
              <a:rPr lang="en-US" sz="2000" dirty="0" err="1" smtClean="0">
                <a:latin typeface="+mj-lt"/>
              </a:rPr>
              <a:t>nghiệp</a:t>
            </a:r>
            <a:r>
              <a:rPr lang="en-US" sz="2000" dirty="0" smtClean="0">
                <a:latin typeface="+mj-lt"/>
              </a:rPr>
              <a:t> – </a:t>
            </a:r>
            <a:r>
              <a:rPr lang="en-US" sz="2000" dirty="0" err="1" smtClean="0">
                <a:latin typeface="+mj-lt"/>
              </a:rPr>
              <a:t>các</a:t>
            </a:r>
            <a:r>
              <a:rPr lang="en-US" sz="2000" dirty="0" smtClean="0">
                <a:latin typeface="+mj-lt"/>
              </a:rPr>
              <a:t> </a:t>
            </a:r>
            <a:r>
              <a:rPr lang="en-US" sz="2000" dirty="0" err="1" smtClean="0">
                <a:latin typeface="+mj-lt"/>
              </a:rPr>
              <a:t>lỗi</a:t>
            </a:r>
            <a:r>
              <a:rPr lang="en-US" sz="2000" dirty="0" smtClean="0">
                <a:latin typeface="+mj-lt"/>
              </a:rPr>
              <a:t> </a:t>
            </a:r>
            <a:r>
              <a:rPr lang="en-US" sz="2000" dirty="0" err="1" smtClean="0">
                <a:latin typeface="+mj-lt"/>
              </a:rPr>
              <a:t>này</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thể</a:t>
            </a:r>
            <a:r>
              <a:rPr lang="en-US" sz="2000" dirty="0" smtClean="0">
                <a:latin typeface="+mj-lt"/>
              </a:rPr>
              <a:t> </a:t>
            </a:r>
            <a:r>
              <a:rPr lang="en-US" sz="2000" dirty="0" err="1" smtClean="0">
                <a:latin typeface="+mj-lt"/>
              </a:rPr>
              <a:t>có</a:t>
            </a:r>
            <a:r>
              <a:rPr lang="en-US" sz="2000" dirty="0" smtClean="0">
                <a:latin typeface="+mj-lt"/>
              </a:rPr>
              <a:t> </a:t>
            </a:r>
            <a:r>
              <a:rPr lang="en-US" sz="2000" dirty="0" err="1" smtClean="0">
                <a:latin typeface="+mj-lt"/>
              </a:rPr>
              <a:t>tác</a:t>
            </a:r>
            <a:r>
              <a:rPr lang="en-US" sz="2000" dirty="0" smtClean="0">
                <a:latin typeface="+mj-lt"/>
              </a:rPr>
              <a:t> </a:t>
            </a:r>
            <a:r>
              <a:rPr lang="en-US" sz="2000" dirty="0" err="1" smtClean="0">
                <a:latin typeface="+mj-lt"/>
              </a:rPr>
              <a:t>động</a:t>
            </a:r>
            <a:r>
              <a:rPr lang="en-US" sz="2000" dirty="0" smtClean="0">
                <a:latin typeface="+mj-lt"/>
              </a:rPr>
              <a:t> </a:t>
            </a:r>
            <a:r>
              <a:rPr lang="en-US" sz="2000" dirty="0" err="1" smtClean="0">
                <a:latin typeface="+mj-lt"/>
              </a:rPr>
              <a:t>gì</a:t>
            </a:r>
            <a:r>
              <a:rPr lang="en-US" sz="2000" dirty="0" smtClean="0">
                <a:latin typeface="+mj-lt"/>
              </a:rPr>
              <a:t> </a:t>
            </a:r>
            <a:r>
              <a:rPr lang="en-US" sz="2000" dirty="0" err="1" smtClean="0">
                <a:latin typeface="+mj-lt"/>
              </a:rPr>
              <a:t>quá</a:t>
            </a:r>
            <a:r>
              <a:rPr lang="en-US" sz="2000" dirty="0" smtClean="0">
                <a:latin typeface="+mj-lt"/>
              </a:rPr>
              <a:t> </a:t>
            </a:r>
            <a:r>
              <a:rPr lang="en-US" sz="2000" dirty="0" err="1" smtClean="0">
                <a:latin typeface="+mj-lt"/>
              </a:rPr>
              <a:t>lớn</a:t>
            </a:r>
            <a:r>
              <a:rPr lang="en-US" sz="2000" dirty="0" smtClean="0">
                <a:latin typeface="+mj-lt"/>
              </a:rPr>
              <a:t>, </a:t>
            </a:r>
            <a:r>
              <a:rPr lang="en-US" sz="2000" dirty="0" err="1" smtClean="0">
                <a:latin typeface="+mj-lt"/>
              </a:rPr>
              <a:t>nhất</a:t>
            </a:r>
            <a:r>
              <a:rPr lang="en-US" sz="2000" dirty="0" smtClean="0">
                <a:latin typeface="+mj-lt"/>
              </a:rPr>
              <a:t> </a:t>
            </a:r>
            <a:r>
              <a:rPr lang="en-US" sz="2000" dirty="0" err="1" smtClean="0">
                <a:latin typeface="+mj-lt"/>
              </a:rPr>
              <a:t>là</a:t>
            </a:r>
            <a:r>
              <a:rPr lang="en-US" sz="2000" dirty="0" smtClean="0">
                <a:latin typeface="+mj-lt"/>
              </a:rPr>
              <a:t> </a:t>
            </a:r>
            <a:r>
              <a:rPr lang="en-US" sz="2000" dirty="0" err="1" smtClean="0">
                <a:latin typeface="+mj-lt"/>
              </a:rPr>
              <a:t>đến</a:t>
            </a:r>
            <a:r>
              <a:rPr lang="en-US" sz="2000" dirty="0" smtClean="0">
                <a:latin typeface="+mj-lt"/>
              </a:rPr>
              <a:t> </a:t>
            </a:r>
            <a:r>
              <a:rPr lang="en-US" sz="2000" dirty="0" err="1" smtClean="0">
                <a:latin typeface="+mj-lt"/>
              </a:rPr>
              <a:t>các</a:t>
            </a:r>
            <a:r>
              <a:rPr lang="en-US" sz="2000" dirty="0" smtClean="0">
                <a:latin typeface="+mj-lt"/>
              </a:rPr>
              <a:t> </a:t>
            </a:r>
            <a:r>
              <a:rPr lang="en-US" sz="2000" dirty="0" err="1" smtClean="0">
                <a:latin typeface="+mj-lt"/>
              </a:rPr>
              <a:t>khía</a:t>
            </a:r>
            <a:r>
              <a:rPr lang="en-US" sz="2000" dirty="0" smtClean="0">
                <a:latin typeface="+mj-lt"/>
              </a:rPr>
              <a:t> </a:t>
            </a:r>
            <a:r>
              <a:rPr lang="en-US" sz="2000" dirty="0" err="1" smtClean="0">
                <a:latin typeface="+mj-lt"/>
              </a:rPr>
              <a:t>cạnh</a:t>
            </a:r>
            <a:r>
              <a:rPr lang="en-US" sz="2000" dirty="0" smtClean="0">
                <a:latin typeface="+mj-lt"/>
              </a:rPr>
              <a:t> </a:t>
            </a:r>
            <a:r>
              <a:rPr lang="en-US" sz="2000" dirty="0" err="1" smtClean="0">
                <a:latin typeface="+mj-lt"/>
              </a:rPr>
              <a:t>về</a:t>
            </a:r>
            <a:r>
              <a:rPr lang="en-US" sz="2000" dirty="0" smtClean="0">
                <a:latin typeface="+mj-lt"/>
              </a:rPr>
              <a:t> </a:t>
            </a:r>
            <a:r>
              <a:rPr lang="en-US" sz="2000" dirty="0" err="1" smtClean="0">
                <a:latin typeface="+mj-lt"/>
              </a:rPr>
              <a:t>bảo</a:t>
            </a:r>
            <a:r>
              <a:rPr lang="en-US" sz="2000" dirty="0" smtClean="0">
                <a:latin typeface="+mj-lt"/>
              </a:rPr>
              <a:t> </a:t>
            </a:r>
            <a:r>
              <a:rPr lang="en-US" sz="2000" dirty="0" err="1" smtClean="0">
                <a:latin typeface="+mj-lt"/>
              </a:rPr>
              <a:t>mật</a:t>
            </a:r>
            <a:r>
              <a:rPr lang="en-US" sz="2000" dirty="0" smtClean="0">
                <a:latin typeface="+mj-lt"/>
              </a:rPr>
              <a:t>. </a:t>
            </a:r>
            <a:r>
              <a:rPr lang="en-US" sz="2000" dirty="0" err="1" smtClean="0">
                <a:latin typeface="+mj-lt"/>
              </a:rPr>
              <a:t>Cùng</a:t>
            </a:r>
            <a:r>
              <a:rPr lang="en-US" sz="2000" dirty="0" smtClean="0">
                <a:latin typeface="+mj-lt"/>
              </a:rPr>
              <a:t> </a:t>
            </a:r>
            <a:r>
              <a:rPr lang="en-US" sz="2000" dirty="0" err="1" smtClean="0">
                <a:latin typeface="+mj-lt"/>
              </a:rPr>
              <a:t>lắm</a:t>
            </a:r>
            <a:r>
              <a:rPr lang="en-US" sz="2000" dirty="0" smtClean="0">
                <a:latin typeface="+mj-lt"/>
              </a:rPr>
              <a:t> </a:t>
            </a:r>
            <a:r>
              <a:rPr lang="en-US" sz="2000" dirty="0" err="1" smtClean="0">
                <a:latin typeface="+mj-lt"/>
              </a:rPr>
              <a:t>ta</a:t>
            </a:r>
            <a:r>
              <a:rPr lang="en-US" sz="2000" dirty="0" smtClean="0">
                <a:latin typeface="+mj-lt"/>
              </a:rPr>
              <a:t> </a:t>
            </a:r>
            <a:r>
              <a:rPr lang="en-US" sz="2000" dirty="0" err="1" smtClean="0">
                <a:latin typeface="+mj-lt"/>
              </a:rPr>
              <a:t>sẽ</a:t>
            </a:r>
            <a:r>
              <a:rPr lang="en-US" sz="2000" dirty="0" smtClean="0">
                <a:latin typeface="+mj-lt"/>
              </a:rPr>
              <a:t> </a:t>
            </a:r>
            <a:r>
              <a:rPr lang="en-US" sz="2000" dirty="0" err="1" smtClean="0">
                <a:latin typeface="+mj-lt"/>
              </a:rPr>
              <a:t>thấy</a:t>
            </a:r>
            <a:r>
              <a:rPr lang="en-US" sz="2000" dirty="0" smtClean="0">
                <a:latin typeface="+mj-lt"/>
              </a:rPr>
              <a:t> </a:t>
            </a:r>
            <a:r>
              <a:rPr lang="en-US" sz="2000" dirty="0" err="1" smtClean="0">
                <a:latin typeface="+mj-lt"/>
              </a:rPr>
              <a:t>một</a:t>
            </a:r>
            <a:r>
              <a:rPr lang="en-US" sz="2000" dirty="0" smtClean="0">
                <a:latin typeface="+mj-lt"/>
              </a:rPr>
              <a:t> </a:t>
            </a:r>
            <a:r>
              <a:rPr lang="en-US" sz="2000" dirty="0" err="1" smtClean="0">
                <a:latin typeface="+mj-lt"/>
              </a:rPr>
              <a:t>vài</a:t>
            </a:r>
            <a:r>
              <a:rPr lang="en-US" sz="2000" dirty="0" smtClean="0">
                <a:latin typeface="+mj-lt"/>
              </a:rPr>
              <a:t> </a:t>
            </a:r>
            <a:r>
              <a:rPr lang="en-US" sz="2000" dirty="0" err="1" smtClean="0">
                <a:latin typeface="+mj-lt"/>
              </a:rPr>
              <a:t>chức</a:t>
            </a:r>
            <a:r>
              <a:rPr lang="en-US" sz="2000" dirty="0" smtClean="0">
                <a:latin typeface="+mj-lt"/>
              </a:rPr>
              <a:t> </a:t>
            </a:r>
            <a:r>
              <a:rPr lang="en-US" sz="2000" dirty="0" err="1" smtClean="0">
                <a:latin typeface="+mj-lt"/>
              </a:rPr>
              <a:t>năng</a:t>
            </a:r>
            <a:r>
              <a:rPr lang="en-US" sz="2000" dirty="0" smtClean="0">
                <a:latin typeface="+mj-lt"/>
              </a:rPr>
              <a:t> </a:t>
            </a:r>
            <a:r>
              <a:rPr lang="en-US" sz="2000" dirty="0" err="1" smtClean="0">
                <a:latin typeface="+mj-lt"/>
              </a:rPr>
              <a:t>không</a:t>
            </a:r>
            <a:r>
              <a:rPr lang="en-US" sz="2000" dirty="0" smtClean="0">
                <a:latin typeface="+mj-lt"/>
              </a:rPr>
              <a:t> </a:t>
            </a:r>
            <a:r>
              <a:rPr lang="en-US" sz="2000" dirty="0" err="1" smtClean="0">
                <a:latin typeface="+mj-lt"/>
              </a:rPr>
              <a:t>hoạt</a:t>
            </a:r>
            <a:r>
              <a:rPr lang="en-US" sz="2000" dirty="0" smtClean="0">
                <a:latin typeface="+mj-lt"/>
              </a:rPr>
              <a:t> </a:t>
            </a:r>
            <a:r>
              <a:rPr lang="en-US" sz="2000" dirty="0" err="1" smtClean="0">
                <a:latin typeface="+mj-lt"/>
              </a:rPr>
              <a:t>động</a:t>
            </a:r>
            <a:r>
              <a:rPr lang="en-US" sz="2000" dirty="0" smtClean="0">
                <a:latin typeface="+mj-lt"/>
              </a:rPr>
              <a:t>, </a:t>
            </a:r>
            <a:r>
              <a:rPr lang="en-US" sz="2000" dirty="0" err="1" smtClean="0">
                <a:latin typeface="+mj-lt"/>
              </a:rPr>
              <a:t>đôi</a:t>
            </a:r>
            <a:r>
              <a:rPr lang="en-US" sz="2000" dirty="0" smtClean="0">
                <a:latin typeface="+mj-lt"/>
              </a:rPr>
              <a:t> </a:t>
            </a:r>
            <a:r>
              <a:rPr lang="en-US" sz="2000" dirty="0" err="1" smtClean="0">
                <a:latin typeface="+mj-lt"/>
              </a:rPr>
              <a:t>lúc</a:t>
            </a:r>
            <a:r>
              <a:rPr lang="en-US" sz="2000" dirty="0" smtClean="0">
                <a:latin typeface="+mj-lt"/>
              </a:rPr>
              <a:t> </a:t>
            </a:r>
            <a:r>
              <a:rPr lang="en-US" sz="2000" dirty="0" err="1" smtClean="0">
                <a:latin typeface="+mj-lt"/>
              </a:rPr>
              <a:t>phần</a:t>
            </a:r>
            <a:r>
              <a:rPr lang="en-US" sz="2000" dirty="0" smtClean="0">
                <a:latin typeface="+mj-lt"/>
              </a:rPr>
              <a:t> </a:t>
            </a:r>
            <a:r>
              <a:rPr lang="en-US" sz="2000" dirty="0" err="1" smtClean="0">
                <a:latin typeface="+mj-lt"/>
              </a:rPr>
              <a:t>mềm</a:t>
            </a:r>
            <a:r>
              <a:rPr lang="en-US" sz="2000" dirty="0" smtClean="0">
                <a:latin typeface="+mj-lt"/>
              </a:rPr>
              <a:t> “</a:t>
            </a:r>
            <a:r>
              <a:rPr lang="en-US" sz="2000" dirty="0" err="1" smtClean="0">
                <a:latin typeface="+mj-lt"/>
              </a:rPr>
              <a:t>treo</a:t>
            </a:r>
            <a:r>
              <a:rPr lang="en-US" sz="2000" dirty="0" smtClean="0">
                <a:latin typeface="+mj-lt"/>
              </a:rPr>
              <a:t>” </a:t>
            </a:r>
            <a:r>
              <a:rPr lang="en-US" sz="2000" dirty="0" err="1" smtClean="0">
                <a:latin typeface="+mj-lt"/>
              </a:rPr>
              <a:t>khi</a:t>
            </a:r>
            <a:r>
              <a:rPr lang="en-US" sz="2000" dirty="0" smtClean="0">
                <a:latin typeface="+mj-lt"/>
              </a:rPr>
              <a:t> </a:t>
            </a:r>
            <a:r>
              <a:rPr lang="en-US" sz="2000" dirty="0" err="1" smtClean="0">
                <a:latin typeface="+mj-lt"/>
              </a:rPr>
              <a:t>đang</a:t>
            </a:r>
            <a:r>
              <a:rPr lang="en-US" sz="2000" dirty="0" smtClean="0">
                <a:latin typeface="+mj-lt"/>
              </a:rPr>
              <a:t> </a:t>
            </a:r>
            <a:r>
              <a:rPr lang="en-US" sz="2000" dirty="0" err="1" smtClean="0">
                <a:latin typeface="+mj-lt"/>
              </a:rPr>
              <a:t>làm</a:t>
            </a:r>
            <a:r>
              <a:rPr lang="en-US" sz="2000" dirty="0" smtClean="0">
                <a:latin typeface="+mj-lt"/>
              </a:rPr>
              <a:t> </a:t>
            </a:r>
            <a:r>
              <a:rPr lang="en-US" sz="2000" dirty="0" err="1" smtClean="0">
                <a:latin typeface="+mj-lt"/>
              </a:rPr>
              <a:t>việc</a:t>
            </a:r>
            <a:r>
              <a:rPr lang="en-US" sz="2000" dirty="0" smtClean="0">
                <a:latin typeface="+mj-lt"/>
              </a:rPr>
              <a:t> </a:t>
            </a:r>
            <a:r>
              <a:rPr lang="en-US" sz="2000" dirty="0" err="1" smtClean="0">
                <a:latin typeface="+mj-lt"/>
              </a:rPr>
              <a:t>hoặc</a:t>
            </a:r>
            <a:r>
              <a:rPr lang="en-US" sz="2000" dirty="0" smtClean="0">
                <a:latin typeface="+mj-lt"/>
              </a:rPr>
              <a:t> </a:t>
            </a:r>
            <a:r>
              <a:rPr lang="en-US" sz="2000" dirty="0" err="1" smtClean="0">
                <a:latin typeface="+mj-lt"/>
              </a:rPr>
              <a:t>làm</a:t>
            </a:r>
            <a:r>
              <a:rPr lang="en-US" sz="2000" dirty="0" smtClean="0">
                <a:latin typeface="+mj-lt"/>
              </a:rPr>
              <a:t> </a:t>
            </a:r>
            <a:r>
              <a:rPr lang="en-US" sz="2000" dirty="0" err="1" smtClean="0">
                <a:latin typeface="+mj-lt"/>
              </a:rPr>
              <a:t>việc</a:t>
            </a:r>
            <a:r>
              <a:rPr lang="en-US" sz="2000" dirty="0" smtClean="0">
                <a:latin typeface="+mj-lt"/>
              </a:rPr>
              <a:t> </a:t>
            </a:r>
            <a:r>
              <a:rPr lang="en-US" sz="2000" dirty="0" err="1" smtClean="0">
                <a:latin typeface="+mj-lt"/>
              </a:rPr>
              <a:t>chậm</a:t>
            </a:r>
            <a:r>
              <a:rPr lang="en-US" sz="2000" dirty="0" smtClean="0">
                <a:latin typeface="+mj-lt"/>
              </a:rPr>
              <a:t> </a:t>
            </a:r>
            <a:r>
              <a:rPr lang="en-US" sz="2000" dirty="0" err="1" smtClean="0">
                <a:latin typeface="+mj-lt"/>
              </a:rPr>
              <a:t>chạp</a:t>
            </a:r>
            <a:r>
              <a:rPr lang="en-US" sz="2000" dirty="0" smtClean="0">
                <a:latin typeface="+mj-lt"/>
              </a:rPr>
              <a:t>...</a:t>
            </a:r>
          </a:p>
        </p:txBody>
      </p:sp>
      <p:pic>
        <p:nvPicPr>
          <p:cNvPr id="13"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57224" y="2500306"/>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1000100" y="407194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5" name="Group 14"/>
          <p:cNvGrpSpPr/>
          <p:nvPr/>
        </p:nvGrpSpPr>
        <p:grpSpPr>
          <a:xfrm>
            <a:off x="8085835" y="214266"/>
            <a:ext cx="986759" cy="638474"/>
            <a:chOff x="7786710" y="571480"/>
            <a:chExt cx="1143008" cy="714380"/>
          </a:xfrm>
        </p:grpSpPr>
        <p:sp>
          <p:nvSpPr>
            <p:cNvPr id="16" name="Flowchart: Punched Tape 15"/>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5-Point Star 16"/>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9" name="Picture 18"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5</a:t>
            </a:fld>
            <a:endParaRPr lang="en-US"/>
          </a:p>
        </p:txBody>
      </p:sp>
      <p:sp>
        <p:nvSpPr>
          <p:cNvPr id="9"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10"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11"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5</a:t>
            </a:fld>
            <a:endParaRPr lang="en-US" sz="1800" dirty="0">
              <a:solidFill>
                <a:srgbClr val="FF0000"/>
              </a:solidFill>
            </a:endParaRPr>
          </a:p>
        </p:txBody>
      </p:sp>
      <p:sp>
        <p:nvSpPr>
          <p:cNvPr id="7" name="TextBox 6"/>
          <p:cNvSpPr txBox="1"/>
          <p:nvPr/>
        </p:nvSpPr>
        <p:spPr>
          <a:xfrm>
            <a:off x="428596" y="1357298"/>
            <a:ext cx="7555273" cy="523220"/>
          </a:xfrm>
          <a:prstGeom prst="rect">
            <a:avLst/>
          </a:prstGeom>
          <a:noFill/>
        </p:spPr>
        <p:txBody>
          <a:bodyPr wrap="none" rtlCol="0">
            <a:spAutoFit/>
          </a:bodyPr>
          <a:lstStyle/>
          <a:p>
            <a:r>
              <a:rPr lang="en-US" sz="2800" dirty="0" smtClean="0">
                <a:solidFill>
                  <a:srgbClr val="FF0000"/>
                </a:solidFill>
                <a:latin typeface="+mj-lt"/>
              </a:rPr>
              <a:t>*</a:t>
            </a:r>
            <a:r>
              <a:rPr lang="en-US" sz="2800" dirty="0" err="1" smtClean="0">
                <a:solidFill>
                  <a:srgbClr val="FF0000"/>
                </a:solidFill>
                <a:latin typeface="+mj-lt"/>
              </a:rPr>
              <a:t>Một</a:t>
            </a:r>
            <a:r>
              <a:rPr lang="en-US" sz="2800" dirty="0" smtClean="0">
                <a:solidFill>
                  <a:srgbClr val="FF0000"/>
                </a:solidFill>
                <a:latin typeface="+mj-lt"/>
              </a:rPr>
              <a:t> </a:t>
            </a:r>
            <a:r>
              <a:rPr lang="en-US" sz="2800" dirty="0" err="1" smtClean="0">
                <a:solidFill>
                  <a:srgbClr val="FF0000"/>
                </a:solidFill>
                <a:latin typeface="+mj-lt"/>
              </a:rPr>
              <a:t>số</a:t>
            </a:r>
            <a:r>
              <a:rPr lang="en-US" sz="2800" dirty="0" smtClean="0">
                <a:solidFill>
                  <a:srgbClr val="FF0000"/>
                </a:solidFill>
                <a:latin typeface="+mj-lt"/>
              </a:rPr>
              <a:t> </a:t>
            </a:r>
            <a:r>
              <a:rPr lang="en-US" sz="2800" dirty="0" err="1" smtClean="0">
                <a:solidFill>
                  <a:srgbClr val="FF0000"/>
                </a:solidFill>
                <a:latin typeface="+mj-lt"/>
              </a:rPr>
              <a:t>kỹ</a:t>
            </a:r>
            <a:r>
              <a:rPr lang="en-US" sz="2800" dirty="0" smtClean="0">
                <a:solidFill>
                  <a:srgbClr val="FF0000"/>
                </a:solidFill>
                <a:latin typeface="+mj-lt"/>
              </a:rPr>
              <a:t> </a:t>
            </a:r>
            <a:r>
              <a:rPr lang="en-US" sz="2800" dirty="0" err="1" smtClean="0">
                <a:solidFill>
                  <a:srgbClr val="FF0000"/>
                </a:solidFill>
                <a:latin typeface="+mj-lt"/>
              </a:rPr>
              <a:t>thuật</a:t>
            </a:r>
            <a:r>
              <a:rPr lang="en-US" sz="2800" dirty="0" smtClean="0">
                <a:solidFill>
                  <a:srgbClr val="FF0000"/>
                </a:solidFill>
                <a:latin typeface="+mj-lt"/>
              </a:rPr>
              <a:t> </a:t>
            </a:r>
            <a:r>
              <a:rPr lang="en-US" sz="2800" dirty="0" err="1" smtClean="0">
                <a:solidFill>
                  <a:srgbClr val="FF0000"/>
                </a:solidFill>
                <a:latin typeface="+mj-lt"/>
              </a:rPr>
              <a:t>tấn</a:t>
            </a:r>
            <a:r>
              <a:rPr lang="en-US" sz="2800" dirty="0" smtClean="0">
                <a:solidFill>
                  <a:srgbClr val="FF0000"/>
                </a:solidFill>
                <a:latin typeface="+mj-lt"/>
              </a:rPr>
              <a:t> </a:t>
            </a:r>
            <a:r>
              <a:rPr lang="en-US" sz="2800" dirty="0" err="1" smtClean="0">
                <a:solidFill>
                  <a:srgbClr val="FF0000"/>
                </a:solidFill>
                <a:latin typeface="+mj-lt"/>
              </a:rPr>
              <a:t>công</a:t>
            </a:r>
            <a:r>
              <a:rPr lang="en-US" sz="2800" dirty="0" smtClean="0">
                <a:solidFill>
                  <a:srgbClr val="FF0000"/>
                </a:solidFill>
                <a:latin typeface="+mj-lt"/>
              </a:rPr>
              <a:t> </a:t>
            </a:r>
            <a:r>
              <a:rPr lang="en-US" sz="2800" dirty="0" err="1" smtClean="0">
                <a:solidFill>
                  <a:srgbClr val="FF0000"/>
                </a:solidFill>
                <a:latin typeface="+mj-lt"/>
              </a:rPr>
              <a:t>phổ</a:t>
            </a:r>
            <a:r>
              <a:rPr lang="en-US" sz="2800" dirty="0" smtClean="0">
                <a:solidFill>
                  <a:srgbClr val="FF0000"/>
                </a:solidFill>
                <a:latin typeface="+mj-lt"/>
              </a:rPr>
              <a:t> </a:t>
            </a:r>
            <a:r>
              <a:rPr lang="en-US" sz="2800" dirty="0" err="1" smtClean="0">
                <a:solidFill>
                  <a:srgbClr val="FF0000"/>
                </a:solidFill>
                <a:latin typeface="+mj-lt"/>
              </a:rPr>
              <a:t>biến</a:t>
            </a:r>
            <a:r>
              <a:rPr lang="en-US" sz="2800" dirty="0" smtClean="0">
                <a:solidFill>
                  <a:srgbClr val="FF0000"/>
                </a:solidFill>
                <a:latin typeface="+mj-lt"/>
              </a:rPr>
              <a:t> </a:t>
            </a:r>
            <a:r>
              <a:rPr lang="en-US" sz="2800" dirty="0" err="1" smtClean="0">
                <a:solidFill>
                  <a:srgbClr val="FF0000"/>
                </a:solidFill>
                <a:latin typeface="+mj-lt"/>
              </a:rPr>
              <a:t>của</a:t>
            </a:r>
            <a:r>
              <a:rPr lang="en-US" sz="2800" dirty="0" smtClean="0">
                <a:solidFill>
                  <a:srgbClr val="FF0000"/>
                </a:solidFill>
                <a:latin typeface="+mj-lt"/>
              </a:rPr>
              <a:t> </a:t>
            </a:r>
            <a:r>
              <a:rPr lang="en-US" sz="2800" dirty="0" err="1" smtClean="0">
                <a:solidFill>
                  <a:srgbClr val="FF0000"/>
                </a:solidFill>
                <a:latin typeface="+mj-lt"/>
              </a:rPr>
              <a:t>phần</a:t>
            </a:r>
            <a:r>
              <a:rPr lang="en-US" sz="2800" dirty="0" smtClean="0">
                <a:solidFill>
                  <a:srgbClr val="FF0000"/>
                </a:solidFill>
                <a:latin typeface="+mj-lt"/>
              </a:rPr>
              <a:t> </a:t>
            </a:r>
            <a:r>
              <a:rPr lang="en-US" sz="2800" dirty="0" err="1" smtClean="0">
                <a:solidFill>
                  <a:srgbClr val="FF0000"/>
                </a:solidFill>
                <a:latin typeface="+mj-lt"/>
              </a:rPr>
              <a:t>mềm</a:t>
            </a:r>
            <a:r>
              <a:rPr lang="en-US" sz="2800" dirty="0" smtClean="0">
                <a:solidFill>
                  <a:srgbClr val="FF0000"/>
                </a:solidFill>
                <a:latin typeface="+mj-lt"/>
              </a:rPr>
              <a:t>:</a:t>
            </a:r>
            <a:endParaRPr lang="en-US" sz="2800" dirty="0">
              <a:solidFill>
                <a:srgbClr val="FF0000"/>
              </a:solidFill>
              <a:latin typeface="+mj-lt"/>
            </a:endParaRPr>
          </a:p>
        </p:txBody>
      </p:sp>
      <p:sp>
        <p:nvSpPr>
          <p:cNvPr id="8" name="TextBox 7"/>
          <p:cNvSpPr txBox="1"/>
          <p:nvPr/>
        </p:nvSpPr>
        <p:spPr>
          <a:xfrm>
            <a:off x="2000232" y="2214554"/>
            <a:ext cx="5715040" cy="1323439"/>
          </a:xfrm>
          <a:prstGeom prst="rect">
            <a:avLst/>
          </a:prstGeom>
          <a:noFill/>
        </p:spPr>
        <p:txBody>
          <a:bodyPr wrap="square" rtlCol="0">
            <a:spAutoFit/>
          </a:bodyPr>
          <a:lstStyle/>
          <a:p>
            <a:pPr marL="1143000" indent="-1143000">
              <a:buFont typeface="Wingdings" panose="05000000000000000000" pitchFamily="2" charset="2"/>
              <a:buChar char="q"/>
            </a:pPr>
            <a:r>
              <a:rPr lang="en-US" sz="2000" dirty="0" smtClean="0">
                <a:latin typeface="+mj-lt"/>
              </a:rPr>
              <a:t>T</a:t>
            </a:r>
            <a:r>
              <a:rPr lang="vi-VN" sz="2000" dirty="0" smtClean="0">
                <a:latin typeface="+mj-lt"/>
              </a:rPr>
              <a:t>ràn bộ đệm</a:t>
            </a:r>
            <a:r>
              <a:rPr lang="en-US" sz="2000" dirty="0" smtClean="0">
                <a:latin typeface="+mj-lt"/>
              </a:rPr>
              <a:t>			</a:t>
            </a:r>
          </a:p>
          <a:p>
            <a:pPr marL="1143000" indent="-1143000">
              <a:buFont typeface="Wingdings" panose="05000000000000000000" pitchFamily="2" charset="2"/>
              <a:buChar char="q"/>
            </a:pPr>
            <a:r>
              <a:rPr lang="en-US" sz="2000" dirty="0" err="1" smtClean="0">
                <a:latin typeface="+mj-lt"/>
              </a:rPr>
              <a:t>Định</a:t>
            </a:r>
            <a:r>
              <a:rPr lang="en-US" sz="2000" dirty="0" smtClean="0">
                <a:latin typeface="+mj-lt"/>
              </a:rPr>
              <a:t> </a:t>
            </a:r>
            <a:r>
              <a:rPr lang="en-US" sz="2000" dirty="0" err="1" smtClean="0">
                <a:latin typeface="+mj-lt"/>
              </a:rPr>
              <a:t>dạng</a:t>
            </a:r>
            <a:r>
              <a:rPr lang="en-US" sz="2000" dirty="0" smtClean="0">
                <a:latin typeface="+mj-lt"/>
              </a:rPr>
              <a:t> </a:t>
            </a:r>
            <a:r>
              <a:rPr lang="en-US" sz="2000" dirty="0" err="1" smtClean="0">
                <a:latin typeface="+mj-lt"/>
              </a:rPr>
              <a:t>chuỗi</a:t>
            </a:r>
            <a:r>
              <a:rPr lang="en-US" sz="2000" dirty="0" smtClean="0">
                <a:latin typeface="+mj-lt"/>
              </a:rPr>
              <a:t>			</a:t>
            </a:r>
          </a:p>
          <a:p>
            <a:pPr marL="1143000" indent="-1143000">
              <a:buFont typeface="Wingdings" panose="05000000000000000000" pitchFamily="2" charset="2"/>
              <a:buChar char="q"/>
            </a:pPr>
            <a:r>
              <a:rPr lang="en-US" sz="2000" dirty="0" err="1" smtClean="0">
                <a:latin typeface="+mj-lt"/>
              </a:rPr>
              <a:t>Tràn</a:t>
            </a:r>
            <a:r>
              <a:rPr lang="en-US" sz="2000" dirty="0" smtClean="0">
                <a:latin typeface="+mj-lt"/>
              </a:rPr>
              <a:t> </a:t>
            </a:r>
            <a:r>
              <a:rPr lang="en-US" sz="2000" dirty="0" err="1" smtClean="0">
                <a:latin typeface="+mj-lt"/>
              </a:rPr>
              <a:t>trường</a:t>
            </a:r>
            <a:r>
              <a:rPr lang="en-US" sz="2000" dirty="0" smtClean="0">
                <a:latin typeface="+mj-lt"/>
              </a:rPr>
              <a:t> </a:t>
            </a:r>
            <a:r>
              <a:rPr lang="en-US" sz="2000" dirty="0" err="1" smtClean="0">
                <a:latin typeface="+mj-lt"/>
              </a:rPr>
              <a:t>số</a:t>
            </a:r>
            <a:endParaRPr lang="en-US" sz="2000" dirty="0" smtClean="0">
              <a:latin typeface="+mj-lt"/>
            </a:endParaRPr>
          </a:p>
          <a:p>
            <a:pPr marL="1143000" indent="-1143000">
              <a:buFont typeface="Wingdings" panose="05000000000000000000" pitchFamily="2" charset="2"/>
              <a:buChar char="q"/>
            </a:pPr>
            <a:r>
              <a:rPr lang="vi-VN" sz="2000" dirty="0" smtClean="0">
                <a:latin typeface="+mj-lt"/>
              </a:rPr>
              <a:t>Kỹ thuật đánh lừa : Social Engineering</a:t>
            </a:r>
            <a:endParaRPr lang="en-US" sz="2000" dirty="0" smtClean="0">
              <a:latin typeface="+mj-lt"/>
            </a:endParaRPr>
          </a:p>
        </p:txBody>
      </p:sp>
      <p:pic>
        <p:nvPicPr>
          <p:cNvPr id="12"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596" y="2214554"/>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571472" y="4500570"/>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4" name="Group 13"/>
          <p:cNvGrpSpPr/>
          <p:nvPr/>
        </p:nvGrpSpPr>
        <p:grpSpPr>
          <a:xfrm>
            <a:off x="8085835" y="214266"/>
            <a:ext cx="986759" cy="638474"/>
            <a:chOff x="7786710" y="571480"/>
            <a:chExt cx="1143008" cy="714380"/>
          </a:xfrm>
        </p:grpSpPr>
        <p:sp>
          <p:nvSpPr>
            <p:cNvPr id="15" name="Flowchart: Punched Tape 14"/>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8" name="Picture 17"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6</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6</a:t>
            </a:fld>
            <a:endParaRPr lang="en-US" sz="1800" dirty="0">
              <a:solidFill>
                <a:srgbClr val="FF0000"/>
              </a:solidFill>
            </a:endParaRPr>
          </a:p>
        </p:txBody>
      </p:sp>
      <p:sp>
        <p:nvSpPr>
          <p:cNvPr id="9" name="TextBox 8"/>
          <p:cNvSpPr txBox="1"/>
          <p:nvPr/>
        </p:nvSpPr>
        <p:spPr>
          <a:xfrm>
            <a:off x="1000100" y="1357298"/>
            <a:ext cx="2857001" cy="523220"/>
          </a:xfrm>
          <a:prstGeom prst="rect">
            <a:avLst/>
          </a:prstGeom>
          <a:noFill/>
        </p:spPr>
        <p:txBody>
          <a:bodyPr wrap="none" rtlCol="0">
            <a:spAutoFit/>
          </a:bodyPr>
          <a:lstStyle/>
          <a:p>
            <a:r>
              <a:rPr lang="en-US" sz="2800" u="sng" dirty="0" err="1" smtClean="0">
                <a:solidFill>
                  <a:srgbClr val="0070C0"/>
                </a:solidFill>
                <a:latin typeface="+mj-lt"/>
              </a:rPr>
              <a:t>I.Lỗi</a:t>
            </a:r>
            <a:r>
              <a:rPr lang="en-US" sz="2800" u="sng" dirty="0" smtClean="0">
                <a:solidFill>
                  <a:srgbClr val="0070C0"/>
                </a:solidFill>
                <a:latin typeface="+mj-lt"/>
              </a:rPr>
              <a:t> </a:t>
            </a:r>
            <a:r>
              <a:rPr lang="en-US" sz="2800" u="sng" dirty="0" err="1" smtClean="0">
                <a:solidFill>
                  <a:srgbClr val="0070C0"/>
                </a:solidFill>
                <a:latin typeface="+mj-lt"/>
              </a:rPr>
              <a:t>Tràn</a:t>
            </a:r>
            <a:r>
              <a:rPr lang="en-US" sz="2800" u="sng" dirty="0" smtClean="0">
                <a:solidFill>
                  <a:srgbClr val="0070C0"/>
                </a:solidFill>
                <a:latin typeface="+mj-lt"/>
              </a:rPr>
              <a:t> </a:t>
            </a:r>
            <a:r>
              <a:rPr lang="en-US" sz="2800" u="sng" dirty="0" err="1" smtClean="0">
                <a:solidFill>
                  <a:srgbClr val="0070C0"/>
                </a:solidFill>
                <a:latin typeface="+mj-lt"/>
              </a:rPr>
              <a:t>Bộ</a:t>
            </a:r>
            <a:r>
              <a:rPr lang="en-US" sz="2800" u="sng" dirty="0" smtClean="0">
                <a:solidFill>
                  <a:srgbClr val="0070C0"/>
                </a:solidFill>
                <a:latin typeface="+mj-lt"/>
              </a:rPr>
              <a:t> </a:t>
            </a:r>
            <a:r>
              <a:rPr lang="en-US" sz="2800" u="sng" dirty="0" err="1" smtClean="0">
                <a:solidFill>
                  <a:srgbClr val="0070C0"/>
                </a:solidFill>
                <a:latin typeface="+mj-lt"/>
              </a:rPr>
              <a:t>đệm</a:t>
            </a:r>
            <a:endParaRPr lang="en-US" sz="2800" u="sng" dirty="0">
              <a:solidFill>
                <a:srgbClr val="0070C0"/>
              </a:solidFill>
              <a:latin typeface="+mj-lt"/>
            </a:endParaRPr>
          </a:p>
        </p:txBody>
      </p:sp>
      <p:sp>
        <p:nvSpPr>
          <p:cNvPr id="10" name="TextBox 9"/>
          <p:cNvSpPr txBox="1"/>
          <p:nvPr/>
        </p:nvSpPr>
        <p:spPr>
          <a:xfrm>
            <a:off x="1071538" y="1928802"/>
            <a:ext cx="2786082" cy="400110"/>
          </a:xfrm>
          <a:prstGeom prst="rect">
            <a:avLst/>
          </a:prstGeom>
          <a:noFill/>
        </p:spPr>
        <p:txBody>
          <a:bodyPr wrap="square" rtlCol="0">
            <a:spAutoFit/>
          </a:bodyPr>
          <a:lstStyle/>
          <a:p>
            <a:r>
              <a:rPr lang="en-US" sz="2000" b="1" u="sng" dirty="0" smtClean="0">
                <a:latin typeface="+mj-lt"/>
              </a:rPr>
              <a:t>1.Nguyên </a:t>
            </a:r>
            <a:r>
              <a:rPr lang="en-US" sz="2000" b="1" u="sng" dirty="0" err="1" smtClean="0">
                <a:latin typeface="+mj-lt"/>
              </a:rPr>
              <a:t>lý</a:t>
            </a:r>
            <a:r>
              <a:rPr lang="en-US" sz="2000" b="1" u="sng" dirty="0" smtClean="0">
                <a:latin typeface="+mj-lt"/>
              </a:rPr>
              <a:t> </a:t>
            </a:r>
            <a:r>
              <a:rPr lang="en-US" sz="2000" b="1" u="sng" dirty="0" err="1" smtClean="0">
                <a:latin typeface="+mj-lt"/>
              </a:rPr>
              <a:t>kỹ</a:t>
            </a:r>
            <a:r>
              <a:rPr lang="en-US" sz="2000" b="1" u="sng" dirty="0" smtClean="0">
                <a:latin typeface="+mj-lt"/>
              </a:rPr>
              <a:t> </a:t>
            </a:r>
            <a:r>
              <a:rPr lang="en-US" sz="2000" b="1" u="sng" dirty="0" err="1" smtClean="0">
                <a:latin typeface="+mj-lt"/>
              </a:rPr>
              <a:t>thuật</a:t>
            </a:r>
            <a:r>
              <a:rPr lang="en-US" sz="2000" b="1" u="sng" dirty="0" smtClean="0">
                <a:latin typeface="+mj-lt"/>
              </a:rPr>
              <a:t>:</a:t>
            </a:r>
            <a:endParaRPr lang="en-US" sz="2000" b="1" u="sng" dirty="0">
              <a:latin typeface="+mj-lt"/>
            </a:endParaRPr>
          </a:p>
        </p:txBody>
      </p:sp>
      <p:sp>
        <p:nvSpPr>
          <p:cNvPr id="11" name="TextBox 10"/>
          <p:cNvSpPr txBox="1"/>
          <p:nvPr/>
        </p:nvSpPr>
        <p:spPr>
          <a:xfrm>
            <a:off x="1500166" y="2428868"/>
            <a:ext cx="7286675" cy="1477328"/>
          </a:xfrm>
          <a:prstGeom prst="rect">
            <a:avLst/>
          </a:prstGeom>
          <a:noFill/>
        </p:spPr>
        <p:txBody>
          <a:bodyPr wrap="square" rtlCol="0">
            <a:spAutoFit/>
          </a:bodyPr>
          <a:lstStyle/>
          <a:p>
            <a:pPr algn="just"/>
            <a:r>
              <a:rPr lang="vi-VN" dirty="0" smtClean="0">
                <a:latin typeface="+mj-lt"/>
              </a:rPr>
              <a:t>Một lỗi tràn bộ nhớ đệm xảy ra khi dữ liệu được viết vào một bộ nhớ đệm, mà do không kiểm tra biên đầy đủ nên đã ghi đè lên vùng bộ nhớ liền kề và làm hỏng các giá trị dữ liệu tại các địa chỉ bộ nhớ kề với vùng bộ nhớ đệm đó. Hiện tượng này hay xảy ra nhất khi sao chép một xâu ký tự từ một bộ nhớ đệm này sang một vùng bộ nhớ đệm khác.</a:t>
            </a:r>
            <a:endParaRPr lang="en-US" dirty="0">
              <a:latin typeface="+mj-lt"/>
            </a:endParaRPr>
          </a:p>
        </p:txBody>
      </p:sp>
      <p:sp>
        <p:nvSpPr>
          <p:cNvPr id="12" name="TextBox 11"/>
          <p:cNvSpPr txBox="1"/>
          <p:nvPr/>
        </p:nvSpPr>
        <p:spPr>
          <a:xfrm>
            <a:off x="1142976" y="3786190"/>
            <a:ext cx="1866408" cy="400110"/>
          </a:xfrm>
          <a:prstGeom prst="rect">
            <a:avLst/>
          </a:prstGeom>
          <a:noFill/>
        </p:spPr>
        <p:txBody>
          <a:bodyPr wrap="none" rtlCol="0">
            <a:spAutoFit/>
          </a:bodyPr>
          <a:lstStyle/>
          <a:p>
            <a:r>
              <a:rPr lang="en-US" sz="2000" b="1" u="sng" dirty="0" smtClean="0">
                <a:latin typeface="+mj-lt"/>
              </a:rPr>
              <a:t>2.Khai </a:t>
            </a:r>
            <a:r>
              <a:rPr lang="en-US" sz="2000" b="1" u="sng" dirty="0" err="1" smtClean="0">
                <a:latin typeface="+mj-lt"/>
              </a:rPr>
              <a:t>Thác</a:t>
            </a:r>
            <a:r>
              <a:rPr lang="en-US" sz="2000" b="1" u="sng" dirty="0" smtClean="0">
                <a:latin typeface="+mj-lt"/>
              </a:rPr>
              <a:t> </a:t>
            </a:r>
            <a:r>
              <a:rPr lang="en-US" sz="2000" b="1" u="sng" dirty="0" err="1" smtClean="0">
                <a:latin typeface="+mj-lt"/>
              </a:rPr>
              <a:t>lỗi</a:t>
            </a:r>
            <a:endParaRPr lang="en-US" sz="2000" b="1" u="sng" dirty="0" smtClean="0">
              <a:latin typeface="+mj-lt"/>
            </a:endParaRPr>
          </a:p>
        </p:txBody>
      </p:sp>
      <p:sp>
        <p:nvSpPr>
          <p:cNvPr id="13" name="TextBox 12"/>
          <p:cNvSpPr txBox="1"/>
          <p:nvPr/>
        </p:nvSpPr>
        <p:spPr>
          <a:xfrm>
            <a:off x="1428728" y="4143380"/>
            <a:ext cx="7429552" cy="2308324"/>
          </a:xfrm>
          <a:prstGeom prst="rect">
            <a:avLst/>
          </a:prstGeom>
          <a:noFill/>
        </p:spPr>
        <p:txBody>
          <a:bodyPr wrap="square" rtlCol="0">
            <a:spAutoFit/>
          </a:bodyPr>
          <a:lstStyle/>
          <a:p>
            <a:pPr>
              <a:buNone/>
            </a:pPr>
            <a:r>
              <a:rPr lang="en-US" dirty="0" smtClean="0">
                <a:latin typeface="+mj-lt"/>
              </a:rPr>
              <a:t>*</a:t>
            </a:r>
            <a:r>
              <a:rPr lang="vi-VN" b="1" dirty="0" smtClean="0">
                <a:latin typeface="+mj-lt"/>
              </a:rPr>
              <a:t>Khai thác lỗi tràn bộ đệm trên stack</a:t>
            </a:r>
            <a:r>
              <a:rPr lang="en-US" dirty="0" smtClean="0">
                <a:latin typeface="+mj-lt"/>
              </a:rPr>
              <a:t>:</a:t>
            </a:r>
            <a:r>
              <a:rPr lang="vi-VN" dirty="0" smtClean="0">
                <a:latin typeface="+mj-lt"/>
              </a:rPr>
              <a:t>Một người dùng thạo kỹ thuật và có ý đồ xấu có thể khai thác các lỗi tràn bộ đệm trên stack để thao</a:t>
            </a:r>
            <a:r>
              <a:rPr lang="en-US" dirty="0" smtClean="0">
                <a:latin typeface="+mj-lt"/>
              </a:rPr>
              <a:t> </a:t>
            </a:r>
            <a:r>
              <a:rPr lang="vi-VN" dirty="0" smtClean="0">
                <a:latin typeface="+mj-lt"/>
              </a:rPr>
              <a:t>túng chương trình theo một trong các cách sau:</a:t>
            </a:r>
          </a:p>
          <a:p>
            <a:pPr>
              <a:buNone/>
            </a:pPr>
            <a:r>
              <a:rPr lang="vi-VN" dirty="0" smtClean="0">
                <a:latin typeface="+mj-lt"/>
              </a:rPr>
              <a:t>• Ghi đè một biến địa phương nằm gần bộ nhớ đệm trong stack để thay đổi hành vi của chương</a:t>
            </a:r>
            <a:r>
              <a:rPr lang="en-US" dirty="0" smtClean="0">
                <a:latin typeface="+mj-lt"/>
              </a:rPr>
              <a:t> </a:t>
            </a:r>
            <a:r>
              <a:rPr lang="vi-VN" dirty="0" smtClean="0">
                <a:latin typeface="+mj-lt"/>
              </a:rPr>
              <a:t>trình nhằm tạo thuận lợi cho kẻ tấn công.</a:t>
            </a:r>
          </a:p>
          <a:p>
            <a:pPr>
              <a:buNone/>
            </a:pPr>
            <a:r>
              <a:rPr lang="vi-VN" dirty="0" smtClean="0">
                <a:latin typeface="+mj-lt"/>
              </a:rPr>
              <a:t>• Ghi đè địa chỉ trả về trong một khung stack (stack frame). Khi hàm trả về, thực thi sẽ được tiếp tục tại địa chỉ mà kẻ tấn công đã chỉ rõ, thường là tại một bộ đệm chứa dữ liệu vào của người dùng.</a:t>
            </a:r>
          </a:p>
        </p:txBody>
      </p:sp>
      <p:pic>
        <p:nvPicPr>
          <p:cNvPr id="14"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428868"/>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500570"/>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 name="Group 15"/>
          <p:cNvGrpSpPr/>
          <p:nvPr/>
        </p:nvGrpSpPr>
        <p:grpSpPr>
          <a:xfrm>
            <a:off x="8085835" y="214266"/>
            <a:ext cx="986759" cy="638474"/>
            <a:chOff x="7786710" y="571480"/>
            <a:chExt cx="1143008" cy="714380"/>
          </a:xfrm>
        </p:grpSpPr>
        <p:sp>
          <p:nvSpPr>
            <p:cNvPr id="17" name="Flowchart: Punched Tape 16"/>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5-Point Star 17"/>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0" name="Picture 19"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7</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7</a:t>
            </a:fld>
            <a:endParaRPr lang="en-US" sz="1800" dirty="0">
              <a:solidFill>
                <a:srgbClr val="FF0000"/>
              </a:solidFill>
            </a:endParaRPr>
          </a:p>
        </p:txBody>
      </p:sp>
      <p:sp>
        <p:nvSpPr>
          <p:cNvPr id="9" name="TextBox 8"/>
          <p:cNvSpPr txBox="1"/>
          <p:nvPr/>
        </p:nvSpPr>
        <p:spPr>
          <a:xfrm>
            <a:off x="1714480" y="1428736"/>
            <a:ext cx="7072362" cy="2862322"/>
          </a:xfrm>
          <a:prstGeom prst="rect">
            <a:avLst/>
          </a:prstGeom>
          <a:noFill/>
        </p:spPr>
        <p:txBody>
          <a:bodyPr wrap="square" rtlCol="0">
            <a:spAutoFit/>
          </a:bodyPr>
          <a:lstStyle/>
          <a:p>
            <a:pPr>
              <a:buNone/>
            </a:pPr>
            <a:r>
              <a:rPr lang="vi-VN" dirty="0" smtClean="0">
                <a:latin typeface="+mj-lt"/>
              </a:rPr>
              <a:t>• </a:t>
            </a:r>
            <a:r>
              <a:rPr lang="vi-VN" b="1" dirty="0" smtClean="0">
                <a:latin typeface="+mj-lt"/>
              </a:rPr>
              <a:t>Khai thác lỗi tràn bộ đệm trên heap</a:t>
            </a:r>
          </a:p>
          <a:p>
            <a:pPr>
              <a:buNone/>
            </a:pPr>
            <a:r>
              <a:rPr lang="en-US" dirty="0" smtClean="0">
                <a:latin typeface="+mj-lt"/>
              </a:rPr>
              <a:t>    </a:t>
            </a:r>
            <a:r>
              <a:rPr lang="vi-VN" dirty="0" smtClean="0">
                <a:latin typeface="+mj-lt"/>
              </a:rPr>
              <a:t> Một hiện tượng tràn bộ đệm xảy ra trong khu vực dữ liệu heap được gọi là một hiện tượng tràn heap và có thể khai thác được bằng các kỹ thuật khác với các lỗi tràn stack. Bộ nhớ heap được cấp phát động bởi các ứng dụng tại thời gian chạy và thường chứa dữ liệu của chương trình. Việc khai thác được thực hiện bằng cách phá dữ liệu này theo các cách đặc biệt để làm cho ứng dụng ghi đè lên các cấu trúc dữ liệu</a:t>
            </a:r>
            <a:r>
              <a:rPr lang="en-US" dirty="0" smtClean="0">
                <a:latin typeface="+mj-lt"/>
              </a:rPr>
              <a:t> </a:t>
            </a:r>
            <a:r>
              <a:rPr lang="vi-VN" dirty="0" smtClean="0">
                <a:latin typeface="+mj-lt"/>
              </a:rPr>
              <a:t>nội bộ</a:t>
            </a:r>
            <a:r>
              <a:rPr lang="en-US" dirty="0" smtClean="0">
                <a:latin typeface="+mj-lt"/>
              </a:rPr>
              <a:t>.</a:t>
            </a:r>
          </a:p>
          <a:p>
            <a:pPr>
              <a:buNone/>
            </a:pPr>
            <a:r>
              <a:rPr lang="en-US" b="1" dirty="0" smtClean="0">
                <a:latin typeface="+mj-lt"/>
              </a:rPr>
              <a:t>    </a:t>
            </a:r>
            <a:r>
              <a:rPr lang="vi-VN" b="1" dirty="0" smtClean="0">
                <a:latin typeface="+mj-lt"/>
              </a:rPr>
              <a:t>chẳng hạn</a:t>
            </a:r>
            <a:r>
              <a:rPr lang="en-US" b="1" dirty="0" smtClean="0">
                <a:latin typeface="+mj-lt"/>
              </a:rPr>
              <a:t>:</a:t>
            </a:r>
            <a:r>
              <a:rPr lang="vi-VN" dirty="0" smtClean="0">
                <a:latin typeface="+mj-lt"/>
              </a:rPr>
              <a:t> các con trỏ của danh sách liên kết.Lỗ hổng của Microsoft JPEG GDI+ là một ví dụ gần đây về sự nguy hiểm mà một lỗi tràn</a:t>
            </a:r>
            <a:r>
              <a:rPr lang="en-US" dirty="0" smtClean="0">
                <a:latin typeface="+mj-lt"/>
              </a:rPr>
              <a:t> </a:t>
            </a:r>
            <a:r>
              <a:rPr lang="vi-VN" dirty="0" smtClean="0">
                <a:latin typeface="+mj-lt"/>
              </a:rPr>
              <a:t>heap có thể dẫn đến.</a:t>
            </a:r>
            <a:endParaRPr lang="en-US" dirty="0">
              <a:latin typeface="+mj-lt"/>
            </a:endParaRPr>
          </a:p>
        </p:txBody>
      </p:sp>
      <p:sp>
        <p:nvSpPr>
          <p:cNvPr id="10" name="TextBox 9"/>
          <p:cNvSpPr txBox="1"/>
          <p:nvPr/>
        </p:nvSpPr>
        <p:spPr>
          <a:xfrm>
            <a:off x="1500166" y="4214818"/>
            <a:ext cx="2648482" cy="400110"/>
          </a:xfrm>
          <a:prstGeom prst="rect">
            <a:avLst/>
          </a:prstGeom>
          <a:noFill/>
        </p:spPr>
        <p:txBody>
          <a:bodyPr wrap="none" rtlCol="0">
            <a:spAutoFit/>
          </a:bodyPr>
          <a:lstStyle/>
          <a:p>
            <a:r>
              <a:rPr lang="en-US" sz="2000" b="1" u="sng" dirty="0" err="1" smtClean="0">
                <a:latin typeface="+mj-lt"/>
              </a:rPr>
              <a:t>II.Lỗi</a:t>
            </a:r>
            <a:r>
              <a:rPr lang="en-US" sz="2000" b="1" u="sng" dirty="0" smtClean="0">
                <a:latin typeface="+mj-lt"/>
              </a:rPr>
              <a:t> </a:t>
            </a:r>
            <a:r>
              <a:rPr lang="en-US" sz="2000" b="1" u="sng" dirty="0" err="1" smtClean="0">
                <a:latin typeface="+mj-lt"/>
              </a:rPr>
              <a:t>định</a:t>
            </a:r>
            <a:r>
              <a:rPr lang="en-US" sz="2000" b="1" u="sng" dirty="0" smtClean="0">
                <a:latin typeface="+mj-lt"/>
              </a:rPr>
              <a:t> </a:t>
            </a:r>
            <a:r>
              <a:rPr lang="en-US" sz="2000" b="1" u="sng" dirty="0" err="1" smtClean="0">
                <a:latin typeface="+mj-lt"/>
              </a:rPr>
              <a:t>dạng</a:t>
            </a:r>
            <a:r>
              <a:rPr lang="en-US" sz="2000" b="1" u="sng" dirty="0" smtClean="0">
                <a:latin typeface="+mj-lt"/>
              </a:rPr>
              <a:t> </a:t>
            </a:r>
            <a:r>
              <a:rPr lang="en-US" sz="2000" b="1" u="sng" dirty="0" err="1" smtClean="0">
                <a:latin typeface="+mj-lt"/>
              </a:rPr>
              <a:t>chuỗi</a:t>
            </a:r>
            <a:endParaRPr lang="en-US" sz="2000" b="1" u="sng" dirty="0" smtClean="0">
              <a:latin typeface="+mj-lt"/>
            </a:endParaRPr>
          </a:p>
        </p:txBody>
      </p:sp>
      <p:sp>
        <p:nvSpPr>
          <p:cNvPr id="11" name="TextBox 10"/>
          <p:cNvSpPr txBox="1"/>
          <p:nvPr/>
        </p:nvSpPr>
        <p:spPr>
          <a:xfrm>
            <a:off x="1714480" y="4643446"/>
            <a:ext cx="2464136" cy="400110"/>
          </a:xfrm>
          <a:prstGeom prst="rect">
            <a:avLst/>
          </a:prstGeom>
          <a:noFill/>
        </p:spPr>
        <p:txBody>
          <a:bodyPr wrap="none" rtlCol="0">
            <a:spAutoFit/>
          </a:bodyPr>
          <a:lstStyle/>
          <a:p>
            <a:r>
              <a:rPr lang="en-US" sz="2000" b="1" u="sng" dirty="0" smtClean="0">
                <a:latin typeface="+mj-lt"/>
              </a:rPr>
              <a:t>1.Nguyên </a:t>
            </a:r>
            <a:r>
              <a:rPr lang="en-US" sz="2000" b="1" u="sng" dirty="0" err="1" smtClean="0">
                <a:latin typeface="+mj-lt"/>
              </a:rPr>
              <a:t>lý</a:t>
            </a:r>
            <a:r>
              <a:rPr lang="en-US" sz="2000" b="1" u="sng" dirty="0" smtClean="0">
                <a:latin typeface="+mj-lt"/>
              </a:rPr>
              <a:t> </a:t>
            </a:r>
            <a:r>
              <a:rPr lang="en-US" sz="2000" b="1" u="sng" dirty="0" err="1" smtClean="0">
                <a:latin typeface="+mj-lt"/>
              </a:rPr>
              <a:t>kỹ</a:t>
            </a:r>
            <a:r>
              <a:rPr lang="en-US" sz="2000" b="1" u="sng" dirty="0" smtClean="0">
                <a:latin typeface="+mj-lt"/>
              </a:rPr>
              <a:t> </a:t>
            </a:r>
            <a:r>
              <a:rPr lang="en-US" sz="2000" b="1" u="sng" dirty="0" err="1" smtClean="0">
                <a:latin typeface="+mj-lt"/>
              </a:rPr>
              <a:t>thuật</a:t>
            </a:r>
            <a:endParaRPr lang="en-US" sz="2000" b="1" u="sng" dirty="0" smtClean="0">
              <a:latin typeface="+mj-lt"/>
            </a:endParaRPr>
          </a:p>
        </p:txBody>
      </p:sp>
      <p:sp>
        <p:nvSpPr>
          <p:cNvPr id="12" name="TextBox 11"/>
          <p:cNvSpPr txBox="1"/>
          <p:nvPr/>
        </p:nvSpPr>
        <p:spPr>
          <a:xfrm>
            <a:off x="1428728" y="5143512"/>
            <a:ext cx="7500990" cy="646331"/>
          </a:xfrm>
          <a:prstGeom prst="rect">
            <a:avLst/>
          </a:prstGeom>
          <a:noFill/>
        </p:spPr>
        <p:txBody>
          <a:bodyPr wrap="square" rtlCol="0">
            <a:spAutoFit/>
          </a:bodyPr>
          <a:lstStyle/>
          <a:p>
            <a:r>
              <a:rPr lang="en-US" dirty="0" err="1" smtClean="0">
                <a:latin typeface="+mj-lt"/>
              </a:rPr>
              <a:t>Lỗi</a:t>
            </a:r>
            <a:r>
              <a:rPr lang="en-US" dirty="0" smtClean="0">
                <a:latin typeface="+mj-lt"/>
              </a:rPr>
              <a:t> </a:t>
            </a:r>
            <a:r>
              <a:rPr lang="en-US" dirty="0" err="1" smtClean="0">
                <a:latin typeface="+mj-lt"/>
              </a:rPr>
              <a:t>định</a:t>
            </a:r>
            <a:r>
              <a:rPr lang="en-US" dirty="0" smtClean="0">
                <a:latin typeface="+mj-lt"/>
              </a:rPr>
              <a:t> </a:t>
            </a:r>
            <a:r>
              <a:rPr lang="en-US" dirty="0" err="1" smtClean="0">
                <a:latin typeface="+mj-lt"/>
              </a:rPr>
              <a:t>dạng</a:t>
            </a:r>
            <a:r>
              <a:rPr lang="en-US" dirty="0" smtClean="0">
                <a:latin typeface="+mj-lt"/>
              </a:rPr>
              <a:t> </a:t>
            </a:r>
            <a:r>
              <a:rPr lang="en-US" dirty="0" err="1" smtClean="0">
                <a:latin typeface="+mj-lt"/>
              </a:rPr>
              <a:t>chuỗi</a:t>
            </a:r>
            <a:r>
              <a:rPr lang="en-US" dirty="0" smtClean="0">
                <a:latin typeface="+mj-lt"/>
              </a:rPr>
              <a:t> (</a:t>
            </a:r>
            <a:r>
              <a:rPr lang="en-US" u="sng" dirty="0" smtClean="0">
                <a:latin typeface="+mj-lt"/>
                <a:hlinkClick r:id="rId3"/>
              </a:rPr>
              <a:t>format string vulnerability</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nguy</a:t>
            </a:r>
            <a:r>
              <a:rPr lang="en-US" dirty="0" smtClean="0">
                <a:latin typeface="+mj-lt"/>
              </a:rPr>
              <a:t> </a:t>
            </a:r>
            <a:r>
              <a:rPr lang="en-US" dirty="0" err="1" smtClean="0">
                <a:latin typeface="+mj-lt"/>
              </a:rPr>
              <a:t>hiểm</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kém</a:t>
            </a:r>
            <a:r>
              <a:rPr lang="en-US" dirty="0" smtClean="0">
                <a:latin typeface="+mj-lt"/>
              </a:rPr>
              <a:t> </a:t>
            </a:r>
            <a:r>
              <a:rPr lang="en-US" dirty="0" err="1" smtClean="0">
                <a:latin typeface="+mj-lt"/>
              </a:rPr>
              <a:t>lỗi</a:t>
            </a:r>
            <a:r>
              <a:rPr lang="en-US" dirty="0" smtClean="0">
                <a:latin typeface="+mj-lt"/>
              </a:rPr>
              <a:t> </a:t>
            </a:r>
            <a:r>
              <a:rPr lang="en-US" dirty="0" err="1" smtClean="0">
                <a:latin typeface="+mj-lt"/>
              </a:rPr>
              <a:t>tràn</a:t>
            </a:r>
            <a:r>
              <a:rPr lang="en-US" dirty="0" smtClean="0">
                <a:latin typeface="+mj-lt"/>
              </a:rPr>
              <a:t> </a:t>
            </a:r>
            <a:r>
              <a:rPr lang="en-US" dirty="0" err="1" smtClean="0">
                <a:latin typeface="+mj-lt"/>
              </a:rPr>
              <a:t>bộ</a:t>
            </a:r>
            <a:r>
              <a:rPr lang="en-US" dirty="0" smtClean="0">
                <a:latin typeface="+mj-lt"/>
              </a:rPr>
              <a:t> </a:t>
            </a:r>
            <a:r>
              <a:rPr lang="en-US" dirty="0" err="1" smtClean="0">
                <a:latin typeface="+mj-lt"/>
              </a:rPr>
              <a:t>đệm</a:t>
            </a:r>
            <a:endParaRPr lang="en-US" dirty="0">
              <a:latin typeface="+mj-lt"/>
            </a:endParaRPr>
          </a:p>
        </p:txBody>
      </p:sp>
      <p:pic>
        <p:nvPicPr>
          <p:cNvPr id="13" name="Picture 11" descr="book_w"/>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4282" y="2000240"/>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0" descr="board"/>
          <p:cNvPicPr>
            <a:picLocks noChangeAspect="1" noChangeArrowheads="1" noCrop="1"/>
          </p:cNvPicPr>
          <p:nvPr/>
        </p:nvPicPr>
        <p:blipFill>
          <a:blip r:embed="rId5">
            <a:extLst>
              <a:ext uri="{28A0092B-C50C-407E-A947-70E740481C1C}">
                <a14:useLocalDpi xmlns:a14="http://schemas.microsoft.com/office/drawing/2010/main" xmlns="" val="0"/>
              </a:ext>
            </a:extLst>
          </a:blip>
          <a:srcRect/>
          <a:stretch>
            <a:fillRect/>
          </a:stretch>
        </p:blipFill>
        <p:spPr bwMode="auto">
          <a:xfrm>
            <a:off x="142876" y="4429132"/>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5" name="Group 14"/>
          <p:cNvGrpSpPr/>
          <p:nvPr/>
        </p:nvGrpSpPr>
        <p:grpSpPr>
          <a:xfrm>
            <a:off x="8085835" y="214266"/>
            <a:ext cx="986759" cy="638474"/>
            <a:chOff x="7786710" y="571480"/>
            <a:chExt cx="1143008" cy="714380"/>
          </a:xfrm>
        </p:grpSpPr>
        <p:sp>
          <p:nvSpPr>
            <p:cNvPr id="16" name="Flowchart: Punched Tape 15"/>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5-Point Star 16"/>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9" name="Picture 18" descr="o2.jpg"/>
          <p:cNvPicPr>
            <a:picLocks noChangeAspect="1"/>
          </p:cNvPicPr>
          <p:nvPr/>
        </p:nvPicPr>
        <p:blipFill>
          <a:blip r:embed="rId6"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8</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8</a:t>
            </a:fld>
            <a:endParaRPr lang="en-US" sz="1800" dirty="0">
              <a:solidFill>
                <a:srgbClr val="FF0000"/>
              </a:solidFill>
            </a:endParaRPr>
          </a:p>
        </p:txBody>
      </p:sp>
      <p:pic>
        <p:nvPicPr>
          <p:cNvPr id="12"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28802"/>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286256"/>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1500166" y="1928802"/>
            <a:ext cx="6929486" cy="1785104"/>
          </a:xfrm>
          <a:prstGeom prst="rect">
            <a:avLst/>
          </a:prstGeom>
          <a:noFill/>
        </p:spPr>
        <p:txBody>
          <a:bodyPr wrap="square" rtlCol="0">
            <a:spAutoFit/>
          </a:bodyPr>
          <a:lstStyle/>
          <a:p>
            <a:r>
              <a:rPr lang="en-US" sz="2000" b="1" u="sng" dirty="0" smtClean="0">
                <a:latin typeface="+mj-lt"/>
              </a:rPr>
              <a:t>III.</a:t>
            </a:r>
            <a:r>
              <a:rPr lang="vi-VN" sz="2000" b="1" u="sng" dirty="0" smtClean="0">
                <a:latin typeface="+mj-lt"/>
              </a:rPr>
              <a:t>Kỹ thuật đánh lừa : Social Engineering</a:t>
            </a:r>
            <a:endParaRPr lang="en-US" sz="2000" b="1" u="sng" dirty="0" smtClean="0">
              <a:latin typeface="+mj-lt"/>
            </a:endParaRPr>
          </a:p>
          <a:p>
            <a:r>
              <a:rPr lang="vi-VN" dirty="0" smtClean="0"/>
              <a:t>Đây là thủ thuật được nhiều hacker sử dụng cho các cuộc tấn công và thâm nhập vào hệ thống mạng và máy tính bởi tính đơn giản mà hiệu quả của nó. Thường được sử dụng để lấy cấp mật khẩu, thông tin, tấn công vào và phá hủy hệ thống.</a:t>
            </a:r>
            <a:br>
              <a:rPr lang="vi-VN" dirty="0" smtClean="0"/>
            </a:br>
            <a:r>
              <a:rPr lang="en-US" dirty="0" smtClean="0"/>
              <a:t>	</a:t>
            </a:r>
            <a:r>
              <a:rPr lang="vi-VN" dirty="0" smtClean="0"/>
              <a:t>Ví dụ : kỹ thuật đánh lừa Fake Email Login.</a:t>
            </a:r>
            <a:endParaRPr lang="en-US" dirty="0"/>
          </a:p>
        </p:txBody>
      </p:sp>
      <p:grpSp>
        <p:nvGrpSpPr>
          <p:cNvPr id="10" name="Group 9"/>
          <p:cNvGrpSpPr/>
          <p:nvPr/>
        </p:nvGrpSpPr>
        <p:grpSpPr>
          <a:xfrm>
            <a:off x="8085835" y="214266"/>
            <a:ext cx="986759" cy="638474"/>
            <a:chOff x="7786710" y="571480"/>
            <a:chExt cx="1143008" cy="714380"/>
          </a:xfrm>
        </p:grpSpPr>
        <p:sp>
          <p:nvSpPr>
            <p:cNvPr id="11" name="Flowchart: Punched Tape 10"/>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5-Point Star 14"/>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7" name="Picture 16"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D3FDE5-F3E9-4FA8-A42B-B8656D83916D}" type="datetime1">
              <a:rPr lang="vi-VN" smtClean="0"/>
              <a:pPr/>
              <a:t>09/12/2013</a:t>
            </a:fld>
            <a:endParaRPr lang="en-US"/>
          </a:p>
        </p:txBody>
      </p:sp>
      <p:sp>
        <p:nvSpPr>
          <p:cNvPr id="5" name="Slide Number Placeholder 4"/>
          <p:cNvSpPr>
            <a:spLocks noGrp="1"/>
          </p:cNvSpPr>
          <p:nvPr>
            <p:ph type="sldNum" sz="quarter" idx="12"/>
          </p:nvPr>
        </p:nvSpPr>
        <p:spPr/>
        <p:txBody>
          <a:bodyPr/>
          <a:lstStyle/>
          <a:p>
            <a:fld id="{3403A0D8-CBC3-4D93-9BA3-776114253A4C}" type="slidenum">
              <a:rPr lang="en-US" smtClean="0"/>
              <a:pPr/>
              <a:t>9</a:t>
            </a:fld>
            <a:endParaRPr lang="en-US"/>
          </a:p>
        </p:txBody>
      </p:sp>
      <p:sp>
        <p:nvSpPr>
          <p:cNvPr id="6" name="Rectangle 2"/>
          <p:cNvSpPr>
            <a:spLocks noGrp="1" noChangeArrowheads="1"/>
          </p:cNvSpPr>
          <p:nvPr>
            <p:ph type="title"/>
          </p:nvPr>
        </p:nvSpPr>
        <p:spPr>
          <a:xfrm>
            <a:off x="381000" y="304800"/>
            <a:ext cx="8458200" cy="533400"/>
          </a:xfrm>
        </p:spPr>
        <p:txBody>
          <a:bodyPr/>
          <a:lstStyle/>
          <a:p>
            <a:r>
              <a:rPr lang="en-US" sz="4400" dirty="0" err="1">
                <a:solidFill>
                  <a:srgbClr val="FF0000"/>
                </a:solidFill>
              </a:rPr>
              <a:t>Học</a:t>
            </a:r>
            <a:r>
              <a:rPr lang="en-US" sz="4400" dirty="0">
                <a:solidFill>
                  <a:srgbClr val="FF0000"/>
                </a:solidFill>
              </a:rPr>
              <a:t> </a:t>
            </a:r>
            <a:r>
              <a:rPr lang="en-US" sz="4400" dirty="0" err="1">
                <a:solidFill>
                  <a:srgbClr val="FF0000"/>
                </a:solidFill>
              </a:rPr>
              <a:t>Viện</a:t>
            </a:r>
            <a:r>
              <a:rPr lang="en-US" sz="4400" dirty="0">
                <a:solidFill>
                  <a:srgbClr val="FF0000"/>
                </a:solidFill>
              </a:rPr>
              <a:t> </a:t>
            </a:r>
            <a:r>
              <a:rPr lang="en-US" sz="4400" dirty="0" err="1">
                <a:solidFill>
                  <a:srgbClr val="FF0000"/>
                </a:solidFill>
              </a:rPr>
              <a:t>Kỹ</a:t>
            </a:r>
            <a:r>
              <a:rPr lang="en-US" sz="4400" dirty="0">
                <a:solidFill>
                  <a:srgbClr val="FF0000"/>
                </a:solidFill>
              </a:rPr>
              <a:t> </a:t>
            </a:r>
            <a:r>
              <a:rPr lang="en-US" sz="4400" dirty="0" err="1">
                <a:solidFill>
                  <a:srgbClr val="FF0000"/>
                </a:solidFill>
              </a:rPr>
              <a:t>thuật</a:t>
            </a:r>
            <a:r>
              <a:rPr lang="en-US" sz="4400" dirty="0">
                <a:solidFill>
                  <a:srgbClr val="FF0000"/>
                </a:solidFill>
              </a:rPr>
              <a:t> </a:t>
            </a:r>
            <a:r>
              <a:rPr lang="en-US" sz="4400" dirty="0" err="1">
                <a:solidFill>
                  <a:srgbClr val="FF0000"/>
                </a:solidFill>
              </a:rPr>
              <a:t>Quân</a:t>
            </a:r>
            <a:r>
              <a:rPr lang="en-US" sz="4400" dirty="0">
                <a:solidFill>
                  <a:srgbClr val="FF0000"/>
                </a:solidFill>
              </a:rPr>
              <a:t> </a:t>
            </a:r>
            <a:r>
              <a:rPr lang="en-US" sz="4400" dirty="0" err="1">
                <a:solidFill>
                  <a:srgbClr val="FF0000"/>
                </a:solidFill>
              </a:rPr>
              <a:t>Sự</a:t>
            </a:r>
            <a:endParaRPr lang="en-US" sz="2800" dirty="0">
              <a:solidFill>
                <a:schemeClr val="accent1"/>
              </a:solidFill>
            </a:endParaRPr>
          </a:p>
        </p:txBody>
      </p:sp>
      <p:sp>
        <p:nvSpPr>
          <p:cNvPr id="7" name="Date Placeholder 5"/>
          <p:cNvSpPr txBox="1">
            <a:spLocks/>
          </p:cNvSpPr>
          <p:nvPr/>
        </p:nvSpPr>
        <p:spPr bwMode="auto">
          <a:xfrm>
            <a:off x="457200" y="6400800"/>
            <a:ext cx="13716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64115A-A37F-4160-9602-961E1B8F68CA}" type="datetime1">
              <a:rPr lang="vi-VN" sz="1800" smtClean="0">
                <a:solidFill>
                  <a:srgbClr val="FF0000"/>
                </a:solidFill>
              </a:rPr>
              <a:pPr/>
              <a:t>09/12/2013</a:t>
            </a:fld>
            <a:endParaRPr lang="en-US" sz="1800" dirty="0">
              <a:solidFill>
                <a:srgbClr val="FF0000"/>
              </a:solidFill>
            </a:endParaRPr>
          </a:p>
        </p:txBody>
      </p:sp>
      <p:sp>
        <p:nvSpPr>
          <p:cNvPr id="8" name="Slide Number Placeholder 7"/>
          <p:cNvSpPr txBox="1">
            <a:spLocks/>
          </p:cNvSpPr>
          <p:nvPr/>
        </p:nvSpPr>
        <p:spPr bwMode="auto">
          <a:xfrm>
            <a:off x="8382000" y="6400800"/>
            <a:ext cx="304800" cy="320675"/>
          </a:xfrm>
          <a:prstGeom prst="rect">
            <a:avLst/>
          </a:prstGeom>
          <a:blipFill>
            <a:blip r:embed="rId2"/>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03A0D8-CBC3-4D93-9BA3-776114253A4C}" type="slidenum">
              <a:rPr lang="en-US" sz="1800" smtClean="0">
                <a:solidFill>
                  <a:srgbClr val="FF0000"/>
                </a:solidFill>
              </a:rPr>
              <a:pPr/>
              <a:t>9</a:t>
            </a:fld>
            <a:endParaRPr lang="en-US" sz="1800" dirty="0">
              <a:solidFill>
                <a:srgbClr val="FF0000"/>
              </a:solidFill>
            </a:endParaRPr>
          </a:p>
        </p:txBody>
      </p:sp>
      <p:pic>
        <p:nvPicPr>
          <p:cNvPr id="9" name="Picture 11" descr="book_w"/>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28802"/>
            <a:ext cx="1524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0" descr="board"/>
          <p:cNvPicPr>
            <a:picLocks noChangeAspect="1" noChangeArrowheads="1" noCrop="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4357694"/>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p:nvPr/>
        </p:nvSpPr>
        <p:spPr>
          <a:xfrm>
            <a:off x="1714480" y="1285860"/>
            <a:ext cx="6716903" cy="584775"/>
          </a:xfrm>
          <a:prstGeom prst="rect">
            <a:avLst/>
          </a:prstGeom>
          <a:noFill/>
        </p:spPr>
        <p:txBody>
          <a:bodyPr wrap="none" rtlCol="0">
            <a:spAutoFit/>
          </a:bodyPr>
          <a:lstStyle/>
          <a:p>
            <a:pPr eaLnBrk="0" hangingPunct="0"/>
            <a:r>
              <a:rPr lang="en-US" sz="3200" dirty="0" smtClean="0">
                <a:solidFill>
                  <a:srgbClr val="FF0000"/>
                </a:solidFill>
                <a:latin typeface="+mj-lt"/>
              </a:rPr>
              <a:t>*Dem </a:t>
            </a:r>
            <a:r>
              <a:rPr lang="en-US" sz="3200" dirty="0" err="1" smtClean="0">
                <a:solidFill>
                  <a:srgbClr val="FF0000"/>
                </a:solidFill>
                <a:latin typeface="+mj-lt"/>
              </a:rPr>
              <a:t>mô</a:t>
            </a:r>
            <a:r>
              <a:rPr lang="en-US" sz="3200" dirty="0" smtClean="0">
                <a:solidFill>
                  <a:srgbClr val="FF0000"/>
                </a:solidFill>
                <a:latin typeface="+mj-lt"/>
              </a:rPr>
              <a:t> </a:t>
            </a:r>
            <a:r>
              <a:rPr lang="en-US" sz="3200" dirty="0" err="1" smtClean="0">
                <a:solidFill>
                  <a:srgbClr val="FF0000"/>
                </a:solidFill>
                <a:latin typeface="+mj-lt"/>
              </a:rPr>
              <a:t>kỹ</a:t>
            </a:r>
            <a:r>
              <a:rPr lang="en-US" sz="3200" dirty="0" smtClean="0">
                <a:solidFill>
                  <a:srgbClr val="FF0000"/>
                </a:solidFill>
                <a:latin typeface="+mj-lt"/>
              </a:rPr>
              <a:t> </a:t>
            </a:r>
            <a:r>
              <a:rPr lang="en-US" sz="3200" dirty="0" err="1" smtClean="0">
                <a:solidFill>
                  <a:srgbClr val="FF0000"/>
                </a:solidFill>
                <a:latin typeface="+mj-lt"/>
              </a:rPr>
              <a:t>thuật</a:t>
            </a:r>
            <a:r>
              <a:rPr lang="en-US" sz="3200" dirty="0" smtClean="0">
                <a:solidFill>
                  <a:srgbClr val="FF0000"/>
                </a:solidFill>
                <a:latin typeface="+mj-lt"/>
              </a:rPr>
              <a:t> </a:t>
            </a:r>
            <a:r>
              <a:rPr lang="en-US" sz="3200" dirty="0" err="1" smtClean="0">
                <a:solidFill>
                  <a:srgbClr val="FF0000"/>
                </a:solidFill>
                <a:latin typeface="+mj-lt"/>
              </a:rPr>
              <a:t>tấn</a:t>
            </a:r>
            <a:r>
              <a:rPr lang="en-US" sz="3200" dirty="0" smtClean="0">
                <a:solidFill>
                  <a:srgbClr val="FF0000"/>
                </a:solidFill>
                <a:latin typeface="+mj-lt"/>
              </a:rPr>
              <a:t> </a:t>
            </a:r>
            <a:r>
              <a:rPr lang="en-US" sz="3200" dirty="0" err="1" smtClean="0">
                <a:solidFill>
                  <a:srgbClr val="FF0000"/>
                </a:solidFill>
                <a:latin typeface="+mj-lt"/>
              </a:rPr>
              <a:t>công</a:t>
            </a:r>
            <a:r>
              <a:rPr lang="en-US" sz="3200" dirty="0" smtClean="0">
                <a:solidFill>
                  <a:srgbClr val="FF0000"/>
                </a:solidFill>
                <a:latin typeface="+mj-lt"/>
              </a:rPr>
              <a:t> </a:t>
            </a:r>
            <a:r>
              <a:rPr lang="en-US" sz="3200" dirty="0" err="1" smtClean="0">
                <a:solidFill>
                  <a:srgbClr val="FF0000"/>
                </a:solidFill>
                <a:latin typeface="+mj-lt"/>
              </a:rPr>
              <a:t>thông</a:t>
            </a:r>
            <a:r>
              <a:rPr lang="en-US" sz="3200" dirty="0" smtClean="0">
                <a:solidFill>
                  <a:srgbClr val="FF0000"/>
                </a:solidFill>
                <a:latin typeface="+mj-lt"/>
              </a:rPr>
              <a:t> </a:t>
            </a:r>
            <a:r>
              <a:rPr lang="en-US" sz="3200" dirty="0" err="1" smtClean="0">
                <a:solidFill>
                  <a:srgbClr val="FF0000"/>
                </a:solidFill>
                <a:latin typeface="+mj-lt"/>
              </a:rPr>
              <a:t>dụng</a:t>
            </a:r>
          </a:p>
        </p:txBody>
      </p:sp>
      <p:sp>
        <p:nvSpPr>
          <p:cNvPr id="13" name="TextBox 12"/>
          <p:cNvSpPr txBox="1"/>
          <p:nvPr/>
        </p:nvSpPr>
        <p:spPr>
          <a:xfrm>
            <a:off x="1857356" y="1928802"/>
            <a:ext cx="5715040" cy="400110"/>
          </a:xfrm>
          <a:prstGeom prst="rect">
            <a:avLst/>
          </a:prstGeom>
          <a:noFill/>
        </p:spPr>
        <p:txBody>
          <a:bodyPr wrap="square" rtlCol="0">
            <a:spAutoFit/>
          </a:bodyPr>
          <a:lstStyle/>
          <a:p>
            <a:r>
              <a:rPr lang="en-US" sz="2000" b="1" dirty="0" err="1" smtClean="0">
                <a:latin typeface="+mj-lt"/>
              </a:rPr>
              <a:t>Trong</a:t>
            </a:r>
            <a:r>
              <a:rPr lang="en-US" sz="2000" b="1" dirty="0" smtClean="0">
                <a:latin typeface="+mj-lt"/>
              </a:rPr>
              <a:t> </a:t>
            </a:r>
            <a:r>
              <a:rPr lang="en-US" sz="2000" b="1" dirty="0" err="1" smtClean="0">
                <a:latin typeface="+mj-lt"/>
              </a:rPr>
              <a:t>bài</a:t>
            </a:r>
            <a:r>
              <a:rPr lang="en-US" sz="2000" b="1" dirty="0" smtClean="0">
                <a:latin typeface="+mj-lt"/>
              </a:rPr>
              <a:t> </a:t>
            </a:r>
            <a:r>
              <a:rPr lang="en-US" sz="2000" b="1" dirty="0" err="1" smtClean="0">
                <a:latin typeface="+mj-lt"/>
              </a:rPr>
              <a:t>này</a:t>
            </a:r>
            <a:r>
              <a:rPr lang="en-US" sz="2000" b="1" dirty="0" smtClean="0">
                <a:latin typeface="+mj-lt"/>
              </a:rPr>
              <a:t> </a:t>
            </a:r>
            <a:r>
              <a:rPr lang="en-US" sz="2000" b="1" dirty="0" err="1" smtClean="0">
                <a:latin typeface="+mj-lt"/>
              </a:rPr>
              <a:t>chúng</a:t>
            </a:r>
            <a:r>
              <a:rPr lang="en-US" sz="2000" b="1" dirty="0" smtClean="0">
                <a:latin typeface="+mj-lt"/>
              </a:rPr>
              <a:t> </a:t>
            </a:r>
            <a:r>
              <a:rPr lang="en-US" sz="2000" b="1" dirty="0" err="1" smtClean="0">
                <a:latin typeface="+mj-lt"/>
              </a:rPr>
              <a:t>ta</a:t>
            </a:r>
            <a:r>
              <a:rPr lang="en-US" sz="2000" b="1" dirty="0" smtClean="0">
                <a:latin typeface="+mj-lt"/>
              </a:rPr>
              <a:t> </a:t>
            </a:r>
            <a:r>
              <a:rPr lang="en-US" sz="2000" b="1" dirty="0" err="1" smtClean="0">
                <a:latin typeface="+mj-lt"/>
              </a:rPr>
              <a:t>sẽ</a:t>
            </a:r>
            <a:r>
              <a:rPr lang="en-US" sz="2000" b="1" dirty="0" smtClean="0">
                <a:latin typeface="+mj-lt"/>
              </a:rPr>
              <a:t> demo </a:t>
            </a:r>
            <a:r>
              <a:rPr lang="en-US" sz="2000" b="1" dirty="0" err="1" smtClean="0">
                <a:latin typeface="+mj-lt"/>
              </a:rPr>
              <a:t>về</a:t>
            </a:r>
            <a:r>
              <a:rPr lang="en-US" sz="2000" b="1" dirty="0" smtClean="0">
                <a:latin typeface="+mj-lt"/>
              </a:rPr>
              <a:t> </a:t>
            </a:r>
            <a:r>
              <a:rPr lang="en-US" sz="2000" b="1" dirty="0" err="1" smtClean="0">
                <a:latin typeface="+mj-lt"/>
              </a:rPr>
              <a:t>lỗi</a:t>
            </a:r>
            <a:r>
              <a:rPr lang="en-US" sz="2000" b="1" dirty="0" smtClean="0">
                <a:latin typeface="+mj-lt"/>
              </a:rPr>
              <a:t> </a:t>
            </a:r>
            <a:r>
              <a:rPr lang="en-US" sz="2000" b="1" dirty="0" err="1" smtClean="0">
                <a:latin typeface="+mj-lt"/>
              </a:rPr>
              <a:t>tràn</a:t>
            </a:r>
            <a:r>
              <a:rPr lang="en-US" sz="2000" b="1" dirty="0" smtClean="0">
                <a:latin typeface="+mj-lt"/>
              </a:rPr>
              <a:t> </a:t>
            </a:r>
            <a:r>
              <a:rPr lang="en-US" sz="2000" b="1" dirty="0" err="1" smtClean="0">
                <a:latin typeface="+mj-lt"/>
              </a:rPr>
              <a:t>bộ</a:t>
            </a:r>
            <a:r>
              <a:rPr lang="en-US" sz="2000" b="1" dirty="0" smtClean="0">
                <a:latin typeface="+mj-lt"/>
              </a:rPr>
              <a:t> </a:t>
            </a:r>
            <a:r>
              <a:rPr lang="en-US" sz="2000" b="1" dirty="0" err="1" smtClean="0">
                <a:latin typeface="+mj-lt"/>
              </a:rPr>
              <a:t>đệm</a:t>
            </a:r>
            <a:endParaRPr lang="en-US" sz="2000" b="1" dirty="0">
              <a:latin typeface="+mj-lt"/>
            </a:endParaRPr>
          </a:p>
        </p:txBody>
      </p:sp>
      <p:sp>
        <p:nvSpPr>
          <p:cNvPr id="14" name="TextBox 13"/>
          <p:cNvSpPr txBox="1"/>
          <p:nvPr/>
        </p:nvSpPr>
        <p:spPr>
          <a:xfrm>
            <a:off x="1928795" y="2786058"/>
            <a:ext cx="6786610" cy="2554545"/>
          </a:xfrm>
          <a:prstGeom prst="rect">
            <a:avLst/>
          </a:prstGeom>
          <a:noFill/>
        </p:spPr>
        <p:txBody>
          <a:bodyPr wrap="square" rtlCol="0">
            <a:spAutoFit/>
          </a:bodyPr>
          <a:lstStyle/>
          <a:p>
            <a:r>
              <a:rPr lang="en-US" sz="2000" b="1" u="sng" dirty="0" err="1" smtClean="0">
                <a:latin typeface="+mn-lt"/>
              </a:rPr>
              <a:t>Phân</a:t>
            </a:r>
            <a:r>
              <a:rPr lang="en-US" sz="2000" b="1" u="sng" dirty="0" smtClean="0">
                <a:latin typeface="+mn-lt"/>
              </a:rPr>
              <a:t> </a:t>
            </a:r>
            <a:r>
              <a:rPr lang="en-US" sz="2000" b="1" u="sng" dirty="0" err="1" smtClean="0">
                <a:latin typeface="+mn-lt"/>
              </a:rPr>
              <a:t>tích</a:t>
            </a:r>
            <a:r>
              <a:rPr lang="en-US" sz="2000" b="1" u="sng" dirty="0" smtClean="0">
                <a:latin typeface="+mn-lt"/>
              </a:rPr>
              <a:t> </a:t>
            </a:r>
            <a:r>
              <a:rPr lang="en-US" sz="2000" b="1" u="sng" dirty="0" err="1" smtClean="0">
                <a:latin typeface="+mn-lt"/>
              </a:rPr>
              <a:t>lỗi</a:t>
            </a:r>
            <a:r>
              <a:rPr lang="en-US" sz="2000" b="1" u="sng" dirty="0" smtClean="0">
                <a:latin typeface="+mn-lt"/>
              </a:rPr>
              <a:t> </a:t>
            </a:r>
            <a:r>
              <a:rPr lang="en-US" sz="2000" b="1" u="sng" dirty="0" err="1" smtClean="0">
                <a:latin typeface="+mn-lt"/>
              </a:rPr>
              <a:t>tràn</a:t>
            </a:r>
            <a:r>
              <a:rPr lang="en-US" sz="2000" b="1" u="sng" dirty="0" smtClean="0">
                <a:latin typeface="+mn-lt"/>
              </a:rPr>
              <a:t> </a:t>
            </a:r>
            <a:r>
              <a:rPr lang="en-US" sz="2000" b="1" u="sng" dirty="0" err="1" smtClean="0">
                <a:latin typeface="+mn-lt"/>
              </a:rPr>
              <a:t>bộ</a:t>
            </a:r>
            <a:r>
              <a:rPr lang="en-US" sz="2000" b="1" u="sng" dirty="0" smtClean="0">
                <a:latin typeface="+mn-lt"/>
              </a:rPr>
              <a:t> </a:t>
            </a:r>
            <a:r>
              <a:rPr lang="en-US" sz="2000" b="1" u="sng" dirty="0" err="1" smtClean="0">
                <a:latin typeface="+mn-lt"/>
              </a:rPr>
              <a:t>đệm</a:t>
            </a:r>
            <a:r>
              <a:rPr lang="en-US" sz="2000" b="1" u="sng" dirty="0" smtClean="0">
                <a:latin typeface="+mn-lt"/>
              </a:rPr>
              <a:t>:</a:t>
            </a:r>
          </a:p>
          <a:p>
            <a:r>
              <a:rPr lang="en-US" sz="2000" dirty="0" err="1" smtClean="0">
                <a:latin typeface="+mn-lt"/>
              </a:rPr>
              <a:t>Giả</a:t>
            </a:r>
            <a:r>
              <a:rPr lang="en-US" sz="2000" dirty="0" smtClean="0">
                <a:latin typeface="+mn-lt"/>
              </a:rPr>
              <a:t> </a:t>
            </a:r>
            <a:r>
              <a:rPr lang="en-US" sz="2000" dirty="0" err="1" smtClean="0">
                <a:latin typeface="+mn-lt"/>
              </a:rPr>
              <a:t>sử</a:t>
            </a:r>
            <a:r>
              <a:rPr lang="en-US" sz="2000" dirty="0" smtClean="0">
                <a:latin typeface="+mn-lt"/>
              </a:rPr>
              <a:t> </a:t>
            </a:r>
            <a:r>
              <a:rPr lang="en-US" sz="2000" dirty="0" err="1" smtClean="0">
                <a:latin typeface="+mn-lt"/>
              </a:rPr>
              <a:t>chương</a:t>
            </a:r>
            <a:r>
              <a:rPr lang="en-US" sz="2000" dirty="0" smtClean="0">
                <a:latin typeface="+mn-lt"/>
              </a:rPr>
              <a:t> </a:t>
            </a:r>
            <a:r>
              <a:rPr lang="en-US" sz="2000" dirty="0" err="1" smtClean="0">
                <a:latin typeface="+mn-lt"/>
              </a:rPr>
              <a:t>trình</a:t>
            </a:r>
            <a:r>
              <a:rPr lang="en-US" sz="2000" dirty="0" smtClean="0">
                <a:latin typeface="+mn-lt"/>
              </a:rPr>
              <a:t> </a:t>
            </a:r>
            <a:r>
              <a:rPr lang="en-US" sz="2000" dirty="0" err="1" smtClean="0">
                <a:latin typeface="+mn-lt"/>
              </a:rPr>
              <a:t>định</a:t>
            </a:r>
            <a:r>
              <a:rPr lang="en-US" sz="2000" dirty="0" smtClean="0">
                <a:latin typeface="+mn-lt"/>
              </a:rPr>
              <a:t> </a:t>
            </a:r>
            <a:r>
              <a:rPr lang="en-US" sz="2000" dirty="0" err="1" smtClean="0">
                <a:latin typeface="+mn-lt"/>
              </a:rPr>
              <a:t>nghĩa</a:t>
            </a:r>
            <a:r>
              <a:rPr lang="en-US" sz="2000" dirty="0" smtClean="0">
                <a:latin typeface="+mn-lt"/>
              </a:rPr>
              <a:t> </a:t>
            </a:r>
            <a:r>
              <a:rPr lang="en-US" sz="2000" dirty="0" err="1" smtClean="0">
                <a:latin typeface="+mn-lt"/>
              </a:rPr>
              <a:t>hai</a:t>
            </a:r>
            <a:r>
              <a:rPr lang="en-US" sz="2000" dirty="0" smtClean="0">
                <a:latin typeface="+mn-lt"/>
              </a:rPr>
              <a:t> </a:t>
            </a:r>
            <a:r>
              <a:rPr lang="en-US" sz="2000" dirty="0" err="1" smtClean="0">
                <a:latin typeface="+mn-lt"/>
              </a:rPr>
              <a:t>phần</a:t>
            </a:r>
            <a:r>
              <a:rPr lang="en-US" sz="2000" dirty="0" smtClean="0">
                <a:latin typeface="+mn-lt"/>
              </a:rPr>
              <a:t> </a:t>
            </a:r>
            <a:r>
              <a:rPr lang="en-US" sz="2000" dirty="0" err="1" smtClean="0">
                <a:latin typeface="+mn-lt"/>
              </a:rPr>
              <a:t>tử</a:t>
            </a:r>
            <a:r>
              <a:rPr lang="en-US" sz="2000" dirty="0" smtClean="0">
                <a:latin typeface="+mn-lt"/>
              </a:rPr>
              <a:t> </a:t>
            </a:r>
            <a:r>
              <a:rPr lang="en-US" sz="2000" dirty="0" err="1" smtClean="0">
                <a:latin typeface="+mn-lt"/>
              </a:rPr>
              <a:t>dữ</a:t>
            </a:r>
            <a:r>
              <a:rPr lang="en-US" sz="2000" dirty="0" smtClean="0">
                <a:latin typeface="+mn-lt"/>
              </a:rPr>
              <a:t> </a:t>
            </a:r>
            <a:r>
              <a:rPr lang="en-US" sz="2000" dirty="0" err="1" smtClean="0">
                <a:latin typeface="+mn-lt"/>
              </a:rPr>
              <a:t>liệu</a:t>
            </a:r>
            <a:r>
              <a:rPr lang="en-US" sz="2000" dirty="0" smtClean="0">
                <a:latin typeface="+mn-lt"/>
              </a:rPr>
              <a:t> </a:t>
            </a:r>
            <a:r>
              <a:rPr lang="en-US" sz="2000" dirty="0" err="1" smtClean="0">
                <a:latin typeface="+mn-lt"/>
              </a:rPr>
              <a:t>kề</a:t>
            </a:r>
            <a:r>
              <a:rPr lang="en-US" sz="2000" dirty="0" smtClean="0">
                <a:latin typeface="+mn-lt"/>
              </a:rPr>
              <a:t> </a:t>
            </a:r>
            <a:r>
              <a:rPr lang="en-US" sz="2000" dirty="0" err="1" smtClean="0">
                <a:latin typeface="+mn-lt"/>
              </a:rPr>
              <a:t>nhau</a:t>
            </a:r>
            <a:r>
              <a:rPr lang="en-US" sz="2000" dirty="0" smtClean="0">
                <a:latin typeface="+mn-lt"/>
              </a:rPr>
              <a:t> </a:t>
            </a:r>
            <a:r>
              <a:rPr lang="en-US" sz="2000" dirty="0" err="1" smtClean="0">
                <a:latin typeface="+mn-lt"/>
              </a:rPr>
              <a:t>trong</a:t>
            </a:r>
            <a:r>
              <a:rPr lang="en-US" sz="2000" dirty="0" smtClean="0">
                <a:latin typeface="+mn-lt"/>
              </a:rPr>
              <a:t> </a:t>
            </a:r>
            <a:r>
              <a:rPr lang="en-US" sz="2000" dirty="0" err="1" smtClean="0">
                <a:latin typeface="+mn-lt"/>
              </a:rPr>
              <a:t>bộ</a:t>
            </a:r>
            <a:r>
              <a:rPr lang="en-US" sz="2000" dirty="0" smtClean="0">
                <a:latin typeface="+mn-lt"/>
              </a:rPr>
              <a:t> </a:t>
            </a:r>
            <a:r>
              <a:rPr lang="en-US" sz="2000" dirty="0" err="1" smtClean="0">
                <a:latin typeface="+mn-lt"/>
              </a:rPr>
              <a:t>nhớ</a:t>
            </a:r>
            <a:r>
              <a:rPr lang="en-US" sz="2000" dirty="0" smtClean="0">
                <a:latin typeface="+mn-lt"/>
              </a:rPr>
              <a:t> </a:t>
            </a:r>
            <a:r>
              <a:rPr lang="en-US" sz="2000" dirty="0" err="1" smtClean="0">
                <a:latin typeface="+mn-lt"/>
              </a:rPr>
              <a:t>như</a:t>
            </a:r>
            <a:r>
              <a:rPr lang="en-US" sz="2000" dirty="0" smtClean="0">
                <a:latin typeface="+mn-lt"/>
              </a:rPr>
              <a:t> </a:t>
            </a:r>
            <a:r>
              <a:rPr lang="en-US" sz="2000" dirty="0" err="1" smtClean="0">
                <a:latin typeface="+mn-lt"/>
              </a:rPr>
              <a:t>sau</a:t>
            </a:r>
            <a:r>
              <a:rPr lang="en-US" sz="2000" dirty="0" smtClean="0">
                <a:latin typeface="+mn-lt"/>
              </a:rPr>
              <a:t>:</a:t>
            </a:r>
          </a:p>
          <a:p>
            <a:r>
              <a:rPr lang="en-US" sz="2000" dirty="0" smtClean="0">
                <a:latin typeface="+mn-lt"/>
              </a:rPr>
              <a:t>X </a:t>
            </a:r>
            <a:r>
              <a:rPr lang="en-US" sz="2000" dirty="0" err="1" smtClean="0">
                <a:latin typeface="+mn-lt"/>
              </a:rPr>
              <a:t>là</a:t>
            </a:r>
            <a:r>
              <a:rPr lang="en-US" sz="2000" dirty="0" smtClean="0">
                <a:latin typeface="+mn-lt"/>
              </a:rPr>
              <a:t> </a:t>
            </a:r>
            <a:r>
              <a:rPr lang="en-US" sz="2000" dirty="0" err="1" smtClean="0">
                <a:latin typeface="+mn-lt"/>
              </a:rPr>
              <a:t>bộ</a:t>
            </a:r>
            <a:r>
              <a:rPr lang="en-US" sz="2000" dirty="0" smtClean="0">
                <a:latin typeface="+mn-lt"/>
              </a:rPr>
              <a:t> </a:t>
            </a:r>
            <a:r>
              <a:rPr lang="en-US" sz="2000" dirty="0" err="1" smtClean="0">
                <a:latin typeface="+mn-lt"/>
              </a:rPr>
              <a:t>nhớ</a:t>
            </a:r>
            <a:r>
              <a:rPr lang="en-US" sz="2000" dirty="0" smtClean="0">
                <a:latin typeface="+mn-lt"/>
              </a:rPr>
              <a:t> </a:t>
            </a:r>
            <a:r>
              <a:rPr lang="en-US" sz="2000" dirty="0" err="1" smtClean="0">
                <a:latin typeface="+mn-lt"/>
              </a:rPr>
              <a:t>chứa</a:t>
            </a:r>
            <a:r>
              <a:rPr lang="en-US" sz="2000" dirty="0" smtClean="0">
                <a:latin typeface="+mn-lt"/>
              </a:rPr>
              <a:t> </a:t>
            </a:r>
            <a:r>
              <a:rPr lang="en-US" sz="2000" dirty="0" err="1" smtClean="0">
                <a:latin typeface="+mn-lt"/>
              </a:rPr>
              <a:t>xâu</a:t>
            </a:r>
            <a:r>
              <a:rPr lang="en-US" sz="2000" dirty="0" smtClean="0">
                <a:latin typeface="+mn-lt"/>
              </a:rPr>
              <a:t> </a:t>
            </a:r>
            <a:r>
              <a:rPr lang="en-US" sz="2000" dirty="0" err="1" smtClean="0">
                <a:latin typeface="+mn-lt"/>
              </a:rPr>
              <a:t>ký</a:t>
            </a:r>
            <a:r>
              <a:rPr lang="en-US" sz="2000" dirty="0" smtClean="0">
                <a:latin typeface="+mn-lt"/>
              </a:rPr>
              <a:t> </a:t>
            </a:r>
            <a:r>
              <a:rPr lang="en-US" sz="2000" dirty="0" err="1" smtClean="0">
                <a:latin typeface="+mn-lt"/>
              </a:rPr>
              <a:t>tự</a:t>
            </a:r>
            <a:r>
              <a:rPr lang="en-US" sz="2000" dirty="0" smtClean="0">
                <a:latin typeface="+mn-lt"/>
              </a:rPr>
              <a:t> </a:t>
            </a:r>
            <a:r>
              <a:rPr lang="en-US" sz="2000" dirty="0" err="1" smtClean="0">
                <a:latin typeface="+mn-lt"/>
              </a:rPr>
              <a:t>có</a:t>
            </a:r>
            <a:r>
              <a:rPr lang="en-US" sz="2000" dirty="0" smtClean="0">
                <a:latin typeface="+mn-lt"/>
              </a:rPr>
              <a:t> </a:t>
            </a:r>
            <a:r>
              <a:rPr lang="en-US" sz="2000" dirty="0" err="1" smtClean="0">
                <a:latin typeface="+mn-lt"/>
              </a:rPr>
              <a:t>độ</a:t>
            </a:r>
            <a:r>
              <a:rPr lang="en-US" sz="2000" dirty="0" smtClean="0">
                <a:latin typeface="+mn-lt"/>
              </a:rPr>
              <a:t> </a:t>
            </a:r>
            <a:r>
              <a:rPr lang="en-US" sz="2000" dirty="0" err="1" smtClean="0">
                <a:latin typeface="+mn-lt"/>
              </a:rPr>
              <a:t>dài</a:t>
            </a:r>
            <a:r>
              <a:rPr lang="en-US" sz="2000" dirty="0" smtClean="0">
                <a:latin typeface="+mn-lt"/>
              </a:rPr>
              <a:t> 8byte </a:t>
            </a:r>
            <a:r>
              <a:rPr lang="en-US" sz="2000" dirty="0" err="1" smtClean="0">
                <a:latin typeface="+mn-lt"/>
              </a:rPr>
              <a:t>và</a:t>
            </a:r>
            <a:r>
              <a:rPr lang="en-US" sz="2000" dirty="0" smtClean="0">
                <a:latin typeface="+mn-lt"/>
              </a:rPr>
              <a:t> </a:t>
            </a:r>
            <a:r>
              <a:rPr lang="en-US" sz="2000" dirty="0" err="1" smtClean="0">
                <a:latin typeface="+mn-lt"/>
              </a:rPr>
              <a:t>có</a:t>
            </a:r>
            <a:r>
              <a:rPr lang="en-US" sz="2000" dirty="0" smtClean="0">
                <a:latin typeface="+mn-lt"/>
              </a:rPr>
              <a:t> </a:t>
            </a:r>
            <a:r>
              <a:rPr lang="en-US" sz="2000" dirty="0" err="1" smtClean="0">
                <a:latin typeface="+mn-lt"/>
              </a:rPr>
              <a:t>giá</a:t>
            </a:r>
            <a:r>
              <a:rPr lang="en-US" sz="2000" dirty="0" smtClean="0">
                <a:latin typeface="+mn-lt"/>
              </a:rPr>
              <a:t> </a:t>
            </a:r>
            <a:r>
              <a:rPr lang="en-US" sz="2000" dirty="0" err="1" smtClean="0">
                <a:latin typeface="+mn-lt"/>
              </a:rPr>
              <a:t>trị</a:t>
            </a:r>
            <a:r>
              <a:rPr lang="en-US" sz="2000" dirty="0" smtClean="0">
                <a:latin typeface="+mn-lt"/>
              </a:rPr>
              <a:t> </a:t>
            </a:r>
            <a:r>
              <a:rPr lang="en-US" sz="2000" dirty="0" err="1" smtClean="0">
                <a:latin typeface="+mn-lt"/>
              </a:rPr>
              <a:t>khởi</a:t>
            </a:r>
            <a:r>
              <a:rPr lang="en-US" sz="2000" dirty="0" smtClean="0">
                <a:latin typeface="+mn-lt"/>
              </a:rPr>
              <a:t> </a:t>
            </a:r>
            <a:r>
              <a:rPr lang="en-US" sz="2000" dirty="0" err="1" smtClean="0">
                <a:latin typeface="+mn-lt"/>
              </a:rPr>
              <a:t>tạo</a:t>
            </a:r>
            <a:r>
              <a:rPr lang="en-US" sz="2000" dirty="0" smtClean="0">
                <a:latin typeface="+mn-lt"/>
              </a:rPr>
              <a:t> </a:t>
            </a:r>
            <a:r>
              <a:rPr lang="en-US" sz="2000" dirty="0" err="1" smtClean="0">
                <a:latin typeface="+mn-lt"/>
              </a:rPr>
              <a:t>là</a:t>
            </a:r>
            <a:r>
              <a:rPr lang="en-US" sz="2000" dirty="0" smtClean="0">
                <a:latin typeface="+mn-lt"/>
              </a:rPr>
              <a:t> 0.</a:t>
            </a:r>
          </a:p>
          <a:p>
            <a:r>
              <a:rPr lang="en-US" sz="2000" dirty="0" smtClean="0">
                <a:latin typeface="+mn-lt"/>
              </a:rPr>
              <a:t>Y </a:t>
            </a:r>
            <a:r>
              <a:rPr lang="en-US" sz="2000" dirty="0" err="1" smtClean="0">
                <a:latin typeface="+mn-lt"/>
              </a:rPr>
              <a:t>là</a:t>
            </a:r>
            <a:r>
              <a:rPr lang="en-US" sz="2000" dirty="0" smtClean="0">
                <a:latin typeface="+mn-lt"/>
              </a:rPr>
              <a:t> </a:t>
            </a:r>
            <a:r>
              <a:rPr lang="en-US" sz="2000" dirty="0" err="1" smtClean="0">
                <a:latin typeface="+mn-lt"/>
              </a:rPr>
              <a:t>bộ</a:t>
            </a:r>
            <a:r>
              <a:rPr lang="en-US" sz="2000" dirty="0" smtClean="0">
                <a:latin typeface="+mn-lt"/>
              </a:rPr>
              <a:t> </a:t>
            </a:r>
            <a:r>
              <a:rPr lang="en-US" sz="2000" dirty="0" err="1" smtClean="0">
                <a:latin typeface="+mn-lt"/>
              </a:rPr>
              <a:t>nhó</a:t>
            </a:r>
            <a:r>
              <a:rPr lang="en-US" sz="2000" dirty="0" smtClean="0">
                <a:latin typeface="+mn-lt"/>
              </a:rPr>
              <a:t> </a:t>
            </a:r>
            <a:r>
              <a:rPr lang="en-US" sz="2000" dirty="0" err="1" smtClean="0">
                <a:latin typeface="+mn-lt"/>
              </a:rPr>
              <a:t>chứa</a:t>
            </a:r>
            <a:r>
              <a:rPr lang="en-US" sz="2000" dirty="0" smtClean="0">
                <a:latin typeface="+mn-lt"/>
              </a:rPr>
              <a:t> </a:t>
            </a:r>
            <a:r>
              <a:rPr lang="en-US" sz="2000" dirty="0" err="1" smtClean="0">
                <a:latin typeface="+mn-lt"/>
              </a:rPr>
              <a:t>một</a:t>
            </a:r>
            <a:r>
              <a:rPr lang="en-US" sz="2000" dirty="0" smtClean="0">
                <a:latin typeface="+mn-lt"/>
              </a:rPr>
              <a:t> </a:t>
            </a:r>
            <a:r>
              <a:rPr lang="en-US" sz="2000" dirty="0" err="1" smtClean="0">
                <a:latin typeface="+mn-lt"/>
              </a:rPr>
              <a:t>số</a:t>
            </a:r>
            <a:r>
              <a:rPr lang="en-US" sz="2000" dirty="0" smtClean="0">
                <a:latin typeface="+mn-lt"/>
              </a:rPr>
              <a:t> </a:t>
            </a:r>
            <a:r>
              <a:rPr lang="en-US" sz="2000" dirty="0" err="1" smtClean="0">
                <a:latin typeface="+mn-lt"/>
              </a:rPr>
              <a:t>nguyên</a:t>
            </a:r>
            <a:r>
              <a:rPr lang="en-US" sz="2000" dirty="0" smtClean="0">
                <a:latin typeface="+mn-lt"/>
              </a:rPr>
              <a:t> </a:t>
            </a:r>
            <a:r>
              <a:rPr lang="en-US" sz="2000" dirty="0" err="1" smtClean="0">
                <a:latin typeface="+mn-lt"/>
              </a:rPr>
              <a:t>kích</a:t>
            </a:r>
            <a:r>
              <a:rPr lang="en-US" sz="2000" dirty="0" smtClean="0">
                <a:latin typeface="+mn-lt"/>
              </a:rPr>
              <a:t> </a:t>
            </a:r>
            <a:r>
              <a:rPr lang="en-US" sz="2000" dirty="0" err="1" smtClean="0">
                <a:latin typeface="+mn-lt"/>
              </a:rPr>
              <a:t>thước</a:t>
            </a:r>
            <a:r>
              <a:rPr lang="en-US" sz="2000" dirty="0" smtClean="0">
                <a:latin typeface="+mn-lt"/>
              </a:rPr>
              <a:t> 2 byte </a:t>
            </a:r>
            <a:r>
              <a:rPr lang="en-US" sz="2000" dirty="0" err="1" smtClean="0">
                <a:latin typeface="+mn-lt"/>
              </a:rPr>
              <a:t>và</a:t>
            </a:r>
            <a:r>
              <a:rPr lang="en-US" sz="2000" dirty="0" smtClean="0">
                <a:latin typeface="+mn-lt"/>
              </a:rPr>
              <a:t> </a:t>
            </a:r>
            <a:r>
              <a:rPr lang="en-US" sz="2000" dirty="0" err="1" smtClean="0">
                <a:latin typeface="+mn-lt"/>
              </a:rPr>
              <a:t>có</a:t>
            </a:r>
            <a:r>
              <a:rPr lang="en-US" sz="2000" dirty="0" smtClean="0">
                <a:latin typeface="+mn-lt"/>
              </a:rPr>
              <a:t> </a:t>
            </a:r>
            <a:r>
              <a:rPr lang="en-US" sz="2000" dirty="0" err="1" smtClean="0">
                <a:latin typeface="+mn-lt"/>
              </a:rPr>
              <a:t>giá</a:t>
            </a:r>
            <a:r>
              <a:rPr lang="en-US" sz="2000" dirty="0" smtClean="0">
                <a:latin typeface="+mn-lt"/>
              </a:rPr>
              <a:t> </a:t>
            </a:r>
            <a:r>
              <a:rPr lang="en-US" sz="2000" dirty="0" err="1" smtClean="0">
                <a:latin typeface="+mn-lt"/>
              </a:rPr>
              <a:t>trị</a:t>
            </a:r>
            <a:r>
              <a:rPr lang="en-US" sz="2000" dirty="0" smtClean="0">
                <a:latin typeface="+mn-lt"/>
              </a:rPr>
              <a:t> </a:t>
            </a:r>
            <a:r>
              <a:rPr lang="en-US" sz="2000" dirty="0" err="1" smtClean="0">
                <a:latin typeface="+mn-lt"/>
              </a:rPr>
              <a:t>khởi</a:t>
            </a:r>
            <a:r>
              <a:rPr lang="en-US" sz="2000" dirty="0" smtClean="0">
                <a:latin typeface="+mn-lt"/>
              </a:rPr>
              <a:t> </a:t>
            </a:r>
            <a:r>
              <a:rPr lang="en-US" sz="2000" dirty="0" err="1" smtClean="0">
                <a:latin typeface="+mn-lt"/>
              </a:rPr>
              <a:t>tạo</a:t>
            </a:r>
            <a:r>
              <a:rPr lang="en-US" sz="2000" dirty="0" smtClean="0">
                <a:latin typeface="+mn-lt"/>
              </a:rPr>
              <a:t> </a:t>
            </a:r>
            <a:r>
              <a:rPr lang="en-US" sz="2000" dirty="0" err="1" smtClean="0">
                <a:latin typeface="+mn-lt"/>
              </a:rPr>
              <a:t>là</a:t>
            </a:r>
            <a:r>
              <a:rPr lang="en-US" sz="2000" dirty="0" smtClean="0">
                <a:latin typeface="+mn-lt"/>
              </a:rPr>
              <a:t> 2,kích </a:t>
            </a:r>
            <a:r>
              <a:rPr lang="en-US" sz="2000" dirty="0" err="1" smtClean="0">
                <a:latin typeface="+mn-lt"/>
              </a:rPr>
              <a:t>thước</a:t>
            </a:r>
            <a:r>
              <a:rPr lang="en-US" sz="2000" dirty="0" smtClean="0">
                <a:latin typeface="+mn-lt"/>
              </a:rPr>
              <a:t> 1 byte</a:t>
            </a:r>
          </a:p>
          <a:p>
            <a:endParaRPr lang="en-US" sz="2000" dirty="0">
              <a:latin typeface="+mn-lt"/>
            </a:endParaRPr>
          </a:p>
        </p:txBody>
      </p:sp>
      <p:graphicFrame>
        <p:nvGraphicFramePr>
          <p:cNvPr id="15" name="Table 14"/>
          <p:cNvGraphicFramePr>
            <a:graphicFrameLocks noGrp="1"/>
          </p:cNvGraphicFramePr>
          <p:nvPr/>
        </p:nvGraphicFramePr>
        <p:xfrm>
          <a:off x="2000232" y="5143512"/>
          <a:ext cx="6096000" cy="7924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X</a:t>
                      </a:r>
                      <a:endParaRPr lang="en-US" sz="2000" b="1" dirty="0"/>
                    </a:p>
                  </a:txBody>
                  <a:tcPr/>
                </a:tc>
                <a:tc>
                  <a:txBody>
                    <a:bodyPr/>
                    <a:lstStyle/>
                    <a:p>
                      <a:pPr algn="ctr"/>
                      <a:r>
                        <a:rPr lang="en-US" sz="2000" b="1" dirty="0" smtClean="0"/>
                        <a:t>Y</a:t>
                      </a:r>
                      <a:endParaRPr lang="en-US" sz="2000" b="1" dirty="0"/>
                    </a:p>
                  </a:txBody>
                  <a:tcPr/>
                </a:tc>
                <a:tc>
                  <a:txBody>
                    <a:bodyPr/>
                    <a:lstStyle/>
                    <a:p>
                      <a:pPr algn="ctr"/>
                      <a:r>
                        <a:rPr lang="en-US" sz="2000" b="1" dirty="0" smtClean="0"/>
                        <a:t>Y</a:t>
                      </a:r>
                      <a:endParaRPr lang="en-US" sz="2000" b="1" dirty="0"/>
                    </a:p>
                  </a:txBody>
                  <a:tcPr/>
                </a:tc>
              </a:tr>
              <a:tr h="370840">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2</a:t>
                      </a:r>
                      <a:endParaRPr lang="en-US" sz="2000" b="1" dirty="0"/>
                    </a:p>
                  </a:txBody>
                  <a:tcPr/>
                </a:tc>
              </a:tr>
            </a:tbl>
          </a:graphicData>
        </a:graphic>
      </p:graphicFrame>
      <p:grpSp>
        <p:nvGrpSpPr>
          <p:cNvPr id="16" name="Group 15"/>
          <p:cNvGrpSpPr/>
          <p:nvPr/>
        </p:nvGrpSpPr>
        <p:grpSpPr>
          <a:xfrm>
            <a:off x="8085835" y="214266"/>
            <a:ext cx="986759" cy="638474"/>
            <a:chOff x="7786710" y="571480"/>
            <a:chExt cx="1143008" cy="714380"/>
          </a:xfrm>
        </p:grpSpPr>
        <p:sp>
          <p:nvSpPr>
            <p:cNvPr id="17" name="Flowchart: Punched Tape 16"/>
            <p:cNvSpPr/>
            <p:nvPr/>
          </p:nvSpPr>
          <p:spPr>
            <a:xfrm>
              <a:off x="7786710" y="571480"/>
              <a:ext cx="1143008" cy="7143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5-Point Star 17"/>
            <p:cNvSpPr>
              <a:spLocks/>
            </p:cNvSpPr>
            <p:nvPr/>
          </p:nvSpPr>
          <p:spPr>
            <a:xfrm>
              <a:off x="8215338" y="785794"/>
              <a:ext cx="285752" cy="285752"/>
            </a:xfrm>
            <a:prstGeom prst="star5">
              <a:avLst/>
            </a:prstGeom>
            <a:solidFill>
              <a:srgbClr val="FFFF00"/>
            </a:solidFill>
            <a:scene3d>
              <a:camera prst="orthographicFront">
                <a:rot lat="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0" name="Picture 19" descr="o2.jpg"/>
          <p:cNvPicPr>
            <a:picLocks noChangeAspect="1"/>
          </p:cNvPicPr>
          <p:nvPr/>
        </p:nvPicPr>
        <p:blipFill>
          <a:blip r:embed="rId5" cstate="print">
            <a:lum/>
          </a:blip>
          <a:stretch>
            <a:fillRect/>
          </a:stretch>
        </p:blipFill>
        <p:spPr>
          <a:xfrm>
            <a:off x="285720" y="71414"/>
            <a:ext cx="857256" cy="857256"/>
          </a:xfrm>
          <a:prstGeom prst="ellipse">
            <a:avLst/>
          </a:prstGeom>
          <a:ln w="0" cap="rnd" cmpd="dbl">
            <a:solidFill>
              <a:srgbClr val="333333"/>
            </a:solid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177l">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17407D"/>
        </a:dk2>
        <a:lt2>
          <a:srgbClr val="DDDDDD"/>
        </a:lt2>
        <a:accent1>
          <a:srgbClr val="5DC5B9"/>
        </a:accent1>
        <a:accent2>
          <a:srgbClr val="99CCFF"/>
        </a:accent2>
        <a:accent3>
          <a:srgbClr val="FFFFFF"/>
        </a:accent3>
        <a:accent4>
          <a:srgbClr val="000000"/>
        </a:accent4>
        <a:accent5>
          <a:srgbClr val="B6DFD9"/>
        </a:accent5>
        <a:accent6>
          <a:srgbClr val="8AB9E7"/>
        </a:accent6>
        <a:hlink>
          <a:srgbClr val="5D99DB"/>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1550"/>
        </a:dk2>
        <a:lt2>
          <a:srgbClr val="DDDDDD"/>
        </a:lt2>
        <a:accent1>
          <a:srgbClr val="8B8DE1"/>
        </a:accent1>
        <a:accent2>
          <a:srgbClr val="CABDF5"/>
        </a:accent2>
        <a:accent3>
          <a:srgbClr val="FFFFFF"/>
        </a:accent3>
        <a:accent4>
          <a:srgbClr val="000000"/>
        </a:accent4>
        <a:accent5>
          <a:srgbClr val="C4C5EE"/>
        </a:accent5>
        <a:accent6>
          <a:srgbClr val="B7ABDE"/>
        </a:accent6>
        <a:hlink>
          <a:srgbClr val="58AFD2"/>
        </a:hlink>
        <a:folHlink>
          <a:srgbClr val="BFDF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1240</TotalTime>
  <Words>3621</Words>
  <Application>Microsoft Office PowerPoint</Application>
  <PresentationFormat>On-screen Show (4:3)</PresentationFormat>
  <Paragraphs>436</Paragraphs>
  <Slides>38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cdb2004177l</vt:lpstr>
      <vt:lpstr>Image</vt:lpstr>
      <vt:lpstr>AN TOÀN VÀ BẢO MẬT HỆ THỐNG THÔNG TIN</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lpstr>Học Viện Kỹ thuật Quân Sự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HaiThanh</dc:creator>
  <cp:lastModifiedBy>TMDUC</cp:lastModifiedBy>
  <cp:revision>172</cp:revision>
  <dcterms:created xsi:type="dcterms:W3CDTF">2013-05-09T09:54:32Z</dcterms:created>
  <dcterms:modified xsi:type="dcterms:W3CDTF">2013-12-09T06:59:08Z</dcterms:modified>
</cp:coreProperties>
</file>