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57" r:id="rId4"/>
    <p:sldId id="268" r:id="rId5"/>
    <p:sldId id="262" r:id="rId6"/>
    <p:sldId id="269" r:id="rId7"/>
    <p:sldId id="266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BC00"/>
    <a:srgbClr val="0066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2" d="100"/>
          <a:sy n="72" d="100"/>
        </p:scale>
        <p:origin x="768" y="54"/>
      </p:cViewPr>
      <p:guideLst>
        <p:guide orient="horz" pos="2142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ầ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Chỗ dành sẵn cho Ngày thá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F22989B-AA80-4834-8051-267E1BE4CEA7}" type="datetimeFigureOut">
              <a:rPr lang="en-US"/>
              <a:pPr>
                <a:defRPr/>
              </a:pPr>
              <a:t>10/11/2017</a:t>
            </a:fld>
            <a:endParaRPr lang="en-US"/>
          </a:p>
        </p:txBody>
      </p:sp>
      <p:sp>
        <p:nvSpPr>
          <p:cNvPr id="4" name="Chỗ dành sẵn cho Hình ảnh của Bản chiế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Chỗ dành sẵn cho Ghi ch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noProof="0" smtClean="0"/>
              <a:t>Bấm &amp; sửa kiểu tiêu đề</a:t>
            </a:r>
          </a:p>
          <a:p>
            <a:pPr lvl="1"/>
            <a:r>
              <a:rPr lang="vi-VN" noProof="0" smtClean="0"/>
              <a:t>Mức hai</a:t>
            </a:r>
          </a:p>
          <a:p>
            <a:pPr lvl="2"/>
            <a:r>
              <a:rPr lang="vi-VN" noProof="0" smtClean="0"/>
              <a:t>Mức ba</a:t>
            </a:r>
          </a:p>
          <a:p>
            <a:pPr lvl="3"/>
            <a:r>
              <a:rPr lang="vi-VN" noProof="0" smtClean="0"/>
              <a:t>Mức bốn</a:t>
            </a:r>
          </a:p>
          <a:p>
            <a:pPr lvl="4"/>
            <a:r>
              <a:rPr lang="vi-VN" noProof="0" smtClean="0"/>
              <a:t>Mức năm</a:t>
            </a:r>
            <a:endParaRPr lang="en-US" noProof="0" smtClean="0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DBCB9AA1-B4D6-4F38-A6CD-9B5760DECB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65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Bài toán tìm cây khung nhỏ nhất là 1 trong những bài toán tối ưu trên đồ thị có ứng dụng trong nhiều lĩnh vực khác nhau của thực tế.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B9AA1-B4D6-4F38-A6CD-9B5760DECB4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13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hỗ dành sẵn cho Hình ảnh của Bản chiế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Chỗ dành sẵn cho Ghi chú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1600" dirty="0" err="1" smtClean="0">
                <a:ea typeface="宋体" pitchFamily="2" charset="-122"/>
              </a:rPr>
              <a:t>Để</a:t>
            </a:r>
            <a:r>
              <a:rPr lang="en-US" sz="1600" baseline="0" dirty="0" smtClean="0">
                <a:ea typeface="宋体" pitchFamily="2" charset="-122"/>
              </a:rPr>
              <a:t> </a:t>
            </a:r>
            <a:r>
              <a:rPr lang="en-US" sz="1600" baseline="0" dirty="0" err="1" smtClean="0">
                <a:ea typeface="宋体" pitchFamily="2" charset="-122"/>
              </a:rPr>
              <a:t>giải</a:t>
            </a:r>
            <a:r>
              <a:rPr lang="en-US" sz="1600" baseline="0" dirty="0" smtClean="0">
                <a:ea typeface="宋体" pitchFamily="2" charset="-122"/>
              </a:rPr>
              <a:t> </a:t>
            </a:r>
            <a:r>
              <a:rPr lang="en-US" sz="1600" baseline="0" dirty="0" err="1" smtClean="0">
                <a:ea typeface="宋体" pitchFamily="2" charset="-122"/>
              </a:rPr>
              <a:t>bài</a:t>
            </a:r>
            <a:r>
              <a:rPr lang="en-US" sz="1600" baseline="0" dirty="0" smtClean="0">
                <a:ea typeface="宋体" pitchFamily="2" charset="-122"/>
              </a:rPr>
              <a:t> </a:t>
            </a:r>
            <a:r>
              <a:rPr lang="en-US" sz="1600" baseline="0" dirty="0" err="1" smtClean="0">
                <a:ea typeface="宋体" pitchFamily="2" charset="-122"/>
              </a:rPr>
              <a:t>toán</a:t>
            </a:r>
            <a:r>
              <a:rPr lang="en-US" sz="1600" baseline="0" dirty="0" smtClean="0">
                <a:ea typeface="宋体" pitchFamily="2" charset="-122"/>
              </a:rPr>
              <a:t> </a:t>
            </a:r>
            <a:r>
              <a:rPr lang="en-US" sz="1600" baseline="0" dirty="0" err="1" smtClean="0">
                <a:ea typeface="宋体" pitchFamily="2" charset="-122"/>
              </a:rPr>
              <a:t>cây</a:t>
            </a:r>
            <a:r>
              <a:rPr lang="en-US" sz="1600" baseline="0" dirty="0" smtClean="0">
                <a:ea typeface="宋体" pitchFamily="2" charset="-122"/>
              </a:rPr>
              <a:t> </a:t>
            </a:r>
            <a:r>
              <a:rPr lang="en-US" sz="1600" baseline="0" dirty="0" err="1" smtClean="0">
                <a:ea typeface="宋体" pitchFamily="2" charset="-122"/>
              </a:rPr>
              <a:t>khung</a:t>
            </a:r>
            <a:r>
              <a:rPr lang="en-US" sz="1600" baseline="0" dirty="0" smtClean="0">
                <a:ea typeface="宋体" pitchFamily="2" charset="-122"/>
              </a:rPr>
              <a:t> </a:t>
            </a:r>
            <a:r>
              <a:rPr lang="en-US" sz="1600" baseline="0" dirty="0" err="1" smtClean="0">
                <a:ea typeface="宋体" pitchFamily="2" charset="-122"/>
              </a:rPr>
              <a:t>nhỏ</a:t>
            </a:r>
            <a:r>
              <a:rPr lang="en-US" sz="1600" baseline="0" dirty="0" smtClean="0">
                <a:ea typeface="宋体" pitchFamily="2" charset="-122"/>
              </a:rPr>
              <a:t> </a:t>
            </a:r>
            <a:r>
              <a:rPr lang="en-US" sz="1600" baseline="0" dirty="0" err="1" smtClean="0">
                <a:ea typeface="宋体" pitchFamily="2" charset="-122"/>
              </a:rPr>
              <a:t>nhất</a:t>
            </a:r>
            <a:r>
              <a:rPr lang="en-US" sz="1600" baseline="0" dirty="0" smtClean="0">
                <a:ea typeface="宋体" pitchFamily="2" charset="-122"/>
              </a:rPr>
              <a:t> </a:t>
            </a:r>
            <a:r>
              <a:rPr lang="en-US" sz="1600" baseline="0" dirty="0" err="1" smtClean="0">
                <a:ea typeface="宋体" pitchFamily="2" charset="-122"/>
              </a:rPr>
              <a:t>có</a:t>
            </a:r>
            <a:r>
              <a:rPr lang="en-US" sz="1600" baseline="0" dirty="0" smtClean="0">
                <a:ea typeface="宋体" pitchFamily="2" charset="-122"/>
              </a:rPr>
              <a:t> </a:t>
            </a:r>
            <a:r>
              <a:rPr lang="en-US" sz="1600" baseline="0" dirty="0" err="1" smtClean="0">
                <a:ea typeface="宋体" pitchFamily="2" charset="-122"/>
              </a:rPr>
              <a:t>thể</a:t>
            </a:r>
            <a:r>
              <a:rPr lang="en-US" sz="1600" baseline="0" dirty="0" smtClean="0">
                <a:ea typeface="宋体" pitchFamily="2" charset="-122"/>
              </a:rPr>
              <a:t> </a:t>
            </a:r>
            <a:r>
              <a:rPr lang="en-US" sz="1600" baseline="0" dirty="0" err="1" smtClean="0">
                <a:ea typeface="宋体" pitchFamily="2" charset="-122"/>
              </a:rPr>
              <a:t>liệt</a:t>
            </a:r>
            <a:r>
              <a:rPr lang="en-US" sz="1600" baseline="0" dirty="0" smtClean="0">
                <a:ea typeface="宋体" pitchFamily="2" charset="-122"/>
              </a:rPr>
              <a:t> </a:t>
            </a:r>
            <a:r>
              <a:rPr lang="en-US" sz="1600" baseline="0" dirty="0" err="1" smtClean="0">
                <a:ea typeface="宋体" pitchFamily="2" charset="-122"/>
              </a:rPr>
              <a:t>kê</a:t>
            </a:r>
            <a:r>
              <a:rPr lang="en-US" sz="1600" baseline="0" dirty="0" smtClean="0">
                <a:ea typeface="宋体" pitchFamily="2" charset="-122"/>
              </a:rPr>
              <a:t> </a:t>
            </a:r>
            <a:r>
              <a:rPr lang="en-US" sz="1600" baseline="0" dirty="0" err="1" smtClean="0">
                <a:ea typeface="宋体" pitchFamily="2" charset="-122"/>
              </a:rPr>
              <a:t>toàn</a:t>
            </a:r>
            <a:r>
              <a:rPr lang="en-US" sz="1600" baseline="0" dirty="0" smtClean="0">
                <a:ea typeface="宋体" pitchFamily="2" charset="-122"/>
              </a:rPr>
              <a:t> </a:t>
            </a:r>
            <a:r>
              <a:rPr lang="en-US" sz="1600" baseline="0" dirty="0" err="1" smtClean="0">
                <a:ea typeface="宋体" pitchFamily="2" charset="-122"/>
              </a:rPr>
              <a:t>bộ</a:t>
            </a:r>
            <a:r>
              <a:rPr lang="en-US" sz="1600" baseline="0" dirty="0" smtClean="0">
                <a:ea typeface="宋体" pitchFamily="2" charset="-122"/>
              </a:rPr>
              <a:t> </a:t>
            </a:r>
            <a:r>
              <a:rPr lang="en-US" sz="1600" baseline="0" dirty="0" err="1" smtClean="0">
                <a:ea typeface="宋体" pitchFamily="2" charset="-122"/>
              </a:rPr>
              <a:t>cây</a:t>
            </a:r>
            <a:r>
              <a:rPr lang="en-US" sz="1600" baseline="0" dirty="0" smtClean="0">
                <a:ea typeface="宋体" pitchFamily="2" charset="-122"/>
              </a:rPr>
              <a:t> </a:t>
            </a:r>
            <a:r>
              <a:rPr lang="en-US" sz="1600" baseline="0" dirty="0" err="1" smtClean="0">
                <a:ea typeface="宋体" pitchFamily="2" charset="-122"/>
              </a:rPr>
              <a:t>khung</a:t>
            </a:r>
            <a:r>
              <a:rPr lang="en-US" sz="1600" baseline="0" dirty="0" smtClean="0">
                <a:ea typeface="宋体" pitchFamily="2" charset="-122"/>
              </a:rPr>
              <a:t> </a:t>
            </a:r>
            <a:r>
              <a:rPr lang="en-US" sz="1600" baseline="0" dirty="0" err="1" smtClean="0">
                <a:ea typeface="宋体" pitchFamily="2" charset="-122"/>
              </a:rPr>
              <a:t>trong</a:t>
            </a:r>
            <a:r>
              <a:rPr lang="en-US" sz="1600" baseline="0" dirty="0" smtClean="0">
                <a:ea typeface="宋体" pitchFamily="2" charset="-122"/>
              </a:rPr>
              <a:t> </a:t>
            </a:r>
            <a:r>
              <a:rPr lang="en-US" sz="1600" baseline="0" dirty="0" err="1" smtClean="0">
                <a:ea typeface="宋体" pitchFamily="2" charset="-122"/>
              </a:rPr>
              <a:t>số</a:t>
            </a:r>
            <a:r>
              <a:rPr lang="en-US" sz="1600" baseline="0" dirty="0" smtClean="0">
                <a:ea typeface="宋体" pitchFamily="2" charset="-122"/>
              </a:rPr>
              <a:t> </a:t>
            </a:r>
            <a:r>
              <a:rPr lang="en-US" sz="1600" baseline="0" dirty="0" err="1" smtClean="0">
                <a:ea typeface="宋体" pitchFamily="2" charset="-122"/>
              </a:rPr>
              <a:t>đó</a:t>
            </a:r>
            <a:r>
              <a:rPr lang="en-US" sz="1600" baseline="0" dirty="0" smtClean="0">
                <a:ea typeface="宋体" pitchFamily="2" charset="-122"/>
              </a:rPr>
              <a:t> </a:t>
            </a:r>
            <a:r>
              <a:rPr lang="en-US" sz="1600" baseline="0" dirty="0" err="1" smtClean="0">
                <a:ea typeface="宋体" pitchFamily="2" charset="-122"/>
              </a:rPr>
              <a:t>chọn</a:t>
            </a:r>
            <a:r>
              <a:rPr lang="en-US" sz="1600" baseline="0" dirty="0" smtClean="0">
                <a:ea typeface="宋体" pitchFamily="2" charset="-122"/>
              </a:rPr>
              <a:t> 1 </a:t>
            </a:r>
            <a:r>
              <a:rPr lang="en-US" sz="1600" baseline="0" dirty="0" err="1" smtClean="0">
                <a:ea typeface="宋体" pitchFamily="2" charset="-122"/>
              </a:rPr>
              <a:t>cây</a:t>
            </a:r>
            <a:r>
              <a:rPr lang="en-US" sz="1600" baseline="0" dirty="0" smtClean="0">
                <a:ea typeface="宋体" pitchFamily="2" charset="-122"/>
              </a:rPr>
              <a:t> </a:t>
            </a:r>
            <a:r>
              <a:rPr lang="en-US" sz="1600" baseline="0" dirty="0" err="1" smtClean="0">
                <a:ea typeface="宋体" pitchFamily="2" charset="-122"/>
              </a:rPr>
              <a:t>nhỏ</a:t>
            </a:r>
            <a:r>
              <a:rPr lang="en-US" sz="1600" baseline="0" dirty="0" smtClean="0">
                <a:ea typeface="宋体" pitchFamily="2" charset="-122"/>
              </a:rPr>
              <a:t> </a:t>
            </a:r>
            <a:r>
              <a:rPr lang="en-US" sz="1600" baseline="0" dirty="0" err="1" smtClean="0">
                <a:ea typeface="宋体" pitchFamily="2" charset="-122"/>
              </a:rPr>
              <a:t>nhất</a:t>
            </a:r>
            <a:r>
              <a:rPr lang="en-US" sz="1600" baseline="0" dirty="0" smtClean="0">
                <a:ea typeface="宋体" pitchFamily="2" charset="-122"/>
              </a:rPr>
              <a:t>. </a:t>
            </a:r>
            <a:r>
              <a:rPr lang="en-US" sz="1600" baseline="0" dirty="0" err="1" smtClean="0">
                <a:ea typeface="宋体" pitchFamily="2" charset="-122"/>
              </a:rPr>
              <a:t>Tuy</a:t>
            </a:r>
            <a:r>
              <a:rPr lang="en-US" sz="1600" baseline="0" dirty="0" smtClean="0">
                <a:ea typeface="宋体" pitchFamily="2" charset="-122"/>
              </a:rPr>
              <a:t> </a:t>
            </a:r>
            <a:r>
              <a:rPr lang="en-US" sz="1600" baseline="0" dirty="0" err="1" smtClean="0">
                <a:ea typeface="宋体" pitchFamily="2" charset="-122"/>
              </a:rPr>
              <a:t>nhiên</a:t>
            </a:r>
            <a:r>
              <a:rPr lang="en-US" sz="1600" baseline="0" dirty="0" smtClean="0">
                <a:ea typeface="宋体" pitchFamily="2" charset="-122"/>
              </a:rPr>
              <a:t> </a:t>
            </a:r>
            <a:r>
              <a:rPr lang="en-US" sz="1600" baseline="0" dirty="0" err="1" smtClean="0">
                <a:ea typeface="宋体" pitchFamily="2" charset="-122"/>
              </a:rPr>
              <a:t>phương</a:t>
            </a:r>
            <a:r>
              <a:rPr lang="en-US" sz="1600" baseline="0" dirty="0" smtClean="0">
                <a:ea typeface="宋体" pitchFamily="2" charset="-122"/>
              </a:rPr>
              <a:t> </a:t>
            </a:r>
            <a:r>
              <a:rPr lang="en-US" sz="1600" baseline="0" dirty="0" err="1" smtClean="0">
                <a:ea typeface="宋体" pitchFamily="2" charset="-122"/>
              </a:rPr>
              <a:t>án</a:t>
            </a:r>
            <a:r>
              <a:rPr lang="en-US" sz="1600" baseline="0" dirty="0" smtClean="0">
                <a:ea typeface="宋体" pitchFamily="2" charset="-122"/>
              </a:rPr>
              <a:t> </a:t>
            </a:r>
            <a:r>
              <a:rPr lang="en-US" sz="1600" baseline="0" dirty="0" err="1" smtClean="0">
                <a:ea typeface="宋体" pitchFamily="2" charset="-122"/>
              </a:rPr>
              <a:t>đó</a:t>
            </a:r>
            <a:r>
              <a:rPr lang="en-US" sz="1600" baseline="0" dirty="0" smtClean="0">
                <a:ea typeface="宋体" pitchFamily="2" charset="-122"/>
              </a:rPr>
              <a:t> </a:t>
            </a:r>
            <a:r>
              <a:rPr lang="en-US" sz="1600" baseline="0" dirty="0" err="1" smtClean="0">
                <a:ea typeface="宋体" pitchFamily="2" charset="-122"/>
              </a:rPr>
              <a:t>không</a:t>
            </a:r>
            <a:r>
              <a:rPr lang="en-US" sz="1600" baseline="0" dirty="0" smtClean="0">
                <a:ea typeface="宋体" pitchFamily="2" charset="-122"/>
              </a:rPr>
              <a:t> </a:t>
            </a:r>
            <a:r>
              <a:rPr lang="en-US" sz="1600" baseline="0" dirty="0" err="1" smtClean="0">
                <a:ea typeface="宋体" pitchFamily="2" charset="-122"/>
              </a:rPr>
              <a:t>khả</a:t>
            </a:r>
            <a:r>
              <a:rPr lang="en-US" sz="1600" baseline="0" dirty="0" smtClean="0">
                <a:ea typeface="宋体" pitchFamily="2" charset="-122"/>
              </a:rPr>
              <a:t> </a:t>
            </a:r>
            <a:r>
              <a:rPr lang="en-US" sz="1600" baseline="0" dirty="0" err="1" smtClean="0">
                <a:ea typeface="宋体" pitchFamily="2" charset="-122"/>
              </a:rPr>
              <a:t>thi</a:t>
            </a:r>
            <a:r>
              <a:rPr lang="en-US" sz="1600" baseline="0" dirty="0" smtClean="0">
                <a:ea typeface="宋体" pitchFamily="2" charset="-122"/>
              </a:rPr>
              <a:t> </a:t>
            </a:r>
            <a:r>
              <a:rPr lang="en-US" sz="1600" baseline="0" dirty="0" err="1" smtClean="0">
                <a:ea typeface="宋体" pitchFamily="2" charset="-122"/>
              </a:rPr>
              <a:t>vì</a:t>
            </a:r>
            <a:r>
              <a:rPr lang="en-US" sz="1600" baseline="0" dirty="0" smtClean="0">
                <a:ea typeface="宋体" pitchFamily="2" charset="-122"/>
              </a:rPr>
              <a:t> </a:t>
            </a:r>
            <a:r>
              <a:rPr lang="en-US" sz="1600" baseline="0" dirty="0" err="1" smtClean="0">
                <a:ea typeface="宋体" pitchFamily="2" charset="-122"/>
              </a:rPr>
              <a:t>số</a:t>
            </a:r>
            <a:r>
              <a:rPr lang="en-US" sz="1600" baseline="0" dirty="0" smtClean="0">
                <a:ea typeface="宋体" pitchFamily="2" charset="-122"/>
              </a:rPr>
              <a:t> </a:t>
            </a:r>
            <a:r>
              <a:rPr lang="en-US" sz="1600" baseline="0" dirty="0" err="1" smtClean="0">
                <a:ea typeface="宋体" pitchFamily="2" charset="-122"/>
              </a:rPr>
              <a:t>cây</a:t>
            </a:r>
            <a:r>
              <a:rPr lang="en-US" sz="1600" baseline="0" dirty="0" smtClean="0">
                <a:ea typeface="宋体" pitchFamily="2" charset="-122"/>
              </a:rPr>
              <a:t> </a:t>
            </a:r>
            <a:r>
              <a:rPr lang="en-US" sz="1600" baseline="0" dirty="0" err="1" smtClean="0">
                <a:ea typeface="宋体" pitchFamily="2" charset="-122"/>
              </a:rPr>
              <a:t>khung</a:t>
            </a:r>
            <a:r>
              <a:rPr lang="en-US" sz="1600" baseline="0" dirty="0" smtClean="0">
                <a:ea typeface="宋体" pitchFamily="2" charset="-122"/>
              </a:rPr>
              <a:t> </a:t>
            </a:r>
            <a:r>
              <a:rPr lang="en-US" sz="1600" baseline="0" dirty="0" err="1" smtClean="0">
                <a:ea typeface="宋体" pitchFamily="2" charset="-122"/>
              </a:rPr>
              <a:t>của</a:t>
            </a:r>
            <a:r>
              <a:rPr lang="en-US" sz="1600" baseline="0" dirty="0" smtClean="0">
                <a:ea typeface="宋体" pitchFamily="2" charset="-122"/>
              </a:rPr>
              <a:t> </a:t>
            </a:r>
            <a:r>
              <a:rPr lang="en-US" sz="1600" baseline="0" dirty="0" err="1" smtClean="0">
                <a:ea typeface="宋体" pitchFamily="2" charset="-122"/>
              </a:rPr>
              <a:t>đồ</a:t>
            </a:r>
            <a:r>
              <a:rPr lang="en-US" sz="1600" baseline="0" dirty="0" smtClean="0">
                <a:ea typeface="宋体" pitchFamily="2" charset="-122"/>
              </a:rPr>
              <a:t> </a:t>
            </a:r>
            <a:r>
              <a:rPr lang="en-US" sz="1600" baseline="0" dirty="0" err="1" smtClean="0">
                <a:ea typeface="宋体" pitchFamily="2" charset="-122"/>
              </a:rPr>
              <a:t>thì</a:t>
            </a:r>
            <a:r>
              <a:rPr lang="en-US" sz="1600" baseline="0" dirty="0" smtClean="0">
                <a:ea typeface="宋体" pitchFamily="2" charset="-122"/>
              </a:rPr>
              <a:t> </a:t>
            </a:r>
            <a:r>
              <a:rPr lang="en-US" sz="1600" baseline="0" dirty="0" err="1" smtClean="0">
                <a:ea typeface="宋体" pitchFamily="2" charset="-122"/>
              </a:rPr>
              <a:t>là</a:t>
            </a:r>
            <a:r>
              <a:rPr lang="en-US" sz="1600" baseline="0" dirty="0" smtClean="0">
                <a:ea typeface="宋体" pitchFamily="2" charset="-122"/>
              </a:rPr>
              <a:t> </a:t>
            </a:r>
            <a:r>
              <a:rPr lang="en-US" sz="1600" baseline="0" dirty="0" err="1" smtClean="0">
                <a:ea typeface="宋体" pitchFamily="2" charset="-122"/>
              </a:rPr>
              <a:t>rất</a:t>
            </a:r>
            <a:r>
              <a:rPr lang="en-US" sz="1600" baseline="0" dirty="0" smtClean="0">
                <a:ea typeface="宋体" pitchFamily="2" charset="-122"/>
              </a:rPr>
              <a:t> </a:t>
            </a:r>
            <a:r>
              <a:rPr lang="en-US" sz="1600" baseline="0" dirty="0" err="1" smtClean="0">
                <a:ea typeface="宋体" pitchFamily="2" charset="-122"/>
              </a:rPr>
              <a:t>lớn</a:t>
            </a:r>
            <a:r>
              <a:rPr lang="en-US" sz="1600" baseline="0" dirty="0" smtClean="0">
                <a:ea typeface="宋体" pitchFamily="2" charset="-122"/>
              </a:rPr>
              <a:t>, </a:t>
            </a:r>
            <a:r>
              <a:rPr lang="en-US" sz="1600" baseline="0" dirty="0" err="1" smtClean="0">
                <a:ea typeface="宋体" pitchFamily="2" charset="-122"/>
              </a:rPr>
              <a:t>cỡ</a:t>
            </a:r>
            <a:r>
              <a:rPr lang="en-US" sz="1600" baseline="0" dirty="0" smtClean="0">
                <a:ea typeface="宋体" pitchFamily="2" charset="-122"/>
              </a:rPr>
              <a:t> n </a:t>
            </a:r>
            <a:r>
              <a:rPr lang="en-US" sz="1600" baseline="0" dirty="0" err="1" smtClean="0">
                <a:ea typeface="宋体" pitchFamily="2" charset="-122"/>
              </a:rPr>
              <a:t>mũ</a:t>
            </a:r>
            <a:r>
              <a:rPr lang="en-US" sz="1600" baseline="0" dirty="0" smtClean="0">
                <a:ea typeface="宋体" pitchFamily="2" charset="-122"/>
              </a:rPr>
              <a:t> (n-2). </a:t>
            </a:r>
            <a:r>
              <a:rPr lang="en-US" sz="1600" baseline="0" dirty="0" err="1" smtClean="0">
                <a:ea typeface="宋体" pitchFamily="2" charset="-122"/>
              </a:rPr>
              <a:t>Để</a:t>
            </a:r>
            <a:r>
              <a:rPr lang="en-US" sz="1600" baseline="0" dirty="0" smtClean="0">
                <a:ea typeface="宋体" pitchFamily="2" charset="-122"/>
              </a:rPr>
              <a:t> </a:t>
            </a:r>
            <a:r>
              <a:rPr lang="en-US" sz="1600" baseline="0" dirty="0" err="1" smtClean="0">
                <a:ea typeface="宋体" pitchFamily="2" charset="-122"/>
              </a:rPr>
              <a:t>tìm</a:t>
            </a:r>
            <a:r>
              <a:rPr lang="en-US" sz="1600" baseline="0" dirty="0" smtClean="0">
                <a:ea typeface="宋体" pitchFamily="2" charset="-122"/>
              </a:rPr>
              <a:t> 1 </a:t>
            </a:r>
            <a:r>
              <a:rPr lang="en-US" sz="1600" baseline="0" dirty="0" err="1" smtClean="0">
                <a:ea typeface="宋体" pitchFamily="2" charset="-122"/>
              </a:rPr>
              <a:t>cây</a:t>
            </a:r>
            <a:r>
              <a:rPr lang="en-US" sz="1600" baseline="0" dirty="0" smtClean="0">
                <a:ea typeface="宋体" pitchFamily="2" charset="-122"/>
              </a:rPr>
              <a:t> </a:t>
            </a:r>
            <a:r>
              <a:rPr lang="en-US" sz="1600" baseline="0" dirty="0" err="1" smtClean="0">
                <a:ea typeface="宋体" pitchFamily="2" charset="-122"/>
              </a:rPr>
              <a:t>khung</a:t>
            </a:r>
            <a:r>
              <a:rPr lang="en-US" sz="1600" baseline="0" dirty="0" smtClean="0">
                <a:ea typeface="宋体" pitchFamily="2" charset="-122"/>
              </a:rPr>
              <a:t> </a:t>
            </a:r>
            <a:r>
              <a:rPr lang="en-US" sz="1600" baseline="0" dirty="0" err="1" smtClean="0">
                <a:ea typeface="宋体" pitchFamily="2" charset="-122"/>
              </a:rPr>
              <a:t>nhỏ</a:t>
            </a:r>
            <a:r>
              <a:rPr lang="en-US" sz="1600" baseline="0" dirty="0" smtClean="0">
                <a:ea typeface="宋体" pitchFamily="2" charset="-122"/>
              </a:rPr>
              <a:t> </a:t>
            </a:r>
            <a:r>
              <a:rPr lang="en-US" sz="1600" baseline="0" dirty="0" err="1" smtClean="0">
                <a:ea typeface="宋体" pitchFamily="2" charset="-122"/>
              </a:rPr>
              <a:t>nhất</a:t>
            </a:r>
            <a:r>
              <a:rPr lang="en-US" sz="1600" baseline="0" dirty="0" smtClean="0">
                <a:ea typeface="宋体" pitchFamily="2" charset="-122"/>
              </a:rPr>
              <a:t>, ta </a:t>
            </a:r>
            <a:r>
              <a:rPr lang="en-US" sz="1600" baseline="0" dirty="0" err="1" smtClean="0">
                <a:ea typeface="宋体" pitchFamily="2" charset="-122"/>
              </a:rPr>
              <a:t>thực</a:t>
            </a:r>
            <a:r>
              <a:rPr lang="en-US" sz="1600" baseline="0" dirty="0" smtClean="0">
                <a:ea typeface="宋体" pitchFamily="2" charset="-122"/>
              </a:rPr>
              <a:t> </a:t>
            </a:r>
            <a:r>
              <a:rPr lang="en-US" sz="1600" baseline="0" dirty="0" err="1" smtClean="0">
                <a:ea typeface="宋体" pitchFamily="2" charset="-122"/>
              </a:rPr>
              <a:t>hiện</a:t>
            </a:r>
            <a:r>
              <a:rPr lang="en-US" sz="1600" baseline="0" dirty="0" smtClean="0">
                <a:ea typeface="宋体" pitchFamily="2" charset="-122"/>
              </a:rPr>
              <a:t> </a:t>
            </a:r>
            <a:r>
              <a:rPr lang="en-US" sz="1600" baseline="0" dirty="0" err="1" smtClean="0">
                <a:ea typeface="宋体" pitchFamily="2" charset="-122"/>
              </a:rPr>
              <a:t>các</a:t>
            </a:r>
            <a:r>
              <a:rPr lang="en-US" sz="1600" baseline="0" dirty="0" smtClean="0">
                <a:ea typeface="宋体" pitchFamily="2" charset="-122"/>
              </a:rPr>
              <a:t> </a:t>
            </a:r>
            <a:r>
              <a:rPr lang="en-US" sz="1600" baseline="0" dirty="0" err="1" smtClean="0">
                <a:ea typeface="宋体" pitchFamily="2" charset="-122"/>
              </a:rPr>
              <a:t>bước</a:t>
            </a:r>
            <a:r>
              <a:rPr lang="en-US" sz="1600" baseline="0" dirty="0" smtClean="0">
                <a:ea typeface="宋体" pitchFamily="2" charset="-122"/>
              </a:rPr>
              <a:t> </a:t>
            </a:r>
            <a:r>
              <a:rPr lang="en-US" sz="1600" baseline="0" dirty="0" err="1" smtClean="0">
                <a:ea typeface="宋体" pitchFamily="2" charset="-122"/>
              </a:rPr>
              <a:t>như</a:t>
            </a:r>
            <a:r>
              <a:rPr lang="en-US" sz="1600" baseline="0" dirty="0" smtClean="0">
                <a:ea typeface="宋体" pitchFamily="2" charset="-122"/>
              </a:rPr>
              <a:t> </a:t>
            </a:r>
            <a:r>
              <a:rPr lang="en-US" sz="1600" baseline="0" dirty="0" err="1" smtClean="0">
                <a:ea typeface="宋体" pitchFamily="2" charset="-122"/>
              </a:rPr>
              <a:t>sau</a:t>
            </a:r>
            <a:r>
              <a:rPr lang="en-US" sz="1600" baseline="0" dirty="0" smtClean="0">
                <a:ea typeface="宋体" pitchFamily="2" charset="-122"/>
              </a:rPr>
              <a:t>:</a:t>
            </a:r>
            <a:endParaRPr lang="en-US" sz="1600" dirty="0" smtClean="0">
              <a:ea typeface="宋体" pitchFamily="2" charset="-122"/>
            </a:endParaRPr>
          </a:p>
        </p:txBody>
      </p:sp>
      <p:sp>
        <p:nvSpPr>
          <p:cNvPr id="25604" name="Chỗ dành sẵn cho Số hiệu Bản chiế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4E74995-3B19-419E-8C91-B3A898245157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739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演示模板底稿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71888" y="1485900"/>
            <a:ext cx="5470525" cy="1225550"/>
          </a:xfrm>
        </p:spPr>
        <p:txBody>
          <a:bodyPr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671888" y="2711450"/>
            <a:ext cx="5470525" cy="546100"/>
          </a:xfrm>
        </p:spPr>
        <p:txBody>
          <a:bodyPr/>
          <a:lstStyle>
            <a:lvl1pPr marL="0" indent="0" algn="r"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1C8AEE55-B751-4EDB-96F9-F82154F1F0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7EC70-ABB4-41B1-804F-10C1E72BB3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7AC70-31EB-4DCC-9BF8-26A26FE88F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E4353-CA47-43CA-9811-228CD2FF6F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A6A11-CF9D-4F07-8CD0-A319825A91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E23CD-BBA0-43BC-A397-DAE6DFD4FE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7C0CA-9B09-428B-B29C-F4DE86E9F5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3B417-1BEA-478B-9EC0-DDBC3A6A30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F1B78-F899-47CE-856D-613FA98D1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13D28-6E6A-4B62-8ED8-D87B73FD0A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57CDE-5E84-4A62-8A4C-17BD547C8D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演示模板底稿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ea"/>
                <a:ea typeface="+mn-ea"/>
              </a:defRPr>
            </a:lvl1pPr>
          </a:lstStyle>
          <a:p>
            <a:pPr>
              <a:defRPr/>
            </a:pPr>
            <a:fld id="{68AB0E7F-1D3F-4251-8E46-80FD55299D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itchFamily="34" charset="0"/>
          <a:ea typeface="Microsoft YaHei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itchFamily="34" charset="0"/>
          <a:ea typeface="Microsoft YaHei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itchFamily="34" charset="0"/>
          <a:ea typeface="Microsoft YaHei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itchFamily="34" charset="0"/>
          <a:ea typeface="Microsoft YaHei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itchFamily="34" charset="0"/>
          <a:ea typeface="Microsoft YaHei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itchFamily="34" charset="0"/>
          <a:ea typeface="Microsoft YaHei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itchFamily="34" charset="0"/>
          <a:ea typeface="Microsoft YaHei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itchFamily="34" charset="0"/>
          <a:ea typeface="Microsoft YaHei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ộp_Văn_Bản 7"/>
          <p:cNvSpPr txBox="1"/>
          <p:nvPr/>
        </p:nvSpPr>
        <p:spPr>
          <a:xfrm>
            <a:off x="3059832" y="2157536"/>
            <a:ext cx="73404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400" b="1" dirty="0" smtClean="0">
                <a:solidFill>
                  <a:schemeClr val="bg1"/>
                </a:solidFill>
                <a:effectLst>
                  <a:outerShdw blurRad="50800" dist="50800" algn="l" rotWithShape="0">
                    <a:prstClr val="black"/>
                  </a:outerShdw>
                </a:effectLst>
                <a:latin typeface="Arial" pitchFamily="34" charset="0"/>
              </a:rPr>
              <a:t>“</a:t>
            </a:r>
            <a:r>
              <a:rPr lang="en-US" sz="4400" b="1" dirty="0" err="1" smtClean="0">
                <a:solidFill>
                  <a:schemeClr val="bg1"/>
                </a:solidFill>
                <a:effectLst>
                  <a:outerShdw blurRad="50800" dist="50800" algn="l" rotWithShape="0">
                    <a:prstClr val="black"/>
                  </a:outerShdw>
                </a:effectLst>
                <a:latin typeface="Arial" pitchFamily="34" charset="0"/>
              </a:rPr>
              <a:t>Cây</a:t>
            </a:r>
            <a:r>
              <a:rPr lang="en-US" sz="4400" b="1" dirty="0" smtClean="0">
                <a:solidFill>
                  <a:schemeClr val="bg1"/>
                </a:solidFill>
                <a:effectLst>
                  <a:outerShdw blurRad="50800" dist="50800" algn="l" rotWithShape="0">
                    <a:prstClr val="black"/>
                  </a:outerShdw>
                </a:effectLst>
                <a:latin typeface="Arial" pitchFamily="34" charset="0"/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  <a:effectLst>
                  <a:outerShdw blurRad="50800" dist="50800" algn="l" rotWithShape="0">
                    <a:prstClr val="black"/>
                  </a:outerShdw>
                </a:effectLst>
                <a:latin typeface="Arial" pitchFamily="34" charset="0"/>
              </a:rPr>
              <a:t>khung</a:t>
            </a:r>
            <a:r>
              <a:rPr lang="en-US" sz="4400" b="1" dirty="0" smtClean="0">
                <a:solidFill>
                  <a:schemeClr val="bg1"/>
                </a:solidFill>
                <a:effectLst>
                  <a:outerShdw blurRad="50800" dist="50800" algn="l" rotWithShape="0">
                    <a:prstClr val="black"/>
                  </a:outerShdw>
                </a:effectLst>
                <a:latin typeface="Arial" pitchFamily="34" charset="0"/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  <a:effectLst>
                  <a:outerShdw blurRad="50800" dist="50800" algn="l" rotWithShape="0">
                    <a:prstClr val="black"/>
                  </a:outerShdw>
                </a:effectLst>
                <a:latin typeface="Arial" pitchFamily="34" charset="0"/>
              </a:rPr>
              <a:t>nhỏ</a:t>
            </a:r>
            <a:r>
              <a:rPr lang="en-US" sz="4400" b="1" dirty="0" smtClean="0">
                <a:solidFill>
                  <a:schemeClr val="bg1"/>
                </a:solidFill>
                <a:effectLst>
                  <a:outerShdw blurRad="50800" dist="50800" algn="l" rotWithShape="0">
                    <a:prstClr val="black"/>
                  </a:outerShdw>
                </a:effectLst>
                <a:latin typeface="Arial" pitchFamily="34" charset="0"/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  <a:effectLst>
                  <a:outerShdw blurRad="50800" dist="50800" algn="l" rotWithShape="0">
                    <a:prstClr val="black"/>
                  </a:outerShdw>
                </a:effectLst>
                <a:latin typeface="Arial" pitchFamily="34" charset="0"/>
              </a:rPr>
              <a:t>nhất</a:t>
            </a:r>
            <a:r>
              <a:rPr lang="en-US" sz="4400" b="1" dirty="0" smtClean="0">
                <a:solidFill>
                  <a:schemeClr val="bg1"/>
                </a:solidFill>
                <a:effectLst>
                  <a:outerShdw blurRad="50800" dist="50800" algn="l" rotWithShape="0">
                    <a:prstClr val="black"/>
                  </a:outerShdw>
                </a:effectLst>
                <a:latin typeface="Arial" pitchFamily="34" charset="0"/>
              </a:rPr>
              <a:t>"</a:t>
            </a:r>
            <a:endParaRPr lang="en-US" sz="4400" b="1" dirty="0">
              <a:solidFill>
                <a:schemeClr val="bg1"/>
              </a:solidFill>
              <a:effectLst>
                <a:outerShdw blurRad="50800" dist="50800" algn="l" rotWithShape="0">
                  <a:prstClr val="black"/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_text"/>
          <p:cNvSpPr txBox="1">
            <a:spLocks/>
          </p:cNvSpPr>
          <p:nvPr/>
        </p:nvSpPr>
        <p:spPr bwMode="gray">
          <a:xfrm>
            <a:off x="987425" y="1716088"/>
            <a:ext cx="4203700" cy="1425575"/>
          </a:xfrm>
          <a:prstGeom prst="rect">
            <a:avLst/>
          </a:prstGeom>
        </p:spPr>
        <p:txBody>
          <a:bodyPr lIns="0" tIns="0" rIns="0" bIns="0" anchor="ctr"/>
          <a:lstStyle/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US" b="1" i="1" noProof="1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16387" name="Gruppieren 19"/>
          <p:cNvGrpSpPr>
            <a:grpSpLocks/>
          </p:cNvGrpSpPr>
          <p:nvPr/>
        </p:nvGrpSpPr>
        <p:grpSpPr bwMode="auto">
          <a:xfrm>
            <a:off x="5865813" y="2828925"/>
            <a:ext cx="2692400" cy="4133850"/>
            <a:chOff x="2932118" y="138113"/>
            <a:chExt cx="3273432" cy="640171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gray">
            <a:xfrm>
              <a:off x="2932118" y="477374"/>
              <a:ext cx="3273432" cy="5676480"/>
            </a:xfrm>
            <a:prstGeom prst="rect">
              <a:avLst/>
            </a:prstGeom>
            <a:gradFill flip="none" rotWithShape="1">
              <a:gsLst>
                <a:gs pos="0">
                  <a:srgbClr val="D7D7D7"/>
                </a:gs>
                <a:gs pos="100000">
                  <a:srgbClr val="C8C8C8"/>
                </a:gs>
              </a:gsLst>
              <a:lin ang="0" scaled="1"/>
              <a:tileRect/>
            </a:gra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3127056" y="629796"/>
              <a:ext cx="2885485" cy="5524059"/>
            </a:xfrm>
            <a:prstGeom prst="rect">
              <a:avLst/>
            </a:prstGeom>
            <a:solidFill>
              <a:srgbClr val="AFAFAF"/>
            </a:soli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gray">
            <a:xfrm>
              <a:off x="3165658" y="674047"/>
              <a:ext cx="2808281" cy="5479807"/>
            </a:xfrm>
            <a:prstGeom prst="rect">
              <a:avLst/>
            </a:prstGeom>
            <a:solidFill>
              <a:srgbClr val="FFFFFF"/>
            </a:soli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>
              <a:off x="3231281" y="740425"/>
              <a:ext cx="2675104" cy="5413429"/>
            </a:xfrm>
            <a:prstGeom prst="rect">
              <a:avLst/>
            </a:prstGeom>
            <a:solidFill>
              <a:srgbClr val="969696"/>
            </a:soli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gray">
            <a:xfrm>
              <a:off x="3300765" y="826469"/>
              <a:ext cx="2545789" cy="53298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gray">
            <a:xfrm>
              <a:off x="4383545" y="3137379"/>
              <a:ext cx="214239" cy="6391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34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0" y="9"/>
                </a:cxn>
                <a:cxn ang="0">
                  <a:pos x="6" y="17"/>
                </a:cxn>
                <a:cxn ang="0">
                  <a:pos x="11" y="17"/>
                </a:cxn>
                <a:cxn ang="0">
                  <a:pos x="34" y="17"/>
                </a:cxn>
                <a:cxn ang="0">
                  <a:pos x="49" y="17"/>
                </a:cxn>
                <a:cxn ang="0">
                  <a:pos x="57" y="9"/>
                </a:cxn>
                <a:cxn ang="0">
                  <a:pos x="49" y="0"/>
                </a:cxn>
              </a:cxnLst>
              <a:rect l="0" t="0" r="r" b="b"/>
              <a:pathLst>
                <a:path w="57" h="17">
                  <a:moveTo>
                    <a:pt x="49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" y="0"/>
                    <a:pt x="0" y="4"/>
                    <a:pt x="0" y="9"/>
                  </a:cubicBezTo>
                  <a:cubicBezTo>
                    <a:pt x="0" y="13"/>
                    <a:pt x="1" y="17"/>
                    <a:pt x="6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54" y="17"/>
                    <a:pt x="57" y="13"/>
                    <a:pt x="57" y="9"/>
                  </a:cubicBezTo>
                  <a:cubicBezTo>
                    <a:pt x="57" y="4"/>
                    <a:pt x="54" y="0"/>
                    <a:pt x="4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AFAFAF"/>
                </a:gs>
                <a:gs pos="100000">
                  <a:srgbClr val="C8C8C8"/>
                </a:gs>
              </a:gsLst>
              <a:lin ang="0" scaled="1"/>
              <a:tileRect/>
            </a:gra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gray">
            <a:xfrm>
              <a:off x="4605505" y="138113"/>
              <a:ext cx="1233328" cy="6401712"/>
            </a:xfrm>
            <a:custGeom>
              <a:avLst/>
              <a:gdLst>
                <a:gd name="connsiteX0" fmla="*/ 10000 w 10000"/>
                <a:gd name="connsiteY0" fmla="*/ 9097 h 9731"/>
                <a:gd name="connsiteX1" fmla="*/ 0 w 10000"/>
                <a:gd name="connsiteY1" fmla="*/ 9731 h 9731"/>
                <a:gd name="connsiteX2" fmla="*/ 0 w 10000"/>
                <a:gd name="connsiteY2" fmla="*/ 0 h 9731"/>
                <a:gd name="connsiteX3" fmla="*/ 10000 w 10000"/>
                <a:gd name="connsiteY3" fmla="*/ 941 h 9731"/>
                <a:gd name="connsiteX4" fmla="*/ 10000 w 10000"/>
                <a:gd name="connsiteY4" fmla="*/ 9097 h 9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731">
                  <a:moveTo>
                    <a:pt x="10000" y="9097"/>
                  </a:moveTo>
                  <a:lnTo>
                    <a:pt x="0" y="9731"/>
                  </a:lnTo>
                  <a:lnTo>
                    <a:pt x="0" y="0"/>
                  </a:lnTo>
                  <a:lnTo>
                    <a:pt x="10000" y="941"/>
                  </a:lnTo>
                  <a:lnTo>
                    <a:pt x="10000" y="909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7D7D7"/>
                </a:gs>
                <a:gs pos="100000">
                  <a:srgbClr val="C8C8C8"/>
                </a:gs>
              </a:gsLst>
              <a:lin ang="0" scaled="1"/>
              <a:tileRect/>
            </a:gra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gray">
            <a:xfrm>
              <a:off x="4499351" y="138113"/>
              <a:ext cx="106154" cy="6401712"/>
            </a:xfrm>
            <a:custGeom>
              <a:avLst/>
              <a:gdLst/>
              <a:ahLst/>
              <a:cxnLst>
                <a:cxn ang="0">
                  <a:pos x="0" y="4125"/>
                </a:cxn>
                <a:cxn ang="0">
                  <a:pos x="71" y="4144"/>
                </a:cxn>
                <a:cxn ang="0">
                  <a:pos x="71" y="0"/>
                </a:cxn>
                <a:cxn ang="0">
                  <a:pos x="0" y="21"/>
                </a:cxn>
                <a:cxn ang="0">
                  <a:pos x="0" y="4125"/>
                </a:cxn>
              </a:cxnLst>
              <a:rect l="0" t="0" r="r" b="b"/>
              <a:pathLst>
                <a:path w="71" h="4144">
                  <a:moveTo>
                    <a:pt x="0" y="4125"/>
                  </a:moveTo>
                  <a:lnTo>
                    <a:pt x="71" y="4144"/>
                  </a:lnTo>
                  <a:lnTo>
                    <a:pt x="71" y="0"/>
                  </a:lnTo>
                  <a:lnTo>
                    <a:pt x="0" y="21"/>
                  </a:lnTo>
                  <a:lnTo>
                    <a:pt x="0" y="412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7D7D7"/>
                </a:gs>
                <a:gs pos="100000">
                  <a:srgbClr val="C8C8C8"/>
                </a:gs>
              </a:gsLst>
              <a:lin ang="0" scaled="1"/>
              <a:tileRect/>
            </a:gra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gray">
            <a:xfrm>
              <a:off x="4707800" y="3075919"/>
              <a:ext cx="106154" cy="484307"/>
            </a:xfrm>
            <a:custGeom>
              <a:avLst/>
              <a:gdLst/>
              <a:ahLst/>
              <a:cxnLst>
                <a:cxn ang="0">
                  <a:pos x="68" y="297"/>
                </a:cxn>
                <a:cxn ang="0">
                  <a:pos x="0" y="305"/>
                </a:cxn>
                <a:cxn ang="0">
                  <a:pos x="0" y="0"/>
                </a:cxn>
                <a:cxn ang="0">
                  <a:pos x="68" y="7"/>
                </a:cxn>
                <a:cxn ang="0">
                  <a:pos x="68" y="297"/>
                </a:cxn>
              </a:cxnLst>
              <a:rect l="0" t="0" r="r" b="b"/>
              <a:pathLst>
                <a:path w="68" h="305">
                  <a:moveTo>
                    <a:pt x="68" y="297"/>
                  </a:moveTo>
                  <a:lnTo>
                    <a:pt x="0" y="305"/>
                  </a:lnTo>
                  <a:lnTo>
                    <a:pt x="0" y="0"/>
                  </a:lnTo>
                  <a:lnTo>
                    <a:pt x="68" y="7"/>
                  </a:lnTo>
                  <a:lnTo>
                    <a:pt x="68" y="29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AFAF"/>
                </a:gs>
                <a:gs pos="100000">
                  <a:srgbClr val="C8C8C8"/>
                </a:gs>
              </a:gsLst>
              <a:lin ang="0" scaled="1"/>
              <a:tileRect/>
            </a:gra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gray">
            <a:xfrm>
              <a:off x="4748332" y="3137379"/>
              <a:ext cx="123526" cy="6391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5" y="17"/>
                </a:cxn>
                <a:cxn ang="0">
                  <a:pos x="10" y="17"/>
                </a:cxn>
                <a:cxn ang="0">
                  <a:pos x="33" y="17"/>
                </a:cxn>
                <a:cxn ang="0">
                  <a:pos x="33" y="0"/>
                </a:cxn>
              </a:cxnLst>
              <a:rect l="0" t="0" r="r" b="b"/>
              <a:pathLst>
                <a:path w="33" h="17">
                  <a:moveTo>
                    <a:pt x="33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0" y="17"/>
                    <a:pt x="5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33" y="17"/>
                    <a:pt x="33" y="17"/>
                    <a:pt x="33" y="17"/>
                  </a:cubicBezTo>
                  <a:lnTo>
                    <a:pt x="3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AFAF"/>
                </a:gs>
                <a:gs pos="100000">
                  <a:srgbClr val="C8C8C8"/>
                </a:gs>
              </a:gsLst>
              <a:lin ang="0" scaled="1"/>
              <a:tileRect/>
            </a:gra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gray">
            <a:xfrm>
              <a:off x="4812025" y="3137379"/>
              <a:ext cx="218100" cy="6391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35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9"/>
                </a:cxn>
                <a:cxn ang="0">
                  <a:pos x="6" y="17"/>
                </a:cxn>
                <a:cxn ang="0">
                  <a:pos x="12" y="17"/>
                </a:cxn>
                <a:cxn ang="0">
                  <a:pos x="35" y="17"/>
                </a:cxn>
                <a:cxn ang="0">
                  <a:pos x="49" y="17"/>
                </a:cxn>
                <a:cxn ang="0">
                  <a:pos x="58" y="9"/>
                </a:cxn>
                <a:cxn ang="0">
                  <a:pos x="49" y="0"/>
                </a:cxn>
              </a:cxnLst>
              <a:rect l="0" t="0" r="r" b="b"/>
              <a:pathLst>
                <a:path w="58" h="17">
                  <a:moveTo>
                    <a:pt x="49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4"/>
                    <a:pt x="0" y="9"/>
                  </a:cubicBezTo>
                  <a:cubicBezTo>
                    <a:pt x="0" y="13"/>
                    <a:pt x="2" y="17"/>
                    <a:pt x="6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54" y="17"/>
                    <a:pt x="58" y="13"/>
                    <a:pt x="58" y="9"/>
                  </a:cubicBezTo>
                  <a:cubicBezTo>
                    <a:pt x="58" y="4"/>
                    <a:pt x="54" y="0"/>
                    <a:pt x="4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AFAFAF"/>
                </a:gs>
                <a:gs pos="100000">
                  <a:srgbClr val="C8C8C8"/>
                </a:gs>
              </a:gsLst>
              <a:lin ang="0" scaled="1"/>
              <a:tileRect/>
            </a:gra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cxnSp>
        <p:nvCxnSpPr>
          <p:cNvPr id="19" name="Straight Connector 6"/>
          <p:cNvCxnSpPr/>
          <p:nvPr/>
        </p:nvCxnSpPr>
        <p:spPr>
          <a:xfrm>
            <a:off x="776290" y="1052736"/>
            <a:ext cx="4427538" cy="0"/>
          </a:xfrm>
          <a:prstGeom prst="lin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</p:cxnSp>
      <p:cxnSp>
        <p:nvCxnSpPr>
          <p:cNvPr id="20" name="Straight Connector 7"/>
          <p:cNvCxnSpPr/>
          <p:nvPr/>
        </p:nvCxnSpPr>
        <p:spPr>
          <a:xfrm>
            <a:off x="776290" y="1052736"/>
            <a:ext cx="0" cy="1547812"/>
          </a:xfrm>
          <a:prstGeom prst="lin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</p:cxnSp>
      <p:sp>
        <p:nvSpPr>
          <p:cNvPr id="25" name="Hộp_Văn_Bản 24"/>
          <p:cNvSpPr txBox="1"/>
          <p:nvPr/>
        </p:nvSpPr>
        <p:spPr>
          <a:xfrm>
            <a:off x="3751263" y="188913"/>
            <a:ext cx="33538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 err="1" smtClean="0">
                <a:solidFill>
                  <a:srgbClr val="FF0000"/>
                </a:solidFill>
                <a:latin typeface="Arial" pitchFamily="34" charset="0"/>
              </a:rPr>
              <a:t>Giới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Arial" pitchFamily="34" charset="0"/>
              </a:rPr>
              <a:t>thiệu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Arial" pitchFamily="34" charset="0"/>
              </a:rPr>
              <a:t>bài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Arial" pitchFamily="34" charset="0"/>
              </a:rPr>
              <a:t>toán</a:t>
            </a:r>
            <a:endParaRPr lang="en-US" sz="2800" b="1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21" name="_text"/>
          <p:cNvSpPr txBox="1">
            <a:spLocks/>
          </p:cNvSpPr>
          <p:nvPr/>
        </p:nvSpPr>
        <p:spPr bwMode="gray">
          <a:xfrm>
            <a:off x="720726" y="712132"/>
            <a:ext cx="8423274" cy="799167"/>
          </a:xfrm>
          <a:prstGeom prst="rect">
            <a:avLst/>
          </a:prstGeom>
        </p:spPr>
        <p:txBody>
          <a:bodyPr lIns="0" tIns="0" rIns="0" bIns="0" anchor="ctr"/>
          <a:lstStyle/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US" sz="2400" i="1" noProof="1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1768" y="1151602"/>
            <a:ext cx="53927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Bài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toán</a:t>
            </a:r>
            <a:r>
              <a:rPr lang="en-US" sz="2000" b="1" dirty="0" smtClean="0"/>
              <a:t>:</a:t>
            </a:r>
          </a:p>
          <a:p>
            <a:r>
              <a:rPr lang="en-US" sz="2000" dirty="0" err="1" smtClean="0"/>
              <a:t>Giả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ta </a:t>
            </a:r>
            <a:r>
              <a:rPr lang="en-US" sz="2000" dirty="0" err="1" smtClean="0"/>
              <a:t>muốn</a:t>
            </a:r>
            <a:r>
              <a:rPr lang="en-US" sz="2000" dirty="0" smtClean="0"/>
              <a:t> </a:t>
            </a: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cable </a:t>
            </a:r>
            <a:r>
              <a:rPr lang="en-US" sz="2000" dirty="0" err="1" smtClean="0"/>
              <a:t>điện</a:t>
            </a:r>
            <a:r>
              <a:rPr lang="en-US" sz="2000" dirty="0" smtClean="0"/>
              <a:t> </a:t>
            </a:r>
            <a:r>
              <a:rPr lang="en-US" sz="2000" dirty="0" err="1" smtClean="0"/>
              <a:t>thoại</a:t>
            </a:r>
            <a:r>
              <a:rPr lang="en-US" sz="2000" dirty="0" smtClean="0"/>
              <a:t> </a:t>
            </a:r>
            <a:r>
              <a:rPr lang="en-US" sz="2000" dirty="0" err="1" smtClean="0"/>
              <a:t>nối</a:t>
            </a:r>
            <a:r>
              <a:rPr lang="en-US" sz="2000" dirty="0" smtClean="0"/>
              <a:t> n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mạng</a:t>
            </a:r>
            <a:r>
              <a:rPr lang="en-US" sz="2000" dirty="0" smtClean="0"/>
              <a:t> </a:t>
            </a:r>
            <a:r>
              <a:rPr lang="en-US" sz="2000" dirty="0" err="1" smtClean="0"/>
              <a:t>viễn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</a:t>
            </a:r>
            <a:r>
              <a:rPr lang="en-US" sz="2000" dirty="0" err="1" smtClean="0"/>
              <a:t>sao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</a:t>
            </a:r>
            <a:r>
              <a:rPr lang="en-US" sz="2000" dirty="0" err="1" smtClean="0"/>
              <a:t>bất</a:t>
            </a:r>
            <a:r>
              <a:rPr lang="en-US" sz="2000" dirty="0" smtClean="0"/>
              <a:t> </a:t>
            </a: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mạng</a:t>
            </a:r>
            <a:r>
              <a:rPr lang="en-US" sz="2000" dirty="0" smtClean="0"/>
              <a:t> </a:t>
            </a:r>
            <a:r>
              <a:rPr lang="en-US" sz="2000" dirty="0" err="1" smtClean="0"/>
              <a:t>đều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đường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truyền</a:t>
            </a:r>
            <a:r>
              <a:rPr lang="en-US" sz="2000" dirty="0" smtClean="0"/>
              <a:t> tin </a:t>
            </a:r>
            <a:r>
              <a:rPr lang="en-US" sz="2000" dirty="0" err="1" smtClean="0"/>
              <a:t>tới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. </a:t>
            </a:r>
            <a:r>
              <a:rPr lang="en-US" sz="2000" dirty="0" err="1" smtClean="0"/>
              <a:t>Biết</a:t>
            </a:r>
            <a:r>
              <a:rPr lang="en-US" sz="2000" dirty="0" smtClean="0"/>
              <a:t> chi </a:t>
            </a:r>
            <a:r>
              <a:rPr lang="en-US" sz="2000" dirty="0" err="1" smtClean="0"/>
              <a:t>phí</a:t>
            </a:r>
            <a:r>
              <a:rPr lang="en-US" sz="2000" dirty="0" smtClean="0"/>
              <a:t> </a:t>
            </a: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cable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-&gt;j </a:t>
            </a:r>
            <a:r>
              <a:rPr lang="en-US" sz="2000" dirty="0" err="1" smtClean="0"/>
              <a:t>là</a:t>
            </a:r>
            <a:r>
              <a:rPr lang="en-US" sz="2000" dirty="0" smtClean="0"/>
              <a:t> c[</a:t>
            </a:r>
            <a:r>
              <a:rPr lang="en-US" sz="2000" dirty="0" err="1"/>
              <a:t>i</a:t>
            </a:r>
            <a:r>
              <a:rPr lang="en-US" sz="2000" dirty="0" err="1" smtClean="0"/>
              <a:t>,j</a:t>
            </a:r>
            <a:r>
              <a:rPr lang="en-US" sz="2000" dirty="0" smtClean="0"/>
              <a:t>]. </a:t>
            </a:r>
            <a:r>
              <a:rPr lang="en-US" sz="2000" dirty="0" err="1" smtClean="0"/>
              <a:t>Hãy</a:t>
            </a:r>
            <a:r>
              <a:rPr lang="en-US" sz="2000" dirty="0" smtClean="0"/>
              <a:t>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mạng</a:t>
            </a:r>
            <a:r>
              <a:rPr lang="en-US" sz="2000" dirty="0" smtClean="0"/>
              <a:t> cable </a:t>
            </a:r>
            <a:r>
              <a:rPr lang="en-US" sz="2000" dirty="0" err="1" smtClean="0"/>
              <a:t>sao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chi </a:t>
            </a:r>
            <a:r>
              <a:rPr lang="en-US" sz="2000" dirty="0" err="1" smtClean="0"/>
              <a:t>phí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nhỏ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.</a:t>
            </a:r>
            <a:endParaRPr lang="vi-V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1"/>
          <p:cNvGrpSpPr/>
          <p:nvPr/>
        </p:nvGrpSpPr>
        <p:grpSpPr>
          <a:xfrm rot="4000420" flipV="1">
            <a:off x="3636955" y="1764167"/>
            <a:ext cx="2666142" cy="2509893"/>
            <a:chOff x="3350030" y="2070161"/>
            <a:chExt cx="3143249" cy="2959039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7" name="Trapezoid 3"/>
            <p:cNvSpPr/>
            <p:nvPr/>
          </p:nvSpPr>
          <p:spPr>
            <a:xfrm rot="60000">
              <a:off x="4210050" y="4419600"/>
              <a:ext cx="1371600" cy="609600"/>
            </a:xfrm>
            <a:prstGeom prst="trapezoid">
              <a:avLst>
                <a:gd name="adj" fmla="val 45313"/>
              </a:avLst>
            </a:prstGeom>
            <a:gradFill flip="none" rotWithShape="1">
              <a:gsLst>
                <a:gs pos="0">
                  <a:srgbClr val="1F497D">
                    <a:lumMod val="75000"/>
                    <a:shade val="30000"/>
                    <a:satMod val="115000"/>
                  </a:srgbClr>
                </a:gs>
                <a:gs pos="50000">
                  <a:srgbClr val="1F497D">
                    <a:lumMod val="75000"/>
                    <a:shade val="67500"/>
                    <a:satMod val="115000"/>
                  </a:srgbClr>
                </a:gs>
                <a:gs pos="100000">
                  <a:srgbClr val="1F497D">
                    <a:lumMod val="75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  <a:ea typeface="+mn-ea"/>
              </a:endParaRPr>
            </a:p>
          </p:txBody>
        </p:sp>
        <p:sp>
          <p:nvSpPr>
            <p:cNvPr id="8" name="Trapezoid 4"/>
            <p:cNvSpPr/>
            <p:nvPr/>
          </p:nvSpPr>
          <p:spPr>
            <a:xfrm rot="-2880000">
              <a:off x="5181200" y="3990200"/>
              <a:ext cx="1371600" cy="609600"/>
            </a:xfrm>
            <a:prstGeom prst="trapezoid">
              <a:avLst>
                <a:gd name="adj" fmla="val 45313"/>
              </a:avLst>
            </a:prstGeom>
            <a:gradFill flip="none" rotWithShape="1">
              <a:gsLst>
                <a:gs pos="0">
                  <a:srgbClr val="9BBB59">
                    <a:lumMod val="75000"/>
                    <a:shade val="30000"/>
                    <a:satMod val="115000"/>
                  </a:srgbClr>
                </a:gs>
                <a:gs pos="50000">
                  <a:srgbClr val="9BBB59">
                    <a:lumMod val="75000"/>
                    <a:shade val="67500"/>
                    <a:satMod val="115000"/>
                  </a:srgbClr>
                </a:gs>
                <a:gs pos="100000">
                  <a:srgbClr val="9BBB59">
                    <a:lumMod val="75000"/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  <a:ea typeface="+mn-ea"/>
              </a:endParaRPr>
            </a:p>
          </p:txBody>
        </p:sp>
        <p:sp>
          <p:nvSpPr>
            <p:cNvPr id="9" name="Trapezoid 5"/>
            <p:cNvSpPr/>
            <p:nvPr/>
          </p:nvSpPr>
          <p:spPr>
            <a:xfrm rot="-5880000">
              <a:off x="5502679" y="2969446"/>
              <a:ext cx="1371600" cy="609600"/>
            </a:xfrm>
            <a:prstGeom prst="trapezoid">
              <a:avLst>
                <a:gd name="adj" fmla="val 45313"/>
              </a:avLst>
            </a:prstGeom>
            <a:gradFill flip="none" rotWithShape="1">
              <a:gsLst>
                <a:gs pos="0">
                  <a:srgbClr val="8064A2">
                    <a:lumMod val="75000"/>
                    <a:shade val="30000"/>
                    <a:satMod val="115000"/>
                  </a:srgbClr>
                </a:gs>
                <a:gs pos="50000">
                  <a:srgbClr val="8064A2">
                    <a:lumMod val="75000"/>
                    <a:shade val="67500"/>
                    <a:satMod val="115000"/>
                  </a:srgbClr>
                </a:gs>
                <a:gs pos="100000">
                  <a:srgbClr val="8064A2">
                    <a:lumMod val="75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  <a:ea typeface="+mn-ea"/>
              </a:endParaRPr>
            </a:p>
          </p:txBody>
        </p:sp>
        <p:sp>
          <p:nvSpPr>
            <p:cNvPr id="10" name="Trapezoid 6"/>
            <p:cNvSpPr/>
            <p:nvPr/>
          </p:nvSpPr>
          <p:spPr>
            <a:xfrm rot="12760420">
              <a:off x="4921250" y="2070161"/>
              <a:ext cx="1371600" cy="609600"/>
            </a:xfrm>
            <a:prstGeom prst="trapezoid">
              <a:avLst>
                <a:gd name="adj" fmla="val 45313"/>
              </a:avLst>
            </a:prstGeom>
            <a:gradFill flip="none" rotWithShape="1">
              <a:gsLst>
                <a:gs pos="0">
                  <a:srgbClr val="F79646">
                    <a:lumMod val="75000"/>
                    <a:shade val="30000"/>
                    <a:satMod val="115000"/>
                  </a:srgbClr>
                </a:gs>
                <a:gs pos="50000">
                  <a:srgbClr val="F79646">
                    <a:lumMod val="75000"/>
                    <a:shade val="67500"/>
                    <a:satMod val="115000"/>
                  </a:srgbClr>
                </a:gs>
                <a:gs pos="100000">
                  <a:srgbClr val="F79646">
                    <a:lumMod val="75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  <a:ea typeface="+mn-ea"/>
              </a:endParaRPr>
            </a:p>
          </p:txBody>
        </p:sp>
        <p:sp>
          <p:nvSpPr>
            <p:cNvPr id="11" name="Trapezoid 8"/>
            <p:cNvSpPr/>
            <p:nvPr/>
          </p:nvSpPr>
          <p:spPr>
            <a:xfrm rot="3000000" flipH="1">
              <a:off x="3257149" y="3952100"/>
              <a:ext cx="1371600" cy="609600"/>
            </a:xfrm>
            <a:prstGeom prst="trapezoid">
              <a:avLst>
                <a:gd name="adj" fmla="val 45313"/>
              </a:avLst>
            </a:prstGeom>
            <a:gradFill flip="none" rotWithShape="1">
              <a:gsLst>
                <a:gs pos="0">
                  <a:srgbClr val="C0504D">
                    <a:lumMod val="75000"/>
                    <a:shade val="30000"/>
                    <a:satMod val="115000"/>
                  </a:srgbClr>
                </a:gs>
                <a:gs pos="50000">
                  <a:srgbClr val="C0504D">
                    <a:lumMod val="75000"/>
                    <a:shade val="67500"/>
                    <a:satMod val="115000"/>
                  </a:srgbClr>
                </a:gs>
                <a:gs pos="100000">
                  <a:srgbClr val="C0504D">
                    <a:lumMod val="75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  <a:ea typeface="+mn-ea"/>
              </a:endParaRPr>
            </a:p>
          </p:txBody>
        </p:sp>
        <p:sp>
          <p:nvSpPr>
            <p:cNvPr id="12" name="Trapezoid 9"/>
            <p:cNvSpPr/>
            <p:nvPr/>
          </p:nvSpPr>
          <p:spPr>
            <a:xfrm rot="5940000" flipH="1">
              <a:off x="2969030" y="2936054"/>
              <a:ext cx="1371600" cy="609600"/>
            </a:xfrm>
            <a:prstGeom prst="trapezoid">
              <a:avLst>
                <a:gd name="adj" fmla="val 45313"/>
              </a:avLst>
            </a:prstGeom>
            <a:gradFill flip="none" rotWithShape="1">
              <a:gsLst>
                <a:gs pos="0">
                  <a:srgbClr val="EEECE1">
                    <a:lumMod val="50000"/>
                    <a:shade val="30000"/>
                    <a:satMod val="115000"/>
                  </a:srgbClr>
                </a:gs>
                <a:gs pos="50000">
                  <a:srgbClr val="EEECE1">
                    <a:lumMod val="50000"/>
                    <a:shade val="67500"/>
                    <a:satMod val="115000"/>
                  </a:srgbClr>
                </a:gs>
                <a:gs pos="100000">
                  <a:srgbClr val="EEECE1">
                    <a:lumMod val="50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3298825" y="2192338"/>
            <a:ext cx="1422400" cy="1679575"/>
          </a:xfrm>
          <a:prstGeom prst="rightArrow">
            <a:avLst>
              <a:gd name="adj1" fmla="val 50000"/>
              <a:gd name="adj2" fmla="val 89205"/>
            </a:avLst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white"/>
              </a:solidFill>
              <a:latin typeface="Calibri"/>
              <a:ea typeface="+mn-e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92300" y="2611438"/>
            <a:ext cx="1357313" cy="841375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white"/>
              </a:solidFill>
              <a:latin typeface="Calibri"/>
              <a:ea typeface="+mn-e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5913" y="2611438"/>
            <a:ext cx="258762" cy="841375"/>
          </a:xfrm>
          <a:prstGeom prst="rect">
            <a:avLst/>
          </a:prstGeom>
          <a:solidFill>
            <a:srgbClr val="EEECE1">
              <a:lumMod val="1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white"/>
              </a:solidFill>
              <a:latin typeface="Calibri"/>
              <a:ea typeface="+mn-e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58900" y="2611438"/>
            <a:ext cx="177800" cy="841375"/>
          </a:xfrm>
          <a:prstGeom prst="rect">
            <a:avLst/>
          </a:prstGeom>
          <a:solidFill>
            <a:srgbClr val="EEECE1">
              <a:lumMod val="2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white"/>
              </a:solidFill>
              <a:latin typeface="Calibri"/>
              <a:ea typeface="+mn-e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30313" y="2611438"/>
            <a:ext cx="80962" cy="841375"/>
          </a:xfrm>
          <a:prstGeom prst="rect">
            <a:avLst/>
          </a:prstGeom>
          <a:solidFill>
            <a:srgbClr val="EEECE1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white"/>
              </a:solidFill>
              <a:latin typeface="Calibri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8361" y="888525"/>
            <a:ext cx="348529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 smtClean="0">
                <a:solidFill>
                  <a:srgbClr val="FF0000"/>
                </a:solidFill>
                <a:latin typeface="Calibri"/>
                <a:ea typeface="+mn-ea"/>
              </a:rPr>
              <a:t>1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.Thiết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lập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tập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cạnh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của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cây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khung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T</a:t>
            </a:r>
            <a:r>
              <a:rPr lang="en-US" sz="2000" i="1" dirty="0">
                <a:solidFill>
                  <a:prstClr val="black"/>
                </a:solidFill>
                <a:latin typeface="Calibri"/>
                <a:ea typeface="+mn-ea"/>
              </a:rPr>
              <a:t>= 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Ø.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Chọn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cạnh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e=(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i,j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)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thuộc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E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có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độ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dài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nhỏ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nhất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bổ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sung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vào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T.</a:t>
            </a:r>
            <a:endParaRPr lang="en-US" sz="2000" i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33550" y="2747963"/>
            <a:ext cx="169386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 smtClean="0">
                <a:solidFill>
                  <a:prstClr val="white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Các</a:t>
            </a:r>
            <a:r>
              <a:rPr lang="en-US" sz="2400" b="1" dirty="0" smtClean="0">
                <a:solidFill>
                  <a:prstClr val="white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prstClr val="white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bước</a:t>
            </a:r>
            <a:endParaRPr lang="en-US" sz="2400" b="1" dirty="0">
              <a:solidFill>
                <a:prstClr val="white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Hộp_Văn_Bản 2"/>
          <p:cNvSpPr txBox="1"/>
          <p:nvPr/>
        </p:nvSpPr>
        <p:spPr>
          <a:xfrm>
            <a:off x="2987824" y="188913"/>
            <a:ext cx="43801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Các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bước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thực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hiện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</a:endParaRPr>
          </a:p>
        </p:txBody>
      </p:sp>
      <p:sp>
        <p:nvSpPr>
          <p:cNvPr id="29" name="TextBox 17"/>
          <p:cNvSpPr txBox="1"/>
          <p:nvPr/>
        </p:nvSpPr>
        <p:spPr>
          <a:xfrm>
            <a:off x="2555776" y="4614139"/>
            <a:ext cx="448002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 smtClean="0">
                <a:solidFill>
                  <a:srgbClr val="FF0000"/>
                </a:solidFill>
                <a:latin typeface="Calibri"/>
                <a:ea typeface="+mn-ea"/>
              </a:rPr>
              <a:t>3.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Kiểm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tra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xem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T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có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đủ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n-1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cạnh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hay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chưa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?</a:t>
            </a:r>
            <a:r>
              <a:rPr lang="en-US" sz="2000" i="1" dirty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Nếu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đủ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n-1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cạnh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thì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nó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chính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là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cây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khung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nhỏ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nhất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cần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tìm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.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Nếu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T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chưa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đủ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n-1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cạnh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thì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thực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hiện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lại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B2.</a:t>
            </a:r>
            <a:endParaRPr lang="en-US" sz="20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45814" y="1340768"/>
            <a:ext cx="26906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2</a:t>
            </a:r>
            <a:r>
              <a:rPr lang="en-US" sz="2000" dirty="0" smtClean="0"/>
              <a:t>.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cạnh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E\ T.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cạnh</a:t>
            </a:r>
            <a:r>
              <a:rPr lang="en-US" sz="2000" dirty="0" smtClean="0"/>
              <a:t> e=(</a:t>
            </a:r>
            <a:r>
              <a:rPr lang="en-US" sz="2000" dirty="0" err="1" smtClean="0"/>
              <a:t>i,j</a:t>
            </a:r>
            <a:r>
              <a:rPr lang="en-US" sz="2000" dirty="0" smtClean="0"/>
              <a:t>)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dài</a:t>
            </a:r>
            <a:r>
              <a:rPr lang="en-US" sz="2000" dirty="0" smtClean="0"/>
              <a:t> </a:t>
            </a:r>
            <a:r>
              <a:rPr lang="en-US" sz="2000" dirty="0" err="1" smtClean="0"/>
              <a:t>nhỏ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 </a:t>
            </a:r>
            <a:r>
              <a:rPr lang="en-US" sz="2000" dirty="0" err="1" smtClean="0"/>
              <a:t>sao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bổ</a:t>
            </a:r>
            <a:r>
              <a:rPr lang="en-US" sz="2000" dirty="0" smtClean="0"/>
              <a:t> sung </a:t>
            </a:r>
            <a:r>
              <a:rPr lang="en-US" sz="2000" dirty="0" err="1" smtClean="0"/>
              <a:t>cạnh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T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chu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.</a:t>
            </a:r>
            <a:endParaRPr lang="vi-V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1"/>
          <p:cNvGrpSpPr/>
          <p:nvPr/>
        </p:nvGrpSpPr>
        <p:grpSpPr>
          <a:xfrm rot="4000420" flipV="1">
            <a:off x="3636955" y="1764167"/>
            <a:ext cx="2666142" cy="2509893"/>
            <a:chOff x="3350030" y="2070161"/>
            <a:chExt cx="3143249" cy="2959039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7" name="Trapezoid 3"/>
            <p:cNvSpPr/>
            <p:nvPr/>
          </p:nvSpPr>
          <p:spPr>
            <a:xfrm rot="60000">
              <a:off x="4210050" y="4419600"/>
              <a:ext cx="1371600" cy="609600"/>
            </a:xfrm>
            <a:prstGeom prst="trapezoid">
              <a:avLst>
                <a:gd name="adj" fmla="val 45313"/>
              </a:avLst>
            </a:prstGeom>
            <a:gradFill flip="none" rotWithShape="1">
              <a:gsLst>
                <a:gs pos="0">
                  <a:srgbClr val="1F497D">
                    <a:lumMod val="75000"/>
                    <a:shade val="30000"/>
                    <a:satMod val="115000"/>
                  </a:srgbClr>
                </a:gs>
                <a:gs pos="50000">
                  <a:srgbClr val="1F497D">
                    <a:lumMod val="75000"/>
                    <a:shade val="67500"/>
                    <a:satMod val="115000"/>
                  </a:srgbClr>
                </a:gs>
                <a:gs pos="100000">
                  <a:srgbClr val="1F497D">
                    <a:lumMod val="75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  <a:ea typeface="+mn-ea"/>
              </a:endParaRPr>
            </a:p>
          </p:txBody>
        </p:sp>
        <p:sp>
          <p:nvSpPr>
            <p:cNvPr id="8" name="Trapezoid 4"/>
            <p:cNvSpPr/>
            <p:nvPr/>
          </p:nvSpPr>
          <p:spPr>
            <a:xfrm rot="-2880000">
              <a:off x="5181200" y="3990200"/>
              <a:ext cx="1371600" cy="609600"/>
            </a:xfrm>
            <a:prstGeom prst="trapezoid">
              <a:avLst>
                <a:gd name="adj" fmla="val 45313"/>
              </a:avLst>
            </a:prstGeom>
            <a:gradFill flip="none" rotWithShape="1">
              <a:gsLst>
                <a:gs pos="0">
                  <a:srgbClr val="9BBB59">
                    <a:lumMod val="75000"/>
                    <a:shade val="30000"/>
                    <a:satMod val="115000"/>
                  </a:srgbClr>
                </a:gs>
                <a:gs pos="50000">
                  <a:srgbClr val="9BBB59">
                    <a:lumMod val="75000"/>
                    <a:shade val="67500"/>
                    <a:satMod val="115000"/>
                  </a:srgbClr>
                </a:gs>
                <a:gs pos="100000">
                  <a:srgbClr val="9BBB59">
                    <a:lumMod val="75000"/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  <a:ea typeface="+mn-ea"/>
              </a:endParaRPr>
            </a:p>
          </p:txBody>
        </p:sp>
        <p:sp>
          <p:nvSpPr>
            <p:cNvPr id="9" name="Trapezoid 5"/>
            <p:cNvSpPr/>
            <p:nvPr/>
          </p:nvSpPr>
          <p:spPr>
            <a:xfrm rot="-5880000">
              <a:off x="5502679" y="2969446"/>
              <a:ext cx="1371600" cy="609600"/>
            </a:xfrm>
            <a:prstGeom prst="trapezoid">
              <a:avLst>
                <a:gd name="adj" fmla="val 45313"/>
              </a:avLst>
            </a:prstGeom>
            <a:gradFill flip="none" rotWithShape="1">
              <a:gsLst>
                <a:gs pos="0">
                  <a:srgbClr val="8064A2">
                    <a:lumMod val="75000"/>
                    <a:shade val="30000"/>
                    <a:satMod val="115000"/>
                  </a:srgbClr>
                </a:gs>
                <a:gs pos="50000">
                  <a:srgbClr val="8064A2">
                    <a:lumMod val="75000"/>
                    <a:shade val="67500"/>
                    <a:satMod val="115000"/>
                  </a:srgbClr>
                </a:gs>
                <a:gs pos="100000">
                  <a:srgbClr val="8064A2">
                    <a:lumMod val="75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  <a:ea typeface="+mn-ea"/>
              </a:endParaRPr>
            </a:p>
          </p:txBody>
        </p:sp>
        <p:sp>
          <p:nvSpPr>
            <p:cNvPr id="10" name="Trapezoid 6"/>
            <p:cNvSpPr/>
            <p:nvPr/>
          </p:nvSpPr>
          <p:spPr>
            <a:xfrm rot="12760420">
              <a:off x="4921250" y="2070161"/>
              <a:ext cx="1371600" cy="609600"/>
            </a:xfrm>
            <a:prstGeom prst="trapezoid">
              <a:avLst>
                <a:gd name="adj" fmla="val 45313"/>
              </a:avLst>
            </a:prstGeom>
            <a:gradFill flip="none" rotWithShape="1">
              <a:gsLst>
                <a:gs pos="0">
                  <a:srgbClr val="F79646">
                    <a:lumMod val="75000"/>
                    <a:shade val="30000"/>
                    <a:satMod val="115000"/>
                  </a:srgbClr>
                </a:gs>
                <a:gs pos="50000">
                  <a:srgbClr val="F79646">
                    <a:lumMod val="75000"/>
                    <a:shade val="67500"/>
                    <a:satMod val="115000"/>
                  </a:srgbClr>
                </a:gs>
                <a:gs pos="100000">
                  <a:srgbClr val="F79646">
                    <a:lumMod val="75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  <a:ea typeface="+mn-ea"/>
              </a:endParaRPr>
            </a:p>
          </p:txBody>
        </p:sp>
        <p:sp>
          <p:nvSpPr>
            <p:cNvPr id="11" name="Trapezoid 8"/>
            <p:cNvSpPr/>
            <p:nvPr/>
          </p:nvSpPr>
          <p:spPr>
            <a:xfrm rot="3000000" flipH="1">
              <a:off x="3257149" y="3952100"/>
              <a:ext cx="1371600" cy="609600"/>
            </a:xfrm>
            <a:prstGeom prst="trapezoid">
              <a:avLst>
                <a:gd name="adj" fmla="val 45313"/>
              </a:avLst>
            </a:prstGeom>
            <a:gradFill flip="none" rotWithShape="1">
              <a:gsLst>
                <a:gs pos="0">
                  <a:srgbClr val="C0504D">
                    <a:lumMod val="75000"/>
                    <a:shade val="30000"/>
                    <a:satMod val="115000"/>
                  </a:srgbClr>
                </a:gs>
                <a:gs pos="50000">
                  <a:srgbClr val="C0504D">
                    <a:lumMod val="75000"/>
                    <a:shade val="67500"/>
                    <a:satMod val="115000"/>
                  </a:srgbClr>
                </a:gs>
                <a:gs pos="100000">
                  <a:srgbClr val="C0504D">
                    <a:lumMod val="75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  <a:ea typeface="+mn-ea"/>
              </a:endParaRPr>
            </a:p>
          </p:txBody>
        </p:sp>
        <p:sp>
          <p:nvSpPr>
            <p:cNvPr id="12" name="Trapezoid 9"/>
            <p:cNvSpPr/>
            <p:nvPr/>
          </p:nvSpPr>
          <p:spPr>
            <a:xfrm rot="5940000" flipH="1">
              <a:off x="2969030" y="2936054"/>
              <a:ext cx="1371600" cy="609600"/>
            </a:xfrm>
            <a:prstGeom prst="trapezoid">
              <a:avLst>
                <a:gd name="adj" fmla="val 45313"/>
              </a:avLst>
            </a:prstGeom>
            <a:gradFill flip="none" rotWithShape="1">
              <a:gsLst>
                <a:gs pos="0">
                  <a:srgbClr val="EEECE1">
                    <a:lumMod val="50000"/>
                    <a:shade val="30000"/>
                    <a:satMod val="115000"/>
                  </a:srgbClr>
                </a:gs>
                <a:gs pos="50000">
                  <a:srgbClr val="EEECE1">
                    <a:lumMod val="50000"/>
                    <a:shade val="67500"/>
                    <a:satMod val="115000"/>
                  </a:srgbClr>
                </a:gs>
                <a:gs pos="100000">
                  <a:srgbClr val="EEECE1">
                    <a:lumMod val="50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3298825" y="2192338"/>
            <a:ext cx="1422400" cy="1679575"/>
          </a:xfrm>
          <a:prstGeom prst="rightArrow">
            <a:avLst>
              <a:gd name="adj1" fmla="val 50000"/>
              <a:gd name="adj2" fmla="val 89205"/>
            </a:avLst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white"/>
              </a:solidFill>
              <a:latin typeface="Calibri"/>
              <a:ea typeface="+mn-e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92300" y="2611438"/>
            <a:ext cx="1357313" cy="841375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white"/>
              </a:solidFill>
              <a:latin typeface="Calibri"/>
              <a:ea typeface="+mn-e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5913" y="2611438"/>
            <a:ext cx="258762" cy="841375"/>
          </a:xfrm>
          <a:prstGeom prst="rect">
            <a:avLst/>
          </a:prstGeom>
          <a:solidFill>
            <a:srgbClr val="EEECE1">
              <a:lumMod val="1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white"/>
              </a:solidFill>
              <a:latin typeface="Calibri"/>
              <a:ea typeface="+mn-e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58900" y="2611438"/>
            <a:ext cx="177800" cy="841375"/>
          </a:xfrm>
          <a:prstGeom prst="rect">
            <a:avLst/>
          </a:prstGeom>
          <a:solidFill>
            <a:srgbClr val="EEECE1">
              <a:lumMod val="2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white"/>
              </a:solidFill>
              <a:latin typeface="Calibri"/>
              <a:ea typeface="+mn-e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30313" y="2611438"/>
            <a:ext cx="80962" cy="841375"/>
          </a:xfrm>
          <a:prstGeom prst="rect">
            <a:avLst/>
          </a:prstGeom>
          <a:solidFill>
            <a:srgbClr val="EEECE1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white"/>
              </a:solidFill>
              <a:latin typeface="Calibri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5536" y="1059053"/>
            <a:ext cx="39604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1.Sắp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xếp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các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cạnh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của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đồ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thị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G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theo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thứ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tự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tăng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dần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của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trọng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số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  <a:ea typeface="+mn-ea"/>
              </a:rPr>
              <a:t>cạnh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</a:rPr>
              <a:t>.</a:t>
            </a:r>
            <a:endParaRPr lang="en-US" sz="2000" i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33550" y="2747963"/>
            <a:ext cx="169386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 smtClean="0">
                <a:solidFill>
                  <a:prstClr val="white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Các</a:t>
            </a:r>
            <a:r>
              <a:rPr lang="en-US" sz="2400" b="1" dirty="0" smtClean="0">
                <a:solidFill>
                  <a:prstClr val="white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prstClr val="white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bước</a:t>
            </a:r>
            <a:r>
              <a:rPr lang="en-US" sz="2400" b="1" dirty="0" smtClean="0">
                <a:solidFill>
                  <a:prstClr val="white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endParaRPr lang="en-US" sz="2400" b="1" dirty="0">
              <a:solidFill>
                <a:prstClr val="white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9" name="TextBox 17"/>
          <p:cNvSpPr txBox="1"/>
          <p:nvPr/>
        </p:nvSpPr>
        <p:spPr>
          <a:xfrm>
            <a:off x="2411760" y="4614139"/>
            <a:ext cx="33985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Calibri"/>
                <a:ea typeface="+mn-ea"/>
              </a:rPr>
              <a:t>3.Thuật </a:t>
            </a:r>
            <a:r>
              <a:rPr lang="en-US" sz="2000" dirty="0" err="1" smtClean="0">
                <a:latin typeface="Calibri"/>
                <a:ea typeface="+mn-ea"/>
              </a:rPr>
              <a:t>toán</a:t>
            </a:r>
            <a:r>
              <a:rPr lang="en-US" sz="2000" dirty="0" smtClean="0">
                <a:latin typeface="Calibri"/>
                <a:ea typeface="+mn-ea"/>
              </a:rPr>
              <a:t> </a:t>
            </a:r>
            <a:r>
              <a:rPr lang="en-US" sz="2000" dirty="0" err="1" smtClean="0">
                <a:latin typeface="Calibri"/>
                <a:ea typeface="+mn-ea"/>
              </a:rPr>
              <a:t>sẽ</a:t>
            </a:r>
            <a:r>
              <a:rPr lang="en-US" sz="2000" dirty="0" smtClean="0">
                <a:latin typeface="Calibri"/>
                <a:ea typeface="+mn-ea"/>
              </a:rPr>
              <a:t> </a:t>
            </a:r>
            <a:r>
              <a:rPr lang="en-US" sz="2000" dirty="0" err="1" smtClean="0">
                <a:latin typeface="Calibri"/>
                <a:ea typeface="+mn-ea"/>
              </a:rPr>
              <a:t>kết</a:t>
            </a:r>
            <a:r>
              <a:rPr lang="en-US" sz="2000" dirty="0" smtClean="0">
                <a:latin typeface="Calibri"/>
                <a:ea typeface="+mn-ea"/>
              </a:rPr>
              <a:t> </a:t>
            </a:r>
            <a:r>
              <a:rPr lang="en-US" sz="2000" dirty="0" err="1" smtClean="0">
                <a:latin typeface="Calibri"/>
                <a:ea typeface="+mn-ea"/>
              </a:rPr>
              <a:t>thúc</a:t>
            </a:r>
            <a:r>
              <a:rPr lang="en-US" sz="2000" dirty="0" smtClean="0">
                <a:latin typeface="Calibri"/>
                <a:ea typeface="+mn-ea"/>
              </a:rPr>
              <a:t> </a:t>
            </a:r>
            <a:r>
              <a:rPr lang="en-US" sz="2000" dirty="0" err="1" smtClean="0">
                <a:latin typeface="Calibri"/>
                <a:ea typeface="+mn-ea"/>
              </a:rPr>
              <a:t>khi</a:t>
            </a:r>
            <a:r>
              <a:rPr lang="en-US" sz="2000" dirty="0" smtClean="0">
                <a:latin typeface="Calibri"/>
                <a:ea typeface="+mn-ea"/>
              </a:rPr>
              <a:t> ta </a:t>
            </a:r>
            <a:r>
              <a:rPr lang="en-US" sz="2000" dirty="0" err="1" smtClean="0">
                <a:latin typeface="Calibri"/>
                <a:ea typeface="+mn-ea"/>
              </a:rPr>
              <a:t>thu</a:t>
            </a:r>
            <a:r>
              <a:rPr lang="en-US" sz="2000" dirty="0" smtClean="0">
                <a:latin typeface="Calibri"/>
                <a:ea typeface="+mn-ea"/>
              </a:rPr>
              <a:t> </a:t>
            </a:r>
            <a:r>
              <a:rPr lang="en-US" sz="2000" dirty="0" err="1" smtClean="0">
                <a:latin typeface="Calibri"/>
                <a:ea typeface="+mn-ea"/>
              </a:rPr>
              <a:t>được</a:t>
            </a:r>
            <a:r>
              <a:rPr lang="en-US" sz="2000" dirty="0" smtClean="0">
                <a:latin typeface="Calibri"/>
                <a:ea typeface="+mn-ea"/>
              </a:rPr>
              <a:t> </a:t>
            </a:r>
            <a:r>
              <a:rPr lang="en-US" sz="2000" dirty="0" err="1" smtClean="0">
                <a:latin typeface="Calibri"/>
                <a:ea typeface="+mn-ea"/>
              </a:rPr>
              <a:t>tập</a:t>
            </a:r>
            <a:r>
              <a:rPr lang="en-US" sz="2000" dirty="0" smtClean="0">
                <a:latin typeface="Calibri"/>
                <a:ea typeface="+mn-ea"/>
              </a:rPr>
              <a:t> T </a:t>
            </a:r>
            <a:r>
              <a:rPr lang="en-US" sz="2000" dirty="0" err="1" smtClean="0">
                <a:latin typeface="Calibri"/>
                <a:ea typeface="+mn-ea"/>
              </a:rPr>
              <a:t>gồm</a:t>
            </a:r>
            <a:r>
              <a:rPr lang="en-US" sz="2000" dirty="0" smtClean="0">
                <a:latin typeface="Calibri"/>
                <a:ea typeface="+mn-ea"/>
              </a:rPr>
              <a:t> n-1 </a:t>
            </a:r>
            <a:r>
              <a:rPr lang="en-US" sz="2000" dirty="0" err="1" smtClean="0">
                <a:latin typeface="Calibri"/>
                <a:ea typeface="+mn-ea"/>
              </a:rPr>
              <a:t>cạnh</a:t>
            </a:r>
            <a:endParaRPr lang="en-US" sz="2000" dirty="0">
              <a:latin typeface="Calibri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45814" y="1340768"/>
            <a:ext cx="269068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2.Xuất </a:t>
            </a:r>
            <a:r>
              <a:rPr lang="en-US" sz="2000" dirty="0" err="1" smtClean="0"/>
              <a:t>phát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</a:t>
            </a:r>
            <a:r>
              <a:rPr lang="en-US" sz="2000" dirty="0" err="1" smtClean="0"/>
              <a:t>cạnh</a:t>
            </a:r>
            <a:r>
              <a:rPr lang="en-US" sz="2000" dirty="0"/>
              <a:t> </a:t>
            </a:r>
            <a:r>
              <a:rPr lang="en-US" sz="2000" dirty="0" smtClean="0"/>
              <a:t>T=Ø, ở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bước</a:t>
            </a:r>
            <a:r>
              <a:rPr lang="en-US" sz="2000" dirty="0" smtClean="0"/>
              <a:t>, ta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lần</a:t>
            </a:r>
            <a:r>
              <a:rPr lang="en-US" sz="2000" dirty="0" smtClean="0"/>
              <a:t> </a:t>
            </a:r>
            <a:r>
              <a:rPr lang="en-US" sz="2000" dirty="0" err="1" smtClean="0"/>
              <a:t>lượt</a:t>
            </a:r>
            <a:r>
              <a:rPr lang="en-US" sz="2000" dirty="0" smtClean="0"/>
              <a:t> </a:t>
            </a:r>
            <a:r>
              <a:rPr lang="en-US" sz="2000" dirty="0" err="1" smtClean="0"/>
              <a:t>duyệt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danh</a:t>
            </a:r>
            <a:r>
              <a:rPr lang="en-US" sz="2000" dirty="0" smtClean="0"/>
              <a:t> </a:t>
            </a:r>
            <a:r>
              <a:rPr lang="en-US" sz="2000" dirty="0" err="1" smtClean="0"/>
              <a:t>sách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cạnh</a:t>
            </a:r>
            <a:r>
              <a:rPr lang="en-US" sz="2000" dirty="0" smtClean="0"/>
              <a:t> </a:t>
            </a:r>
            <a:r>
              <a:rPr lang="en-US" sz="2000" dirty="0" err="1" smtClean="0"/>
              <a:t>đã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sắp</a:t>
            </a:r>
            <a:r>
              <a:rPr lang="en-US" sz="2000" dirty="0" smtClean="0"/>
              <a:t> </a:t>
            </a:r>
            <a:r>
              <a:rPr lang="en-US" sz="2000" dirty="0" err="1" smtClean="0"/>
              <a:t>xếp</a:t>
            </a:r>
            <a:r>
              <a:rPr lang="en-US" sz="2000" dirty="0" smtClean="0"/>
              <a:t>,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cạnh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trọng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min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</a:t>
            </a:r>
            <a:r>
              <a:rPr lang="en-US" sz="2000" dirty="0" err="1" smtClean="0"/>
              <a:t>cạnh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trọng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max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cạnh</a:t>
            </a:r>
            <a:r>
              <a:rPr lang="en-US" sz="2000" dirty="0" smtClean="0"/>
              <a:t> </a:t>
            </a:r>
            <a:r>
              <a:rPr lang="en-US" sz="2000" dirty="0" err="1" smtClean="0"/>
              <a:t>mà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bổ</a:t>
            </a:r>
            <a:r>
              <a:rPr lang="en-US" sz="2000" dirty="0" smtClean="0"/>
              <a:t> sung </a:t>
            </a:r>
            <a:r>
              <a:rPr lang="en-US" sz="2000" dirty="0" err="1" smtClean="0"/>
              <a:t>nó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T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chu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cạnh</a:t>
            </a:r>
            <a:r>
              <a:rPr lang="en-US" sz="2000" dirty="0" smtClean="0"/>
              <a:t> </a:t>
            </a:r>
            <a:r>
              <a:rPr lang="en-US" sz="2000" dirty="0" err="1" smtClean="0"/>
              <a:t>đã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bổ</a:t>
            </a:r>
            <a:r>
              <a:rPr lang="en-US" sz="2000" dirty="0" smtClean="0"/>
              <a:t> sung </a:t>
            </a:r>
            <a:r>
              <a:rPr lang="en-US" sz="2000" dirty="0" err="1" smtClean="0"/>
              <a:t>vào</a:t>
            </a:r>
            <a:r>
              <a:rPr lang="en-US" sz="2000" dirty="0" smtClean="0"/>
              <a:t> T </a:t>
            </a:r>
            <a:r>
              <a:rPr lang="en-US" sz="2000" dirty="0" err="1" smtClean="0"/>
              <a:t>trước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r>
              <a:rPr lang="en-US" sz="2000" dirty="0"/>
              <a:t>.</a:t>
            </a:r>
            <a:endParaRPr lang="vi-VN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917580" y="350371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</a:rPr>
              <a:t>Thuật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toán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Kruskal</a:t>
            </a:r>
            <a:endParaRPr lang="vi-V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77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535838" y="4917824"/>
            <a:ext cx="1262667" cy="1031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19459" name="Picture 5" descr="Fresh basil copy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4788" y="2403475"/>
            <a:ext cx="3810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reeform 10"/>
          <p:cNvSpPr>
            <a:spLocks noEditPoints="1"/>
          </p:cNvSpPr>
          <p:nvPr/>
        </p:nvSpPr>
        <p:spPr bwMode="auto">
          <a:xfrm flipH="1">
            <a:off x="5148064" y="4715470"/>
            <a:ext cx="685800" cy="1593850"/>
          </a:xfrm>
          <a:custGeom>
            <a:avLst/>
            <a:gdLst/>
            <a:ahLst/>
            <a:cxnLst>
              <a:cxn ang="0">
                <a:pos x="206" y="116"/>
              </a:cxn>
              <a:cxn ang="0">
                <a:pos x="192" y="94"/>
              </a:cxn>
              <a:cxn ang="0">
                <a:pos x="140" y="72"/>
              </a:cxn>
              <a:cxn ang="0">
                <a:pos x="130" y="54"/>
              </a:cxn>
              <a:cxn ang="0">
                <a:pos x="134" y="28"/>
              </a:cxn>
              <a:cxn ang="0">
                <a:pos x="106" y="0"/>
              </a:cxn>
              <a:cxn ang="0">
                <a:pos x="82" y="30"/>
              </a:cxn>
              <a:cxn ang="0">
                <a:pos x="86" y="54"/>
              </a:cxn>
              <a:cxn ang="0">
                <a:pos x="76" y="76"/>
              </a:cxn>
              <a:cxn ang="0">
                <a:pos x="44" y="86"/>
              </a:cxn>
              <a:cxn ang="0">
                <a:pos x="26" y="114"/>
              </a:cxn>
              <a:cxn ang="0">
                <a:pos x="12" y="142"/>
              </a:cxn>
              <a:cxn ang="0">
                <a:pos x="2" y="186"/>
              </a:cxn>
              <a:cxn ang="0">
                <a:pos x="24" y="232"/>
              </a:cxn>
              <a:cxn ang="0">
                <a:pos x="30" y="240"/>
              </a:cxn>
              <a:cxn ang="0">
                <a:pos x="36" y="264"/>
              </a:cxn>
              <a:cxn ang="0">
                <a:pos x="46" y="322"/>
              </a:cxn>
              <a:cxn ang="0">
                <a:pos x="60" y="368"/>
              </a:cxn>
              <a:cxn ang="0">
                <a:pos x="70" y="458"/>
              </a:cxn>
              <a:cxn ang="0">
                <a:pos x="74" y="510"/>
              </a:cxn>
              <a:cxn ang="0">
                <a:pos x="76" y="526"/>
              </a:cxn>
              <a:cxn ang="0">
                <a:pos x="72" y="538"/>
              </a:cxn>
              <a:cxn ang="0">
                <a:pos x="56" y="552"/>
              </a:cxn>
              <a:cxn ang="0">
                <a:pos x="98" y="550"/>
              </a:cxn>
              <a:cxn ang="0">
                <a:pos x="118" y="530"/>
              </a:cxn>
              <a:cxn ang="0">
                <a:pos x="126" y="536"/>
              </a:cxn>
              <a:cxn ang="0">
                <a:pos x="118" y="552"/>
              </a:cxn>
              <a:cxn ang="0">
                <a:pos x="112" y="568"/>
              </a:cxn>
              <a:cxn ang="0">
                <a:pos x="150" y="568"/>
              </a:cxn>
              <a:cxn ang="0">
                <a:pos x="160" y="546"/>
              </a:cxn>
              <a:cxn ang="0">
                <a:pos x="166" y="524"/>
              </a:cxn>
              <a:cxn ang="0">
                <a:pos x="170" y="404"/>
              </a:cxn>
              <a:cxn ang="0">
                <a:pos x="178" y="322"/>
              </a:cxn>
              <a:cxn ang="0">
                <a:pos x="202" y="302"/>
              </a:cxn>
              <a:cxn ang="0">
                <a:pos x="198" y="246"/>
              </a:cxn>
              <a:cxn ang="0">
                <a:pos x="206" y="216"/>
              </a:cxn>
              <a:cxn ang="0">
                <a:pos x="234" y="156"/>
              </a:cxn>
              <a:cxn ang="0">
                <a:pos x="42" y="174"/>
              </a:cxn>
              <a:cxn ang="0">
                <a:pos x="44" y="230"/>
              </a:cxn>
              <a:cxn ang="0">
                <a:pos x="76" y="528"/>
              </a:cxn>
              <a:cxn ang="0">
                <a:pos x="66" y="228"/>
              </a:cxn>
              <a:cxn ang="0">
                <a:pos x="76" y="100"/>
              </a:cxn>
              <a:cxn ang="0">
                <a:pos x="92" y="80"/>
              </a:cxn>
              <a:cxn ang="0">
                <a:pos x="84" y="80"/>
              </a:cxn>
              <a:cxn ang="0">
                <a:pos x="94" y="92"/>
              </a:cxn>
              <a:cxn ang="0">
                <a:pos x="98" y="96"/>
              </a:cxn>
              <a:cxn ang="0">
                <a:pos x="130" y="450"/>
              </a:cxn>
              <a:cxn ang="0">
                <a:pos x="120" y="494"/>
              </a:cxn>
              <a:cxn ang="0">
                <a:pos x="114" y="434"/>
              </a:cxn>
              <a:cxn ang="0">
                <a:pos x="116" y="382"/>
              </a:cxn>
              <a:cxn ang="0">
                <a:pos x="128" y="428"/>
              </a:cxn>
              <a:cxn ang="0">
                <a:pos x="146" y="218"/>
              </a:cxn>
              <a:cxn ang="0">
                <a:pos x="110" y="240"/>
              </a:cxn>
              <a:cxn ang="0">
                <a:pos x="110" y="94"/>
              </a:cxn>
              <a:cxn ang="0">
                <a:pos x="106" y="88"/>
              </a:cxn>
              <a:cxn ang="0">
                <a:pos x="124" y="128"/>
              </a:cxn>
              <a:cxn ang="0">
                <a:pos x="156" y="208"/>
              </a:cxn>
              <a:cxn ang="0">
                <a:pos x="166" y="224"/>
              </a:cxn>
              <a:cxn ang="0">
                <a:pos x="188" y="182"/>
              </a:cxn>
              <a:cxn ang="0">
                <a:pos x="190" y="164"/>
              </a:cxn>
            </a:cxnLst>
            <a:rect l="0" t="0" r="r" b="b"/>
            <a:pathLst>
              <a:path w="236" h="572">
                <a:moveTo>
                  <a:pt x="234" y="156"/>
                </a:moveTo>
                <a:lnTo>
                  <a:pt x="234" y="156"/>
                </a:lnTo>
                <a:lnTo>
                  <a:pt x="226" y="144"/>
                </a:lnTo>
                <a:lnTo>
                  <a:pt x="222" y="136"/>
                </a:lnTo>
                <a:lnTo>
                  <a:pt x="222" y="136"/>
                </a:lnTo>
                <a:lnTo>
                  <a:pt x="216" y="128"/>
                </a:lnTo>
                <a:lnTo>
                  <a:pt x="216" y="128"/>
                </a:lnTo>
                <a:lnTo>
                  <a:pt x="214" y="126"/>
                </a:lnTo>
                <a:lnTo>
                  <a:pt x="214" y="126"/>
                </a:lnTo>
                <a:lnTo>
                  <a:pt x="214" y="126"/>
                </a:lnTo>
                <a:lnTo>
                  <a:pt x="212" y="124"/>
                </a:lnTo>
                <a:lnTo>
                  <a:pt x="212" y="124"/>
                </a:lnTo>
                <a:lnTo>
                  <a:pt x="208" y="118"/>
                </a:lnTo>
                <a:lnTo>
                  <a:pt x="208" y="118"/>
                </a:lnTo>
                <a:lnTo>
                  <a:pt x="206" y="116"/>
                </a:lnTo>
                <a:lnTo>
                  <a:pt x="206" y="116"/>
                </a:lnTo>
                <a:lnTo>
                  <a:pt x="204" y="112"/>
                </a:lnTo>
                <a:lnTo>
                  <a:pt x="204" y="112"/>
                </a:lnTo>
                <a:lnTo>
                  <a:pt x="202" y="110"/>
                </a:lnTo>
                <a:lnTo>
                  <a:pt x="202" y="110"/>
                </a:lnTo>
                <a:lnTo>
                  <a:pt x="198" y="106"/>
                </a:lnTo>
                <a:lnTo>
                  <a:pt x="198" y="106"/>
                </a:lnTo>
                <a:lnTo>
                  <a:pt x="196" y="106"/>
                </a:lnTo>
                <a:lnTo>
                  <a:pt x="196" y="106"/>
                </a:lnTo>
                <a:lnTo>
                  <a:pt x="196" y="104"/>
                </a:lnTo>
                <a:lnTo>
                  <a:pt x="196" y="104"/>
                </a:lnTo>
                <a:lnTo>
                  <a:pt x="194" y="100"/>
                </a:lnTo>
                <a:lnTo>
                  <a:pt x="194" y="100"/>
                </a:lnTo>
                <a:lnTo>
                  <a:pt x="194" y="96"/>
                </a:lnTo>
                <a:lnTo>
                  <a:pt x="194" y="96"/>
                </a:lnTo>
                <a:lnTo>
                  <a:pt x="192" y="94"/>
                </a:lnTo>
                <a:lnTo>
                  <a:pt x="192" y="94"/>
                </a:lnTo>
                <a:lnTo>
                  <a:pt x="190" y="88"/>
                </a:lnTo>
                <a:lnTo>
                  <a:pt x="190" y="88"/>
                </a:lnTo>
                <a:lnTo>
                  <a:pt x="188" y="84"/>
                </a:lnTo>
                <a:lnTo>
                  <a:pt x="186" y="82"/>
                </a:lnTo>
                <a:lnTo>
                  <a:pt x="186" y="82"/>
                </a:lnTo>
                <a:lnTo>
                  <a:pt x="186" y="82"/>
                </a:lnTo>
                <a:lnTo>
                  <a:pt x="186" y="82"/>
                </a:lnTo>
                <a:lnTo>
                  <a:pt x="182" y="80"/>
                </a:lnTo>
                <a:lnTo>
                  <a:pt x="182" y="80"/>
                </a:lnTo>
                <a:lnTo>
                  <a:pt x="176" y="80"/>
                </a:lnTo>
                <a:lnTo>
                  <a:pt x="176" y="80"/>
                </a:lnTo>
                <a:lnTo>
                  <a:pt x="166" y="78"/>
                </a:lnTo>
                <a:lnTo>
                  <a:pt x="166" y="78"/>
                </a:lnTo>
                <a:lnTo>
                  <a:pt x="154" y="76"/>
                </a:lnTo>
                <a:lnTo>
                  <a:pt x="154" y="76"/>
                </a:lnTo>
                <a:lnTo>
                  <a:pt x="140" y="72"/>
                </a:lnTo>
                <a:lnTo>
                  <a:pt x="140" y="72"/>
                </a:lnTo>
                <a:lnTo>
                  <a:pt x="136" y="72"/>
                </a:lnTo>
                <a:lnTo>
                  <a:pt x="136" y="72"/>
                </a:lnTo>
                <a:lnTo>
                  <a:pt x="132" y="70"/>
                </a:lnTo>
                <a:lnTo>
                  <a:pt x="132" y="70"/>
                </a:lnTo>
                <a:lnTo>
                  <a:pt x="128" y="68"/>
                </a:lnTo>
                <a:lnTo>
                  <a:pt x="128" y="68"/>
                </a:lnTo>
                <a:lnTo>
                  <a:pt x="126" y="66"/>
                </a:lnTo>
                <a:lnTo>
                  <a:pt x="126" y="66"/>
                </a:lnTo>
                <a:lnTo>
                  <a:pt x="126" y="66"/>
                </a:lnTo>
                <a:lnTo>
                  <a:pt x="128" y="54"/>
                </a:lnTo>
                <a:lnTo>
                  <a:pt x="128" y="54"/>
                </a:lnTo>
                <a:lnTo>
                  <a:pt x="130" y="54"/>
                </a:lnTo>
                <a:lnTo>
                  <a:pt x="130" y="54"/>
                </a:lnTo>
                <a:lnTo>
                  <a:pt x="130" y="54"/>
                </a:lnTo>
                <a:lnTo>
                  <a:pt x="130" y="54"/>
                </a:lnTo>
                <a:lnTo>
                  <a:pt x="132" y="52"/>
                </a:lnTo>
                <a:lnTo>
                  <a:pt x="132" y="52"/>
                </a:lnTo>
                <a:lnTo>
                  <a:pt x="134" y="42"/>
                </a:lnTo>
                <a:lnTo>
                  <a:pt x="134" y="42"/>
                </a:lnTo>
                <a:lnTo>
                  <a:pt x="134" y="38"/>
                </a:lnTo>
                <a:lnTo>
                  <a:pt x="134" y="38"/>
                </a:lnTo>
                <a:lnTo>
                  <a:pt x="134" y="36"/>
                </a:lnTo>
                <a:lnTo>
                  <a:pt x="134" y="36"/>
                </a:lnTo>
                <a:lnTo>
                  <a:pt x="134" y="36"/>
                </a:lnTo>
                <a:lnTo>
                  <a:pt x="134" y="34"/>
                </a:lnTo>
                <a:lnTo>
                  <a:pt x="134" y="34"/>
                </a:lnTo>
                <a:lnTo>
                  <a:pt x="132" y="34"/>
                </a:lnTo>
                <a:lnTo>
                  <a:pt x="132" y="34"/>
                </a:lnTo>
                <a:lnTo>
                  <a:pt x="132" y="32"/>
                </a:lnTo>
                <a:lnTo>
                  <a:pt x="132" y="32"/>
                </a:lnTo>
                <a:lnTo>
                  <a:pt x="134" y="28"/>
                </a:lnTo>
                <a:lnTo>
                  <a:pt x="134" y="28"/>
                </a:lnTo>
                <a:lnTo>
                  <a:pt x="134" y="26"/>
                </a:lnTo>
                <a:lnTo>
                  <a:pt x="134" y="26"/>
                </a:lnTo>
                <a:lnTo>
                  <a:pt x="134" y="24"/>
                </a:lnTo>
                <a:lnTo>
                  <a:pt x="134" y="24"/>
                </a:lnTo>
                <a:lnTo>
                  <a:pt x="132" y="16"/>
                </a:lnTo>
                <a:lnTo>
                  <a:pt x="130" y="12"/>
                </a:lnTo>
                <a:lnTo>
                  <a:pt x="130" y="12"/>
                </a:lnTo>
                <a:lnTo>
                  <a:pt x="126" y="6"/>
                </a:lnTo>
                <a:lnTo>
                  <a:pt x="124" y="6"/>
                </a:lnTo>
                <a:lnTo>
                  <a:pt x="124" y="6"/>
                </a:lnTo>
                <a:lnTo>
                  <a:pt x="122" y="4"/>
                </a:lnTo>
                <a:lnTo>
                  <a:pt x="118" y="2"/>
                </a:lnTo>
                <a:lnTo>
                  <a:pt x="118" y="2"/>
                </a:lnTo>
                <a:lnTo>
                  <a:pt x="114" y="0"/>
                </a:lnTo>
                <a:lnTo>
                  <a:pt x="106" y="0"/>
                </a:lnTo>
                <a:lnTo>
                  <a:pt x="98" y="2"/>
                </a:lnTo>
                <a:lnTo>
                  <a:pt x="98" y="2"/>
                </a:lnTo>
                <a:lnTo>
                  <a:pt x="94" y="4"/>
                </a:lnTo>
                <a:lnTo>
                  <a:pt x="94" y="4"/>
                </a:lnTo>
                <a:lnTo>
                  <a:pt x="92" y="4"/>
                </a:lnTo>
                <a:lnTo>
                  <a:pt x="90" y="6"/>
                </a:lnTo>
                <a:lnTo>
                  <a:pt x="90" y="6"/>
                </a:lnTo>
                <a:lnTo>
                  <a:pt x="86" y="12"/>
                </a:lnTo>
                <a:lnTo>
                  <a:pt x="86" y="12"/>
                </a:lnTo>
                <a:lnTo>
                  <a:pt x="86" y="16"/>
                </a:lnTo>
                <a:lnTo>
                  <a:pt x="84" y="20"/>
                </a:lnTo>
                <a:lnTo>
                  <a:pt x="84" y="20"/>
                </a:lnTo>
                <a:lnTo>
                  <a:pt x="84" y="32"/>
                </a:lnTo>
                <a:lnTo>
                  <a:pt x="84" y="32"/>
                </a:lnTo>
                <a:lnTo>
                  <a:pt x="82" y="30"/>
                </a:lnTo>
                <a:lnTo>
                  <a:pt x="82" y="30"/>
                </a:lnTo>
                <a:lnTo>
                  <a:pt x="82" y="30"/>
                </a:lnTo>
                <a:lnTo>
                  <a:pt x="82" y="30"/>
                </a:lnTo>
                <a:lnTo>
                  <a:pt x="80" y="32"/>
                </a:lnTo>
                <a:lnTo>
                  <a:pt x="80" y="36"/>
                </a:lnTo>
                <a:lnTo>
                  <a:pt x="80" y="36"/>
                </a:lnTo>
                <a:lnTo>
                  <a:pt x="80" y="40"/>
                </a:lnTo>
                <a:lnTo>
                  <a:pt x="80" y="46"/>
                </a:lnTo>
                <a:lnTo>
                  <a:pt x="80" y="46"/>
                </a:lnTo>
                <a:lnTo>
                  <a:pt x="82" y="50"/>
                </a:lnTo>
                <a:lnTo>
                  <a:pt x="82" y="50"/>
                </a:lnTo>
                <a:lnTo>
                  <a:pt x="84" y="50"/>
                </a:lnTo>
                <a:lnTo>
                  <a:pt x="84" y="50"/>
                </a:lnTo>
                <a:lnTo>
                  <a:pt x="86" y="50"/>
                </a:lnTo>
                <a:lnTo>
                  <a:pt x="86" y="50"/>
                </a:lnTo>
                <a:lnTo>
                  <a:pt x="86" y="54"/>
                </a:lnTo>
                <a:lnTo>
                  <a:pt x="86" y="54"/>
                </a:lnTo>
                <a:lnTo>
                  <a:pt x="86" y="58"/>
                </a:lnTo>
                <a:lnTo>
                  <a:pt x="86" y="58"/>
                </a:lnTo>
                <a:lnTo>
                  <a:pt x="86" y="66"/>
                </a:lnTo>
                <a:lnTo>
                  <a:pt x="86" y="66"/>
                </a:lnTo>
                <a:lnTo>
                  <a:pt x="86" y="66"/>
                </a:lnTo>
                <a:lnTo>
                  <a:pt x="86" y="66"/>
                </a:lnTo>
                <a:lnTo>
                  <a:pt x="84" y="68"/>
                </a:lnTo>
                <a:lnTo>
                  <a:pt x="84" y="68"/>
                </a:lnTo>
                <a:lnTo>
                  <a:pt x="84" y="72"/>
                </a:lnTo>
                <a:lnTo>
                  <a:pt x="84" y="72"/>
                </a:lnTo>
                <a:lnTo>
                  <a:pt x="82" y="74"/>
                </a:lnTo>
                <a:lnTo>
                  <a:pt x="82" y="74"/>
                </a:lnTo>
                <a:lnTo>
                  <a:pt x="80" y="76"/>
                </a:lnTo>
                <a:lnTo>
                  <a:pt x="80" y="76"/>
                </a:lnTo>
                <a:lnTo>
                  <a:pt x="76" y="76"/>
                </a:lnTo>
                <a:lnTo>
                  <a:pt x="76" y="76"/>
                </a:lnTo>
                <a:lnTo>
                  <a:pt x="72" y="78"/>
                </a:lnTo>
                <a:lnTo>
                  <a:pt x="72" y="78"/>
                </a:lnTo>
                <a:lnTo>
                  <a:pt x="66" y="80"/>
                </a:lnTo>
                <a:lnTo>
                  <a:pt x="66" y="80"/>
                </a:lnTo>
                <a:lnTo>
                  <a:pt x="62" y="80"/>
                </a:lnTo>
                <a:lnTo>
                  <a:pt x="62" y="80"/>
                </a:lnTo>
                <a:lnTo>
                  <a:pt x="58" y="82"/>
                </a:lnTo>
                <a:lnTo>
                  <a:pt x="58" y="82"/>
                </a:lnTo>
                <a:lnTo>
                  <a:pt x="54" y="82"/>
                </a:lnTo>
                <a:lnTo>
                  <a:pt x="54" y="82"/>
                </a:lnTo>
                <a:lnTo>
                  <a:pt x="50" y="84"/>
                </a:lnTo>
                <a:lnTo>
                  <a:pt x="50" y="84"/>
                </a:lnTo>
                <a:lnTo>
                  <a:pt x="48" y="84"/>
                </a:lnTo>
                <a:lnTo>
                  <a:pt x="48" y="84"/>
                </a:lnTo>
                <a:lnTo>
                  <a:pt x="44" y="86"/>
                </a:lnTo>
                <a:lnTo>
                  <a:pt x="44" y="86"/>
                </a:lnTo>
                <a:lnTo>
                  <a:pt x="36" y="88"/>
                </a:lnTo>
                <a:lnTo>
                  <a:pt x="36" y="88"/>
                </a:lnTo>
                <a:lnTo>
                  <a:pt x="34" y="90"/>
                </a:lnTo>
                <a:lnTo>
                  <a:pt x="34" y="90"/>
                </a:lnTo>
                <a:lnTo>
                  <a:pt x="34" y="90"/>
                </a:lnTo>
                <a:lnTo>
                  <a:pt x="34" y="90"/>
                </a:lnTo>
                <a:lnTo>
                  <a:pt x="30" y="96"/>
                </a:lnTo>
                <a:lnTo>
                  <a:pt x="30" y="96"/>
                </a:lnTo>
                <a:lnTo>
                  <a:pt x="28" y="102"/>
                </a:lnTo>
                <a:lnTo>
                  <a:pt x="28" y="102"/>
                </a:lnTo>
                <a:lnTo>
                  <a:pt x="28" y="104"/>
                </a:lnTo>
                <a:lnTo>
                  <a:pt x="28" y="104"/>
                </a:lnTo>
                <a:lnTo>
                  <a:pt x="26" y="110"/>
                </a:lnTo>
                <a:lnTo>
                  <a:pt x="26" y="110"/>
                </a:lnTo>
                <a:lnTo>
                  <a:pt x="26" y="114"/>
                </a:lnTo>
                <a:lnTo>
                  <a:pt x="26" y="114"/>
                </a:lnTo>
                <a:lnTo>
                  <a:pt x="24" y="116"/>
                </a:lnTo>
                <a:lnTo>
                  <a:pt x="24" y="116"/>
                </a:lnTo>
                <a:lnTo>
                  <a:pt x="22" y="120"/>
                </a:lnTo>
                <a:lnTo>
                  <a:pt x="22" y="120"/>
                </a:lnTo>
                <a:lnTo>
                  <a:pt x="22" y="124"/>
                </a:lnTo>
                <a:lnTo>
                  <a:pt x="22" y="124"/>
                </a:lnTo>
                <a:lnTo>
                  <a:pt x="20" y="128"/>
                </a:lnTo>
                <a:lnTo>
                  <a:pt x="20" y="128"/>
                </a:lnTo>
                <a:lnTo>
                  <a:pt x="18" y="132"/>
                </a:lnTo>
                <a:lnTo>
                  <a:pt x="18" y="132"/>
                </a:lnTo>
                <a:lnTo>
                  <a:pt x="16" y="134"/>
                </a:lnTo>
                <a:lnTo>
                  <a:pt x="16" y="134"/>
                </a:lnTo>
                <a:lnTo>
                  <a:pt x="14" y="140"/>
                </a:lnTo>
                <a:lnTo>
                  <a:pt x="14" y="140"/>
                </a:lnTo>
                <a:lnTo>
                  <a:pt x="12" y="142"/>
                </a:lnTo>
                <a:lnTo>
                  <a:pt x="12" y="142"/>
                </a:lnTo>
                <a:lnTo>
                  <a:pt x="8" y="152"/>
                </a:lnTo>
                <a:lnTo>
                  <a:pt x="8" y="152"/>
                </a:lnTo>
                <a:lnTo>
                  <a:pt x="6" y="154"/>
                </a:lnTo>
                <a:lnTo>
                  <a:pt x="6" y="154"/>
                </a:lnTo>
                <a:lnTo>
                  <a:pt x="4" y="156"/>
                </a:lnTo>
                <a:lnTo>
                  <a:pt x="2" y="158"/>
                </a:lnTo>
                <a:lnTo>
                  <a:pt x="2" y="158"/>
                </a:lnTo>
                <a:lnTo>
                  <a:pt x="2" y="166"/>
                </a:lnTo>
                <a:lnTo>
                  <a:pt x="2" y="166"/>
                </a:lnTo>
                <a:lnTo>
                  <a:pt x="0" y="172"/>
                </a:lnTo>
                <a:lnTo>
                  <a:pt x="0" y="172"/>
                </a:lnTo>
                <a:lnTo>
                  <a:pt x="0" y="174"/>
                </a:lnTo>
                <a:lnTo>
                  <a:pt x="0" y="178"/>
                </a:lnTo>
                <a:lnTo>
                  <a:pt x="0" y="178"/>
                </a:lnTo>
                <a:lnTo>
                  <a:pt x="2" y="186"/>
                </a:lnTo>
                <a:lnTo>
                  <a:pt x="2" y="186"/>
                </a:lnTo>
                <a:lnTo>
                  <a:pt x="2" y="190"/>
                </a:lnTo>
                <a:lnTo>
                  <a:pt x="2" y="190"/>
                </a:lnTo>
                <a:lnTo>
                  <a:pt x="4" y="196"/>
                </a:lnTo>
                <a:lnTo>
                  <a:pt x="4" y="196"/>
                </a:lnTo>
                <a:lnTo>
                  <a:pt x="12" y="210"/>
                </a:lnTo>
                <a:lnTo>
                  <a:pt x="12" y="210"/>
                </a:lnTo>
                <a:lnTo>
                  <a:pt x="22" y="226"/>
                </a:lnTo>
                <a:lnTo>
                  <a:pt x="22" y="226"/>
                </a:lnTo>
                <a:lnTo>
                  <a:pt x="20" y="226"/>
                </a:lnTo>
                <a:lnTo>
                  <a:pt x="20" y="226"/>
                </a:lnTo>
                <a:lnTo>
                  <a:pt x="22" y="228"/>
                </a:lnTo>
                <a:lnTo>
                  <a:pt x="22" y="228"/>
                </a:lnTo>
                <a:lnTo>
                  <a:pt x="22" y="230"/>
                </a:lnTo>
                <a:lnTo>
                  <a:pt x="22" y="230"/>
                </a:lnTo>
                <a:lnTo>
                  <a:pt x="24" y="232"/>
                </a:lnTo>
                <a:lnTo>
                  <a:pt x="24" y="232"/>
                </a:lnTo>
                <a:lnTo>
                  <a:pt x="24" y="232"/>
                </a:lnTo>
                <a:lnTo>
                  <a:pt x="24" y="232"/>
                </a:lnTo>
                <a:lnTo>
                  <a:pt x="26" y="236"/>
                </a:lnTo>
                <a:lnTo>
                  <a:pt x="26" y="236"/>
                </a:lnTo>
                <a:lnTo>
                  <a:pt x="28" y="236"/>
                </a:lnTo>
                <a:lnTo>
                  <a:pt x="28" y="236"/>
                </a:lnTo>
                <a:lnTo>
                  <a:pt x="28" y="238"/>
                </a:lnTo>
                <a:lnTo>
                  <a:pt x="28" y="238"/>
                </a:lnTo>
                <a:lnTo>
                  <a:pt x="28" y="238"/>
                </a:lnTo>
                <a:lnTo>
                  <a:pt x="28" y="238"/>
                </a:lnTo>
                <a:lnTo>
                  <a:pt x="30" y="240"/>
                </a:lnTo>
                <a:lnTo>
                  <a:pt x="30" y="240"/>
                </a:lnTo>
                <a:lnTo>
                  <a:pt x="30" y="240"/>
                </a:lnTo>
                <a:lnTo>
                  <a:pt x="30" y="240"/>
                </a:lnTo>
                <a:lnTo>
                  <a:pt x="30" y="240"/>
                </a:lnTo>
                <a:lnTo>
                  <a:pt x="30" y="240"/>
                </a:lnTo>
                <a:lnTo>
                  <a:pt x="32" y="244"/>
                </a:lnTo>
                <a:lnTo>
                  <a:pt x="32" y="244"/>
                </a:lnTo>
                <a:lnTo>
                  <a:pt x="34" y="248"/>
                </a:lnTo>
                <a:lnTo>
                  <a:pt x="34" y="248"/>
                </a:lnTo>
                <a:lnTo>
                  <a:pt x="36" y="250"/>
                </a:lnTo>
                <a:lnTo>
                  <a:pt x="36" y="250"/>
                </a:lnTo>
                <a:lnTo>
                  <a:pt x="34" y="248"/>
                </a:lnTo>
                <a:lnTo>
                  <a:pt x="34" y="248"/>
                </a:lnTo>
                <a:lnTo>
                  <a:pt x="36" y="246"/>
                </a:lnTo>
                <a:lnTo>
                  <a:pt x="36" y="248"/>
                </a:lnTo>
                <a:lnTo>
                  <a:pt x="36" y="248"/>
                </a:lnTo>
                <a:lnTo>
                  <a:pt x="38" y="248"/>
                </a:lnTo>
                <a:lnTo>
                  <a:pt x="38" y="248"/>
                </a:lnTo>
                <a:lnTo>
                  <a:pt x="38" y="252"/>
                </a:lnTo>
                <a:lnTo>
                  <a:pt x="38" y="252"/>
                </a:lnTo>
                <a:lnTo>
                  <a:pt x="36" y="264"/>
                </a:lnTo>
                <a:lnTo>
                  <a:pt x="36" y="264"/>
                </a:lnTo>
                <a:lnTo>
                  <a:pt x="36" y="284"/>
                </a:lnTo>
                <a:lnTo>
                  <a:pt x="36" y="284"/>
                </a:lnTo>
                <a:lnTo>
                  <a:pt x="36" y="292"/>
                </a:lnTo>
                <a:lnTo>
                  <a:pt x="36" y="292"/>
                </a:lnTo>
                <a:lnTo>
                  <a:pt x="36" y="312"/>
                </a:lnTo>
                <a:lnTo>
                  <a:pt x="36" y="312"/>
                </a:lnTo>
                <a:lnTo>
                  <a:pt x="36" y="314"/>
                </a:lnTo>
                <a:lnTo>
                  <a:pt x="36" y="314"/>
                </a:lnTo>
                <a:lnTo>
                  <a:pt x="38" y="316"/>
                </a:lnTo>
                <a:lnTo>
                  <a:pt x="38" y="316"/>
                </a:lnTo>
                <a:lnTo>
                  <a:pt x="40" y="318"/>
                </a:lnTo>
                <a:lnTo>
                  <a:pt x="40" y="318"/>
                </a:lnTo>
                <a:lnTo>
                  <a:pt x="42" y="320"/>
                </a:lnTo>
                <a:lnTo>
                  <a:pt x="42" y="320"/>
                </a:lnTo>
                <a:lnTo>
                  <a:pt x="46" y="322"/>
                </a:lnTo>
                <a:lnTo>
                  <a:pt x="46" y="322"/>
                </a:lnTo>
                <a:lnTo>
                  <a:pt x="50" y="322"/>
                </a:lnTo>
                <a:lnTo>
                  <a:pt x="50" y="322"/>
                </a:lnTo>
                <a:lnTo>
                  <a:pt x="54" y="324"/>
                </a:lnTo>
                <a:lnTo>
                  <a:pt x="54" y="324"/>
                </a:lnTo>
                <a:lnTo>
                  <a:pt x="54" y="324"/>
                </a:lnTo>
                <a:lnTo>
                  <a:pt x="54" y="324"/>
                </a:lnTo>
                <a:lnTo>
                  <a:pt x="54" y="328"/>
                </a:lnTo>
                <a:lnTo>
                  <a:pt x="54" y="328"/>
                </a:lnTo>
                <a:lnTo>
                  <a:pt x="56" y="336"/>
                </a:lnTo>
                <a:lnTo>
                  <a:pt x="56" y="336"/>
                </a:lnTo>
                <a:lnTo>
                  <a:pt x="58" y="348"/>
                </a:lnTo>
                <a:lnTo>
                  <a:pt x="58" y="348"/>
                </a:lnTo>
                <a:lnTo>
                  <a:pt x="58" y="352"/>
                </a:lnTo>
                <a:lnTo>
                  <a:pt x="58" y="352"/>
                </a:lnTo>
                <a:lnTo>
                  <a:pt x="60" y="368"/>
                </a:lnTo>
                <a:lnTo>
                  <a:pt x="60" y="368"/>
                </a:lnTo>
                <a:lnTo>
                  <a:pt x="64" y="388"/>
                </a:lnTo>
                <a:lnTo>
                  <a:pt x="64" y="388"/>
                </a:lnTo>
                <a:lnTo>
                  <a:pt x="66" y="394"/>
                </a:lnTo>
                <a:lnTo>
                  <a:pt x="66" y="394"/>
                </a:lnTo>
                <a:lnTo>
                  <a:pt x="66" y="404"/>
                </a:lnTo>
                <a:lnTo>
                  <a:pt x="66" y="404"/>
                </a:lnTo>
                <a:lnTo>
                  <a:pt x="66" y="416"/>
                </a:lnTo>
                <a:lnTo>
                  <a:pt x="66" y="416"/>
                </a:lnTo>
                <a:lnTo>
                  <a:pt x="68" y="422"/>
                </a:lnTo>
                <a:lnTo>
                  <a:pt x="68" y="422"/>
                </a:lnTo>
                <a:lnTo>
                  <a:pt x="70" y="442"/>
                </a:lnTo>
                <a:lnTo>
                  <a:pt x="70" y="442"/>
                </a:lnTo>
                <a:lnTo>
                  <a:pt x="70" y="448"/>
                </a:lnTo>
                <a:lnTo>
                  <a:pt x="70" y="448"/>
                </a:lnTo>
                <a:lnTo>
                  <a:pt x="70" y="458"/>
                </a:lnTo>
                <a:lnTo>
                  <a:pt x="70" y="458"/>
                </a:lnTo>
                <a:lnTo>
                  <a:pt x="72" y="468"/>
                </a:lnTo>
                <a:lnTo>
                  <a:pt x="72" y="468"/>
                </a:lnTo>
                <a:lnTo>
                  <a:pt x="74" y="480"/>
                </a:lnTo>
                <a:lnTo>
                  <a:pt x="74" y="480"/>
                </a:lnTo>
                <a:lnTo>
                  <a:pt x="74" y="488"/>
                </a:lnTo>
                <a:lnTo>
                  <a:pt x="74" y="488"/>
                </a:lnTo>
                <a:lnTo>
                  <a:pt x="76" y="494"/>
                </a:lnTo>
                <a:lnTo>
                  <a:pt x="76" y="494"/>
                </a:lnTo>
                <a:lnTo>
                  <a:pt x="76" y="506"/>
                </a:lnTo>
                <a:lnTo>
                  <a:pt x="76" y="506"/>
                </a:lnTo>
                <a:lnTo>
                  <a:pt x="76" y="506"/>
                </a:lnTo>
                <a:lnTo>
                  <a:pt x="76" y="506"/>
                </a:lnTo>
                <a:lnTo>
                  <a:pt x="74" y="508"/>
                </a:lnTo>
                <a:lnTo>
                  <a:pt x="74" y="508"/>
                </a:lnTo>
                <a:lnTo>
                  <a:pt x="74" y="510"/>
                </a:lnTo>
                <a:lnTo>
                  <a:pt x="74" y="510"/>
                </a:lnTo>
                <a:lnTo>
                  <a:pt x="76" y="512"/>
                </a:lnTo>
                <a:lnTo>
                  <a:pt x="78" y="512"/>
                </a:lnTo>
                <a:lnTo>
                  <a:pt x="78" y="512"/>
                </a:lnTo>
                <a:lnTo>
                  <a:pt x="78" y="512"/>
                </a:lnTo>
                <a:lnTo>
                  <a:pt x="78" y="512"/>
                </a:lnTo>
                <a:lnTo>
                  <a:pt x="78" y="516"/>
                </a:lnTo>
                <a:lnTo>
                  <a:pt x="78" y="516"/>
                </a:lnTo>
                <a:lnTo>
                  <a:pt x="78" y="516"/>
                </a:lnTo>
                <a:lnTo>
                  <a:pt x="78" y="516"/>
                </a:lnTo>
                <a:lnTo>
                  <a:pt x="78" y="518"/>
                </a:lnTo>
                <a:lnTo>
                  <a:pt x="78" y="518"/>
                </a:lnTo>
                <a:lnTo>
                  <a:pt x="76" y="524"/>
                </a:lnTo>
                <a:lnTo>
                  <a:pt x="76" y="524"/>
                </a:lnTo>
                <a:lnTo>
                  <a:pt x="76" y="526"/>
                </a:lnTo>
                <a:lnTo>
                  <a:pt x="76" y="526"/>
                </a:lnTo>
                <a:lnTo>
                  <a:pt x="76" y="526"/>
                </a:lnTo>
                <a:lnTo>
                  <a:pt x="76" y="526"/>
                </a:lnTo>
                <a:lnTo>
                  <a:pt x="76" y="528"/>
                </a:lnTo>
                <a:lnTo>
                  <a:pt x="76" y="528"/>
                </a:lnTo>
                <a:lnTo>
                  <a:pt x="74" y="530"/>
                </a:lnTo>
                <a:lnTo>
                  <a:pt x="74" y="530"/>
                </a:lnTo>
                <a:lnTo>
                  <a:pt x="76" y="530"/>
                </a:lnTo>
                <a:lnTo>
                  <a:pt x="76" y="530"/>
                </a:lnTo>
                <a:lnTo>
                  <a:pt x="74" y="532"/>
                </a:lnTo>
                <a:lnTo>
                  <a:pt x="74" y="532"/>
                </a:lnTo>
                <a:lnTo>
                  <a:pt x="72" y="536"/>
                </a:lnTo>
                <a:lnTo>
                  <a:pt x="72" y="536"/>
                </a:lnTo>
                <a:lnTo>
                  <a:pt x="72" y="536"/>
                </a:lnTo>
                <a:lnTo>
                  <a:pt x="72" y="536"/>
                </a:lnTo>
                <a:lnTo>
                  <a:pt x="72" y="538"/>
                </a:lnTo>
                <a:lnTo>
                  <a:pt x="72" y="538"/>
                </a:lnTo>
                <a:lnTo>
                  <a:pt x="72" y="538"/>
                </a:lnTo>
                <a:lnTo>
                  <a:pt x="72" y="538"/>
                </a:lnTo>
                <a:lnTo>
                  <a:pt x="70" y="540"/>
                </a:lnTo>
                <a:lnTo>
                  <a:pt x="70" y="540"/>
                </a:lnTo>
                <a:lnTo>
                  <a:pt x="66" y="542"/>
                </a:lnTo>
                <a:lnTo>
                  <a:pt x="66" y="542"/>
                </a:lnTo>
                <a:lnTo>
                  <a:pt x="62" y="544"/>
                </a:lnTo>
                <a:lnTo>
                  <a:pt x="62" y="544"/>
                </a:lnTo>
                <a:lnTo>
                  <a:pt x="60" y="546"/>
                </a:lnTo>
                <a:lnTo>
                  <a:pt x="60" y="546"/>
                </a:lnTo>
                <a:lnTo>
                  <a:pt x="58" y="546"/>
                </a:lnTo>
                <a:lnTo>
                  <a:pt x="58" y="546"/>
                </a:lnTo>
                <a:lnTo>
                  <a:pt x="58" y="548"/>
                </a:lnTo>
                <a:lnTo>
                  <a:pt x="58" y="548"/>
                </a:lnTo>
                <a:lnTo>
                  <a:pt x="56" y="552"/>
                </a:lnTo>
                <a:lnTo>
                  <a:pt x="56" y="552"/>
                </a:lnTo>
                <a:lnTo>
                  <a:pt x="56" y="552"/>
                </a:lnTo>
                <a:lnTo>
                  <a:pt x="56" y="552"/>
                </a:lnTo>
                <a:lnTo>
                  <a:pt x="54" y="554"/>
                </a:lnTo>
                <a:lnTo>
                  <a:pt x="54" y="554"/>
                </a:lnTo>
                <a:lnTo>
                  <a:pt x="54" y="558"/>
                </a:lnTo>
                <a:lnTo>
                  <a:pt x="54" y="558"/>
                </a:lnTo>
                <a:lnTo>
                  <a:pt x="58" y="558"/>
                </a:lnTo>
                <a:lnTo>
                  <a:pt x="58" y="558"/>
                </a:lnTo>
                <a:lnTo>
                  <a:pt x="76" y="560"/>
                </a:lnTo>
                <a:lnTo>
                  <a:pt x="76" y="560"/>
                </a:lnTo>
                <a:lnTo>
                  <a:pt x="84" y="558"/>
                </a:lnTo>
                <a:lnTo>
                  <a:pt x="90" y="556"/>
                </a:lnTo>
                <a:lnTo>
                  <a:pt x="90" y="556"/>
                </a:lnTo>
                <a:lnTo>
                  <a:pt x="96" y="554"/>
                </a:lnTo>
                <a:lnTo>
                  <a:pt x="98" y="550"/>
                </a:lnTo>
                <a:lnTo>
                  <a:pt x="98" y="550"/>
                </a:lnTo>
                <a:lnTo>
                  <a:pt x="100" y="546"/>
                </a:lnTo>
                <a:lnTo>
                  <a:pt x="100" y="546"/>
                </a:lnTo>
                <a:lnTo>
                  <a:pt x="102" y="546"/>
                </a:lnTo>
                <a:lnTo>
                  <a:pt x="102" y="546"/>
                </a:lnTo>
                <a:lnTo>
                  <a:pt x="106" y="546"/>
                </a:lnTo>
                <a:lnTo>
                  <a:pt x="106" y="546"/>
                </a:lnTo>
                <a:lnTo>
                  <a:pt x="116" y="544"/>
                </a:lnTo>
                <a:lnTo>
                  <a:pt x="116" y="544"/>
                </a:lnTo>
                <a:lnTo>
                  <a:pt x="120" y="540"/>
                </a:lnTo>
                <a:lnTo>
                  <a:pt x="122" y="540"/>
                </a:lnTo>
                <a:lnTo>
                  <a:pt x="122" y="540"/>
                </a:lnTo>
                <a:lnTo>
                  <a:pt x="120" y="532"/>
                </a:lnTo>
                <a:lnTo>
                  <a:pt x="120" y="532"/>
                </a:lnTo>
                <a:lnTo>
                  <a:pt x="120" y="530"/>
                </a:lnTo>
                <a:lnTo>
                  <a:pt x="120" y="530"/>
                </a:lnTo>
                <a:lnTo>
                  <a:pt x="118" y="530"/>
                </a:lnTo>
                <a:lnTo>
                  <a:pt x="118" y="530"/>
                </a:lnTo>
                <a:lnTo>
                  <a:pt x="118" y="526"/>
                </a:lnTo>
                <a:lnTo>
                  <a:pt x="118" y="526"/>
                </a:lnTo>
                <a:lnTo>
                  <a:pt x="118" y="526"/>
                </a:lnTo>
                <a:lnTo>
                  <a:pt x="118" y="526"/>
                </a:lnTo>
                <a:lnTo>
                  <a:pt x="120" y="526"/>
                </a:lnTo>
                <a:lnTo>
                  <a:pt x="120" y="526"/>
                </a:lnTo>
                <a:lnTo>
                  <a:pt x="122" y="528"/>
                </a:lnTo>
                <a:lnTo>
                  <a:pt x="122" y="528"/>
                </a:lnTo>
                <a:lnTo>
                  <a:pt x="122" y="530"/>
                </a:lnTo>
                <a:lnTo>
                  <a:pt x="122" y="530"/>
                </a:lnTo>
                <a:lnTo>
                  <a:pt x="124" y="532"/>
                </a:lnTo>
                <a:lnTo>
                  <a:pt x="124" y="532"/>
                </a:lnTo>
                <a:lnTo>
                  <a:pt x="124" y="534"/>
                </a:lnTo>
                <a:lnTo>
                  <a:pt x="124" y="534"/>
                </a:lnTo>
                <a:lnTo>
                  <a:pt x="126" y="536"/>
                </a:lnTo>
                <a:lnTo>
                  <a:pt x="126" y="536"/>
                </a:lnTo>
                <a:lnTo>
                  <a:pt x="126" y="538"/>
                </a:lnTo>
                <a:lnTo>
                  <a:pt x="126" y="538"/>
                </a:lnTo>
                <a:lnTo>
                  <a:pt x="126" y="540"/>
                </a:lnTo>
                <a:lnTo>
                  <a:pt x="126" y="540"/>
                </a:lnTo>
                <a:lnTo>
                  <a:pt x="126" y="542"/>
                </a:lnTo>
                <a:lnTo>
                  <a:pt x="126" y="542"/>
                </a:lnTo>
                <a:lnTo>
                  <a:pt x="124" y="544"/>
                </a:lnTo>
                <a:lnTo>
                  <a:pt x="124" y="544"/>
                </a:lnTo>
                <a:lnTo>
                  <a:pt x="122" y="546"/>
                </a:lnTo>
                <a:lnTo>
                  <a:pt x="122" y="546"/>
                </a:lnTo>
                <a:lnTo>
                  <a:pt x="122" y="548"/>
                </a:lnTo>
                <a:lnTo>
                  <a:pt x="122" y="548"/>
                </a:lnTo>
                <a:lnTo>
                  <a:pt x="122" y="550"/>
                </a:lnTo>
                <a:lnTo>
                  <a:pt x="122" y="550"/>
                </a:lnTo>
                <a:lnTo>
                  <a:pt x="118" y="552"/>
                </a:lnTo>
                <a:lnTo>
                  <a:pt x="118" y="552"/>
                </a:lnTo>
                <a:lnTo>
                  <a:pt x="118" y="554"/>
                </a:lnTo>
                <a:lnTo>
                  <a:pt x="118" y="554"/>
                </a:lnTo>
                <a:lnTo>
                  <a:pt x="116" y="556"/>
                </a:lnTo>
                <a:lnTo>
                  <a:pt x="116" y="556"/>
                </a:lnTo>
                <a:lnTo>
                  <a:pt x="116" y="558"/>
                </a:lnTo>
                <a:lnTo>
                  <a:pt x="116" y="558"/>
                </a:lnTo>
                <a:lnTo>
                  <a:pt x="116" y="558"/>
                </a:lnTo>
                <a:lnTo>
                  <a:pt x="116" y="558"/>
                </a:lnTo>
                <a:lnTo>
                  <a:pt x="114" y="560"/>
                </a:lnTo>
                <a:lnTo>
                  <a:pt x="114" y="560"/>
                </a:lnTo>
                <a:lnTo>
                  <a:pt x="114" y="562"/>
                </a:lnTo>
                <a:lnTo>
                  <a:pt x="114" y="562"/>
                </a:lnTo>
                <a:lnTo>
                  <a:pt x="114" y="566"/>
                </a:lnTo>
                <a:lnTo>
                  <a:pt x="114" y="566"/>
                </a:lnTo>
                <a:lnTo>
                  <a:pt x="112" y="568"/>
                </a:lnTo>
                <a:lnTo>
                  <a:pt x="112" y="568"/>
                </a:lnTo>
                <a:lnTo>
                  <a:pt x="112" y="568"/>
                </a:lnTo>
                <a:lnTo>
                  <a:pt x="112" y="568"/>
                </a:lnTo>
                <a:lnTo>
                  <a:pt x="112" y="570"/>
                </a:lnTo>
                <a:lnTo>
                  <a:pt x="112" y="570"/>
                </a:lnTo>
                <a:lnTo>
                  <a:pt x="116" y="572"/>
                </a:lnTo>
                <a:lnTo>
                  <a:pt x="116" y="572"/>
                </a:lnTo>
                <a:lnTo>
                  <a:pt x="126" y="572"/>
                </a:lnTo>
                <a:lnTo>
                  <a:pt x="126" y="572"/>
                </a:lnTo>
                <a:lnTo>
                  <a:pt x="132" y="572"/>
                </a:lnTo>
                <a:lnTo>
                  <a:pt x="132" y="572"/>
                </a:lnTo>
                <a:lnTo>
                  <a:pt x="134" y="572"/>
                </a:lnTo>
                <a:lnTo>
                  <a:pt x="134" y="572"/>
                </a:lnTo>
                <a:lnTo>
                  <a:pt x="144" y="570"/>
                </a:lnTo>
                <a:lnTo>
                  <a:pt x="144" y="570"/>
                </a:lnTo>
                <a:lnTo>
                  <a:pt x="150" y="568"/>
                </a:lnTo>
                <a:lnTo>
                  <a:pt x="154" y="566"/>
                </a:lnTo>
                <a:lnTo>
                  <a:pt x="156" y="562"/>
                </a:lnTo>
                <a:lnTo>
                  <a:pt x="156" y="562"/>
                </a:lnTo>
                <a:lnTo>
                  <a:pt x="156" y="560"/>
                </a:lnTo>
                <a:lnTo>
                  <a:pt x="156" y="560"/>
                </a:lnTo>
                <a:lnTo>
                  <a:pt x="158" y="560"/>
                </a:lnTo>
                <a:lnTo>
                  <a:pt x="158" y="560"/>
                </a:lnTo>
                <a:lnTo>
                  <a:pt x="162" y="558"/>
                </a:lnTo>
                <a:lnTo>
                  <a:pt x="162" y="558"/>
                </a:lnTo>
                <a:lnTo>
                  <a:pt x="162" y="556"/>
                </a:lnTo>
                <a:lnTo>
                  <a:pt x="162" y="556"/>
                </a:lnTo>
                <a:lnTo>
                  <a:pt x="162" y="548"/>
                </a:lnTo>
                <a:lnTo>
                  <a:pt x="162" y="548"/>
                </a:lnTo>
                <a:lnTo>
                  <a:pt x="160" y="546"/>
                </a:lnTo>
                <a:lnTo>
                  <a:pt x="160" y="546"/>
                </a:lnTo>
                <a:lnTo>
                  <a:pt x="160" y="546"/>
                </a:lnTo>
                <a:lnTo>
                  <a:pt x="160" y="546"/>
                </a:lnTo>
                <a:lnTo>
                  <a:pt x="162" y="546"/>
                </a:lnTo>
                <a:lnTo>
                  <a:pt x="162" y="546"/>
                </a:lnTo>
                <a:lnTo>
                  <a:pt x="162" y="544"/>
                </a:lnTo>
                <a:lnTo>
                  <a:pt x="162" y="544"/>
                </a:lnTo>
                <a:lnTo>
                  <a:pt x="162" y="542"/>
                </a:lnTo>
                <a:lnTo>
                  <a:pt x="162" y="542"/>
                </a:lnTo>
                <a:lnTo>
                  <a:pt x="162" y="536"/>
                </a:lnTo>
                <a:lnTo>
                  <a:pt x="162" y="536"/>
                </a:lnTo>
                <a:lnTo>
                  <a:pt x="162" y="534"/>
                </a:lnTo>
                <a:lnTo>
                  <a:pt x="162" y="534"/>
                </a:lnTo>
                <a:lnTo>
                  <a:pt x="164" y="534"/>
                </a:lnTo>
                <a:lnTo>
                  <a:pt x="164" y="534"/>
                </a:lnTo>
                <a:lnTo>
                  <a:pt x="164" y="528"/>
                </a:lnTo>
                <a:lnTo>
                  <a:pt x="164" y="528"/>
                </a:lnTo>
                <a:lnTo>
                  <a:pt x="166" y="524"/>
                </a:lnTo>
                <a:lnTo>
                  <a:pt x="166" y="524"/>
                </a:lnTo>
                <a:lnTo>
                  <a:pt x="168" y="524"/>
                </a:lnTo>
                <a:lnTo>
                  <a:pt x="168" y="524"/>
                </a:lnTo>
                <a:lnTo>
                  <a:pt x="168" y="516"/>
                </a:lnTo>
                <a:lnTo>
                  <a:pt x="168" y="516"/>
                </a:lnTo>
                <a:lnTo>
                  <a:pt x="170" y="504"/>
                </a:lnTo>
                <a:lnTo>
                  <a:pt x="170" y="504"/>
                </a:lnTo>
                <a:lnTo>
                  <a:pt x="170" y="492"/>
                </a:lnTo>
                <a:lnTo>
                  <a:pt x="170" y="492"/>
                </a:lnTo>
                <a:lnTo>
                  <a:pt x="172" y="468"/>
                </a:lnTo>
                <a:lnTo>
                  <a:pt x="172" y="468"/>
                </a:lnTo>
                <a:lnTo>
                  <a:pt x="172" y="446"/>
                </a:lnTo>
                <a:lnTo>
                  <a:pt x="172" y="446"/>
                </a:lnTo>
                <a:lnTo>
                  <a:pt x="172" y="418"/>
                </a:lnTo>
                <a:lnTo>
                  <a:pt x="172" y="418"/>
                </a:lnTo>
                <a:lnTo>
                  <a:pt x="170" y="404"/>
                </a:lnTo>
                <a:lnTo>
                  <a:pt x="170" y="404"/>
                </a:lnTo>
                <a:lnTo>
                  <a:pt x="170" y="402"/>
                </a:lnTo>
                <a:lnTo>
                  <a:pt x="170" y="402"/>
                </a:lnTo>
                <a:lnTo>
                  <a:pt x="170" y="370"/>
                </a:lnTo>
                <a:lnTo>
                  <a:pt x="170" y="370"/>
                </a:lnTo>
                <a:lnTo>
                  <a:pt x="170" y="346"/>
                </a:lnTo>
                <a:lnTo>
                  <a:pt x="170" y="346"/>
                </a:lnTo>
                <a:lnTo>
                  <a:pt x="170" y="314"/>
                </a:lnTo>
                <a:lnTo>
                  <a:pt x="170" y="314"/>
                </a:lnTo>
                <a:lnTo>
                  <a:pt x="170" y="314"/>
                </a:lnTo>
                <a:lnTo>
                  <a:pt x="170" y="314"/>
                </a:lnTo>
                <a:lnTo>
                  <a:pt x="172" y="318"/>
                </a:lnTo>
                <a:lnTo>
                  <a:pt x="172" y="318"/>
                </a:lnTo>
                <a:lnTo>
                  <a:pt x="174" y="320"/>
                </a:lnTo>
                <a:lnTo>
                  <a:pt x="174" y="320"/>
                </a:lnTo>
                <a:lnTo>
                  <a:pt x="178" y="322"/>
                </a:lnTo>
                <a:lnTo>
                  <a:pt x="178" y="322"/>
                </a:lnTo>
                <a:lnTo>
                  <a:pt x="184" y="322"/>
                </a:lnTo>
                <a:lnTo>
                  <a:pt x="184" y="322"/>
                </a:lnTo>
                <a:lnTo>
                  <a:pt x="190" y="320"/>
                </a:lnTo>
                <a:lnTo>
                  <a:pt x="190" y="320"/>
                </a:lnTo>
                <a:lnTo>
                  <a:pt x="194" y="320"/>
                </a:lnTo>
                <a:lnTo>
                  <a:pt x="194" y="320"/>
                </a:lnTo>
                <a:lnTo>
                  <a:pt x="200" y="318"/>
                </a:lnTo>
                <a:lnTo>
                  <a:pt x="200" y="318"/>
                </a:lnTo>
                <a:lnTo>
                  <a:pt x="202" y="316"/>
                </a:lnTo>
                <a:lnTo>
                  <a:pt x="202" y="316"/>
                </a:lnTo>
                <a:lnTo>
                  <a:pt x="204" y="314"/>
                </a:lnTo>
                <a:lnTo>
                  <a:pt x="204" y="314"/>
                </a:lnTo>
                <a:lnTo>
                  <a:pt x="202" y="308"/>
                </a:lnTo>
                <a:lnTo>
                  <a:pt x="202" y="308"/>
                </a:lnTo>
                <a:lnTo>
                  <a:pt x="202" y="302"/>
                </a:lnTo>
                <a:lnTo>
                  <a:pt x="202" y="302"/>
                </a:lnTo>
                <a:lnTo>
                  <a:pt x="202" y="296"/>
                </a:lnTo>
                <a:lnTo>
                  <a:pt x="202" y="296"/>
                </a:lnTo>
                <a:lnTo>
                  <a:pt x="202" y="288"/>
                </a:lnTo>
                <a:lnTo>
                  <a:pt x="202" y="288"/>
                </a:lnTo>
                <a:lnTo>
                  <a:pt x="202" y="282"/>
                </a:lnTo>
                <a:lnTo>
                  <a:pt x="202" y="282"/>
                </a:lnTo>
                <a:lnTo>
                  <a:pt x="200" y="274"/>
                </a:lnTo>
                <a:lnTo>
                  <a:pt x="200" y="274"/>
                </a:lnTo>
                <a:lnTo>
                  <a:pt x="200" y="268"/>
                </a:lnTo>
                <a:lnTo>
                  <a:pt x="200" y="268"/>
                </a:lnTo>
                <a:lnTo>
                  <a:pt x="200" y="262"/>
                </a:lnTo>
                <a:lnTo>
                  <a:pt x="200" y="262"/>
                </a:lnTo>
                <a:lnTo>
                  <a:pt x="198" y="248"/>
                </a:lnTo>
                <a:lnTo>
                  <a:pt x="198" y="248"/>
                </a:lnTo>
                <a:lnTo>
                  <a:pt x="198" y="246"/>
                </a:lnTo>
                <a:lnTo>
                  <a:pt x="198" y="246"/>
                </a:lnTo>
                <a:lnTo>
                  <a:pt x="198" y="244"/>
                </a:lnTo>
                <a:lnTo>
                  <a:pt x="198" y="244"/>
                </a:lnTo>
                <a:lnTo>
                  <a:pt x="198" y="240"/>
                </a:lnTo>
                <a:lnTo>
                  <a:pt x="198" y="240"/>
                </a:lnTo>
                <a:lnTo>
                  <a:pt x="196" y="232"/>
                </a:lnTo>
                <a:lnTo>
                  <a:pt x="196" y="232"/>
                </a:lnTo>
                <a:lnTo>
                  <a:pt x="196" y="230"/>
                </a:lnTo>
                <a:lnTo>
                  <a:pt x="196" y="230"/>
                </a:lnTo>
                <a:lnTo>
                  <a:pt x="196" y="230"/>
                </a:lnTo>
                <a:lnTo>
                  <a:pt x="196" y="230"/>
                </a:lnTo>
                <a:lnTo>
                  <a:pt x="196" y="228"/>
                </a:lnTo>
                <a:lnTo>
                  <a:pt x="196" y="228"/>
                </a:lnTo>
                <a:lnTo>
                  <a:pt x="198" y="226"/>
                </a:lnTo>
                <a:lnTo>
                  <a:pt x="198" y="226"/>
                </a:lnTo>
                <a:lnTo>
                  <a:pt x="206" y="216"/>
                </a:lnTo>
                <a:lnTo>
                  <a:pt x="206" y="216"/>
                </a:lnTo>
                <a:lnTo>
                  <a:pt x="218" y="200"/>
                </a:lnTo>
                <a:lnTo>
                  <a:pt x="218" y="200"/>
                </a:lnTo>
                <a:lnTo>
                  <a:pt x="224" y="192"/>
                </a:lnTo>
                <a:lnTo>
                  <a:pt x="224" y="192"/>
                </a:lnTo>
                <a:lnTo>
                  <a:pt x="230" y="184"/>
                </a:lnTo>
                <a:lnTo>
                  <a:pt x="230" y="184"/>
                </a:lnTo>
                <a:lnTo>
                  <a:pt x="232" y="180"/>
                </a:lnTo>
                <a:lnTo>
                  <a:pt x="232" y="180"/>
                </a:lnTo>
                <a:lnTo>
                  <a:pt x="234" y="174"/>
                </a:lnTo>
                <a:lnTo>
                  <a:pt x="234" y="174"/>
                </a:lnTo>
                <a:lnTo>
                  <a:pt x="236" y="170"/>
                </a:lnTo>
                <a:lnTo>
                  <a:pt x="236" y="170"/>
                </a:lnTo>
                <a:lnTo>
                  <a:pt x="236" y="164"/>
                </a:lnTo>
                <a:lnTo>
                  <a:pt x="236" y="160"/>
                </a:lnTo>
                <a:lnTo>
                  <a:pt x="234" y="156"/>
                </a:lnTo>
                <a:lnTo>
                  <a:pt x="234" y="156"/>
                </a:lnTo>
                <a:close/>
                <a:moveTo>
                  <a:pt x="36" y="178"/>
                </a:moveTo>
                <a:lnTo>
                  <a:pt x="36" y="178"/>
                </a:lnTo>
                <a:lnTo>
                  <a:pt x="36" y="178"/>
                </a:lnTo>
                <a:lnTo>
                  <a:pt x="36" y="178"/>
                </a:lnTo>
                <a:lnTo>
                  <a:pt x="40" y="174"/>
                </a:lnTo>
                <a:lnTo>
                  <a:pt x="40" y="174"/>
                </a:lnTo>
                <a:lnTo>
                  <a:pt x="40" y="172"/>
                </a:lnTo>
                <a:lnTo>
                  <a:pt x="40" y="172"/>
                </a:lnTo>
                <a:lnTo>
                  <a:pt x="40" y="164"/>
                </a:lnTo>
                <a:lnTo>
                  <a:pt x="40" y="164"/>
                </a:lnTo>
                <a:lnTo>
                  <a:pt x="40" y="164"/>
                </a:lnTo>
                <a:lnTo>
                  <a:pt x="42" y="164"/>
                </a:lnTo>
                <a:lnTo>
                  <a:pt x="42" y="164"/>
                </a:lnTo>
                <a:lnTo>
                  <a:pt x="42" y="174"/>
                </a:lnTo>
                <a:lnTo>
                  <a:pt x="42" y="174"/>
                </a:lnTo>
                <a:lnTo>
                  <a:pt x="42" y="188"/>
                </a:lnTo>
                <a:lnTo>
                  <a:pt x="42" y="188"/>
                </a:lnTo>
                <a:lnTo>
                  <a:pt x="42" y="192"/>
                </a:lnTo>
                <a:lnTo>
                  <a:pt x="42" y="192"/>
                </a:lnTo>
                <a:lnTo>
                  <a:pt x="40" y="190"/>
                </a:lnTo>
                <a:lnTo>
                  <a:pt x="40" y="190"/>
                </a:lnTo>
                <a:lnTo>
                  <a:pt x="38" y="184"/>
                </a:lnTo>
                <a:lnTo>
                  <a:pt x="38" y="184"/>
                </a:lnTo>
                <a:lnTo>
                  <a:pt x="36" y="180"/>
                </a:lnTo>
                <a:lnTo>
                  <a:pt x="36" y="180"/>
                </a:lnTo>
                <a:lnTo>
                  <a:pt x="36" y="178"/>
                </a:lnTo>
                <a:lnTo>
                  <a:pt x="36" y="178"/>
                </a:lnTo>
                <a:close/>
                <a:moveTo>
                  <a:pt x="52" y="224"/>
                </a:moveTo>
                <a:lnTo>
                  <a:pt x="52" y="224"/>
                </a:lnTo>
                <a:lnTo>
                  <a:pt x="44" y="230"/>
                </a:lnTo>
                <a:lnTo>
                  <a:pt x="44" y="230"/>
                </a:lnTo>
                <a:lnTo>
                  <a:pt x="36" y="240"/>
                </a:lnTo>
                <a:lnTo>
                  <a:pt x="36" y="238"/>
                </a:lnTo>
                <a:lnTo>
                  <a:pt x="36" y="238"/>
                </a:lnTo>
                <a:lnTo>
                  <a:pt x="36" y="236"/>
                </a:lnTo>
                <a:lnTo>
                  <a:pt x="40" y="230"/>
                </a:lnTo>
                <a:lnTo>
                  <a:pt x="40" y="230"/>
                </a:lnTo>
                <a:lnTo>
                  <a:pt x="44" y="226"/>
                </a:lnTo>
                <a:lnTo>
                  <a:pt x="50" y="222"/>
                </a:lnTo>
                <a:lnTo>
                  <a:pt x="50" y="222"/>
                </a:lnTo>
                <a:lnTo>
                  <a:pt x="56" y="220"/>
                </a:lnTo>
                <a:lnTo>
                  <a:pt x="58" y="222"/>
                </a:lnTo>
                <a:lnTo>
                  <a:pt x="58" y="222"/>
                </a:lnTo>
                <a:lnTo>
                  <a:pt x="52" y="224"/>
                </a:lnTo>
                <a:lnTo>
                  <a:pt x="52" y="224"/>
                </a:lnTo>
                <a:close/>
                <a:moveTo>
                  <a:pt x="76" y="528"/>
                </a:moveTo>
                <a:lnTo>
                  <a:pt x="76" y="528"/>
                </a:lnTo>
                <a:lnTo>
                  <a:pt x="76" y="530"/>
                </a:lnTo>
                <a:lnTo>
                  <a:pt x="76" y="530"/>
                </a:lnTo>
                <a:lnTo>
                  <a:pt x="76" y="530"/>
                </a:lnTo>
                <a:lnTo>
                  <a:pt x="76" y="528"/>
                </a:lnTo>
                <a:lnTo>
                  <a:pt x="76" y="528"/>
                </a:lnTo>
                <a:lnTo>
                  <a:pt x="76" y="528"/>
                </a:lnTo>
                <a:close/>
                <a:moveTo>
                  <a:pt x="82" y="244"/>
                </a:moveTo>
                <a:lnTo>
                  <a:pt x="82" y="244"/>
                </a:lnTo>
                <a:lnTo>
                  <a:pt x="78" y="242"/>
                </a:lnTo>
                <a:lnTo>
                  <a:pt x="78" y="242"/>
                </a:lnTo>
                <a:lnTo>
                  <a:pt x="78" y="240"/>
                </a:lnTo>
                <a:lnTo>
                  <a:pt x="74" y="236"/>
                </a:lnTo>
                <a:lnTo>
                  <a:pt x="74" y="236"/>
                </a:lnTo>
                <a:lnTo>
                  <a:pt x="70" y="232"/>
                </a:lnTo>
                <a:lnTo>
                  <a:pt x="66" y="228"/>
                </a:lnTo>
                <a:lnTo>
                  <a:pt x="66" y="228"/>
                </a:lnTo>
                <a:lnTo>
                  <a:pt x="64" y="222"/>
                </a:lnTo>
                <a:lnTo>
                  <a:pt x="64" y="216"/>
                </a:lnTo>
                <a:lnTo>
                  <a:pt x="64" y="216"/>
                </a:lnTo>
                <a:lnTo>
                  <a:pt x="62" y="194"/>
                </a:lnTo>
                <a:lnTo>
                  <a:pt x="62" y="194"/>
                </a:lnTo>
                <a:lnTo>
                  <a:pt x="64" y="182"/>
                </a:lnTo>
                <a:lnTo>
                  <a:pt x="66" y="168"/>
                </a:lnTo>
                <a:lnTo>
                  <a:pt x="66" y="168"/>
                </a:lnTo>
                <a:lnTo>
                  <a:pt x="68" y="156"/>
                </a:lnTo>
                <a:lnTo>
                  <a:pt x="68" y="142"/>
                </a:lnTo>
                <a:lnTo>
                  <a:pt x="68" y="142"/>
                </a:lnTo>
                <a:lnTo>
                  <a:pt x="68" y="134"/>
                </a:lnTo>
                <a:lnTo>
                  <a:pt x="70" y="126"/>
                </a:lnTo>
                <a:lnTo>
                  <a:pt x="74" y="114"/>
                </a:lnTo>
                <a:lnTo>
                  <a:pt x="74" y="114"/>
                </a:lnTo>
                <a:lnTo>
                  <a:pt x="76" y="100"/>
                </a:lnTo>
                <a:lnTo>
                  <a:pt x="80" y="88"/>
                </a:lnTo>
                <a:lnTo>
                  <a:pt x="80" y="88"/>
                </a:lnTo>
                <a:lnTo>
                  <a:pt x="84" y="78"/>
                </a:lnTo>
                <a:lnTo>
                  <a:pt x="84" y="74"/>
                </a:lnTo>
                <a:lnTo>
                  <a:pt x="84" y="74"/>
                </a:lnTo>
                <a:lnTo>
                  <a:pt x="84" y="70"/>
                </a:lnTo>
                <a:lnTo>
                  <a:pt x="84" y="70"/>
                </a:lnTo>
                <a:lnTo>
                  <a:pt x="86" y="68"/>
                </a:lnTo>
                <a:lnTo>
                  <a:pt x="86" y="68"/>
                </a:lnTo>
                <a:lnTo>
                  <a:pt x="86" y="68"/>
                </a:lnTo>
                <a:lnTo>
                  <a:pt x="88" y="70"/>
                </a:lnTo>
                <a:lnTo>
                  <a:pt x="88" y="70"/>
                </a:lnTo>
                <a:lnTo>
                  <a:pt x="88" y="76"/>
                </a:lnTo>
                <a:lnTo>
                  <a:pt x="88" y="76"/>
                </a:lnTo>
                <a:lnTo>
                  <a:pt x="92" y="80"/>
                </a:lnTo>
                <a:lnTo>
                  <a:pt x="92" y="80"/>
                </a:lnTo>
                <a:lnTo>
                  <a:pt x="100" y="86"/>
                </a:lnTo>
                <a:lnTo>
                  <a:pt x="100" y="86"/>
                </a:lnTo>
                <a:lnTo>
                  <a:pt x="100" y="88"/>
                </a:lnTo>
                <a:lnTo>
                  <a:pt x="100" y="88"/>
                </a:lnTo>
                <a:lnTo>
                  <a:pt x="98" y="86"/>
                </a:lnTo>
                <a:lnTo>
                  <a:pt x="98" y="86"/>
                </a:lnTo>
                <a:lnTo>
                  <a:pt x="96" y="92"/>
                </a:lnTo>
                <a:lnTo>
                  <a:pt x="92" y="100"/>
                </a:lnTo>
                <a:lnTo>
                  <a:pt x="92" y="100"/>
                </a:lnTo>
                <a:lnTo>
                  <a:pt x="88" y="106"/>
                </a:lnTo>
                <a:lnTo>
                  <a:pt x="88" y="106"/>
                </a:lnTo>
                <a:lnTo>
                  <a:pt x="88" y="104"/>
                </a:lnTo>
                <a:lnTo>
                  <a:pt x="88" y="104"/>
                </a:lnTo>
                <a:lnTo>
                  <a:pt x="86" y="90"/>
                </a:lnTo>
                <a:lnTo>
                  <a:pt x="86" y="90"/>
                </a:lnTo>
                <a:lnTo>
                  <a:pt x="84" y="80"/>
                </a:lnTo>
                <a:lnTo>
                  <a:pt x="84" y="76"/>
                </a:lnTo>
                <a:lnTo>
                  <a:pt x="84" y="76"/>
                </a:lnTo>
                <a:lnTo>
                  <a:pt x="84" y="74"/>
                </a:lnTo>
                <a:lnTo>
                  <a:pt x="84" y="74"/>
                </a:lnTo>
                <a:lnTo>
                  <a:pt x="84" y="82"/>
                </a:lnTo>
                <a:lnTo>
                  <a:pt x="84" y="82"/>
                </a:lnTo>
                <a:lnTo>
                  <a:pt x="84" y="88"/>
                </a:lnTo>
                <a:lnTo>
                  <a:pt x="86" y="98"/>
                </a:lnTo>
                <a:lnTo>
                  <a:pt x="86" y="98"/>
                </a:lnTo>
                <a:lnTo>
                  <a:pt x="88" y="106"/>
                </a:lnTo>
                <a:lnTo>
                  <a:pt x="88" y="106"/>
                </a:lnTo>
                <a:lnTo>
                  <a:pt x="92" y="100"/>
                </a:lnTo>
                <a:lnTo>
                  <a:pt x="92" y="100"/>
                </a:lnTo>
                <a:lnTo>
                  <a:pt x="94" y="94"/>
                </a:lnTo>
                <a:lnTo>
                  <a:pt x="94" y="94"/>
                </a:lnTo>
                <a:lnTo>
                  <a:pt x="94" y="92"/>
                </a:lnTo>
                <a:lnTo>
                  <a:pt x="94" y="92"/>
                </a:lnTo>
                <a:lnTo>
                  <a:pt x="96" y="92"/>
                </a:lnTo>
                <a:lnTo>
                  <a:pt x="96" y="92"/>
                </a:lnTo>
                <a:lnTo>
                  <a:pt x="96" y="88"/>
                </a:lnTo>
                <a:lnTo>
                  <a:pt x="96" y="88"/>
                </a:lnTo>
                <a:lnTo>
                  <a:pt x="98" y="88"/>
                </a:lnTo>
                <a:lnTo>
                  <a:pt x="100" y="88"/>
                </a:lnTo>
                <a:lnTo>
                  <a:pt x="100" y="88"/>
                </a:lnTo>
                <a:lnTo>
                  <a:pt x="96" y="90"/>
                </a:lnTo>
                <a:lnTo>
                  <a:pt x="96" y="92"/>
                </a:lnTo>
                <a:lnTo>
                  <a:pt x="96" y="92"/>
                </a:lnTo>
                <a:lnTo>
                  <a:pt x="94" y="94"/>
                </a:lnTo>
                <a:lnTo>
                  <a:pt x="94" y="94"/>
                </a:lnTo>
                <a:lnTo>
                  <a:pt x="96" y="96"/>
                </a:lnTo>
                <a:lnTo>
                  <a:pt x="96" y="96"/>
                </a:lnTo>
                <a:lnTo>
                  <a:pt x="98" y="96"/>
                </a:lnTo>
                <a:lnTo>
                  <a:pt x="98" y="98"/>
                </a:lnTo>
                <a:lnTo>
                  <a:pt x="98" y="98"/>
                </a:lnTo>
                <a:lnTo>
                  <a:pt x="96" y="104"/>
                </a:lnTo>
                <a:lnTo>
                  <a:pt x="96" y="104"/>
                </a:lnTo>
                <a:lnTo>
                  <a:pt x="94" y="112"/>
                </a:lnTo>
                <a:lnTo>
                  <a:pt x="90" y="128"/>
                </a:lnTo>
                <a:lnTo>
                  <a:pt x="90" y="128"/>
                </a:lnTo>
                <a:lnTo>
                  <a:pt x="86" y="152"/>
                </a:lnTo>
                <a:lnTo>
                  <a:pt x="84" y="180"/>
                </a:lnTo>
                <a:lnTo>
                  <a:pt x="84" y="180"/>
                </a:lnTo>
                <a:lnTo>
                  <a:pt x="82" y="228"/>
                </a:lnTo>
                <a:lnTo>
                  <a:pt x="94" y="244"/>
                </a:lnTo>
                <a:lnTo>
                  <a:pt x="94" y="244"/>
                </a:lnTo>
                <a:lnTo>
                  <a:pt x="82" y="244"/>
                </a:lnTo>
                <a:lnTo>
                  <a:pt x="82" y="244"/>
                </a:lnTo>
                <a:close/>
                <a:moveTo>
                  <a:pt x="130" y="450"/>
                </a:moveTo>
                <a:lnTo>
                  <a:pt x="130" y="450"/>
                </a:lnTo>
                <a:lnTo>
                  <a:pt x="126" y="458"/>
                </a:lnTo>
                <a:lnTo>
                  <a:pt x="126" y="458"/>
                </a:lnTo>
                <a:lnTo>
                  <a:pt x="124" y="462"/>
                </a:lnTo>
                <a:lnTo>
                  <a:pt x="124" y="462"/>
                </a:lnTo>
                <a:lnTo>
                  <a:pt x="124" y="464"/>
                </a:lnTo>
                <a:lnTo>
                  <a:pt x="124" y="464"/>
                </a:lnTo>
                <a:lnTo>
                  <a:pt x="124" y="466"/>
                </a:lnTo>
                <a:lnTo>
                  <a:pt x="124" y="466"/>
                </a:lnTo>
                <a:lnTo>
                  <a:pt x="122" y="474"/>
                </a:lnTo>
                <a:lnTo>
                  <a:pt x="122" y="474"/>
                </a:lnTo>
                <a:lnTo>
                  <a:pt x="120" y="488"/>
                </a:lnTo>
                <a:lnTo>
                  <a:pt x="120" y="488"/>
                </a:lnTo>
                <a:lnTo>
                  <a:pt x="120" y="494"/>
                </a:lnTo>
                <a:lnTo>
                  <a:pt x="120" y="494"/>
                </a:lnTo>
                <a:lnTo>
                  <a:pt x="120" y="494"/>
                </a:lnTo>
                <a:lnTo>
                  <a:pt x="118" y="492"/>
                </a:lnTo>
                <a:lnTo>
                  <a:pt x="118" y="492"/>
                </a:lnTo>
                <a:lnTo>
                  <a:pt x="114" y="482"/>
                </a:lnTo>
                <a:lnTo>
                  <a:pt x="114" y="482"/>
                </a:lnTo>
                <a:lnTo>
                  <a:pt x="112" y="476"/>
                </a:lnTo>
                <a:lnTo>
                  <a:pt x="112" y="476"/>
                </a:lnTo>
                <a:lnTo>
                  <a:pt x="112" y="472"/>
                </a:lnTo>
                <a:lnTo>
                  <a:pt x="112" y="472"/>
                </a:lnTo>
                <a:lnTo>
                  <a:pt x="112" y="458"/>
                </a:lnTo>
                <a:lnTo>
                  <a:pt x="112" y="458"/>
                </a:lnTo>
                <a:lnTo>
                  <a:pt x="114" y="446"/>
                </a:lnTo>
                <a:lnTo>
                  <a:pt x="114" y="446"/>
                </a:lnTo>
                <a:lnTo>
                  <a:pt x="114" y="440"/>
                </a:lnTo>
                <a:lnTo>
                  <a:pt x="114" y="440"/>
                </a:lnTo>
                <a:lnTo>
                  <a:pt x="114" y="434"/>
                </a:lnTo>
                <a:lnTo>
                  <a:pt x="114" y="434"/>
                </a:lnTo>
                <a:lnTo>
                  <a:pt x="114" y="430"/>
                </a:lnTo>
                <a:lnTo>
                  <a:pt x="114" y="430"/>
                </a:lnTo>
                <a:lnTo>
                  <a:pt x="114" y="424"/>
                </a:lnTo>
                <a:lnTo>
                  <a:pt x="114" y="424"/>
                </a:lnTo>
                <a:lnTo>
                  <a:pt x="114" y="414"/>
                </a:lnTo>
                <a:lnTo>
                  <a:pt x="114" y="414"/>
                </a:lnTo>
                <a:lnTo>
                  <a:pt x="116" y="408"/>
                </a:lnTo>
                <a:lnTo>
                  <a:pt x="116" y="408"/>
                </a:lnTo>
                <a:lnTo>
                  <a:pt x="116" y="400"/>
                </a:lnTo>
                <a:lnTo>
                  <a:pt x="116" y="400"/>
                </a:lnTo>
                <a:lnTo>
                  <a:pt x="114" y="386"/>
                </a:lnTo>
                <a:lnTo>
                  <a:pt x="114" y="386"/>
                </a:lnTo>
                <a:lnTo>
                  <a:pt x="114" y="382"/>
                </a:lnTo>
                <a:lnTo>
                  <a:pt x="114" y="382"/>
                </a:lnTo>
                <a:lnTo>
                  <a:pt x="116" y="382"/>
                </a:lnTo>
                <a:lnTo>
                  <a:pt x="116" y="382"/>
                </a:lnTo>
                <a:lnTo>
                  <a:pt x="116" y="382"/>
                </a:lnTo>
                <a:lnTo>
                  <a:pt x="116" y="388"/>
                </a:lnTo>
                <a:lnTo>
                  <a:pt x="116" y="388"/>
                </a:lnTo>
                <a:lnTo>
                  <a:pt x="118" y="396"/>
                </a:lnTo>
                <a:lnTo>
                  <a:pt x="118" y="396"/>
                </a:lnTo>
                <a:lnTo>
                  <a:pt x="118" y="398"/>
                </a:lnTo>
                <a:lnTo>
                  <a:pt x="118" y="398"/>
                </a:lnTo>
                <a:lnTo>
                  <a:pt x="118" y="402"/>
                </a:lnTo>
                <a:lnTo>
                  <a:pt x="118" y="402"/>
                </a:lnTo>
                <a:lnTo>
                  <a:pt x="120" y="408"/>
                </a:lnTo>
                <a:lnTo>
                  <a:pt x="120" y="408"/>
                </a:lnTo>
                <a:lnTo>
                  <a:pt x="124" y="416"/>
                </a:lnTo>
                <a:lnTo>
                  <a:pt x="124" y="416"/>
                </a:lnTo>
                <a:lnTo>
                  <a:pt x="126" y="424"/>
                </a:lnTo>
                <a:lnTo>
                  <a:pt x="126" y="424"/>
                </a:lnTo>
                <a:lnTo>
                  <a:pt x="128" y="428"/>
                </a:lnTo>
                <a:lnTo>
                  <a:pt x="128" y="428"/>
                </a:lnTo>
                <a:lnTo>
                  <a:pt x="128" y="432"/>
                </a:lnTo>
                <a:lnTo>
                  <a:pt x="128" y="432"/>
                </a:lnTo>
                <a:lnTo>
                  <a:pt x="128" y="438"/>
                </a:lnTo>
                <a:lnTo>
                  <a:pt x="128" y="438"/>
                </a:lnTo>
                <a:lnTo>
                  <a:pt x="130" y="442"/>
                </a:lnTo>
                <a:lnTo>
                  <a:pt x="130" y="442"/>
                </a:lnTo>
                <a:lnTo>
                  <a:pt x="130" y="444"/>
                </a:lnTo>
                <a:lnTo>
                  <a:pt x="130" y="444"/>
                </a:lnTo>
                <a:lnTo>
                  <a:pt x="130" y="448"/>
                </a:lnTo>
                <a:lnTo>
                  <a:pt x="130" y="448"/>
                </a:lnTo>
                <a:lnTo>
                  <a:pt x="130" y="450"/>
                </a:lnTo>
                <a:lnTo>
                  <a:pt x="130" y="450"/>
                </a:lnTo>
                <a:close/>
                <a:moveTo>
                  <a:pt x="150" y="216"/>
                </a:moveTo>
                <a:lnTo>
                  <a:pt x="150" y="216"/>
                </a:lnTo>
                <a:lnTo>
                  <a:pt x="146" y="218"/>
                </a:lnTo>
                <a:lnTo>
                  <a:pt x="142" y="218"/>
                </a:lnTo>
                <a:lnTo>
                  <a:pt x="142" y="218"/>
                </a:lnTo>
                <a:lnTo>
                  <a:pt x="134" y="222"/>
                </a:lnTo>
                <a:lnTo>
                  <a:pt x="134" y="222"/>
                </a:lnTo>
                <a:lnTo>
                  <a:pt x="126" y="226"/>
                </a:lnTo>
                <a:lnTo>
                  <a:pt x="126" y="226"/>
                </a:lnTo>
                <a:lnTo>
                  <a:pt x="118" y="232"/>
                </a:lnTo>
                <a:lnTo>
                  <a:pt x="118" y="232"/>
                </a:lnTo>
                <a:lnTo>
                  <a:pt x="114" y="234"/>
                </a:lnTo>
                <a:lnTo>
                  <a:pt x="114" y="236"/>
                </a:lnTo>
                <a:lnTo>
                  <a:pt x="114" y="236"/>
                </a:lnTo>
                <a:lnTo>
                  <a:pt x="116" y="238"/>
                </a:lnTo>
                <a:lnTo>
                  <a:pt x="116" y="238"/>
                </a:lnTo>
                <a:lnTo>
                  <a:pt x="116" y="238"/>
                </a:lnTo>
                <a:lnTo>
                  <a:pt x="110" y="240"/>
                </a:lnTo>
                <a:lnTo>
                  <a:pt x="110" y="240"/>
                </a:lnTo>
                <a:lnTo>
                  <a:pt x="96" y="242"/>
                </a:lnTo>
                <a:lnTo>
                  <a:pt x="96" y="242"/>
                </a:lnTo>
                <a:lnTo>
                  <a:pt x="106" y="234"/>
                </a:lnTo>
                <a:lnTo>
                  <a:pt x="106" y="234"/>
                </a:lnTo>
                <a:lnTo>
                  <a:pt x="112" y="228"/>
                </a:lnTo>
                <a:lnTo>
                  <a:pt x="112" y="228"/>
                </a:lnTo>
                <a:lnTo>
                  <a:pt x="112" y="198"/>
                </a:lnTo>
                <a:lnTo>
                  <a:pt x="112" y="198"/>
                </a:lnTo>
                <a:lnTo>
                  <a:pt x="114" y="152"/>
                </a:lnTo>
                <a:lnTo>
                  <a:pt x="114" y="152"/>
                </a:lnTo>
                <a:lnTo>
                  <a:pt x="112" y="122"/>
                </a:lnTo>
                <a:lnTo>
                  <a:pt x="112" y="122"/>
                </a:lnTo>
                <a:lnTo>
                  <a:pt x="110" y="106"/>
                </a:lnTo>
                <a:lnTo>
                  <a:pt x="106" y="98"/>
                </a:lnTo>
                <a:lnTo>
                  <a:pt x="110" y="94"/>
                </a:lnTo>
                <a:lnTo>
                  <a:pt x="110" y="94"/>
                </a:lnTo>
                <a:lnTo>
                  <a:pt x="118" y="104"/>
                </a:lnTo>
                <a:lnTo>
                  <a:pt x="118" y="104"/>
                </a:lnTo>
                <a:lnTo>
                  <a:pt x="120" y="102"/>
                </a:lnTo>
                <a:lnTo>
                  <a:pt x="120" y="102"/>
                </a:lnTo>
                <a:lnTo>
                  <a:pt x="126" y="90"/>
                </a:lnTo>
                <a:lnTo>
                  <a:pt x="126" y="90"/>
                </a:lnTo>
                <a:lnTo>
                  <a:pt x="126" y="88"/>
                </a:lnTo>
                <a:lnTo>
                  <a:pt x="126" y="88"/>
                </a:lnTo>
                <a:lnTo>
                  <a:pt x="122" y="98"/>
                </a:lnTo>
                <a:lnTo>
                  <a:pt x="122" y="98"/>
                </a:lnTo>
                <a:lnTo>
                  <a:pt x="118" y="104"/>
                </a:lnTo>
                <a:lnTo>
                  <a:pt x="118" y="104"/>
                </a:lnTo>
                <a:lnTo>
                  <a:pt x="116" y="100"/>
                </a:lnTo>
                <a:lnTo>
                  <a:pt x="116" y="100"/>
                </a:lnTo>
                <a:lnTo>
                  <a:pt x="106" y="88"/>
                </a:lnTo>
                <a:lnTo>
                  <a:pt x="106" y="88"/>
                </a:lnTo>
                <a:lnTo>
                  <a:pt x="104" y="86"/>
                </a:lnTo>
                <a:lnTo>
                  <a:pt x="104" y="86"/>
                </a:lnTo>
                <a:lnTo>
                  <a:pt x="110" y="82"/>
                </a:lnTo>
                <a:lnTo>
                  <a:pt x="110" y="82"/>
                </a:lnTo>
                <a:lnTo>
                  <a:pt x="114" y="80"/>
                </a:lnTo>
                <a:lnTo>
                  <a:pt x="114" y="80"/>
                </a:lnTo>
                <a:lnTo>
                  <a:pt x="118" y="78"/>
                </a:lnTo>
                <a:lnTo>
                  <a:pt x="120" y="76"/>
                </a:lnTo>
                <a:lnTo>
                  <a:pt x="120" y="76"/>
                </a:lnTo>
                <a:lnTo>
                  <a:pt x="126" y="70"/>
                </a:lnTo>
                <a:lnTo>
                  <a:pt x="126" y="70"/>
                </a:lnTo>
                <a:lnTo>
                  <a:pt x="126" y="82"/>
                </a:lnTo>
                <a:lnTo>
                  <a:pt x="126" y="82"/>
                </a:lnTo>
                <a:lnTo>
                  <a:pt x="126" y="100"/>
                </a:lnTo>
                <a:lnTo>
                  <a:pt x="126" y="100"/>
                </a:lnTo>
                <a:lnTo>
                  <a:pt x="124" y="128"/>
                </a:lnTo>
                <a:lnTo>
                  <a:pt x="124" y="128"/>
                </a:lnTo>
                <a:lnTo>
                  <a:pt x="124" y="146"/>
                </a:lnTo>
                <a:lnTo>
                  <a:pt x="126" y="160"/>
                </a:lnTo>
                <a:lnTo>
                  <a:pt x="126" y="160"/>
                </a:lnTo>
                <a:lnTo>
                  <a:pt x="130" y="172"/>
                </a:lnTo>
                <a:lnTo>
                  <a:pt x="136" y="184"/>
                </a:lnTo>
                <a:lnTo>
                  <a:pt x="136" y="184"/>
                </a:lnTo>
                <a:lnTo>
                  <a:pt x="140" y="188"/>
                </a:lnTo>
                <a:lnTo>
                  <a:pt x="142" y="192"/>
                </a:lnTo>
                <a:lnTo>
                  <a:pt x="142" y="192"/>
                </a:lnTo>
                <a:lnTo>
                  <a:pt x="152" y="202"/>
                </a:lnTo>
                <a:lnTo>
                  <a:pt x="152" y="202"/>
                </a:lnTo>
                <a:lnTo>
                  <a:pt x="150" y="204"/>
                </a:lnTo>
                <a:lnTo>
                  <a:pt x="152" y="206"/>
                </a:lnTo>
                <a:lnTo>
                  <a:pt x="152" y="206"/>
                </a:lnTo>
                <a:lnTo>
                  <a:pt x="156" y="208"/>
                </a:lnTo>
                <a:lnTo>
                  <a:pt x="156" y="208"/>
                </a:lnTo>
                <a:lnTo>
                  <a:pt x="156" y="212"/>
                </a:lnTo>
                <a:lnTo>
                  <a:pt x="156" y="212"/>
                </a:lnTo>
                <a:lnTo>
                  <a:pt x="150" y="216"/>
                </a:lnTo>
                <a:lnTo>
                  <a:pt x="150" y="216"/>
                </a:lnTo>
                <a:close/>
                <a:moveTo>
                  <a:pt x="174" y="232"/>
                </a:moveTo>
                <a:lnTo>
                  <a:pt x="174" y="232"/>
                </a:lnTo>
                <a:lnTo>
                  <a:pt x="174" y="232"/>
                </a:lnTo>
                <a:lnTo>
                  <a:pt x="174" y="232"/>
                </a:lnTo>
                <a:lnTo>
                  <a:pt x="172" y="232"/>
                </a:lnTo>
                <a:lnTo>
                  <a:pt x="172" y="232"/>
                </a:lnTo>
                <a:lnTo>
                  <a:pt x="172" y="232"/>
                </a:lnTo>
                <a:lnTo>
                  <a:pt x="172" y="232"/>
                </a:lnTo>
                <a:lnTo>
                  <a:pt x="172" y="232"/>
                </a:lnTo>
                <a:lnTo>
                  <a:pt x="166" y="224"/>
                </a:lnTo>
                <a:lnTo>
                  <a:pt x="166" y="224"/>
                </a:lnTo>
                <a:lnTo>
                  <a:pt x="158" y="214"/>
                </a:lnTo>
                <a:lnTo>
                  <a:pt x="158" y="214"/>
                </a:lnTo>
                <a:lnTo>
                  <a:pt x="158" y="212"/>
                </a:lnTo>
                <a:lnTo>
                  <a:pt x="158" y="212"/>
                </a:lnTo>
                <a:lnTo>
                  <a:pt x="170" y="222"/>
                </a:lnTo>
                <a:lnTo>
                  <a:pt x="170" y="222"/>
                </a:lnTo>
                <a:lnTo>
                  <a:pt x="176" y="232"/>
                </a:lnTo>
                <a:lnTo>
                  <a:pt x="176" y="232"/>
                </a:lnTo>
                <a:lnTo>
                  <a:pt x="174" y="232"/>
                </a:lnTo>
                <a:lnTo>
                  <a:pt x="174" y="232"/>
                </a:lnTo>
                <a:close/>
                <a:moveTo>
                  <a:pt x="192" y="172"/>
                </a:moveTo>
                <a:lnTo>
                  <a:pt x="192" y="172"/>
                </a:lnTo>
                <a:lnTo>
                  <a:pt x="190" y="178"/>
                </a:lnTo>
                <a:lnTo>
                  <a:pt x="190" y="178"/>
                </a:lnTo>
                <a:lnTo>
                  <a:pt x="188" y="182"/>
                </a:lnTo>
                <a:lnTo>
                  <a:pt x="188" y="182"/>
                </a:lnTo>
                <a:lnTo>
                  <a:pt x="188" y="184"/>
                </a:lnTo>
                <a:lnTo>
                  <a:pt x="188" y="184"/>
                </a:lnTo>
                <a:lnTo>
                  <a:pt x="186" y="186"/>
                </a:lnTo>
                <a:lnTo>
                  <a:pt x="186" y="184"/>
                </a:lnTo>
                <a:lnTo>
                  <a:pt x="186" y="184"/>
                </a:lnTo>
                <a:lnTo>
                  <a:pt x="186" y="180"/>
                </a:lnTo>
                <a:lnTo>
                  <a:pt x="186" y="180"/>
                </a:lnTo>
                <a:lnTo>
                  <a:pt x="186" y="174"/>
                </a:lnTo>
                <a:lnTo>
                  <a:pt x="186" y="174"/>
                </a:lnTo>
                <a:lnTo>
                  <a:pt x="186" y="168"/>
                </a:lnTo>
                <a:lnTo>
                  <a:pt x="186" y="168"/>
                </a:lnTo>
                <a:lnTo>
                  <a:pt x="186" y="164"/>
                </a:lnTo>
                <a:lnTo>
                  <a:pt x="186" y="164"/>
                </a:lnTo>
                <a:lnTo>
                  <a:pt x="188" y="162"/>
                </a:lnTo>
                <a:lnTo>
                  <a:pt x="188" y="162"/>
                </a:lnTo>
                <a:lnTo>
                  <a:pt x="190" y="164"/>
                </a:lnTo>
                <a:lnTo>
                  <a:pt x="190" y="164"/>
                </a:lnTo>
                <a:lnTo>
                  <a:pt x="194" y="168"/>
                </a:lnTo>
                <a:lnTo>
                  <a:pt x="194" y="168"/>
                </a:lnTo>
                <a:lnTo>
                  <a:pt x="194" y="170"/>
                </a:lnTo>
                <a:lnTo>
                  <a:pt x="194" y="170"/>
                </a:lnTo>
                <a:lnTo>
                  <a:pt x="192" y="172"/>
                </a:lnTo>
                <a:lnTo>
                  <a:pt x="192" y="1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" name="Hộp_Văn_Bản 12"/>
          <p:cNvSpPr txBox="1"/>
          <p:nvPr/>
        </p:nvSpPr>
        <p:spPr>
          <a:xfrm>
            <a:off x="3751263" y="188913"/>
            <a:ext cx="260039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Ví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dụ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Kruskal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658718" y="2187451"/>
            <a:ext cx="600913" cy="432048"/>
          </a:xfrm>
          <a:prstGeom prst="ellips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x1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871328" y="1102296"/>
            <a:ext cx="61244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x2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883792" y="3017149"/>
            <a:ext cx="599976" cy="411849"/>
          </a:xfrm>
          <a:prstGeom prst="ellips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x3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47864" y="1086143"/>
            <a:ext cx="64807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x4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347864" y="3017150"/>
            <a:ext cx="648072" cy="411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x5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44008" y="2060847"/>
            <a:ext cx="640780" cy="432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x6</a:t>
            </a:r>
            <a:endParaRPr lang="vi-VN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/>
          <p:cNvCxnSpPr>
            <a:stCxn id="2" idx="7"/>
            <a:endCxn id="3" idx="3"/>
          </p:cNvCxnSpPr>
          <p:nvPr/>
        </p:nvCxnSpPr>
        <p:spPr>
          <a:xfrm flipV="1">
            <a:off x="1171629" y="1471072"/>
            <a:ext cx="789389" cy="779651"/>
          </a:xfrm>
          <a:prstGeom prst="line">
            <a:avLst/>
          </a:prstGeom>
          <a:ln>
            <a:solidFill>
              <a:schemeClr val="tx2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3" idx="6"/>
            <a:endCxn id="5" idx="2"/>
          </p:cNvCxnSpPr>
          <p:nvPr/>
        </p:nvCxnSpPr>
        <p:spPr>
          <a:xfrm flipV="1">
            <a:off x="2483768" y="1302167"/>
            <a:ext cx="864096" cy="16153"/>
          </a:xfrm>
          <a:prstGeom prst="line">
            <a:avLst/>
          </a:prstGeom>
          <a:ln>
            <a:solidFill>
              <a:schemeClr val="accent4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5"/>
            <a:endCxn id="8" idx="1"/>
          </p:cNvCxnSpPr>
          <p:nvPr/>
        </p:nvCxnSpPr>
        <p:spPr>
          <a:xfrm>
            <a:off x="3901028" y="1454919"/>
            <a:ext cx="836820" cy="669200"/>
          </a:xfrm>
          <a:prstGeom prst="line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3"/>
            <a:endCxn id="6" idx="7"/>
          </p:cNvCxnSpPr>
          <p:nvPr/>
        </p:nvCxnSpPr>
        <p:spPr>
          <a:xfrm flipH="1">
            <a:off x="3901028" y="2429624"/>
            <a:ext cx="836820" cy="647840"/>
          </a:xfrm>
          <a:prstGeom prst="line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2"/>
            <a:endCxn id="4" idx="6"/>
          </p:cNvCxnSpPr>
          <p:nvPr/>
        </p:nvCxnSpPr>
        <p:spPr>
          <a:xfrm flipH="1" flipV="1">
            <a:off x="2483768" y="3223074"/>
            <a:ext cx="864096" cy="1"/>
          </a:xfrm>
          <a:prstGeom prst="line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2"/>
            <a:endCxn id="2" idx="5"/>
          </p:cNvCxnSpPr>
          <p:nvPr/>
        </p:nvCxnSpPr>
        <p:spPr>
          <a:xfrm flipH="1" flipV="1">
            <a:off x="1171629" y="2556227"/>
            <a:ext cx="712163" cy="666847"/>
          </a:xfrm>
          <a:prstGeom prst="line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" idx="4"/>
            <a:endCxn id="4" idx="0"/>
          </p:cNvCxnSpPr>
          <p:nvPr/>
        </p:nvCxnSpPr>
        <p:spPr>
          <a:xfrm>
            <a:off x="2177548" y="1534344"/>
            <a:ext cx="6232" cy="1482805"/>
          </a:xfrm>
          <a:prstGeom prst="line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4"/>
            <a:endCxn id="6" idx="0"/>
          </p:cNvCxnSpPr>
          <p:nvPr/>
        </p:nvCxnSpPr>
        <p:spPr>
          <a:xfrm>
            <a:off x="3671900" y="1518191"/>
            <a:ext cx="0" cy="1498959"/>
          </a:xfrm>
          <a:prstGeom prst="line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3"/>
            <a:endCxn id="4" idx="7"/>
          </p:cNvCxnSpPr>
          <p:nvPr/>
        </p:nvCxnSpPr>
        <p:spPr>
          <a:xfrm flipH="1">
            <a:off x="2395904" y="1454919"/>
            <a:ext cx="1046868" cy="1622544"/>
          </a:xfrm>
          <a:prstGeom prst="line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921582" y="20992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vi-VN" dirty="0"/>
          </a:p>
        </p:txBody>
      </p:sp>
      <p:sp>
        <p:nvSpPr>
          <p:cNvPr id="39" name="TextBox 38"/>
          <p:cNvSpPr txBox="1"/>
          <p:nvPr/>
        </p:nvSpPr>
        <p:spPr>
          <a:xfrm>
            <a:off x="3693484" y="21057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vi-VN" dirty="0"/>
          </a:p>
        </p:txBody>
      </p:sp>
      <p:sp>
        <p:nvSpPr>
          <p:cNvPr id="40" name="TextBox 39"/>
          <p:cNvSpPr txBox="1"/>
          <p:nvPr/>
        </p:nvSpPr>
        <p:spPr>
          <a:xfrm>
            <a:off x="4386423" y="26194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vi-VN" dirty="0"/>
          </a:p>
        </p:txBody>
      </p:sp>
      <p:sp>
        <p:nvSpPr>
          <p:cNvPr id="41" name="TextBox 40"/>
          <p:cNvSpPr txBox="1"/>
          <p:nvPr/>
        </p:nvSpPr>
        <p:spPr>
          <a:xfrm>
            <a:off x="1214804" y="16177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vi-VN" dirty="0"/>
          </a:p>
        </p:txBody>
      </p:sp>
      <p:sp>
        <p:nvSpPr>
          <p:cNvPr id="42" name="TextBox 41"/>
          <p:cNvSpPr txBox="1"/>
          <p:nvPr/>
        </p:nvSpPr>
        <p:spPr>
          <a:xfrm>
            <a:off x="2772451" y="9399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vi-VN" dirty="0"/>
          </a:p>
        </p:txBody>
      </p:sp>
      <p:sp>
        <p:nvSpPr>
          <p:cNvPr id="43" name="TextBox 42"/>
          <p:cNvSpPr txBox="1"/>
          <p:nvPr/>
        </p:nvSpPr>
        <p:spPr>
          <a:xfrm>
            <a:off x="4386423" y="1579333"/>
            <a:ext cx="41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vi-VN" dirty="0"/>
          </a:p>
        </p:txBody>
      </p:sp>
      <p:sp>
        <p:nvSpPr>
          <p:cNvPr id="44" name="TextBox 43"/>
          <p:cNvSpPr txBox="1"/>
          <p:nvPr/>
        </p:nvSpPr>
        <p:spPr>
          <a:xfrm>
            <a:off x="1235720" y="28041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vi-VN" dirty="0"/>
          </a:p>
        </p:txBody>
      </p:sp>
      <p:sp>
        <p:nvSpPr>
          <p:cNvPr id="45" name="TextBox 44"/>
          <p:cNvSpPr txBox="1"/>
          <p:nvPr/>
        </p:nvSpPr>
        <p:spPr>
          <a:xfrm>
            <a:off x="2710971" y="1998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vi-VN" dirty="0"/>
          </a:p>
        </p:txBody>
      </p:sp>
      <p:sp>
        <p:nvSpPr>
          <p:cNvPr id="46" name="TextBox 45"/>
          <p:cNvSpPr txBox="1"/>
          <p:nvPr/>
        </p:nvSpPr>
        <p:spPr>
          <a:xfrm>
            <a:off x="2731027" y="32615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 animBg="1"/>
      <p:bldP spid="3" grpId="0" animBg="1"/>
      <p:bldP spid="4" grpId="0" animBg="1"/>
      <p:bldP spid="5" grpId="0" animBg="1"/>
      <p:bldP spid="6" grpId="0" animBg="1"/>
      <p:bldP spid="8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535838" y="4917824"/>
            <a:ext cx="1262667" cy="1031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19459" name="Picture 5" descr="Fresh basil copy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4788" y="2403475"/>
            <a:ext cx="3810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reeform 10"/>
          <p:cNvSpPr>
            <a:spLocks noEditPoints="1"/>
          </p:cNvSpPr>
          <p:nvPr/>
        </p:nvSpPr>
        <p:spPr bwMode="auto">
          <a:xfrm flipH="1">
            <a:off x="5148064" y="4715470"/>
            <a:ext cx="685800" cy="1593850"/>
          </a:xfrm>
          <a:custGeom>
            <a:avLst/>
            <a:gdLst/>
            <a:ahLst/>
            <a:cxnLst>
              <a:cxn ang="0">
                <a:pos x="206" y="116"/>
              </a:cxn>
              <a:cxn ang="0">
                <a:pos x="192" y="94"/>
              </a:cxn>
              <a:cxn ang="0">
                <a:pos x="140" y="72"/>
              </a:cxn>
              <a:cxn ang="0">
                <a:pos x="130" y="54"/>
              </a:cxn>
              <a:cxn ang="0">
                <a:pos x="134" y="28"/>
              </a:cxn>
              <a:cxn ang="0">
                <a:pos x="106" y="0"/>
              </a:cxn>
              <a:cxn ang="0">
                <a:pos x="82" y="30"/>
              </a:cxn>
              <a:cxn ang="0">
                <a:pos x="86" y="54"/>
              </a:cxn>
              <a:cxn ang="0">
                <a:pos x="76" y="76"/>
              </a:cxn>
              <a:cxn ang="0">
                <a:pos x="44" y="86"/>
              </a:cxn>
              <a:cxn ang="0">
                <a:pos x="26" y="114"/>
              </a:cxn>
              <a:cxn ang="0">
                <a:pos x="12" y="142"/>
              </a:cxn>
              <a:cxn ang="0">
                <a:pos x="2" y="186"/>
              </a:cxn>
              <a:cxn ang="0">
                <a:pos x="24" y="232"/>
              </a:cxn>
              <a:cxn ang="0">
                <a:pos x="30" y="240"/>
              </a:cxn>
              <a:cxn ang="0">
                <a:pos x="36" y="264"/>
              </a:cxn>
              <a:cxn ang="0">
                <a:pos x="46" y="322"/>
              </a:cxn>
              <a:cxn ang="0">
                <a:pos x="60" y="368"/>
              </a:cxn>
              <a:cxn ang="0">
                <a:pos x="70" y="458"/>
              </a:cxn>
              <a:cxn ang="0">
                <a:pos x="74" y="510"/>
              </a:cxn>
              <a:cxn ang="0">
                <a:pos x="76" y="526"/>
              </a:cxn>
              <a:cxn ang="0">
                <a:pos x="72" y="538"/>
              </a:cxn>
              <a:cxn ang="0">
                <a:pos x="56" y="552"/>
              </a:cxn>
              <a:cxn ang="0">
                <a:pos x="98" y="550"/>
              </a:cxn>
              <a:cxn ang="0">
                <a:pos x="118" y="530"/>
              </a:cxn>
              <a:cxn ang="0">
                <a:pos x="126" y="536"/>
              </a:cxn>
              <a:cxn ang="0">
                <a:pos x="118" y="552"/>
              </a:cxn>
              <a:cxn ang="0">
                <a:pos x="112" y="568"/>
              </a:cxn>
              <a:cxn ang="0">
                <a:pos x="150" y="568"/>
              </a:cxn>
              <a:cxn ang="0">
                <a:pos x="160" y="546"/>
              </a:cxn>
              <a:cxn ang="0">
                <a:pos x="166" y="524"/>
              </a:cxn>
              <a:cxn ang="0">
                <a:pos x="170" y="404"/>
              </a:cxn>
              <a:cxn ang="0">
                <a:pos x="178" y="322"/>
              </a:cxn>
              <a:cxn ang="0">
                <a:pos x="202" y="302"/>
              </a:cxn>
              <a:cxn ang="0">
                <a:pos x="198" y="246"/>
              </a:cxn>
              <a:cxn ang="0">
                <a:pos x="206" y="216"/>
              </a:cxn>
              <a:cxn ang="0">
                <a:pos x="234" y="156"/>
              </a:cxn>
              <a:cxn ang="0">
                <a:pos x="42" y="174"/>
              </a:cxn>
              <a:cxn ang="0">
                <a:pos x="44" y="230"/>
              </a:cxn>
              <a:cxn ang="0">
                <a:pos x="76" y="528"/>
              </a:cxn>
              <a:cxn ang="0">
                <a:pos x="66" y="228"/>
              </a:cxn>
              <a:cxn ang="0">
                <a:pos x="76" y="100"/>
              </a:cxn>
              <a:cxn ang="0">
                <a:pos x="92" y="80"/>
              </a:cxn>
              <a:cxn ang="0">
                <a:pos x="84" y="80"/>
              </a:cxn>
              <a:cxn ang="0">
                <a:pos x="94" y="92"/>
              </a:cxn>
              <a:cxn ang="0">
                <a:pos x="98" y="96"/>
              </a:cxn>
              <a:cxn ang="0">
                <a:pos x="130" y="450"/>
              </a:cxn>
              <a:cxn ang="0">
                <a:pos x="120" y="494"/>
              </a:cxn>
              <a:cxn ang="0">
                <a:pos x="114" y="434"/>
              </a:cxn>
              <a:cxn ang="0">
                <a:pos x="116" y="382"/>
              </a:cxn>
              <a:cxn ang="0">
                <a:pos x="128" y="428"/>
              </a:cxn>
              <a:cxn ang="0">
                <a:pos x="146" y="218"/>
              </a:cxn>
              <a:cxn ang="0">
                <a:pos x="110" y="240"/>
              </a:cxn>
              <a:cxn ang="0">
                <a:pos x="110" y="94"/>
              </a:cxn>
              <a:cxn ang="0">
                <a:pos x="106" y="88"/>
              </a:cxn>
              <a:cxn ang="0">
                <a:pos x="124" y="128"/>
              </a:cxn>
              <a:cxn ang="0">
                <a:pos x="156" y="208"/>
              </a:cxn>
              <a:cxn ang="0">
                <a:pos x="166" y="224"/>
              </a:cxn>
              <a:cxn ang="0">
                <a:pos x="188" y="182"/>
              </a:cxn>
              <a:cxn ang="0">
                <a:pos x="190" y="164"/>
              </a:cxn>
            </a:cxnLst>
            <a:rect l="0" t="0" r="r" b="b"/>
            <a:pathLst>
              <a:path w="236" h="572">
                <a:moveTo>
                  <a:pt x="234" y="156"/>
                </a:moveTo>
                <a:lnTo>
                  <a:pt x="234" y="156"/>
                </a:lnTo>
                <a:lnTo>
                  <a:pt x="226" y="144"/>
                </a:lnTo>
                <a:lnTo>
                  <a:pt x="222" y="136"/>
                </a:lnTo>
                <a:lnTo>
                  <a:pt x="222" y="136"/>
                </a:lnTo>
                <a:lnTo>
                  <a:pt x="216" y="128"/>
                </a:lnTo>
                <a:lnTo>
                  <a:pt x="216" y="128"/>
                </a:lnTo>
                <a:lnTo>
                  <a:pt x="214" y="126"/>
                </a:lnTo>
                <a:lnTo>
                  <a:pt x="214" y="126"/>
                </a:lnTo>
                <a:lnTo>
                  <a:pt x="214" y="126"/>
                </a:lnTo>
                <a:lnTo>
                  <a:pt x="212" y="124"/>
                </a:lnTo>
                <a:lnTo>
                  <a:pt x="212" y="124"/>
                </a:lnTo>
                <a:lnTo>
                  <a:pt x="208" y="118"/>
                </a:lnTo>
                <a:lnTo>
                  <a:pt x="208" y="118"/>
                </a:lnTo>
                <a:lnTo>
                  <a:pt x="206" y="116"/>
                </a:lnTo>
                <a:lnTo>
                  <a:pt x="206" y="116"/>
                </a:lnTo>
                <a:lnTo>
                  <a:pt x="204" y="112"/>
                </a:lnTo>
                <a:lnTo>
                  <a:pt x="204" y="112"/>
                </a:lnTo>
                <a:lnTo>
                  <a:pt x="202" y="110"/>
                </a:lnTo>
                <a:lnTo>
                  <a:pt x="202" y="110"/>
                </a:lnTo>
                <a:lnTo>
                  <a:pt x="198" y="106"/>
                </a:lnTo>
                <a:lnTo>
                  <a:pt x="198" y="106"/>
                </a:lnTo>
                <a:lnTo>
                  <a:pt x="196" y="106"/>
                </a:lnTo>
                <a:lnTo>
                  <a:pt x="196" y="106"/>
                </a:lnTo>
                <a:lnTo>
                  <a:pt x="196" y="104"/>
                </a:lnTo>
                <a:lnTo>
                  <a:pt x="196" y="104"/>
                </a:lnTo>
                <a:lnTo>
                  <a:pt x="194" y="100"/>
                </a:lnTo>
                <a:lnTo>
                  <a:pt x="194" y="100"/>
                </a:lnTo>
                <a:lnTo>
                  <a:pt x="194" y="96"/>
                </a:lnTo>
                <a:lnTo>
                  <a:pt x="194" y="96"/>
                </a:lnTo>
                <a:lnTo>
                  <a:pt x="192" y="94"/>
                </a:lnTo>
                <a:lnTo>
                  <a:pt x="192" y="94"/>
                </a:lnTo>
                <a:lnTo>
                  <a:pt x="190" y="88"/>
                </a:lnTo>
                <a:lnTo>
                  <a:pt x="190" y="88"/>
                </a:lnTo>
                <a:lnTo>
                  <a:pt x="188" y="84"/>
                </a:lnTo>
                <a:lnTo>
                  <a:pt x="186" y="82"/>
                </a:lnTo>
                <a:lnTo>
                  <a:pt x="186" y="82"/>
                </a:lnTo>
                <a:lnTo>
                  <a:pt x="186" y="82"/>
                </a:lnTo>
                <a:lnTo>
                  <a:pt x="186" y="82"/>
                </a:lnTo>
                <a:lnTo>
                  <a:pt x="182" y="80"/>
                </a:lnTo>
                <a:lnTo>
                  <a:pt x="182" y="80"/>
                </a:lnTo>
                <a:lnTo>
                  <a:pt x="176" y="80"/>
                </a:lnTo>
                <a:lnTo>
                  <a:pt x="176" y="80"/>
                </a:lnTo>
                <a:lnTo>
                  <a:pt x="166" y="78"/>
                </a:lnTo>
                <a:lnTo>
                  <a:pt x="166" y="78"/>
                </a:lnTo>
                <a:lnTo>
                  <a:pt x="154" y="76"/>
                </a:lnTo>
                <a:lnTo>
                  <a:pt x="154" y="76"/>
                </a:lnTo>
                <a:lnTo>
                  <a:pt x="140" y="72"/>
                </a:lnTo>
                <a:lnTo>
                  <a:pt x="140" y="72"/>
                </a:lnTo>
                <a:lnTo>
                  <a:pt x="136" y="72"/>
                </a:lnTo>
                <a:lnTo>
                  <a:pt x="136" y="72"/>
                </a:lnTo>
                <a:lnTo>
                  <a:pt x="132" y="70"/>
                </a:lnTo>
                <a:lnTo>
                  <a:pt x="132" y="70"/>
                </a:lnTo>
                <a:lnTo>
                  <a:pt x="128" y="68"/>
                </a:lnTo>
                <a:lnTo>
                  <a:pt x="128" y="68"/>
                </a:lnTo>
                <a:lnTo>
                  <a:pt x="126" y="66"/>
                </a:lnTo>
                <a:lnTo>
                  <a:pt x="126" y="66"/>
                </a:lnTo>
                <a:lnTo>
                  <a:pt x="126" y="66"/>
                </a:lnTo>
                <a:lnTo>
                  <a:pt x="128" y="54"/>
                </a:lnTo>
                <a:lnTo>
                  <a:pt x="128" y="54"/>
                </a:lnTo>
                <a:lnTo>
                  <a:pt x="130" y="54"/>
                </a:lnTo>
                <a:lnTo>
                  <a:pt x="130" y="54"/>
                </a:lnTo>
                <a:lnTo>
                  <a:pt x="130" y="54"/>
                </a:lnTo>
                <a:lnTo>
                  <a:pt x="130" y="54"/>
                </a:lnTo>
                <a:lnTo>
                  <a:pt x="132" y="52"/>
                </a:lnTo>
                <a:lnTo>
                  <a:pt x="132" y="52"/>
                </a:lnTo>
                <a:lnTo>
                  <a:pt x="134" y="42"/>
                </a:lnTo>
                <a:lnTo>
                  <a:pt x="134" y="42"/>
                </a:lnTo>
                <a:lnTo>
                  <a:pt x="134" y="38"/>
                </a:lnTo>
                <a:lnTo>
                  <a:pt x="134" y="38"/>
                </a:lnTo>
                <a:lnTo>
                  <a:pt x="134" y="36"/>
                </a:lnTo>
                <a:lnTo>
                  <a:pt x="134" y="36"/>
                </a:lnTo>
                <a:lnTo>
                  <a:pt x="134" y="36"/>
                </a:lnTo>
                <a:lnTo>
                  <a:pt x="134" y="34"/>
                </a:lnTo>
                <a:lnTo>
                  <a:pt x="134" y="34"/>
                </a:lnTo>
                <a:lnTo>
                  <a:pt x="132" y="34"/>
                </a:lnTo>
                <a:lnTo>
                  <a:pt x="132" y="34"/>
                </a:lnTo>
                <a:lnTo>
                  <a:pt x="132" y="32"/>
                </a:lnTo>
                <a:lnTo>
                  <a:pt x="132" y="32"/>
                </a:lnTo>
                <a:lnTo>
                  <a:pt x="134" y="28"/>
                </a:lnTo>
                <a:lnTo>
                  <a:pt x="134" y="28"/>
                </a:lnTo>
                <a:lnTo>
                  <a:pt x="134" y="26"/>
                </a:lnTo>
                <a:lnTo>
                  <a:pt x="134" y="26"/>
                </a:lnTo>
                <a:lnTo>
                  <a:pt x="134" y="24"/>
                </a:lnTo>
                <a:lnTo>
                  <a:pt x="134" y="24"/>
                </a:lnTo>
                <a:lnTo>
                  <a:pt x="132" y="16"/>
                </a:lnTo>
                <a:lnTo>
                  <a:pt x="130" y="12"/>
                </a:lnTo>
                <a:lnTo>
                  <a:pt x="130" y="12"/>
                </a:lnTo>
                <a:lnTo>
                  <a:pt x="126" y="6"/>
                </a:lnTo>
                <a:lnTo>
                  <a:pt x="124" y="6"/>
                </a:lnTo>
                <a:lnTo>
                  <a:pt x="124" y="6"/>
                </a:lnTo>
                <a:lnTo>
                  <a:pt x="122" y="4"/>
                </a:lnTo>
                <a:lnTo>
                  <a:pt x="118" y="2"/>
                </a:lnTo>
                <a:lnTo>
                  <a:pt x="118" y="2"/>
                </a:lnTo>
                <a:lnTo>
                  <a:pt x="114" y="0"/>
                </a:lnTo>
                <a:lnTo>
                  <a:pt x="106" y="0"/>
                </a:lnTo>
                <a:lnTo>
                  <a:pt x="98" y="2"/>
                </a:lnTo>
                <a:lnTo>
                  <a:pt x="98" y="2"/>
                </a:lnTo>
                <a:lnTo>
                  <a:pt x="94" y="4"/>
                </a:lnTo>
                <a:lnTo>
                  <a:pt x="94" y="4"/>
                </a:lnTo>
                <a:lnTo>
                  <a:pt x="92" y="4"/>
                </a:lnTo>
                <a:lnTo>
                  <a:pt x="90" y="6"/>
                </a:lnTo>
                <a:lnTo>
                  <a:pt x="90" y="6"/>
                </a:lnTo>
                <a:lnTo>
                  <a:pt x="86" y="12"/>
                </a:lnTo>
                <a:lnTo>
                  <a:pt x="86" y="12"/>
                </a:lnTo>
                <a:lnTo>
                  <a:pt x="86" y="16"/>
                </a:lnTo>
                <a:lnTo>
                  <a:pt x="84" y="20"/>
                </a:lnTo>
                <a:lnTo>
                  <a:pt x="84" y="20"/>
                </a:lnTo>
                <a:lnTo>
                  <a:pt x="84" y="32"/>
                </a:lnTo>
                <a:lnTo>
                  <a:pt x="84" y="32"/>
                </a:lnTo>
                <a:lnTo>
                  <a:pt x="82" y="30"/>
                </a:lnTo>
                <a:lnTo>
                  <a:pt x="82" y="30"/>
                </a:lnTo>
                <a:lnTo>
                  <a:pt x="82" y="30"/>
                </a:lnTo>
                <a:lnTo>
                  <a:pt x="82" y="30"/>
                </a:lnTo>
                <a:lnTo>
                  <a:pt x="80" y="32"/>
                </a:lnTo>
                <a:lnTo>
                  <a:pt x="80" y="36"/>
                </a:lnTo>
                <a:lnTo>
                  <a:pt x="80" y="36"/>
                </a:lnTo>
                <a:lnTo>
                  <a:pt x="80" y="40"/>
                </a:lnTo>
                <a:lnTo>
                  <a:pt x="80" y="46"/>
                </a:lnTo>
                <a:lnTo>
                  <a:pt x="80" y="46"/>
                </a:lnTo>
                <a:lnTo>
                  <a:pt x="82" y="50"/>
                </a:lnTo>
                <a:lnTo>
                  <a:pt x="82" y="50"/>
                </a:lnTo>
                <a:lnTo>
                  <a:pt x="84" y="50"/>
                </a:lnTo>
                <a:lnTo>
                  <a:pt x="84" y="50"/>
                </a:lnTo>
                <a:lnTo>
                  <a:pt x="86" y="50"/>
                </a:lnTo>
                <a:lnTo>
                  <a:pt x="86" y="50"/>
                </a:lnTo>
                <a:lnTo>
                  <a:pt x="86" y="54"/>
                </a:lnTo>
                <a:lnTo>
                  <a:pt x="86" y="54"/>
                </a:lnTo>
                <a:lnTo>
                  <a:pt x="86" y="58"/>
                </a:lnTo>
                <a:lnTo>
                  <a:pt x="86" y="58"/>
                </a:lnTo>
                <a:lnTo>
                  <a:pt x="86" y="66"/>
                </a:lnTo>
                <a:lnTo>
                  <a:pt x="86" y="66"/>
                </a:lnTo>
                <a:lnTo>
                  <a:pt x="86" y="66"/>
                </a:lnTo>
                <a:lnTo>
                  <a:pt x="86" y="66"/>
                </a:lnTo>
                <a:lnTo>
                  <a:pt x="84" y="68"/>
                </a:lnTo>
                <a:lnTo>
                  <a:pt x="84" y="68"/>
                </a:lnTo>
                <a:lnTo>
                  <a:pt x="84" y="72"/>
                </a:lnTo>
                <a:lnTo>
                  <a:pt x="84" y="72"/>
                </a:lnTo>
                <a:lnTo>
                  <a:pt x="82" y="74"/>
                </a:lnTo>
                <a:lnTo>
                  <a:pt x="82" y="74"/>
                </a:lnTo>
                <a:lnTo>
                  <a:pt x="80" y="76"/>
                </a:lnTo>
                <a:lnTo>
                  <a:pt x="80" y="76"/>
                </a:lnTo>
                <a:lnTo>
                  <a:pt x="76" y="76"/>
                </a:lnTo>
                <a:lnTo>
                  <a:pt x="76" y="76"/>
                </a:lnTo>
                <a:lnTo>
                  <a:pt x="72" y="78"/>
                </a:lnTo>
                <a:lnTo>
                  <a:pt x="72" y="78"/>
                </a:lnTo>
                <a:lnTo>
                  <a:pt x="66" y="80"/>
                </a:lnTo>
                <a:lnTo>
                  <a:pt x="66" y="80"/>
                </a:lnTo>
                <a:lnTo>
                  <a:pt x="62" y="80"/>
                </a:lnTo>
                <a:lnTo>
                  <a:pt x="62" y="80"/>
                </a:lnTo>
                <a:lnTo>
                  <a:pt x="58" y="82"/>
                </a:lnTo>
                <a:lnTo>
                  <a:pt x="58" y="82"/>
                </a:lnTo>
                <a:lnTo>
                  <a:pt x="54" y="82"/>
                </a:lnTo>
                <a:lnTo>
                  <a:pt x="54" y="82"/>
                </a:lnTo>
                <a:lnTo>
                  <a:pt x="50" y="84"/>
                </a:lnTo>
                <a:lnTo>
                  <a:pt x="50" y="84"/>
                </a:lnTo>
                <a:lnTo>
                  <a:pt x="48" y="84"/>
                </a:lnTo>
                <a:lnTo>
                  <a:pt x="48" y="84"/>
                </a:lnTo>
                <a:lnTo>
                  <a:pt x="44" y="86"/>
                </a:lnTo>
                <a:lnTo>
                  <a:pt x="44" y="86"/>
                </a:lnTo>
                <a:lnTo>
                  <a:pt x="36" y="88"/>
                </a:lnTo>
                <a:lnTo>
                  <a:pt x="36" y="88"/>
                </a:lnTo>
                <a:lnTo>
                  <a:pt x="34" y="90"/>
                </a:lnTo>
                <a:lnTo>
                  <a:pt x="34" y="90"/>
                </a:lnTo>
                <a:lnTo>
                  <a:pt x="34" y="90"/>
                </a:lnTo>
                <a:lnTo>
                  <a:pt x="34" y="90"/>
                </a:lnTo>
                <a:lnTo>
                  <a:pt x="30" y="96"/>
                </a:lnTo>
                <a:lnTo>
                  <a:pt x="30" y="96"/>
                </a:lnTo>
                <a:lnTo>
                  <a:pt x="28" y="102"/>
                </a:lnTo>
                <a:lnTo>
                  <a:pt x="28" y="102"/>
                </a:lnTo>
                <a:lnTo>
                  <a:pt x="28" y="104"/>
                </a:lnTo>
                <a:lnTo>
                  <a:pt x="28" y="104"/>
                </a:lnTo>
                <a:lnTo>
                  <a:pt x="26" y="110"/>
                </a:lnTo>
                <a:lnTo>
                  <a:pt x="26" y="110"/>
                </a:lnTo>
                <a:lnTo>
                  <a:pt x="26" y="114"/>
                </a:lnTo>
                <a:lnTo>
                  <a:pt x="26" y="114"/>
                </a:lnTo>
                <a:lnTo>
                  <a:pt x="24" y="116"/>
                </a:lnTo>
                <a:lnTo>
                  <a:pt x="24" y="116"/>
                </a:lnTo>
                <a:lnTo>
                  <a:pt x="22" y="120"/>
                </a:lnTo>
                <a:lnTo>
                  <a:pt x="22" y="120"/>
                </a:lnTo>
                <a:lnTo>
                  <a:pt x="22" y="124"/>
                </a:lnTo>
                <a:lnTo>
                  <a:pt x="22" y="124"/>
                </a:lnTo>
                <a:lnTo>
                  <a:pt x="20" y="128"/>
                </a:lnTo>
                <a:lnTo>
                  <a:pt x="20" y="128"/>
                </a:lnTo>
                <a:lnTo>
                  <a:pt x="18" y="132"/>
                </a:lnTo>
                <a:lnTo>
                  <a:pt x="18" y="132"/>
                </a:lnTo>
                <a:lnTo>
                  <a:pt x="16" y="134"/>
                </a:lnTo>
                <a:lnTo>
                  <a:pt x="16" y="134"/>
                </a:lnTo>
                <a:lnTo>
                  <a:pt x="14" y="140"/>
                </a:lnTo>
                <a:lnTo>
                  <a:pt x="14" y="140"/>
                </a:lnTo>
                <a:lnTo>
                  <a:pt x="12" y="142"/>
                </a:lnTo>
                <a:lnTo>
                  <a:pt x="12" y="142"/>
                </a:lnTo>
                <a:lnTo>
                  <a:pt x="8" y="152"/>
                </a:lnTo>
                <a:lnTo>
                  <a:pt x="8" y="152"/>
                </a:lnTo>
                <a:lnTo>
                  <a:pt x="6" y="154"/>
                </a:lnTo>
                <a:lnTo>
                  <a:pt x="6" y="154"/>
                </a:lnTo>
                <a:lnTo>
                  <a:pt x="4" y="156"/>
                </a:lnTo>
                <a:lnTo>
                  <a:pt x="2" y="158"/>
                </a:lnTo>
                <a:lnTo>
                  <a:pt x="2" y="158"/>
                </a:lnTo>
                <a:lnTo>
                  <a:pt x="2" y="166"/>
                </a:lnTo>
                <a:lnTo>
                  <a:pt x="2" y="166"/>
                </a:lnTo>
                <a:lnTo>
                  <a:pt x="0" y="172"/>
                </a:lnTo>
                <a:lnTo>
                  <a:pt x="0" y="172"/>
                </a:lnTo>
                <a:lnTo>
                  <a:pt x="0" y="174"/>
                </a:lnTo>
                <a:lnTo>
                  <a:pt x="0" y="178"/>
                </a:lnTo>
                <a:lnTo>
                  <a:pt x="0" y="178"/>
                </a:lnTo>
                <a:lnTo>
                  <a:pt x="2" y="186"/>
                </a:lnTo>
                <a:lnTo>
                  <a:pt x="2" y="186"/>
                </a:lnTo>
                <a:lnTo>
                  <a:pt x="2" y="190"/>
                </a:lnTo>
                <a:lnTo>
                  <a:pt x="2" y="190"/>
                </a:lnTo>
                <a:lnTo>
                  <a:pt x="4" y="196"/>
                </a:lnTo>
                <a:lnTo>
                  <a:pt x="4" y="196"/>
                </a:lnTo>
                <a:lnTo>
                  <a:pt x="12" y="210"/>
                </a:lnTo>
                <a:lnTo>
                  <a:pt x="12" y="210"/>
                </a:lnTo>
                <a:lnTo>
                  <a:pt x="22" y="226"/>
                </a:lnTo>
                <a:lnTo>
                  <a:pt x="22" y="226"/>
                </a:lnTo>
                <a:lnTo>
                  <a:pt x="20" y="226"/>
                </a:lnTo>
                <a:lnTo>
                  <a:pt x="20" y="226"/>
                </a:lnTo>
                <a:lnTo>
                  <a:pt x="22" y="228"/>
                </a:lnTo>
                <a:lnTo>
                  <a:pt x="22" y="228"/>
                </a:lnTo>
                <a:lnTo>
                  <a:pt x="22" y="230"/>
                </a:lnTo>
                <a:lnTo>
                  <a:pt x="22" y="230"/>
                </a:lnTo>
                <a:lnTo>
                  <a:pt x="24" y="232"/>
                </a:lnTo>
                <a:lnTo>
                  <a:pt x="24" y="232"/>
                </a:lnTo>
                <a:lnTo>
                  <a:pt x="24" y="232"/>
                </a:lnTo>
                <a:lnTo>
                  <a:pt x="24" y="232"/>
                </a:lnTo>
                <a:lnTo>
                  <a:pt x="26" y="236"/>
                </a:lnTo>
                <a:lnTo>
                  <a:pt x="26" y="236"/>
                </a:lnTo>
                <a:lnTo>
                  <a:pt x="28" y="236"/>
                </a:lnTo>
                <a:lnTo>
                  <a:pt x="28" y="236"/>
                </a:lnTo>
                <a:lnTo>
                  <a:pt x="28" y="238"/>
                </a:lnTo>
                <a:lnTo>
                  <a:pt x="28" y="238"/>
                </a:lnTo>
                <a:lnTo>
                  <a:pt x="28" y="238"/>
                </a:lnTo>
                <a:lnTo>
                  <a:pt x="28" y="238"/>
                </a:lnTo>
                <a:lnTo>
                  <a:pt x="30" y="240"/>
                </a:lnTo>
                <a:lnTo>
                  <a:pt x="30" y="240"/>
                </a:lnTo>
                <a:lnTo>
                  <a:pt x="30" y="240"/>
                </a:lnTo>
                <a:lnTo>
                  <a:pt x="30" y="240"/>
                </a:lnTo>
                <a:lnTo>
                  <a:pt x="30" y="240"/>
                </a:lnTo>
                <a:lnTo>
                  <a:pt x="30" y="240"/>
                </a:lnTo>
                <a:lnTo>
                  <a:pt x="32" y="244"/>
                </a:lnTo>
                <a:lnTo>
                  <a:pt x="32" y="244"/>
                </a:lnTo>
                <a:lnTo>
                  <a:pt x="34" y="248"/>
                </a:lnTo>
                <a:lnTo>
                  <a:pt x="34" y="248"/>
                </a:lnTo>
                <a:lnTo>
                  <a:pt x="36" y="250"/>
                </a:lnTo>
                <a:lnTo>
                  <a:pt x="36" y="250"/>
                </a:lnTo>
                <a:lnTo>
                  <a:pt x="34" y="248"/>
                </a:lnTo>
                <a:lnTo>
                  <a:pt x="34" y="248"/>
                </a:lnTo>
                <a:lnTo>
                  <a:pt x="36" y="246"/>
                </a:lnTo>
                <a:lnTo>
                  <a:pt x="36" y="248"/>
                </a:lnTo>
                <a:lnTo>
                  <a:pt x="36" y="248"/>
                </a:lnTo>
                <a:lnTo>
                  <a:pt x="38" y="248"/>
                </a:lnTo>
                <a:lnTo>
                  <a:pt x="38" y="248"/>
                </a:lnTo>
                <a:lnTo>
                  <a:pt x="38" y="252"/>
                </a:lnTo>
                <a:lnTo>
                  <a:pt x="38" y="252"/>
                </a:lnTo>
                <a:lnTo>
                  <a:pt x="36" y="264"/>
                </a:lnTo>
                <a:lnTo>
                  <a:pt x="36" y="264"/>
                </a:lnTo>
                <a:lnTo>
                  <a:pt x="36" y="284"/>
                </a:lnTo>
                <a:lnTo>
                  <a:pt x="36" y="284"/>
                </a:lnTo>
                <a:lnTo>
                  <a:pt x="36" y="292"/>
                </a:lnTo>
                <a:lnTo>
                  <a:pt x="36" y="292"/>
                </a:lnTo>
                <a:lnTo>
                  <a:pt x="36" y="312"/>
                </a:lnTo>
                <a:lnTo>
                  <a:pt x="36" y="312"/>
                </a:lnTo>
                <a:lnTo>
                  <a:pt x="36" y="314"/>
                </a:lnTo>
                <a:lnTo>
                  <a:pt x="36" y="314"/>
                </a:lnTo>
                <a:lnTo>
                  <a:pt x="38" y="316"/>
                </a:lnTo>
                <a:lnTo>
                  <a:pt x="38" y="316"/>
                </a:lnTo>
                <a:lnTo>
                  <a:pt x="40" y="318"/>
                </a:lnTo>
                <a:lnTo>
                  <a:pt x="40" y="318"/>
                </a:lnTo>
                <a:lnTo>
                  <a:pt x="42" y="320"/>
                </a:lnTo>
                <a:lnTo>
                  <a:pt x="42" y="320"/>
                </a:lnTo>
                <a:lnTo>
                  <a:pt x="46" y="322"/>
                </a:lnTo>
                <a:lnTo>
                  <a:pt x="46" y="322"/>
                </a:lnTo>
                <a:lnTo>
                  <a:pt x="50" y="322"/>
                </a:lnTo>
                <a:lnTo>
                  <a:pt x="50" y="322"/>
                </a:lnTo>
                <a:lnTo>
                  <a:pt x="54" y="324"/>
                </a:lnTo>
                <a:lnTo>
                  <a:pt x="54" y="324"/>
                </a:lnTo>
                <a:lnTo>
                  <a:pt x="54" y="324"/>
                </a:lnTo>
                <a:lnTo>
                  <a:pt x="54" y="324"/>
                </a:lnTo>
                <a:lnTo>
                  <a:pt x="54" y="328"/>
                </a:lnTo>
                <a:lnTo>
                  <a:pt x="54" y="328"/>
                </a:lnTo>
                <a:lnTo>
                  <a:pt x="56" y="336"/>
                </a:lnTo>
                <a:lnTo>
                  <a:pt x="56" y="336"/>
                </a:lnTo>
                <a:lnTo>
                  <a:pt x="58" y="348"/>
                </a:lnTo>
                <a:lnTo>
                  <a:pt x="58" y="348"/>
                </a:lnTo>
                <a:lnTo>
                  <a:pt x="58" y="352"/>
                </a:lnTo>
                <a:lnTo>
                  <a:pt x="58" y="352"/>
                </a:lnTo>
                <a:lnTo>
                  <a:pt x="60" y="368"/>
                </a:lnTo>
                <a:lnTo>
                  <a:pt x="60" y="368"/>
                </a:lnTo>
                <a:lnTo>
                  <a:pt x="64" y="388"/>
                </a:lnTo>
                <a:lnTo>
                  <a:pt x="64" y="388"/>
                </a:lnTo>
                <a:lnTo>
                  <a:pt x="66" y="394"/>
                </a:lnTo>
                <a:lnTo>
                  <a:pt x="66" y="394"/>
                </a:lnTo>
                <a:lnTo>
                  <a:pt x="66" y="404"/>
                </a:lnTo>
                <a:lnTo>
                  <a:pt x="66" y="404"/>
                </a:lnTo>
                <a:lnTo>
                  <a:pt x="66" y="416"/>
                </a:lnTo>
                <a:lnTo>
                  <a:pt x="66" y="416"/>
                </a:lnTo>
                <a:lnTo>
                  <a:pt x="68" y="422"/>
                </a:lnTo>
                <a:lnTo>
                  <a:pt x="68" y="422"/>
                </a:lnTo>
                <a:lnTo>
                  <a:pt x="70" y="442"/>
                </a:lnTo>
                <a:lnTo>
                  <a:pt x="70" y="442"/>
                </a:lnTo>
                <a:lnTo>
                  <a:pt x="70" y="448"/>
                </a:lnTo>
                <a:lnTo>
                  <a:pt x="70" y="448"/>
                </a:lnTo>
                <a:lnTo>
                  <a:pt x="70" y="458"/>
                </a:lnTo>
                <a:lnTo>
                  <a:pt x="70" y="458"/>
                </a:lnTo>
                <a:lnTo>
                  <a:pt x="72" y="468"/>
                </a:lnTo>
                <a:lnTo>
                  <a:pt x="72" y="468"/>
                </a:lnTo>
                <a:lnTo>
                  <a:pt x="74" y="480"/>
                </a:lnTo>
                <a:lnTo>
                  <a:pt x="74" y="480"/>
                </a:lnTo>
                <a:lnTo>
                  <a:pt x="74" y="488"/>
                </a:lnTo>
                <a:lnTo>
                  <a:pt x="74" y="488"/>
                </a:lnTo>
                <a:lnTo>
                  <a:pt x="76" y="494"/>
                </a:lnTo>
                <a:lnTo>
                  <a:pt x="76" y="494"/>
                </a:lnTo>
                <a:lnTo>
                  <a:pt x="76" y="506"/>
                </a:lnTo>
                <a:lnTo>
                  <a:pt x="76" y="506"/>
                </a:lnTo>
                <a:lnTo>
                  <a:pt x="76" y="506"/>
                </a:lnTo>
                <a:lnTo>
                  <a:pt x="76" y="506"/>
                </a:lnTo>
                <a:lnTo>
                  <a:pt x="74" y="508"/>
                </a:lnTo>
                <a:lnTo>
                  <a:pt x="74" y="508"/>
                </a:lnTo>
                <a:lnTo>
                  <a:pt x="74" y="510"/>
                </a:lnTo>
                <a:lnTo>
                  <a:pt x="74" y="510"/>
                </a:lnTo>
                <a:lnTo>
                  <a:pt x="76" y="512"/>
                </a:lnTo>
                <a:lnTo>
                  <a:pt x="78" y="512"/>
                </a:lnTo>
                <a:lnTo>
                  <a:pt x="78" y="512"/>
                </a:lnTo>
                <a:lnTo>
                  <a:pt x="78" y="512"/>
                </a:lnTo>
                <a:lnTo>
                  <a:pt x="78" y="512"/>
                </a:lnTo>
                <a:lnTo>
                  <a:pt x="78" y="516"/>
                </a:lnTo>
                <a:lnTo>
                  <a:pt x="78" y="516"/>
                </a:lnTo>
                <a:lnTo>
                  <a:pt x="78" y="516"/>
                </a:lnTo>
                <a:lnTo>
                  <a:pt x="78" y="516"/>
                </a:lnTo>
                <a:lnTo>
                  <a:pt x="78" y="518"/>
                </a:lnTo>
                <a:lnTo>
                  <a:pt x="78" y="518"/>
                </a:lnTo>
                <a:lnTo>
                  <a:pt x="76" y="524"/>
                </a:lnTo>
                <a:lnTo>
                  <a:pt x="76" y="524"/>
                </a:lnTo>
                <a:lnTo>
                  <a:pt x="76" y="526"/>
                </a:lnTo>
                <a:lnTo>
                  <a:pt x="76" y="526"/>
                </a:lnTo>
                <a:lnTo>
                  <a:pt x="76" y="526"/>
                </a:lnTo>
                <a:lnTo>
                  <a:pt x="76" y="526"/>
                </a:lnTo>
                <a:lnTo>
                  <a:pt x="76" y="528"/>
                </a:lnTo>
                <a:lnTo>
                  <a:pt x="76" y="528"/>
                </a:lnTo>
                <a:lnTo>
                  <a:pt x="74" y="530"/>
                </a:lnTo>
                <a:lnTo>
                  <a:pt x="74" y="530"/>
                </a:lnTo>
                <a:lnTo>
                  <a:pt x="76" y="530"/>
                </a:lnTo>
                <a:lnTo>
                  <a:pt x="76" y="530"/>
                </a:lnTo>
                <a:lnTo>
                  <a:pt x="74" y="532"/>
                </a:lnTo>
                <a:lnTo>
                  <a:pt x="74" y="532"/>
                </a:lnTo>
                <a:lnTo>
                  <a:pt x="72" y="536"/>
                </a:lnTo>
                <a:lnTo>
                  <a:pt x="72" y="536"/>
                </a:lnTo>
                <a:lnTo>
                  <a:pt x="72" y="536"/>
                </a:lnTo>
                <a:lnTo>
                  <a:pt x="72" y="536"/>
                </a:lnTo>
                <a:lnTo>
                  <a:pt x="72" y="538"/>
                </a:lnTo>
                <a:lnTo>
                  <a:pt x="72" y="538"/>
                </a:lnTo>
                <a:lnTo>
                  <a:pt x="72" y="538"/>
                </a:lnTo>
                <a:lnTo>
                  <a:pt x="72" y="538"/>
                </a:lnTo>
                <a:lnTo>
                  <a:pt x="70" y="540"/>
                </a:lnTo>
                <a:lnTo>
                  <a:pt x="70" y="540"/>
                </a:lnTo>
                <a:lnTo>
                  <a:pt x="66" y="542"/>
                </a:lnTo>
                <a:lnTo>
                  <a:pt x="66" y="542"/>
                </a:lnTo>
                <a:lnTo>
                  <a:pt x="62" y="544"/>
                </a:lnTo>
                <a:lnTo>
                  <a:pt x="62" y="544"/>
                </a:lnTo>
                <a:lnTo>
                  <a:pt x="60" y="546"/>
                </a:lnTo>
                <a:lnTo>
                  <a:pt x="60" y="546"/>
                </a:lnTo>
                <a:lnTo>
                  <a:pt x="58" y="546"/>
                </a:lnTo>
                <a:lnTo>
                  <a:pt x="58" y="546"/>
                </a:lnTo>
                <a:lnTo>
                  <a:pt x="58" y="548"/>
                </a:lnTo>
                <a:lnTo>
                  <a:pt x="58" y="548"/>
                </a:lnTo>
                <a:lnTo>
                  <a:pt x="56" y="552"/>
                </a:lnTo>
                <a:lnTo>
                  <a:pt x="56" y="552"/>
                </a:lnTo>
                <a:lnTo>
                  <a:pt x="56" y="552"/>
                </a:lnTo>
                <a:lnTo>
                  <a:pt x="56" y="552"/>
                </a:lnTo>
                <a:lnTo>
                  <a:pt x="54" y="554"/>
                </a:lnTo>
                <a:lnTo>
                  <a:pt x="54" y="554"/>
                </a:lnTo>
                <a:lnTo>
                  <a:pt x="54" y="558"/>
                </a:lnTo>
                <a:lnTo>
                  <a:pt x="54" y="558"/>
                </a:lnTo>
                <a:lnTo>
                  <a:pt x="58" y="558"/>
                </a:lnTo>
                <a:lnTo>
                  <a:pt x="58" y="558"/>
                </a:lnTo>
                <a:lnTo>
                  <a:pt x="76" y="560"/>
                </a:lnTo>
                <a:lnTo>
                  <a:pt x="76" y="560"/>
                </a:lnTo>
                <a:lnTo>
                  <a:pt x="84" y="558"/>
                </a:lnTo>
                <a:lnTo>
                  <a:pt x="90" y="556"/>
                </a:lnTo>
                <a:lnTo>
                  <a:pt x="90" y="556"/>
                </a:lnTo>
                <a:lnTo>
                  <a:pt x="96" y="554"/>
                </a:lnTo>
                <a:lnTo>
                  <a:pt x="98" y="550"/>
                </a:lnTo>
                <a:lnTo>
                  <a:pt x="98" y="550"/>
                </a:lnTo>
                <a:lnTo>
                  <a:pt x="100" y="546"/>
                </a:lnTo>
                <a:lnTo>
                  <a:pt x="100" y="546"/>
                </a:lnTo>
                <a:lnTo>
                  <a:pt x="102" y="546"/>
                </a:lnTo>
                <a:lnTo>
                  <a:pt x="102" y="546"/>
                </a:lnTo>
                <a:lnTo>
                  <a:pt x="106" y="546"/>
                </a:lnTo>
                <a:lnTo>
                  <a:pt x="106" y="546"/>
                </a:lnTo>
                <a:lnTo>
                  <a:pt x="116" y="544"/>
                </a:lnTo>
                <a:lnTo>
                  <a:pt x="116" y="544"/>
                </a:lnTo>
                <a:lnTo>
                  <a:pt x="120" y="540"/>
                </a:lnTo>
                <a:lnTo>
                  <a:pt x="122" y="540"/>
                </a:lnTo>
                <a:lnTo>
                  <a:pt x="122" y="540"/>
                </a:lnTo>
                <a:lnTo>
                  <a:pt x="120" y="532"/>
                </a:lnTo>
                <a:lnTo>
                  <a:pt x="120" y="532"/>
                </a:lnTo>
                <a:lnTo>
                  <a:pt x="120" y="530"/>
                </a:lnTo>
                <a:lnTo>
                  <a:pt x="120" y="530"/>
                </a:lnTo>
                <a:lnTo>
                  <a:pt x="118" y="530"/>
                </a:lnTo>
                <a:lnTo>
                  <a:pt x="118" y="530"/>
                </a:lnTo>
                <a:lnTo>
                  <a:pt x="118" y="526"/>
                </a:lnTo>
                <a:lnTo>
                  <a:pt x="118" y="526"/>
                </a:lnTo>
                <a:lnTo>
                  <a:pt x="118" y="526"/>
                </a:lnTo>
                <a:lnTo>
                  <a:pt x="118" y="526"/>
                </a:lnTo>
                <a:lnTo>
                  <a:pt x="120" y="526"/>
                </a:lnTo>
                <a:lnTo>
                  <a:pt x="120" y="526"/>
                </a:lnTo>
                <a:lnTo>
                  <a:pt x="122" y="528"/>
                </a:lnTo>
                <a:lnTo>
                  <a:pt x="122" y="528"/>
                </a:lnTo>
                <a:lnTo>
                  <a:pt x="122" y="530"/>
                </a:lnTo>
                <a:lnTo>
                  <a:pt x="122" y="530"/>
                </a:lnTo>
                <a:lnTo>
                  <a:pt x="124" y="532"/>
                </a:lnTo>
                <a:lnTo>
                  <a:pt x="124" y="532"/>
                </a:lnTo>
                <a:lnTo>
                  <a:pt x="124" y="534"/>
                </a:lnTo>
                <a:lnTo>
                  <a:pt x="124" y="534"/>
                </a:lnTo>
                <a:lnTo>
                  <a:pt x="126" y="536"/>
                </a:lnTo>
                <a:lnTo>
                  <a:pt x="126" y="536"/>
                </a:lnTo>
                <a:lnTo>
                  <a:pt x="126" y="538"/>
                </a:lnTo>
                <a:lnTo>
                  <a:pt x="126" y="538"/>
                </a:lnTo>
                <a:lnTo>
                  <a:pt x="126" y="540"/>
                </a:lnTo>
                <a:lnTo>
                  <a:pt x="126" y="540"/>
                </a:lnTo>
                <a:lnTo>
                  <a:pt x="126" y="542"/>
                </a:lnTo>
                <a:lnTo>
                  <a:pt x="126" y="542"/>
                </a:lnTo>
                <a:lnTo>
                  <a:pt x="124" y="544"/>
                </a:lnTo>
                <a:lnTo>
                  <a:pt x="124" y="544"/>
                </a:lnTo>
                <a:lnTo>
                  <a:pt x="122" y="546"/>
                </a:lnTo>
                <a:lnTo>
                  <a:pt x="122" y="546"/>
                </a:lnTo>
                <a:lnTo>
                  <a:pt x="122" y="548"/>
                </a:lnTo>
                <a:lnTo>
                  <a:pt x="122" y="548"/>
                </a:lnTo>
                <a:lnTo>
                  <a:pt x="122" y="550"/>
                </a:lnTo>
                <a:lnTo>
                  <a:pt x="122" y="550"/>
                </a:lnTo>
                <a:lnTo>
                  <a:pt x="118" y="552"/>
                </a:lnTo>
                <a:lnTo>
                  <a:pt x="118" y="552"/>
                </a:lnTo>
                <a:lnTo>
                  <a:pt x="118" y="554"/>
                </a:lnTo>
                <a:lnTo>
                  <a:pt x="118" y="554"/>
                </a:lnTo>
                <a:lnTo>
                  <a:pt x="116" y="556"/>
                </a:lnTo>
                <a:lnTo>
                  <a:pt x="116" y="556"/>
                </a:lnTo>
                <a:lnTo>
                  <a:pt x="116" y="558"/>
                </a:lnTo>
                <a:lnTo>
                  <a:pt x="116" y="558"/>
                </a:lnTo>
                <a:lnTo>
                  <a:pt x="116" y="558"/>
                </a:lnTo>
                <a:lnTo>
                  <a:pt x="116" y="558"/>
                </a:lnTo>
                <a:lnTo>
                  <a:pt x="114" y="560"/>
                </a:lnTo>
                <a:lnTo>
                  <a:pt x="114" y="560"/>
                </a:lnTo>
                <a:lnTo>
                  <a:pt x="114" y="562"/>
                </a:lnTo>
                <a:lnTo>
                  <a:pt x="114" y="562"/>
                </a:lnTo>
                <a:lnTo>
                  <a:pt x="114" y="566"/>
                </a:lnTo>
                <a:lnTo>
                  <a:pt x="114" y="566"/>
                </a:lnTo>
                <a:lnTo>
                  <a:pt x="112" y="568"/>
                </a:lnTo>
                <a:lnTo>
                  <a:pt x="112" y="568"/>
                </a:lnTo>
                <a:lnTo>
                  <a:pt x="112" y="568"/>
                </a:lnTo>
                <a:lnTo>
                  <a:pt x="112" y="568"/>
                </a:lnTo>
                <a:lnTo>
                  <a:pt x="112" y="570"/>
                </a:lnTo>
                <a:lnTo>
                  <a:pt x="112" y="570"/>
                </a:lnTo>
                <a:lnTo>
                  <a:pt x="116" y="572"/>
                </a:lnTo>
                <a:lnTo>
                  <a:pt x="116" y="572"/>
                </a:lnTo>
                <a:lnTo>
                  <a:pt x="126" y="572"/>
                </a:lnTo>
                <a:lnTo>
                  <a:pt x="126" y="572"/>
                </a:lnTo>
                <a:lnTo>
                  <a:pt x="132" y="572"/>
                </a:lnTo>
                <a:lnTo>
                  <a:pt x="132" y="572"/>
                </a:lnTo>
                <a:lnTo>
                  <a:pt x="134" y="572"/>
                </a:lnTo>
                <a:lnTo>
                  <a:pt x="134" y="572"/>
                </a:lnTo>
                <a:lnTo>
                  <a:pt x="144" y="570"/>
                </a:lnTo>
                <a:lnTo>
                  <a:pt x="144" y="570"/>
                </a:lnTo>
                <a:lnTo>
                  <a:pt x="150" y="568"/>
                </a:lnTo>
                <a:lnTo>
                  <a:pt x="154" y="566"/>
                </a:lnTo>
                <a:lnTo>
                  <a:pt x="156" y="562"/>
                </a:lnTo>
                <a:lnTo>
                  <a:pt x="156" y="562"/>
                </a:lnTo>
                <a:lnTo>
                  <a:pt x="156" y="560"/>
                </a:lnTo>
                <a:lnTo>
                  <a:pt x="156" y="560"/>
                </a:lnTo>
                <a:lnTo>
                  <a:pt x="158" y="560"/>
                </a:lnTo>
                <a:lnTo>
                  <a:pt x="158" y="560"/>
                </a:lnTo>
                <a:lnTo>
                  <a:pt x="162" y="558"/>
                </a:lnTo>
                <a:lnTo>
                  <a:pt x="162" y="558"/>
                </a:lnTo>
                <a:lnTo>
                  <a:pt x="162" y="556"/>
                </a:lnTo>
                <a:lnTo>
                  <a:pt x="162" y="556"/>
                </a:lnTo>
                <a:lnTo>
                  <a:pt x="162" y="548"/>
                </a:lnTo>
                <a:lnTo>
                  <a:pt x="162" y="548"/>
                </a:lnTo>
                <a:lnTo>
                  <a:pt x="160" y="546"/>
                </a:lnTo>
                <a:lnTo>
                  <a:pt x="160" y="546"/>
                </a:lnTo>
                <a:lnTo>
                  <a:pt x="160" y="546"/>
                </a:lnTo>
                <a:lnTo>
                  <a:pt x="160" y="546"/>
                </a:lnTo>
                <a:lnTo>
                  <a:pt x="162" y="546"/>
                </a:lnTo>
                <a:lnTo>
                  <a:pt x="162" y="546"/>
                </a:lnTo>
                <a:lnTo>
                  <a:pt x="162" y="544"/>
                </a:lnTo>
                <a:lnTo>
                  <a:pt x="162" y="544"/>
                </a:lnTo>
                <a:lnTo>
                  <a:pt x="162" y="542"/>
                </a:lnTo>
                <a:lnTo>
                  <a:pt x="162" y="542"/>
                </a:lnTo>
                <a:lnTo>
                  <a:pt x="162" y="536"/>
                </a:lnTo>
                <a:lnTo>
                  <a:pt x="162" y="536"/>
                </a:lnTo>
                <a:lnTo>
                  <a:pt x="162" y="534"/>
                </a:lnTo>
                <a:lnTo>
                  <a:pt x="162" y="534"/>
                </a:lnTo>
                <a:lnTo>
                  <a:pt x="164" y="534"/>
                </a:lnTo>
                <a:lnTo>
                  <a:pt x="164" y="534"/>
                </a:lnTo>
                <a:lnTo>
                  <a:pt x="164" y="528"/>
                </a:lnTo>
                <a:lnTo>
                  <a:pt x="164" y="528"/>
                </a:lnTo>
                <a:lnTo>
                  <a:pt x="166" y="524"/>
                </a:lnTo>
                <a:lnTo>
                  <a:pt x="166" y="524"/>
                </a:lnTo>
                <a:lnTo>
                  <a:pt x="168" y="524"/>
                </a:lnTo>
                <a:lnTo>
                  <a:pt x="168" y="524"/>
                </a:lnTo>
                <a:lnTo>
                  <a:pt x="168" y="516"/>
                </a:lnTo>
                <a:lnTo>
                  <a:pt x="168" y="516"/>
                </a:lnTo>
                <a:lnTo>
                  <a:pt x="170" y="504"/>
                </a:lnTo>
                <a:lnTo>
                  <a:pt x="170" y="504"/>
                </a:lnTo>
                <a:lnTo>
                  <a:pt x="170" y="492"/>
                </a:lnTo>
                <a:lnTo>
                  <a:pt x="170" y="492"/>
                </a:lnTo>
                <a:lnTo>
                  <a:pt x="172" y="468"/>
                </a:lnTo>
                <a:lnTo>
                  <a:pt x="172" y="468"/>
                </a:lnTo>
                <a:lnTo>
                  <a:pt x="172" y="446"/>
                </a:lnTo>
                <a:lnTo>
                  <a:pt x="172" y="446"/>
                </a:lnTo>
                <a:lnTo>
                  <a:pt x="172" y="418"/>
                </a:lnTo>
                <a:lnTo>
                  <a:pt x="172" y="418"/>
                </a:lnTo>
                <a:lnTo>
                  <a:pt x="170" y="404"/>
                </a:lnTo>
                <a:lnTo>
                  <a:pt x="170" y="404"/>
                </a:lnTo>
                <a:lnTo>
                  <a:pt x="170" y="402"/>
                </a:lnTo>
                <a:lnTo>
                  <a:pt x="170" y="402"/>
                </a:lnTo>
                <a:lnTo>
                  <a:pt x="170" y="370"/>
                </a:lnTo>
                <a:lnTo>
                  <a:pt x="170" y="370"/>
                </a:lnTo>
                <a:lnTo>
                  <a:pt x="170" y="346"/>
                </a:lnTo>
                <a:lnTo>
                  <a:pt x="170" y="346"/>
                </a:lnTo>
                <a:lnTo>
                  <a:pt x="170" y="314"/>
                </a:lnTo>
                <a:lnTo>
                  <a:pt x="170" y="314"/>
                </a:lnTo>
                <a:lnTo>
                  <a:pt x="170" y="314"/>
                </a:lnTo>
                <a:lnTo>
                  <a:pt x="170" y="314"/>
                </a:lnTo>
                <a:lnTo>
                  <a:pt x="172" y="318"/>
                </a:lnTo>
                <a:lnTo>
                  <a:pt x="172" y="318"/>
                </a:lnTo>
                <a:lnTo>
                  <a:pt x="174" y="320"/>
                </a:lnTo>
                <a:lnTo>
                  <a:pt x="174" y="320"/>
                </a:lnTo>
                <a:lnTo>
                  <a:pt x="178" y="322"/>
                </a:lnTo>
                <a:lnTo>
                  <a:pt x="178" y="322"/>
                </a:lnTo>
                <a:lnTo>
                  <a:pt x="184" y="322"/>
                </a:lnTo>
                <a:lnTo>
                  <a:pt x="184" y="322"/>
                </a:lnTo>
                <a:lnTo>
                  <a:pt x="190" y="320"/>
                </a:lnTo>
                <a:lnTo>
                  <a:pt x="190" y="320"/>
                </a:lnTo>
                <a:lnTo>
                  <a:pt x="194" y="320"/>
                </a:lnTo>
                <a:lnTo>
                  <a:pt x="194" y="320"/>
                </a:lnTo>
                <a:lnTo>
                  <a:pt x="200" y="318"/>
                </a:lnTo>
                <a:lnTo>
                  <a:pt x="200" y="318"/>
                </a:lnTo>
                <a:lnTo>
                  <a:pt x="202" y="316"/>
                </a:lnTo>
                <a:lnTo>
                  <a:pt x="202" y="316"/>
                </a:lnTo>
                <a:lnTo>
                  <a:pt x="204" y="314"/>
                </a:lnTo>
                <a:lnTo>
                  <a:pt x="204" y="314"/>
                </a:lnTo>
                <a:lnTo>
                  <a:pt x="202" y="308"/>
                </a:lnTo>
                <a:lnTo>
                  <a:pt x="202" y="308"/>
                </a:lnTo>
                <a:lnTo>
                  <a:pt x="202" y="302"/>
                </a:lnTo>
                <a:lnTo>
                  <a:pt x="202" y="302"/>
                </a:lnTo>
                <a:lnTo>
                  <a:pt x="202" y="296"/>
                </a:lnTo>
                <a:lnTo>
                  <a:pt x="202" y="296"/>
                </a:lnTo>
                <a:lnTo>
                  <a:pt x="202" y="288"/>
                </a:lnTo>
                <a:lnTo>
                  <a:pt x="202" y="288"/>
                </a:lnTo>
                <a:lnTo>
                  <a:pt x="202" y="282"/>
                </a:lnTo>
                <a:lnTo>
                  <a:pt x="202" y="282"/>
                </a:lnTo>
                <a:lnTo>
                  <a:pt x="200" y="274"/>
                </a:lnTo>
                <a:lnTo>
                  <a:pt x="200" y="274"/>
                </a:lnTo>
                <a:lnTo>
                  <a:pt x="200" y="268"/>
                </a:lnTo>
                <a:lnTo>
                  <a:pt x="200" y="268"/>
                </a:lnTo>
                <a:lnTo>
                  <a:pt x="200" y="262"/>
                </a:lnTo>
                <a:lnTo>
                  <a:pt x="200" y="262"/>
                </a:lnTo>
                <a:lnTo>
                  <a:pt x="198" y="248"/>
                </a:lnTo>
                <a:lnTo>
                  <a:pt x="198" y="248"/>
                </a:lnTo>
                <a:lnTo>
                  <a:pt x="198" y="246"/>
                </a:lnTo>
                <a:lnTo>
                  <a:pt x="198" y="246"/>
                </a:lnTo>
                <a:lnTo>
                  <a:pt x="198" y="244"/>
                </a:lnTo>
                <a:lnTo>
                  <a:pt x="198" y="244"/>
                </a:lnTo>
                <a:lnTo>
                  <a:pt x="198" y="240"/>
                </a:lnTo>
                <a:lnTo>
                  <a:pt x="198" y="240"/>
                </a:lnTo>
                <a:lnTo>
                  <a:pt x="196" y="232"/>
                </a:lnTo>
                <a:lnTo>
                  <a:pt x="196" y="232"/>
                </a:lnTo>
                <a:lnTo>
                  <a:pt x="196" y="230"/>
                </a:lnTo>
                <a:lnTo>
                  <a:pt x="196" y="230"/>
                </a:lnTo>
                <a:lnTo>
                  <a:pt x="196" y="230"/>
                </a:lnTo>
                <a:lnTo>
                  <a:pt x="196" y="230"/>
                </a:lnTo>
                <a:lnTo>
                  <a:pt x="196" y="228"/>
                </a:lnTo>
                <a:lnTo>
                  <a:pt x="196" y="228"/>
                </a:lnTo>
                <a:lnTo>
                  <a:pt x="198" y="226"/>
                </a:lnTo>
                <a:lnTo>
                  <a:pt x="198" y="226"/>
                </a:lnTo>
                <a:lnTo>
                  <a:pt x="206" y="216"/>
                </a:lnTo>
                <a:lnTo>
                  <a:pt x="206" y="216"/>
                </a:lnTo>
                <a:lnTo>
                  <a:pt x="218" y="200"/>
                </a:lnTo>
                <a:lnTo>
                  <a:pt x="218" y="200"/>
                </a:lnTo>
                <a:lnTo>
                  <a:pt x="224" y="192"/>
                </a:lnTo>
                <a:lnTo>
                  <a:pt x="224" y="192"/>
                </a:lnTo>
                <a:lnTo>
                  <a:pt x="230" y="184"/>
                </a:lnTo>
                <a:lnTo>
                  <a:pt x="230" y="184"/>
                </a:lnTo>
                <a:lnTo>
                  <a:pt x="232" y="180"/>
                </a:lnTo>
                <a:lnTo>
                  <a:pt x="232" y="180"/>
                </a:lnTo>
                <a:lnTo>
                  <a:pt x="234" y="174"/>
                </a:lnTo>
                <a:lnTo>
                  <a:pt x="234" y="174"/>
                </a:lnTo>
                <a:lnTo>
                  <a:pt x="236" y="170"/>
                </a:lnTo>
                <a:lnTo>
                  <a:pt x="236" y="170"/>
                </a:lnTo>
                <a:lnTo>
                  <a:pt x="236" y="164"/>
                </a:lnTo>
                <a:lnTo>
                  <a:pt x="236" y="160"/>
                </a:lnTo>
                <a:lnTo>
                  <a:pt x="234" y="156"/>
                </a:lnTo>
                <a:lnTo>
                  <a:pt x="234" y="156"/>
                </a:lnTo>
                <a:close/>
                <a:moveTo>
                  <a:pt x="36" y="178"/>
                </a:moveTo>
                <a:lnTo>
                  <a:pt x="36" y="178"/>
                </a:lnTo>
                <a:lnTo>
                  <a:pt x="36" y="178"/>
                </a:lnTo>
                <a:lnTo>
                  <a:pt x="36" y="178"/>
                </a:lnTo>
                <a:lnTo>
                  <a:pt x="40" y="174"/>
                </a:lnTo>
                <a:lnTo>
                  <a:pt x="40" y="174"/>
                </a:lnTo>
                <a:lnTo>
                  <a:pt x="40" y="172"/>
                </a:lnTo>
                <a:lnTo>
                  <a:pt x="40" y="172"/>
                </a:lnTo>
                <a:lnTo>
                  <a:pt x="40" y="164"/>
                </a:lnTo>
                <a:lnTo>
                  <a:pt x="40" y="164"/>
                </a:lnTo>
                <a:lnTo>
                  <a:pt x="40" y="164"/>
                </a:lnTo>
                <a:lnTo>
                  <a:pt x="42" y="164"/>
                </a:lnTo>
                <a:lnTo>
                  <a:pt x="42" y="164"/>
                </a:lnTo>
                <a:lnTo>
                  <a:pt x="42" y="174"/>
                </a:lnTo>
                <a:lnTo>
                  <a:pt x="42" y="174"/>
                </a:lnTo>
                <a:lnTo>
                  <a:pt x="42" y="188"/>
                </a:lnTo>
                <a:lnTo>
                  <a:pt x="42" y="188"/>
                </a:lnTo>
                <a:lnTo>
                  <a:pt x="42" y="192"/>
                </a:lnTo>
                <a:lnTo>
                  <a:pt x="42" y="192"/>
                </a:lnTo>
                <a:lnTo>
                  <a:pt x="40" y="190"/>
                </a:lnTo>
                <a:lnTo>
                  <a:pt x="40" y="190"/>
                </a:lnTo>
                <a:lnTo>
                  <a:pt x="38" y="184"/>
                </a:lnTo>
                <a:lnTo>
                  <a:pt x="38" y="184"/>
                </a:lnTo>
                <a:lnTo>
                  <a:pt x="36" y="180"/>
                </a:lnTo>
                <a:lnTo>
                  <a:pt x="36" y="180"/>
                </a:lnTo>
                <a:lnTo>
                  <a:pt x="36" y="178"/>
                </a:lnTo>
                <a:lnTo>
                  <a:pt x="36" y="178"/>
                </a:lnTo>
                <a:close/>
                <a:moveTo>
                  <a:pt x="52" y="224"/>
                </a:moveTo>
                <a:lnTo>
                  <a:pt x="52" y="224"/>
                </a:lnTo>
                <a:lnTo>
                  <a:pt x="44" y="230"/>
                </a:lnTo>
                <a:lnTo>
                  <a:pt x="44" y="230"/>
                </a:lnTo>
                <a:lnTo>
                  <a:pt x="36" y="240"/>
                </a:lnTo>
                <a:lnTo>
                  <a:pt x="36" y="238"/>
                </a:lnTo>
                <a:lnTo>
                  <a:pt x="36" y="238"/>
                </a:lnTo>
                <a:lnTo>
                  <a:pt x="36" y="236"/>
                </a:lnTo>
                <a:lnTo>
                  <a:pt x="40" y="230"/>
                </a:lnTo>
                <a:lnTo>
                  <a:pt x="40" y="230"/>
                </a:lnTo>
                <a:lnTo>
                  <a:pt x="44" y="226"/>
                </a:lnTo>
                <a:lnTo>
                  <a:pt x="50" y="222"/>
                </a:lnTo>
                <a:lnTo>
                  <a:pt x="50" y="222"/>
                </a:lnTo>
                <a:lnTo>
                  <a:pt x="56" y="220"/>
                </a:lnTo>
                <a:lnTo>
                  <a:pt x="58" y="222"/>
                </a:lnTo>
                <a:lnTo>
                  <a:pt x="58" y="222"/>
                </a:lnTo>
                <a:lnTo>
                  <a:pt x="52" y="224"/>
                </a:lnTo>
                <a:lnTo>
                  <a:pt x="52" y="224"/>
                </a:lnTo>
                <a:close/>
                <a:moveTo>
                  <a:pt x="76" y="528"/>
                </a:moveTo>
                <a:lnTo>
                  <a:pt x="76" y="528"/>
                </a:lnTo>
                <a:lnTo>
                  <a:pt x="76" y="530"/>
                </a:lnTo>
                <a:lnTo>
                  <a:pt x="76" y="530"/>
                </a:lnTo>
                <a:lnTo>
                  <a:pt x="76" y="530"/>
                </a:lnTo>
                <a:lnTo>
                  <a:pt x="76" y="528"/>
                </a:lnTo>
                <a:lnTo>
                  <a:pt x="76" y="528"/>
                </a:lnTo>
                <a:lnTo>
                  <a:pt x="76" y="528"/>
                </a:lnTo>
                <a:close/>
                <a:moveTo>
                  <a:pt x="82" y="244"/>
                </a:moveTo>
                <a:lnTo>
                  <a:pt x="82" y="244"/>
                </a:lnTo>
                <a:lnTo>
                  <a:pt x="78" y="242"/>
                </a:lnTo>
                <a:lnTo>
                  <a:pt x="78" y="242"/>
                </a:lnTo>
                <a:lnTo>
                  <a:pt x="78" y="240"/>
                </a:lnTo>
                <a:lnTo>
                  <a:pt x="74" y="236"/>
                </a:lnTo>
                <a:lnTo>
                  <a:pt x="74" y="236"/>
                </a:lnTo>
                <a:lnTo>
                  <a:pt x="70" y="232"/>
                </a:lnTo>
                <a:lnTo>
                  <a:pt x="66" y="228"/>
                </a:lnTo>
                <a:lnTo>
                  <a:pt x="66" y="228"/>
                </a:lnTo>
                <a:lnTo>
                  <a:pt x="64" y="222"/>
                </a:lnTo>
                <a:lnTo>
                  <a:pt x="64" y="216"/>
                </a:lnTo>
                <a:lnTo>
                  <a:pt x="64" y="216"/>
                </a:lnTo>
                <a:lnTo>
                  <a:pt x="62" y="194"/>
                </a:lnTo>
                <a:lnTo>
                  <a:pt x="62" y="194"/>
                </a:lnTo>
                <a:lnTo>
                  <a:pt x="64" y="182"/>
                </a:lnTo>
                <a:lnTo>
                  <a:pt x="66" y="168"/>
                </a:lnTo>
                <a:lnTo>
                  <a:pt x="66" y="168"/>
                </a:lnTo>
                <a:lnTo>
                  <a:pt x="68" y="156"/>
                </a:lnTo>
                <a:lnTo>
                  <a:pt x="68" y="142"/>
                </a:lnTo>
                <a:lnTo>
                  <a:pt x="68" y="142"/>
                </a:lnTo>
                <a:lnTo>
                  <a:pt x="68" y="134"/>
                </a:lnTo>
                <a:lnTo>
                  <a:pt x="70" y="126"/>
                </a:lnTo>
                <a:lnTo>
                  <a:pt x="74" y="114"/>
                </a:lnTo>
                <a:lnTo>
                  <a:pt x="74" y="114"/>
                </a:lnTo>
                <a:lnTo>
                  <a:pt x="76" y="100"/>
                </a:lnTo>
                <a:lnTo>
                  <a:pt x="80" y="88"/>
                </a:lnTo>
                <a:lnTo>
                  <a:pt x="80" y="88"/>
                </a:lnTo>
                <a:lnTo>
                  <a:pt x="84" y="78"/>
                </a:lnTo>
                <a:lnTo>
                  <a:pt x="84" y="74"/>
                </a:lnTo>
                <a:lnTo>
                  <a:pt x="84" y="74"/>
                </a:lnTo>
                <a:lnTo>
                  <a:pt x="84" y="70"/>
                </a:lnTo>
                <a:lnTo>
                  <a:pt x="84" y="70"/>
                </a:lnTo>
                <a:lnTo>
                  <a:pt x="86" y="68"/>
                </a:lnTo>
                <a:lnTo>
                  <a:pt x="86" y="68"/>
                </a:lnTo>
                <a:lnTo>
                  <a:pt x="86" y="68"/>
                </a:lnTo>
                <a:lnTo>
                  <a:pt x="88" y="70"/>
                </a:lnTo>
                <a:lnTo>
                  <a:pt x="88" y="70"/>
                </a:lnTo>
                <a:lnTo>
                  <a:pt x="88" y="76"/>
                </a:lnTo>
                <a:lnTo>
                  <a:pt x="88" y="76"/>
                </a:lnTo>
                <a:lnTo>
                  <a:pt x="92" y="80"/>
                </a:lnTo>
                <a:lnTo>
                  <a:pt x="92" y="80"/>
                </a:lnTo>
                <a:lnTo>
                  <a:pt x="100" y="86"/>
                </a:lnTo>
                <a:lnTo>
                  <a:pt x="100" y="86"/>
                </a:lnTo>
                <a:lnTo>
                  <a:pt x="100" y="88"/>
                </a:lnTo>
                <a:lnTo>
                  <a:pt x="100" y="88"/>
                </a:lnTo>
                <a:lnTo>
                  <a:pt x="98" y="86"/>
                </a:lnTo>
                <a:lnTo>
                  <a:pt x="98" y="86"/>
                </a:lnTo>
                <a:lnTo>
                  <a:pt x="96" y="92"/>
                </a:lnTo>
                <a:lnTo>
                  <a:pt x="92" y="100"/>
                </a:lnTo>
                <a:lnTo>
                  <a:pt x="92" y="100"/>
                </a:lnTo>
                <a:lnTo>
                  <a:pt x="88" y="106"/>
                </a:lnTo>
                <a:lnTo>
                  <a:pt x="88" y="106"/>
                </a:lnTo>
                <a:lnTo>
                  <a:pt x="88" y="104"/>
                </a:lnTo>
                <a:lnTo>
                  <a:pt x="88" y="104"/>
                </a:lnTo>
                <a:lnTo>
                  <a:pt x="86" y="90"/>
                </a:lnTo>
                <a:lnTo>
                  <a:pt x="86" y="90"/>
                </a:lnTo>
                <a:lnTo>
                  <a:pt x="84" y="80"/>
                </a:lnTo>
                <a:lnTo>
                  <a:pt x="84" y="76"/>
                </a:lnTo>
                <a:lnTo>
                  <a:pt x="84" y="76"/>
                </a:lnTo>
                <a:lnTo>
                  <a:pt x="84" y="74"/>
                </a:lnTo>
                <a:lnTo>
                  <a:pt x="84" y="74"/>
                </a:lnTo>
                <a:lnTo>
                  <a:pt x="84" y="82"/>
                </a:lnTo>
                <a:lnTo>
                  <a:pt x="84" y="82"/>
                </a:lnTo>
                <a:lnTo>
                  <a:pt x="84" y="88"/>
                </a:lnTo>
                <a:lnTo>
                  <a:pt x="86" y="98"/>
                </a:lnTo>
                <a:lnTo>
                  <a:pt x="86" y="98"/>
                </a:lnTo>
                <a:lnTo>
                  <a:pt x="88" y="106"/>
                </a:lnTo>
                <a:lnTo>
                  <a:pt x="88" y="106"/>
                </a:lnTo>
                <a:lnTo>
                  <a:pt x="92" y="100"/>
                </a:lnTo>
                <a:lnTo>
                  <a:pt x="92" y="100"/>
                </a:lnTo>
                <a:lnTo>
                  <a:pt x="94" y="94"/>
                </a:lnTo>
                <a:lnTo>
                  <a:pt x="94" y="94"/>
                </a:lnTo>
                <a:lnTo>
                  <a:pt x="94" y="92"/>
                </a:lnTo>
                <a:lnTo>
                  <a:pt x="94" y="92"/>
                </a:lnTo>
                <a:lnTo>
                  <a:pt x="96" y="92"/>
                </a:lnTo>
                <a:lnTo>
                  <a:pt x="96" y="92"/>
                </a:lnTo>
                <a:lnTo>
                  <a:pt x="96" y="88"/>
                </a:lnTo>
                <a:lnTo>
                  <a:pt x="96" y="88"/>
                </a:lnTo>
                <a:lnTo>
                  <a:pt x="98" y="88"/>
                </a:lnTo>
                <a:lnTo>
                  <a:pt x="100" y="88"/>
                </a:lnTo>
                <a:lnTo>
                  <a:pt x="100" y="88"/>
                </a:lnTo>
                <a:lnTo>
                  <a:pt x="96" y="90"/>
                </a:lnTo>
                <a:lnTo>
                  <a:pt x="96" y="92"/>
                </a:lnTo>
                <a:lnTo>
                  <a:pt x="96" y="92"/>
                </a:lnTo>
                <a:lnTo>
                  <a:pt x="94" y="94"/>
                </a:lnTo>
                <a:lnTo>
                  <a:pt x="94" y="94"/>
                </a:lnTo>
                <a:lnTo>
                  <a:pt x="96" y="96"/>
                </a:lnTo>
                <a:lnTo>
                  <a:pt x="96" y="96"/>
                </a:lnTo>
                <a:lnTo>
                  <a:pt x="98" y="96"/>
                </a:lnTo>
                <a:lnTo>
                  <a:pt x="98" y="98"/>
                </a:lnTo>
                <a:lnTo>
                  <a:pt x="98" y="98"/>
                </a:lnTo>
                <a:lnTo>
                  <a:pt x="96" y="104"/>
                </a:lnTo>
                <a:lnTo>
                  <a:pt x="96" y="104"/>
                </a:lnTo>
                <a:lnTo>
                  <a:pt x="94" y="112"/>
                </a:lnTo>
                <a:lnTo>
                  <a:pt x="90" y="128"/>
                </a:lnTo>
                <a:lnTo>
                  <a:pt x="90" y="128"/>
                </a:lnTo>
                <a:lnTo>
                  <a:pt x="86" y="152"/>
                </a:lnTo>
                <a:lnTo>
                  <a:pt x="84" y="180"/>
                </a:lnTo>
                <a:lnTo>
                  <a:pt x="84" y="180"/>
                </a:lnTo>
                <a:lnTo>
                  <a:pt x="82" y="228"/>
                </a:lnTo>
                <a:lnTo>
                  <a:pt x="94" y="244"/>
                </a:lnTo>
                <a:lnTo>
                  <a:pt x="94" y="244"/>
                </a:lnTo>
                <a:lnTo>
                  <a:pt x="82" y="244"/>
                </a:lnTo>
                <a:lnTo>
                  <a:pt x="82" y="244"/>
                </a:lnTo>
                <a:close/>
                <a:moveTo>
                  <a:pt x="130" y="450"/>
                </a:moveTo>
                <a:lnTo>
                  <a:pt x="130" y="450"/>
                </a:lnTo>
                <a:lnTo>
                  <a:pt x="126" y="458"/>
                </a:lnTo>
                <a:lnTo>
                  <a:pt x="126" y="458"/>
                </a:lnTo>
                <a:lnTo>
                  <a:pt x="124" y="462"/>
                </a:lnTo>
                <a:lnTo>
                  <a:pt x="124" y="462"/>
                </a:lnTo>
                <a:lnTo>
                  <a:pt x="124" y="464"/>
                </a:lnTo>
                <a:lnTo>
                  <a:pt x="124" y="464"/>
                </a:lnTo>
                <a:lnTo>
                  <a:pt x="124" y="466"/>
                </a:lnTo>
                <a:lnTo>
                  <a:pt x="124" y="466"/>
                </a:lnTo>
                <a:lnTo>
                  <a:pt x="122" y="474"/>
                </a:lnTo>
                <a:lnTo>
                  <a:pt x="122" y="474"/>
                </a:lnTo>
                <a:lnTo>
                  <a:pt x="120" y="488"/>
                </a:lnTo>
                <a:lnTo>
                  <a:pt x="120" y="488"/>
                </a:lnTo>
                <a:lnTo>
                  <a:pt x="120" y="494"/>
                </a:lnTo>
                <a:lnTo>
                  <a:pt x="120" y="494"/>
                </a:lnTo>
                <a:lnTo>
                  <a:pt x="120" y="494"/>
                </a:lnTo>
                <a:lnTo>
                  <a:pt x="118" y="492"/>
                </a:lnTo>
                <a:lnTo>
                  <a:pt x="118" y="492"/>
                </a:lnTo>
                <a:lnTo>
                  <a:pt x="114" y="482"/>
                </a:lnTo>
                <a:lnTo>
                  <a:pt x="114" y="482"/>
                </a:lnTo>
                <a:lnTo>
                  <a:pt x="112" y="476"/>
                </a:lnTo>
                <a:lnTo>
                  <a:pt x="112" y="476"/>
                </a:lnTo>
                <a:lnTo>
                  <a:pt x="112" y="472"/>
                </a:lnTo>
                <a:lnTo>
                  <a:pt x="112" y="472"/>
                </a:lnTo>
                <a:lnTo>
                  <a:pt x="112" y="458"/>
                </a:lnTo>
                <a:lnTo>
                  <a:pt x="112" y="458"/>
                </a:lnTo>
                <a:lnTo>
                  <a:pt x="114" y="446"/>
                </a:lnTo>
                <a:lnTo>
                  <a:pt x="114" y="446"/>
                </a:lnTo>
                <a:lnTo>
                  <a:pt x="114" y="440"/>
                </a:lnTo>
                <a:lnTo>
                  <a:pt x="114" y="440"/>
                </a:lnTo>
                <a:lnTo>
                  <a:pt x="114" y="434"/>
                </a:lnTo>
                <a:lnTo>
                  <a:pt x="114" y="434"/>
                </a:lnTo>
                <a:lnTo>
                  <a:pt x="114" y="430"/>
                </a:lnTo>
                <a:lnTo>
                  <a:pt x="114" y="430"/>
                </a:lnTo>
                <a:lnTo>
                  <a:pt x="114" y="424"/>
                </a:lnTo>
                <a:lnTo>
                  <a:pt x="114" y="424"/>
                </a:lnTo>
                <a:lnTo>
                  <a:pt x="114" y="414"/>
                </a:lnTo>
                <a:lnTo>
                  <a:pt x="114" y="414"/>
                </a:lnTo>
                <a:lnTo>
                  <a:pt x="116" y="408"/>
                </a:lnTo>
                <a:lnTo>
                  <a:pt x="116" y="408"/>
                </a:lnTo>
                <a:lnTo>
                  <a:pt x="116" y="400"/>
                </a:lnTo>
                <a:lnTo>
                  <a:pt x="116" y="400"/>
                </a:lnTo>
                <a:lnTo>
                  <a:pt x="114" y="386"/>
                </a:lnTo>
                <a:lnTo>
                  <a:pt x="114" y="386"/>
                </a:lnTo>
                <a:lnTo>
                  <a:pt x="114" y="382"/>
                </a:lnTo>
                <a:lnTo>
                  <a:pt x="114" y="382"/>
                </a:lnTo>
                <a:lnTo>
                  <a:pt x="116" y="382"/>
                </a:lnTo>
                <a:lnTo>
                  <a:pt x="116" y="382"/>
                </a:lnTo>
                <a:lnTo>
                  <a:pt x="116" y="382"/>
                </a:lnTo>
                <a:lnTo>
                  <a:pt x="116" y="388"/>
                </a:lnTo>
                <a:lnTo>
                  <a:pt x="116" y="388"/>
                </a:lnTo>
                <a:lnTo>
                  <a:pt x="118" y="396"/>
                </a:lnTo>
                <a:lnTo>
                  <a:pt x="118" y="396"/>
                </a:lnTo>
                <a:lnTo>
                  <a:pt x="118" y="398"/>
                </a:lnTo>
                <a:lnTo>
                  <a:pt x="118" y="398"/>
                </a:lnTo>
                <a:lnTo>
                  <a:pt x="118" y="402"/>
                </a:lnTo>
                <a:lnTo>
                  <a:pt x="118" y="402"/>
                </a:lnTo>
                <a:lnTo>
                  <a:pt x="120" y="408"/>
                </a:lnTo>
                <a:lnTo>
                  <a:pt x="120" y="408"/>
                </a:lnTo>
                <a:lnTo>
                  <a:pt x="124" y="416"/>
                </a:lnTo>
                <a:lnTo>
                  <a:pt x="124" y="416"/>
                </a:lnTo>
                <a:lnTo>
                  <a:pt x="126" y="424"/>
                </a:lnTo>
                <a:lnTo>
                  <a:pt x="126" y="424"/>
                </a:lnTo>
                <a:lnTo>
                  <a:pt x="128" y="428"/>
                </a:lnTo>
                <a:lnTo>
                  <a:pt x="128" y="428"/>
                </a:lnTo>
                <a:lnTo>
                  <a:pt x="128" y="432"/>
                </a:lnTo>
                <a:lnTo>
                  <a:pt x="128" y="432"/>
                </a:lnTo>
                <a:lnTo>
                  <a:pt x="128" y="438"/>
                </a:lnTo>
                <a:lnTo>
                  <a:pt x="128" y="438"/>
                </a:lnTo>
                <a:lnTo>
                  <a:pt x="130" y="442"/>
                </a:lnTo>
                <a:lnTo>
                  <a:pt x="130" y="442"/>
                </a:lnTo>
                <a:lnTo>
                  <a:pt x="130" y="444"/>
                </a:lnTo>
                <a:lnTo>
                  <a:pt x="130" y="444"/>
                </a:lnTo>
                <a:lnTo>
                  <a:pt x="130" y="448"/>
                </a:lnTo>
                <a:lnTo>
                  <a:pt x="130" y="448"/>
                </a:lnTo>
                <a:lnTo>
                  <a:pt x="130" y="450"/>
                </a:lnTo>
                <a:lnTo>
                  <a:pt x="130" y="450"/>
                </a:lnTo>
                <a:close/>
                <a:moveTo>
                  <a:pt x="150" y="216"/>
                </a:moveTo>
                <a:lnTo>
                  <a:pt x="150" y="216"/>
                </a:lnTo>
                <a:lnTo>
                  <a:pt x="146" y="218"/>
                </a:lnTo>
                <a:lnTo>
                  <a:pt x="142" y="218"/>
                </a:lnTo>
                <a:lnTo>
                  <a:pt x="142" y="218"/>
                </a:lnTo>
                <a:lnTo>
                  <a:pt x="134" y="222"/>
                </a:lnTo>
                <a:lnTo>
                  <a:pt x="134" y="222"/>
                </a:lnTo>
                <a:lnTo>
                  <a:pt x="126" y="226"/>
                </a:lnTo>
                <a:lnTo>
                  <a:pt x="126" y="226"/>
                </a:lnTo>
                <a:lnTo>
                  <a:pt x="118" y="232"/>
                </a:lnTo>
                <a:lnTo>
                  <a:pt x="118" y="232"/>
                </a:lnTo>
                <a:lnTo>
                  <a:pt x="114" y="234"/>
                </a:lnTo>
                <a:lnTo>
                  <a:pt x="114" y="236"/>
                </a:lnTo>
                <a:lnTo>
                  <a:pt x="114" y="236"/>
                </a:lnTo>
                <a:lnTo>
                  <a:pt x="116" y="238"/>
                </a:lnTo>
                <a:lnTo>
                  <a:pt x="116" y="238"/>
                </a:lnTo>
                <a:lnTo>
                  <a:pt x="116" y="238"/>
                </a:lnTo>
                <a:lnTo>
                  <a:pt x="110" y="240"/>
                </a:lnTo>
                <a:lnTo>
                  <a:pt x="110" y="240"/>
                </a:lnTo>
                <a:lnTo>
                  <a:pt x="96" y="242"/>
                </a:lnTo>
                <a:lnTo>
                  <a:pt x="96" y="242"/>
                </a:lnTo>
                <a:lnTo>
                  <a:pt x="106" y="234"/>
                </a:lnTo>
                <a:lnTo>
                  <a:pt x="106" y="234"/>
                </a:lnTo>
                <a:lnTo>
                  <a:pt x="112" y="228"/>
                </a:lnTo>
                <a:lnTo>
                  <a:pt x="112" y="228"/>
                </a:lnTo>
                <a:lnTo>
                  <a:pt x="112" y="198"/>
                </a:lnTo>
                <a:lnTo>
                  <a:pt x="112" y="198"/>
                </a:lnTo>
                <a:lnTo>
                  <a:pt x="114" y="152"/>
                </a:lnTo>
                <a:lnTo>
                  <a:pt x="114" y="152"/>
                </a:lnTo>
                <a:lnTo>
                  <a:pt x="112" y="122"/>
                </a:lnTo>
                <a:lnTo>
                  <a:pt x="112" y="122"/>
                </a:lnTo>
                <a:lnTo>
                  <a:pt x="110" y="106"/>
                </a:lnTo>
                <a:lnTo>
                  <a:pt x="106" y="98"/>
                </a:lnTo>
                <a:lnTo>
                  <a:pt x="110" y="94"/>
                </a:lnTo>
                <a:lnTo>
                  <a:pt x="110" y="94"/>
                </a:lnTo>
                <a:lnTo>
                  <a:pt x="118" y="104"/>
                </a:lnTo>
                <a:lnTo>
                  <a:pt x="118" y="104"/>
                </a:lnTo>
                <a:lnTo>
                  <a:pt x="120" y="102"/>
                </a:lnTo>
                <a:lnTo>
                  <a:pt x="120" y="102"/>
                </a:lnTo>
                <a:lnTo>
                  <a:pt x="126" y="90"/>
                </a:lnTo>
                <a:lnTo>
                  <a:pt x="126" y="90"/>
                </a:lnTo>
                <a:lnTo>
                  <a:pt x="126" y="88"/>
                </a:lnTo>
                <a:lnTo>
                  <a:pt x="126" y="88"/>
                </a:lnTo>
                <a:lnTo>
                  <a:pt x="122" y="98"/>
                </a:lnTo>
                <a:lnTo>
                  <a:pt x="122" y="98"/>
                </a:lnTo>
                <a:lnTo>
                  <a:pt x="118" y="104"/>
                </a:lnTo>
                <a:lnTo>
                  <a:pt x="118" y="104"/>
                </a:lnTo>
                <a:lnTo>
                  <a:pt x="116" y="100"/>
                </a:lnTo>
                <a:lnTo>
                  <a:pt x="116" y="100"/>
                </a:lnTo>
                <a:lnTo>
                  <a:pt x="106" y="88"/>
                </a:lnTo>
                <a:lnTo>
                  <a:pt x="106" y="88"/>
                </a:lnTo>
                <a:lnTo>
                  <a:pt x="104" y="86"/>
                </a:lnTo>
                <a:lnTo>
                  <a:pt x="104" y="86"/>
                </a:lnTo>
                <a:lnTo>
                  <a:pt x="110" y="82"/>
                </a:lnTo>
                <a:lnTo>
                  <a:pt x="110" y="82"/>
                </a:lnTo>
                <a:lnTo>
                  <a:pt x="114" y="80"/>
                </a:lnTo>
                <a:lnTo>
                  <a:pt x="114" y="80"/>
                </a:lnTo>
                <a:lnTo>
                  <a:pt x="118" y="78"/>
                </a:lnTo>
                <a:lnTo>
                  <a:pt x="120" y="76"/>
                </a:lnTo>
                <a:lnTo>
                  <a:pt x="120" y="76"/>
                </a:lnTo>
                <a:lnTo>
                  <a:pt x="126" y="70"/>
                </a:lnTo>
                <a:lnTo>
                  <a:pt x="126" y="70"/>
                </a:lnTo>
                <a:lnTo>
                  <a:pt x="126" y="82"/>
                </a:lnTo>
                <a:lnTo>
                  <a:pt x="126" y="82"/>
                </a:lnTo>
                <a:lnTo>
                  <a:pt x="126" y="100"/>
                </a:lnTo>
                <a:lnTo>
                  <a:pt x="126" y="100"/>
                </a:lnTo>
                <a:lnTo>
                  <a:pt x="124" y="128"/>
                </a:lnTo>
                <a:lnTo>
                  <a:pt x="124" y="128"/>
                </a:lnTo>
                <a:lnTo>
                  <a:pt x="124" y="146"/>
                </a:lnTo>
                <a:lnTo>
                  <a:pt x="126" y="160"/>
                </a:lnTo>
                <a:lnTo>
                  <a:pt x="126" y="160"/>
                </a:lnTo>
                <a:lnTo>
                  <a:pt x="130" y="172"/>
                </a:lnTo>
                <a:lnTo>
                  <a:pt x="136" y="184"/>
                </a:lnTo>
                <a:lnTo>
                  <a:pt x="136" y="184"/>
                </a:lnTo>
                <a:lnTo>
                  <a:pt x="140" y="188"/>
                </a:lnTo>
                <a:lnTo>
                  <a:pt x="142" y="192"/>
                </a:lnTo>
                <a:lnTo>
                  <a:pt x="142" y="192"/>
                </a:lnTo>
                <a:lnTo>
                  <a:pt x="152" y="202"/>
                </a:lnTo>
                <a:lnTo>
                  <a:pt x="152" y="202"/>
                </a:lnTo>
                <a:lnTo>
                  <a:pt x="150" y="204"/>
                </a:lnTo>
                <a:lnTo>
                  <a:pt x="152" y="206"/>
                </a:lnTo>
                <a:lnTo>
                  <a:pt x="152" y="206"/>
                </a:lnTo>
                <a:lnTo>
                  <a:pt x="156" y="208"/>
                </a:lnTo>
                <a:lnTo>
                  <a:pt x="156" y="208"/>
                </a:lnTo>
                <a:lnTo>
                  <a:pt x="156" y="212"/>
                </a:lnTo>
                <a:lnTo>
                  <a:pt x="156" y="212"/>
                </a:lnTo>
                <a:lnTo>
                  <a:pt x="150" y="216"/>
                </a:lnTo>
                <a:lnTo>
                  <a:pt x="150" y="216"/>
                </a:lnTo>
                <a:close/>
                <a:moveTo>
                  <a:pt x="174" y="232"/>
                </a:moveTo>
                <a:lnTo>
                  <a:pt x="174" y="232"/>
                </a:lnTo>
                <a:lnTo>
                  <a:pt x="174" y="232"/>
                </a:lnTo>
                <a:lnTo>
                  <a:pt x="174" y="232"/>
                </a:lnTo>
                <a:lnTo>
                  <a:pt x="172" y="232"/>
                </a:lnTo>
                <a:lnTo>
                  <a:pt x="172" y="232"/>
                </a:lnTo>
                <a:lnTo>
                  <a:pt x="172" y="232"/>
                </a:lnTo>
                <a:lnTo>
                  <a:pt x="172" y="232"/>
                </a:lnTo>
                <a:lnTo>
                  <a:pt x="172" y="232"/>
                </a:lnTo>
                <a:lnTo>
                  <a:pt x="166" y="224"/>
                </a:lnTo>
                <a:lnTo>
                  <a:pt x="166" y="224"/>
                </a:lnTo>
                <a:lnTo>
                  <a:pt x="158" y="214"/>
                </a:lnTo>
                <a:lnTo>
                  <a:pt x="158" y="214"/>
                </a:lnTo>
                <a:lnTo>
                  <a:pt x="158" y="212"/>
                </a:lnTo>
                <a:lnTo>
                  <a:pt x="158" y="212"/>
                </a:lnTo>
                <a:lnTo>
                  <a:pt x="170" y="222"/>
                </a:lnTo>
                <a:lnTo>
                  <a:pt x="170" y="222"/>
                </a:lnTo>
                <a:lnTo>
                  <a:pt x="176" y="232"/>
                </a:lnTo>
                <a:lnTo>
                  <a:pt x="176" y="232"/>
                </a:lnTo>
                <a:lnTo>
                  <a:pt x="174" y="232"/>
                </a:lnTo>
                <a:lnTo>
                  <a:pt x="174" y="232"/>
                </a:lnTo>
                <a:close/>
                <a:moveTo>
                  <a:pt x="192" y="172"/>
                </a:moveTo>
                <a:lnTo>
                  <a:pt x="192" y="172"/>
                </a:lnTo>
                <a:lnTo>
                  <a:pt x="190" y="178"/>
                </a:lnTo>
                <a:lnTo>
                  <a:pt x="190" y="178"/>
                </a:lnTo>
                <a:lnTo>
                  <a:pt x="188" y="182"/>
                </a:lnTo>
                <a:lnTo>
                  <a:pt x="188" y="182"/>
                </a:lnTo>
                <a:lnTo>
                  <a:pt x="188" y="184"/>
                </a:lnTo>
                <a:lnTo>
                  <a:pt x="188" y="184"/>
                </a:lnTo>
                <a:lnTo>
                  <a:pt x="186" y="186"/>
                </a:lnTo>
                <a:lnTo>
                  <a:pt x="186" y="184"/>
                </a:lnTo>
                <a:lnTo>
                  <a:pt x="186" y="184"/>
                </a:lnTo>
                <a:lnTo>
                  <a:pt x="186" y="180"/>
                </a:lnTo>
                <a:lnTo>
                  <a:pt x="186" y="180"/>
                </a:lnTo>
                <a:lnTo>
                  <a:pt x="186" y="174"/>
                </a:lnTo>
                <a:lnTo>
                  <a:pt x="186" y="174"/>
                </a:lnTo>
                <a:lnTo>
                  <a:pt x="186" y="168"/>
                </a:lnTo>
                <a:lnTo>
                  <a:pt x="186" y="168"/>
                </a:lnTo>
                <a:lnTo>
                  <a:pt x="186" y="164"/>
                </a:lnTo>
                <a:lnTo>
                  <a:pt x="186" y="164"/>
                </a:lnTo>
                <a:lnTo>
                  <a:pt x="188" y="162"/>
                </a:lnTo>
                <a:lnTo>
                  <a:pt x="188" y="162"/>
                </a:lnTo>
                <a:lnTo>
                  <a:pt x="190" y="164"/>
                </a:lnTo>
                <a:lnTo>
                  <a:pt x="190" y="164"/>
                </a:lnTo>
                <a:lnTo>
                  <a:pt x="194" y="168"/>
                </a:lnTo>
                <a:lnTo>
                  <a:pt x="194" y="168"/>
                </a:lnTo>
                <a:lnTo>
                  <a:pt x="194" y="170"/>
                </a:lnTo>
                <a:lnTo>
                  <a:pt x="194" y="170"/>
                </a:lnTo>
                <a:lnTo>
                  <a:pt x="192" y="172"/>
                </a:lnTo>
                <a:lnTo>
                  <a:pt x="192" y="1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" name="Hộp_Văn_Bản 12"/>
          <p:cNvSpPr txBox="1"/>
          <p:nvPr/>
        </p:nvSpPr>
        <p:spPr>
          <a:xfrm>
            <a:off x="827584" y="188913"/>
            <a:ext cx="108011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Cây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khung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nhỏ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nhất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theo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thuật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toán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</a:t>
            </a:r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Kruskal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658718" y="2187451"/>
            <a:ext cx="600913" cy="432048"/>
          </a:xfrm>
          <a:prstGeom prst="ellips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x1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871328" y="1102296"/>
            <a:ext cx="61244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x2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883792" y="3017149"/>
            <a:ext cx="599976" cy="411849"/>
          </a:xfrm>
          <a:prstGeom prst="ellips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x3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47864" y="1086143"/>
            <a:ext cx="64807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x4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347864" y="3017150"/>
            <a:ext cx="648072" cy="411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x5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44008" y="2060847"/>
            <a:ext cx="640780" cy="432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x6</a:t>
            </a:r>
            <a:endParaRPr lang="vi-VN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>
            <a:stCxn id="3" idx="6"/>
            <a:endCxn id="5" idx="2"/>
          </p:cNvCxnSpPr>
          <p:nvPr/>
        </p:nvCxnSpPr>
        <p:spPr>
          <a:xfrm flipV="1">
            <a:off x="2483768" y="1302167"/>
            <a:ext cx="864096" cy="161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3"/>
            <a:endCxn id="6" idx="7"/>
          </p:cNvCxnSpPr>
          <p:nvPr/>
        </p:nvCxnSpPr>
        <p:spPr>
          <a:xfrm flipH="1">
            <a:off x="3901028" y="2429624"/>
            <a:ext cx="836820" cy="647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2"/>
            <a:endCxn id="2" idx="5"/>
          </p:cNvCxnSpPr>
          <p:nvPr/>
        </p:nvCxnSpPr>
        <p:spPr>
          <a:xfrm flipH="1" flipV="1">
            <a:off x="1171629" y="2556227"/>
            <a:ext cx="712163" cy="6668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" idx="4"/>
            <a:endCxn id="4" idx="0"/>
          </p:cNvCxnSpPr>
          <p:nvPr/>
        </p:nvCxnSpPr>
        <p:spPr>
          <a:xfrm>
            <a:off x="2177548" y="1534344"/>
            <a:ext cx="6232" cy="14828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4"/>
            <a:endCxn id="6" idx="0"/>
          </p:cNvCxnSpPr>
          <p:nvPr/>
        </p:nvCxnSpPr>
        <p:spPr>
          <a:xfrm>
            <a:off x="3671900" y="1518191"/>
            <a:ext cx="0" cy="14989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921582" y="20992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vi-VN" dirty="0"/>
          </a:p>
        </p:txBody>
      </p:sp>
      <p:sp>
        <p:nvSpPr>
          <p:cNvPr id="39" name="TextBox 38"/>
          <p:cNvSpPr txBox="1"/>
          <p:nvPr/>
        </p:nvSpPr>
        <p:spPr>
          <a:xfrm>
            <a:off x="3693484" y="21057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vi-VN" dirty="0"/>
          </a:p>
        </p:txBody>
      </p:sp>
      <p:sp>
        <p:nvSpPr>
          <p:cNvPr id="40" name="TextBox 39"/>
          <p:cNvSpPr txBox="1"/>
          <p:nvPr/>
        </p:nvSpPr>
        <p:spPr>
          <a:xfrm>
            <a:off x="4386423" y="26194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vi-VN" dirty="0"/>
          </a:p>
        </p:txBody>
      </p:sp>
      <p:sp>
        <p:nvSpPr>
          <p:cNvPr id="42" name="TextBox 41"/>
          <p:cNvSpPr txBox="1"/>
          <p:nvPr/>
        </p:nvSpPr>
        <p:spPr>
          <a:xfrm>
            <a:off x="2772451" y="9399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vi-VN" dirty="0"/>
          </a:p>
        </p:txBody>
      </p:sp>
      <p:sp>
        <p:nvSpPr>
          <p:cNvPr id="44" name="TextBox 43"/>
          <p:cNvSpPr txBox="1"/>
          <p:nvPr/>
        </p:nvSpPr>
        <p:spPr>
          <a:xfrm>
            <a:off x="1235720" y="28041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vi-VN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4005064"/>
            <a:ext cx="3558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Trọng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= 1+2+2+3+5=13</a:t>
            </a: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171988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 animBg="1"/>
      <p:bldP spid="3" grpId="0" animBg="1"/>
      <p:bldP spid="4" grpId="0" animBg="1"/>
      <p:bldP spid="5" grpId="0" animBg="1"/>
      <p:bldP spid="6" grpId="0" animBg="1"/>
      <p:bldP spid="8" grpId="0" animBg="1"/>
      <p:bldP spid="38" grpId="0"/>
      <p:bldP spid="39" grpId="0"/>
      <p:bldP spid="40" grpId="0"/>
      <p:bldP spid="42" grpId="0"/>
      <p:bldP spid="44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ộp_Văn_Bản 7"/>
          <p:cNvSpPr txBox="1"/>
          <p:nvPr/>
        </p:nvSpPr>
        <p:spPr>
          <a:xfrm>
            <a:off x="3578225" y="1652588"/>
            <a:ext cx="525462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3600" b="1">
                <a:solidFill>
                  <a:srgbClr val="FFFFFF"/>
                </a:solidFill>
                <a:effectLst>
                  <a:outerShdw blurRad="50800" dist="50800" algn="l" rotWithShape="0">
                    <a:prstClr val="black"/>
                  </a:outerShdw>
                </a:effectLst>
                <a:latin typeface="Arial" pitchFamily="34" charset="0"/>
              </a:rPr>
              <a:t>"XIN CHÂN THÀNH CẢM ƠN!"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hủ đề của Office">
  <a:themeElements>
    <a:clrScheme name="Văn phòng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157255383</TotalTime>
  <Pages>0</Pages>
  <Words>451</Words>
  <Characters>0</Characters>
  <Application>Microsoft Office PowerPoint</Application>
  <DocSecurity>0</DocSecurity>
  <PresentationFormat>On-screen Show (4:3)</PresentationFormat>
  <Lines>0</Lines>
  <Paragraphs>48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Microsoft YaHei</vt:lpstr>
      <vt:lpstr>宋体</vt:lpstr>
      <vt:lpstr>Arial</vt:lpstr>
      <vt:lpstr>Calibri</vt:lpstr>
      <vt:lpstr>Times New Roman</vt:lpstr>
      <vt:lpstr>默认设计模板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Bản trình bày của PowerPoint</dc:title>
  <dc:creator>Administrator</dc:creator>
  <cp:lastModifiedBy>Mimi</cp:lastModifiedBy>
  <cp:revision>34</cp:revision>
  <cp:lastPrinted>1899-12-30T00:00:00Z</cp:lastPrinted>
  <dcterms:created xsi:type="dcterms:W3CDTF">2012-04-20T16:02:50Z</dcterms:created>
  <dcterms:modified xsi:type="dcterms:W3CDTF">2017-10-11T00:54:18Z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1033-8.1.0.3018</vt:lpwstr>
  </property>
</Properties>
</file>