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7" r:id="rId11"/>
    <p:sldId id="266" r:id="rId12"/>
    <p:sldId id="268" r:id="rId13"/>
    <p:sldId id="269"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varScale="1">
        <p:scale>
          <a:sx n="72" d="100"/>
          <a:sy n="72" d="100"/>
        </p:scale>
        <p:origin x="1326"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CD1BF0-FA79-42B4-80A9-10E93E1F8137}" type="datetimeFigureOut">
              <a:rPr lang="vi-VN" smtClean="0"/>
              <a:t>05/12/2017</a:t>
            </a:fld>
            <a:endParaRPr lang="vi-V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38B6A5-9612-400A-A6C2-9503409FAA75}" type="slidenum">
              <a:rPr lang="vi-VN" smtClean="0"/>
              <a:t>‹#›</a:t>
            </a:fld>
            <a:endParaRPr lang="vi-VN"/>
          </a:p>
        </p:txBody>
      </p:sp>
    </p:spTree>
    <p:extLst>
      <p:ext uri="{BB962C8B-B14F-4D97-AF65-F5344CB8AC3E}">
        <p14:creationId xmlns:p14="http://schemas.microsoft.com/office/powerpoint/2010/main" val="333344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12/5/2017</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12/5/2017</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12/5/2017</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1D8BD707-D9CF-40AE-B4C6-C98DA3205C09}" type="datetimeFigureOut">
              <a:rPr lang="en-US" smtClean="0"/>
              <a:pPr/>
              <a:t>12/5/2017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12/5/2017</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12/5/2017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12/5/2017</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D8BD707-D9CF-40AE-B4C6-C98DA3205C09}" type="datetimeFigureOut">
              <a:rPr lang="en-US" smtClean="0"/>
              <a:pPr/>
              <a:t>12/5/2017</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D8BD707-D9CF-40AE-B4C6-C98DA3205C09}" type="datetimeFigureOut">
              <a:rPr lang="en-US" smtClean="0"/>
              <a:pPr/>
              <a:t>12/5/2017</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200" y="2819400"/>
            <a:ext cx="7668000" cy="936000"/>
          </a:xfrm>
        </p:spPr>
        <p:txBody>
          <a:bodyPr>
            <a:normAutofit/>
          </a:bodyPr>
          <a:lstStyle/>
          <a:p>
            <a:r>
              <a:rPr lang="en-US" sz="2400" smtClean="0">
                <a:solidFill>
                  <a:srgbClr val="00B050"/>
                </a:solidFill>
                <a:latin typeface="Times New Roman" pitchFamily="18" charset="0"/>
                <a:cs typeface="Times New Roman" pitchFamily="18" charset="0"/>
              </a:rPr>
              <a:t>Đề tài B14: sử dụng multithread để nhân 2 ma trận</a:t>
            </a:r>
          </a:p>
          <a:p>
            <a:endParaRPr lang="vi-VN" sz="1800">
              <a:latin typeface="Times New Roman" pitchFamily="18" charset="0"/>
              <a:cs typeface="Times New Roman" pitchFamily="18" charset="0"/>
            </a:endParaRPr>
          </a:p>
        </p:txBody>
      </p:sp>
      <p:sp>
        <p:nvSpPr>
          <p:cNvPr id="2" name="Title 1"/>
          <p:cNvSpPr>
            <a:spLocks noGrp="1"/>
          </p:cNvSpPr>
          <p:nvPr>
            <p:ph type="ctrTitle"/>
          </p:nvPr>
        </p:nvSpPr>
        <p:spPr>
          <a:xfrm>
            <a:off x="609600" y="304800"/>
            <a:ext cx="7772400" cy="1619251"/>
          </a:xfrm>
        </p:spPr>
        <p:txBody>
          <a:bodyPr>
            <a:normAutofit/>
          </a:bodyPr>
          <a:lstStyle/>
          <a:p>
            <a:r>
              <a:rPr lang="en-US" smtClean="0">
                <a:latin typeface="Times New Roman" pitchFamily="18" charset="0"/>
                <a:cs typeface="Times New Roman" pitchFamily="18" charset="0"/>
              </a:rPr>
              <a:t>Báo cáo thực hành môn Lý thuyết hệ điều hành</a:t>
            </a:r>
            <a:endParaRPr lang="vi-VN">
              <a:latin typeface="Times New Roman" pitchFamily="18" charset="0"/>
              <a:cs typeface="Times New Roman" pitchFamily="18" charset="0"/>
            </a:endParaRPr>
          </a:p>
        </p:txBody>
      </p:sp>
      <p:sp>
        <p:nvSpPr>
          <p:cNvPr id="4" name="TextBox 3"/>
          <p:cNvSpPr txBox="1"/>
          <p:nvPr/>
        </p:nvSpPr>
        <p:spPr>
          <a:xfrm>
            <a:off x="762000" y="3733800"/>
            <a:ext cx="7620000" cy="256993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342900" indent="-342900">
              <a:buFont typeface="Wingdings" pitchFamily="2" charset="2"/>
              <a:buChar char="v"/>
            </a:pPr>
            <a:r>
              <a:rPr lang="vi-VN" sz="2300" dirty="0" smtClean="0">
                <a:latin typeface="Times New Roman" pitchFamily="18" charset="0"/>
                <a:cs typeface="Times New Roman" pitchFamily="18" charset="0"/>
              </a:rPr>
              <a:t>Người hướng dẫn: Hà Chí Trung</a:t>
            </a:r>
          </a:p>
          <a:p>
            <a:pPr marL="342900" indent="-342900">
              <a:buFont typeface="Wingdings" pitchFamily="2" charset="2"/>
              <a:buChar char="v"/>
            </a:pPr>
            <a:r>
              <a:rPr lang="vi-VN" sz="2300" dirty="0" smtClean="0">
                <a:latin typeface="Times New Roman" pitchFamily="18" charset="0"/>
                <a:cs typeface="Times New Roman" pitchFamily="18" charset="0"/>
              </a:rPr>
              <a:t>Lớp: Sáng thứ 3 tiết 1-3 (12226151 2)</a:t>
            </a:r>
          </a:p>
          <a:p>
            <a:pPr marL="342900" indent="-342900">
              <a:buFont typeface="Wingdings" pitchFamily="2" charset="2"/>
              <a:buChar char="v"/>
            </a:pPr>
            <a:r>
              <a:rPr lang="vi-VN" sz="2300" dirty="0" smtClean="0">
                <a:latin typeface="Times New Roman" pitchFamily="18" charset="0"/>
                <a:cs typeface="Times New Roman" pitchFamily="18" charset="0"/>
              </a:rPr>
              <a:t>Người thực hiện: </a:t>
            </a:r>
          </a:p>
          <a:p>
            <a:pPr marL="342900" indent="-342900">
              <a:buFont typeface="Wingdings" pitchFamily="2" charset="2"/>
              <a:buChar char="v"/>
            </a:pPr>
            <a:r>
              <a:rPr lang="vi-VN" sz="2300" dirty="0" smtClean="0">
                <a:latin typeface="Times New Roman" pitchFamily="18" charset="0"/>
                <a:cs typeface="Times New Roman" pitchFamily="18" charset="0"/>
              </a:rPr>
              <a:t>Phạm Anh Đức MMT14</a:t>
            </a:r>
          </a:p>
          <a:p>
            <a:pPr marL="342900" indent="-342900">
              <a:buFont typeface="Wingdings" pitchFamily="2" charset="2"/>
              <a:buChar char="v"/>
            </a:pPr>
            <a:r>
              <a:rPr lang="vi-VN" sz="2300" dirty="0" smtClean="0">
                <a:latin typeface="Times New Roman" pitchFamily="18" charset="0"/>
                <a:cs typeface="Times New Roman" pitchFamily="18" charset="0"/>
              </a:rPr>
              <a:t>Ngô Đình Phúc KTPM14</a:t>
            </a:r>
          </a:p>
          <a:p>
            <a:pPr marL="342900" indent="-342900">
              <a:buFont typeface="Wingdings" pitchFamily="2" charset="2"/>
              <a:buChar char="v"/>
            </a:pPr>
            <a:r>
              <a:rPr lang="vi-VN" sz="2300" dirty="0" smtClean="0">
                <a:latin typeface="Times New Roman" pitchFamily="18" charset="0"/>
                <a:cs typeface="Times New Roman" pitchFamily="18" charset="0"/>
              </a:rPr>
              <a:t>Ngày hoàn thành 30/11/2017</a:t>
            </a:r>
          </a:p>
          <a:p>
            <a:pPr marL="342900" indent="-342900">
              <a:buFont typeface="Wingdings" pitchFamily="2" charset="2"/>
              <a:buChar char="v"/>
            </a:pPr>
            <a:endParaRPr lang="vi-VN" sz="2300" dirty="0">
              <a:latin typeface="Times New Roman" pitchFamily="18" charset="0"/>
              <a:cs typeface="Times New Roman" pitchFamily="18" charset="0"/>
            </a:endParaRPr>
          </a:p>
        </p:txBody>
      </p:sp>
    </p:spTree>
    <p:extLst>
      <p:ext uri="{BB962C8B-B14F-4D97-AF65-F5344CB8AC3E}">
        <p14:creationId xmlns:p14="http://schemas.microsoft.com/office/powerpoint/2010/main" val="248572462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1000"/>
                                        <p:tgtEl>
                                          <p:spTgt spid="4">
                                            <p:txEl>
                                              <p:pRg st="0" end="0"/>
                                            </p:txEl>
                                          </p:spTgt>
                                        </p:tgtEl>
                                      </p:cBhvr>
                                    </p:animEffect>
                                    <p:anim calcmode="lin" valueType="num">
                                      <p:cBhvr>
                                        <p:cTn id="1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1000"/>
                                        <p:tgtEl>
                                          <p:spTgt spid="4">
                                            <p:txEl>
                                              <p:pRg st="1" end="1"/>
                                            </p:txEl>
                                          </p:spTgt>
                                        </p:tgtEl>
                                      </p:cBhvr>
                                    </p:animEffect>
                                    <p:anim calcmode="lin" valueType="num">
                                      <p:cBhvr>
                                        <p:cTn id="1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1000"/>
                                        <p:tgtEl>
                                          <p:spTgt spid="4">
                                            <p:txEl>
                                              <p:pRg st="2" end="2"/>
                                            </p:txEl>
                                          </p:spTgt>
                                        </p:tgtEl>
                                      </p:cBhvr>
                                    </p:animEffect>
                                    <p:anim calcmode="lin" valueType="num">
                                      <p:cBhvr>
                                        <p:cTn id="23"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1000"/>
                                        <p:tgtEl>
                                          <p:spTgt spid="4">
                                            <p:txEl>
                                              <p:pRg st="3" end="3"/>
                                            </p:txEl>
                                          </p:spTgt>
                                        </p:tgtEl>
                                      </p:cBhvr>
                                    </p:animEffect>
                                    <p:anim calcmode="lin" valueType="num">
                                      <p:cBhvr>
                                        <p:cTn id="28"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1000"/>
                                        <p:tgtEl>
                                          <p:spTgt spid="4">
                                            <p:txEl>
                                              <p:pRg st="4" end="4"/>
                                            </p:txEl>
                                          </p:spTgt>
                                        </p:tgtEl>
                                      </p:cBhvr>
                                    </p:animEffect>
                                    <p:anim calcmode="lin" valueType="num">
                                      <p:cBhvr>
                                        <p:cTn id="33"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4">
                                            <p:txEl>
                                              <p:pRg st="4" end="4"/>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1000"/>
                                        <p:tgtEl>
                                          <p:spTgt spid="4">
                                            <p:txEl>
                                              <p:pRg st="5" end="5"/>
                                            </p:txEl>
                                          </p:spTgt>
                                        </p:tgtEl>
                                      </p:cBhvr>
                                    </p:animEffect>
                                    <p:anim calcmode="lin" valueType="num">
                                      <p:cBhvr>
                                        <p:cTn id="38"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latin typeface="+mn-lt"/>
              </a:rPr>
              <a:t>6. Giao diện người dùng</a:t>
            </a:r>
            <a:endParaRPr lang="vi-VN">
              <a:latin typeface="+mn-lt"/>
            </a:endParaRPr>
          </a:p>
        </p:txBody>
      </p:sp>
      <p:sp>
        <p:nvSpPr>
          <p:cNvPr id="3" name="Content Placeholder 2"/>
          <p:cNvSpPr>
            <a:spLocks noGrp="1"/>
          </p:cNvSpPr>
          <p:nvPr>
            <p:ph sz="quarter" idx="1"/>
          </p:nvPr>
        </p:nvSpPr>
        <p:spPr/>
        <p:txBody>
          <a:bodyPr/>
          <a:lstStyle/>
          <a:p>
            <a:r>
              <a:rPr lang="vi-VN" smtClean="0"/>
              <a:t>Bắt đầu</a:t>
            </a:r>
            <a:endParaRPr lang="vi-VN"/>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44000" cy="717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483867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circle(in)">
                                      <p:cBhvr>
                                        <p:cTn id="7" dur="20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latin typeface="+mn-lt"/>
              </a:rPr>
              <a:t>6.Giao diện người dùng</a:t>
            </a:r>
            <a:endParaRPr lang="vi-VN">
              <a:latin typeface="+mn-lt"/>
            </a:endParaRPr>
          </a:p>
        </p:txBody>
      </p:sp>
      <p:sp>
        <p:nvSpPr>
          <p:cNvPr id="3" name="Content Placeholder 2"/>
          <p:cNvSpPr>
            <a:spLocks noGrp="1"/>
          </p:cNvSpPr>
          <p:nvPr>
            <p:ph sz="quarter" idx="1"/>
          </p:nvPr>
        </p:nvSpPr>
        <p:spPr/>
        <p:txBody>
          <a:bodyPr/>
          <a:lstStyle/>
          <a:p>
            <a:r>
              <a:rPr lang="vi-VN" smtClean="0"/>
              <a:t>Kết quả</a:t>
            </a:r>
            <a:endParaRPr lang="vi-VN"/>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20116" cy="6829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631925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latin typeface="+mn-lt"/>
              </a:rPr>
              <a:t>7. Phụ lục</a:t>
            </a:r>
            <a:endParaRPr lang="vi-VN">
              <a:latin typeface="+mn-lt"/>
            </a:endParaRPr>
          </a:p>
        </p:txBody>
      </p:sp>
      <p:sp>
        <p:nvSpPr>
          <p:cNvPr id="3" name="Content Placeholder 2"/>
          <p:cNvSpPr>
            <a:spLocks noGrp="1"/>
          </p:cNvSpPr>
          <p:nvPr>
            <p:ph sz="quarter" idx="1"/>
          </p:nvPr>
        </p:nvSpPr>
        <p:spPr/>
        <p:txBody>
          <a:bodyPr/>
          <a:lstStyle/>
          <a:p>
            <a:r>
              <a:rPr lang="vi-VN" smtClean="0"/>
              <a:t>Hàm xử lý</a:t>
            </a:r>
            <a:endParaRPr lang="vi-VN"/>
          </a:p>
        </p:txBody>
      </p:sp>
      <p:sp>
        <p:nvSpPr>
          <p:cNvPr id="4" name="AutoShape 4" descr="https://scontent.fhan5-2.fna.fbcdn.net/v/t34.0-12/24726485_907456356083493_563555861_n.png?oh=fd4ddc2b4b1203d5072825be2b8004b0&amp;oe=5A27593D"/>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614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71625"/>
            <a:ext cx="9144000" cy="528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955677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149"/>
                                        </p:tgtEl>
                                        <p:attrNameLst>
                                          <p:attrName>style.visibility</p:attrName>
                                        </p:attrNameLst>
                                      </p:cBhvr>
                                      <p:to>
                                        <p:strVal val="visible"/>
                                      </p:to>
                                    </p:set>
                                    <p:animEffect transition="in" filter="wipe(down)">
                                      <p:cBhvr>
                                        <p:cTn id="7" dur="580">
                                          <p:stCondLst>
                                            <p:cond delay="0"/>
                                          </p:stCondLst>
                                        </p:cTn>
                                        <p:tgtEl>
                                          <p:spTgt spid="6149"/>
                                        </p:tgtEl>
                                      </p:cBhvr>
                                    </p:animEffect>
                                    <p:anim calcmode="lin" valueType="num">
                                      <p:cBhvr>
                                        <p:cTn id="8" dur="1822" tmFilter="0,0; 0.14,0.36; 0.43,0.73; 0.71,0.91; 1.0,1.0">
                                          <p:stCondLst>
                                            <p:cond delay="0"/>
                                          </p:stCondLst>
                                        </p:cTn>
                                        <p:tgtEl>
                                          <p:spTgt spid="614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14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14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14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149"/>
                                        </p:tgtEl>
                                        <p:attrNameLst>
                                          <p:attrName>ppt_y</p:attrName>
                                        </p:attrNameLst>
                                      </p:cBhvr>
                                      <p:tavLst>
                                        <p:tav tm="0" fmla="#ppt_y-sin(pi*$)/81">
                                          <p:val>
                                            <p:fltVal val="0"/>
                                          </p:val>
                                        </p:tav>
                                        <p:tav tm="100000">
                                          <p:val>
                                            <p:fltVal val="1"/>
                                          </p:val>
                                        </p:tav>
                                      </p:tavLst>
                                    </p:anim>
                                    <p:animScale>
                                      <p:cBhvr>
                                        <p:cTn id="13" dur="26">
                                          <p:stCondLst>
                                            <p:cond delay="650"/>
                                          </p:stCondLst>
                                        </p:cTn>
                                        <p:tgtEl>
                                          <p:spTgt spid="6149"/>
                                        </p:tgtEl>
                                      </p:cBhvr>
                                      <p:to x="100000" y="60000"/>
                                    </p:animScale>
                                    <p:animScale>
                                      <p:cBhvr>
                                        <p:cTn id="14" dur="166" decel="50000">
                                          <p:stCondLst>
                                            <p:cond delay="676"/>
                                          </p:stCondLst>
                                        </p:cTn>
                                        <p:tgtEl>
                                          <p:spTgt spid="6149"/>
                                        </p:tgtEl>
                                      </p:cBhvr>
                                      <p:to x="100000" y="100000"/>
                                    </p:animScale>
                                    <p:animScale>
                                      <p:cBhvr>
                                        <p:cTn id="15" dur="26">
                                          <p:stCondLst>
                                            <p:cond delay="1312"/>
                                          </p:stCondLst>
                                        </p:cTn>
                                        <p:tgtEl>
                                          <p:spTgt spid="6149"/>
                                        </p:tgtEl>
                                      </p:cBhvr>
                                      <p:to x="100000" y="80000"/>
                                    </p:animScale>
                                    <p:animScale>
                                      <p:cBhvr>
                                        <p:cTn id="16" dur="166" decel="50000">
                                          <p:stCondLst>
                                            <p:cond delay="1338"/>
                                          </p:stCondLst>
                                        </p:cTn>
                                        <p:tgtEl>
                                          <p:spTgt spid="6149"/>
                                        </p:tgtEl>
                                      </p:cBhvr>
                                      <p:to x="100000" y="100000"/>
                                    </p:animScale>
                                    <p:animScale>
                                      <p:cBhvr>
                                        <p:cTn id="17" dur="26">
                                          <p:stCondLst>
                                            <p:cond delay="1642"/>
                                          </p:stCondLst>
                                        </p:cTn>
                                        <p:tgtEl>
                                          <p:spTgt spid="6149"/>
                                        </p:tgtEl>
                                      </p:cBhvr>
                                      <p:to x="100000" y="90000"/>
                                    </p:animScale>
                                    <p:animScale>
                                      <p:cBhvr>
                                        <p:cTn id="18" dur="166" decel="50000">
                                          <p:stCondLst>
                                            <p:cond delay="1668"/>
                                          </p:stCondLst>
                                        </p:cTn>
                                        <p:tgtEl>
                                          <p:spTgt spid="6149"/>
                                        </p:tgtEl>
                                      </p:cBhvr>
                                      <p:to x="100000" y="100000"/>
                                    </p:animScale>
                                    <p:animScale>
                                      <p:cBhvr>
                                        <p:cTn id="19" dur="26">
                                          <p:stCondLst>
                                            <p:cond delay="1808"/>
                                          </p:stCondLst>
                                        </p:cTn>
                                        <p:tgtEl>
                                          <p:spTgt spid="6149"/>
                                        </p:tgtEl>
                                      </p:cBhvr>
                                      <p:to x="100000" y="95000"/>
                                    </p:animScale>
                                    <p:animScale>
                                      <p:cBhvr>
                                        <p:cTn id="20" dur="166" decel="50000">
                                          <p:stCondLst>
                                            <p:cond delay="1834"/>
                                          </p:stCondLst>
                                        </p:cTn>
                                        <p:tgtEl>
                                          <p:spTgt spid="614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latin typeface="+mn-lt"/>
              </a:rPr>
              <a:t>7. Phụ lục</a:t>
            </a:r>
            <a:endParaRPr lang="vi-VN">
              <a:latin typeface="+mn-lt"/>
            </a:endParaRPr>
          </a:p>
        </p:txBody>
      </p:sp>
      <p:sp>
        <p:nvSpPr>
          <p:cNvPr id="3" name="Content Placeholder 2"/>
          <p:cNvSpPr>
            <a:spLocks noGrp="1"/>
          </p:cNvSpPr>
          <p:nvPr>
            <p:ph sz="quarter" idx="1"/>
          </p:nvPr>
        </p:nvSpPr>
        <p:spPr/>
        <p:txBody>
          <a:bodyPr/>
          <a:lstStyle/>
          <a:p>
            <a:r>
              <a:rPr lang="vi-VN" smtClean="0"/>
              <a:t>Hàm Start</a:t>
            </a:r>
            <a:endParaRPr lang="vi-VN"/>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00201"/>
            <a:ext cx="91440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28389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a:t>
            </a:r>
            <a:endParaRPr lang="vi-VN" dirty="0"/>
          </a:p>
        </p:txBody>
      </p:sp>
      <p:sp>
        <p:nvSpPr>
          <p:cNvPr id="3" name="Content Placeholder 2"/>
          <p:cNvSpPr>
            <a:spLocks noGrp="1"/>
          </p:cNvSpPr>
          <p:nvPr>
            <p:ph sz="quarter" idx="1"/>
          </p:nvPr>
        </p:nvSpPr>
        <p:spPr/>
        <p:txBody>
          <a:bodyPr/>
          <a:lstStyle/>
          <a:p>
            <a:endParaRPr lang="vi-VN"/>
          </a:p>
        </p:txBody>
      </p:sp>
      <p:sp>
        <p:nvSpPr>
          <p:cNvPr id="4" name="Rectangle 3"/>
          <p:cNvSpPr/>
          <p:nvPr/>
        </p:nvSpPr>
        <p:spPr>
          <a:xfrm>
            <a:off x="1211147" y="2967335"/>
            <a:ext cx="6721712" cy="1754326"/>
          </a:xfrm>
          <a:prstGeom prst="rect">
            <a:avLst/>
          </a:prstGeom>
          <a:noFill/>
        </p:spPr>
        <p:txBody>
          <a:bodyPr wrap="none" lIns="91440" tIns="45720" rIns="91440" bIns="45720">
            <a:spAutoFit/>
          </a:bodyPr>
          <a:lstStyle/>
          <a:p>
            <a:pPr algn="ctr"/>
            <a:r>
              <a:rPr lang="en-US" sz="5400" b="1" cap="none" spc="0" dirty="0" err="1" smtClean="0">
                <a:ln w="22225">
                  <a:solidFill>
                    <a:schemeClr val="accent2"/>
                  </a:solidFill>
                  <a:prstDash val="solid"/>
                </a:ln>
                <a:solidFill>
                  <a:schemeClr val="accent2">
                    <a:lumMod val="40000"/>
                    <a:lumOff val="60000"/>
                  </a:schemeClr>
                </a:solidFill>
                <a:effectLst/>
              </a:rPr>
              <a:t>Cảm</a:t>
            </a:r>
            <a:r>
              <a:rPr lang="en-US" sz="5400" b="1" cap="none" spc="0" dirty="0" smtClean="0">
                <a:ln w="22225">
                  <a:solidFill>
                    <a:schemeClr val="accent2"/>
                  </a:solidFill>
                  <a:prstDash val="solid"/>
                </a:ln>
                <a:solidFill>
                  <a:schemeClr val="accent2">
                    <a:lumMod val="40000"/>
                    <a:lumOff val="60000"/>
                  </a:schemeClr>
                </a:solidFill>
                <a:effectLst/>
              </a:rPr>
              <a:t> </a:t>
            </a:r>
            <a:r>
              <a:rPr lang="en-US" sz="5400" b="1" cap="none" spc="0" dirty="0" err="1" smtClean="0">
                <a:ln w="22225">
                  <a:solidFill>
                    <a:schemeClr val="accent2"/>
                  </a:solidFill>
                  <a:prstDash val="solid"/>
                </a:ln>
                <a:solidFill>
                  <a:schemeClr val="accent2">
                    <a:lumMod val="40000"/>
                    <a:lumOff val="60000"/>
                  </a:schemeClr>
                </a:solidFill>
                <a:effectLst/>
              </a:rPr>
              <a:t>ơn</a:t>
            </a:r>
            <a:r>
              <a:rPr lang="en-US" sz="5400" b="1" cap="none" spc="0" dirty="0" smtClean="0">
                <a:ln w="22225">
                  <a:solidFill>
                    <a:schemeClr val="accent2"/>
                  </a:solidFill>
                  <a:prstDash val="solid"/>
                </a:ln>
                <a:solidFill>
                  <a:schemeClr val="accent2">
                    <a:lumMod val="40000"/>
                    <a:lumOff val="60000"/>
                  </a:schemeClr>
                </a:solidFill>
                <a:effectLst/>
              </a:rPr>
              <a:t> </a:t>
            </a:r>
            <a:r>
              <a:rPr lang="en-US" sz="5400" b="1" cap="none" spc="0" dirty="0" err="1" smtClean="0">
                <a:ln w="22225">
                  <a:solidFill>
                    <a:schemeClr val="accent2"/>
                  </a:solidFill>
                  <a:prstDash val="solid"/>
                </a:ln>
                <a:solidFill>
                  <a:schemeClr val="accent2">
                    <a:lumMod val="40000"/>
                    <a:lumOff val="60000"/>
                  </a:schemeClr>
                </a:solidFill>
                <a:effectLst/>
              </a:rPr>
              <a:t>các</a:t>
            </a:r>
            <a:r>
              <a:rPr lang="en-US" sz="5400" b="1" cap="none" spc="0" dirty="0" smtClean="0">
                <a:ln w="22225">
                  <a:solidFill>
                    <a:schemeClr val="accent2"/>
                  </a:solidFill>
                  <a:prstDash val="solid"/>
                </a:ln>
                <a:solidFill>
                  <a:schemeClr val="accent2">
                    <a:lumMod val="40000"/>
                    <a:lumOff val="60000"/>
                  </a:schemeClr>
                </a:solidFill>
                <a:effectLst/>
              </a:rPr>
              <a:t> </a:t>
            </a:r>
            <a:r>
              <a:rPr lang="en-US" sz="5400" b="1" cap="none" spc="0" dirty="0" err="1" smtClean="0">
                <a:ln w="22225">
                  <a:solidFill>
                    <a:schemeClr val="accent2"/>
                  </a:solidFill>
                  <a:prstDash val="solid"/>
                </a:ln>
                <a:solidFill>
                  <a:schemeClr val="accent2">
                    <a:lumMod val="40000"/>
                    <a:lumOff val="60000"/>
                  </a:schemeClr>
                </a:solidFill>
                <a:effectLst/>
              </a:rPr>
              <a:t>bạn</a:t>
            </a:r>
            <a:r>
              <a:rPr lang="en-US" sz="5400" b="1" cap="none" spc="0" dirty="0" smtClean="0">
                <a:ln w="22225">
                  <a:solidFill>
                    <a:schemeClr val="accent2"/>
                  </a:solidFill>
                  <a:prstDash val="solid"/>
                </a:ln>
                <a:solidFill>
                  <a:schemeClr val="accent2">
                    <a:lumMod val="40000"/>
                    <a:lumOff val="60000"/>
                  </a:schemeClr>
                </a:solidFill>
                <a:effectLst/>
              </a:rPr>
              <a:t> </a:t>
            </a:r>
            <a:r>
              <a:rPr lang="en-US" sz="5400" b="1" cap="none" spc="0" dirty="0" err="1" smtClean="0">
                <a:ln w="22225">
                  <a:solidFill>
                    <a:schemeClr val="accent2"/>
                  </a:solidFill>
                  <a:prstDash val="solid"/>
                </a:ln>
                <a:solidFill>
                  <a:schemeClr val="accent2">
                    <a:lumMod val="40000"/>
                    <a:lumOff val="60000"/>
                  </a:schemeClr>
                </a:solidFill>
                <a:effectLst/>
              </a:rPr>
              <a:t>đã</a:t>
            </a:r>
            <a:endParaRPr lang="en-US" sz="5400" b="1" dirty="0">
              <a:ln w="22225">
                <a:solidFill>
                  <a:schemeClr val="accent2"/>
                </a:solidFill>
                <a:prstDash val="solid"/>
              </a:ln>
              <a:solidFill>
                <a:schemeClr val="accent2">
                  <a:lumMod val="40000"/>
                  <a:lumOff val="60000"/>
                </a:schemeClr>
              </a:solidFill>
            </a:endParaRPr>
          </a:p>
          <a:p>
            <a:pPr algn="ctr"/>
            <a:r>
              <a:rPr lang="en-US" sz="5400" b="1" dirty="0" err="1">
                <a:ln w="22225">
                  <a:solidFill>
                    <a:schemeClr val="accent2"/>
                  </a:solidFill>
                  <a:prstDash val="solid"/>
                </a:ln>
                <a:solidFill>
                  <a:schemeClr val="accent2">
                    <a:lumMod val="40000"/>
                    <a:lumOff val="60000"/>
                  </a:schemeClr>
                </a:solidFill>
              </a:rPr>
              <a:t>l</a:t>
            </a:r>
            <a:r>
              <a:rPr lang="en-US" sz="5400" b="1" cap="none" spc="0" dirty="0" err="1" smtClean="0">
                <a:ln w="22225">
                  <a:solidFill>
                    <a:schemeClr val="accent2"/>
                  </a:solidFill>
                  <a:prstDash val="solid"/>
                </a:ln>
                <a:solidFill>
                  <a:schemeClr val="accent2">
                    <a:lumMod val="40000"/>
                    <a:lumOff val="60000"/>
                  </a:schemeClr>
                </a:solidFill>
                <a:effectLst/>
              </a:rPr>
              <a:t>ắng</a:t>
            </a:r>
            <a:r>
              <a:rPr lang="en-US" sz="5400" b="1" cap="none" spc="0" dirty="0" smtClean="0">
                <a:ln w="22225">
                  <a:solidFill>
                    <a:schemeClr val="accent2"/>
                  </a:solidFill>
                  <a:prstDash val="solid"/>
                </a:ln>
                <a:solidFill>
                  <a:schemeClr val="accent2">
                    <a:lumMod val="40000"/>
                    <a:lumOff val="60000"/>
                  </a:schemeClr>
                </a:solidFill>
                <a:effectLst/>
              </a:rPr>
              <a:t> </a:t>
            </a:r>
            <a:r>
              <a:rPr lang="en-US" sz="5400" b="1" cap="none" spc="0" dirty="0" err="1" smtClean="0">
                <a:ln w="22225">
                  <a:solidFill>
                    <a:schemeClr val="accent2"/>
                  </a:solidFill>
                  <a:prstDash val="solid"/>
                </a:ln>
                <a:solidFill>
                  <a:schemeClr val="accent2">
                    <a:lumMod val="40000"/>
                    <a:lumOff val="60000"/>
                  </a:schemeClr>
                </a:solidFill>
                <a:effectLst/>
              </a:rPr>
              <a:t>nghe</a:t>
            </a:r>
            <a:endParaRPr 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3577562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758952"/>
          </a:xfrm>
        </p:spPr>
        <p:txBody>
          <a:bodyPr>
            <a:normAutofit/>
          </a:bodyPr>
          <a:lstStyle/>
          <a:p>
            <a:r>
              <a:rPr lang="en-US" sz="3600" smtClean="0">
                <a:latin typeface="Times New Roman" pitchFamily="18" charset="0"/>
                <a:cs typeface="Times New Roman" pitchFamily="18" charset="0"/>
              </a:rPr>
              <a:t>Mục lục</a:t>
            </a:r>
            <a:endParaRPr lang="vi-VN" sz="360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r>
              <a:rPr lang="en-US" smtClean="0">
                <a:latin typeface="Times New Roman" pitchFamily="18" charset="0"/>
                <a:cs typeface="Times New Roman" pitchFamily="18" charset="0"/>
              </a:rPr>
              <a:t>1: Đặt vấn đề</a:t>
            </a:r>
          </a:p>
          <a:p>
            <a:r>
              <a:rPr lang="en-US" smtClean="0">
                <a:latin typeface="Times New Roman" pitchFamily="18" charset="0"/>
                <a:cs typeface="Times New Roman" pitchFamily="18" charset="0"/>
              </a:rPr>
              <a:t>2: Phân công công việc</a:t>
            </a:r>
          </a:p>
          <a:p>
            <a:r>
              <a:rPr lang="en-US" smtClean="0">
                <a:latin typeface="Times New Roman" pitchFamily="18" charset="0"/>
                <a:cs typeface="Times New Roman" pitchFamily="18" charset="0"/>
              </a:rPr>
              <a:t>3: Cơ sở lý thuyết</a:t>
            </a:r>
          </a:p>
          <a:p>
            <a:r>
              <a:rPr lang="en-US" smtClean="0">
                <a:latin typeface="Times New Roman" pitchFamily="18" charset="0"/>
                <a:cs typeface="Times New Roman" pitchFamily="18" charset="0"/>
              </a:rPr>
              <a:t>4: Sơ đồ công việc</a:t>
            </a:r>
          </a:p>
          <a:p>
            <a:r>
              <a:rPr lang="en-US" smtClean="0">
                <a:latin typeface="Times New Roman" pitchFamily="18" charset="0"/>
                <a:cs typeface="Times New Roman" pitchFamily="18" charset="0"/>
              </a:rPr>
              <a:t>5: Phát triển chương trình</a:t>
            </a:r>
          </a:p>
          <a:p>
            <a:r>
              <a:rPr lang="en-US" smtClean="0">
                <a:latin typeface="Times New Roman" pitchFamily="18" charset="0"/>
                <a:cs typeface="Times New Roman" pitchFamily="18" charset="0"/>
              </a:rPr>
              <a:t>6: Giao diện người dùng</a:t>
            </a:r>
          </a:p>
          <a:p>
            <a:r>
              <a:rPr lang="en-US" smtClean="0">
                <a:latin typeface="Times New Roman" pitchFamily="18" charset="0"/>
                <a:cs typeface="Times New Roman" pitchFamily="18" charset="0"/>
              </a:rPr>
              <a:t>7: Demo</a:t>
            </a:r>
            <a:endParaRPr lang="vi-VN">
              <a:latin typeface="Times New Roman" pitchFamily="18" charset="0"/>
              <a:cs typeface="Times New Roman" pitchFamily="18" charset="0"/>
            </a:endParaRPr>
          </a:p>
        </p:txBody>
      </p:sp>
    </p:spTree>
    <p:extLst>
      <p:ext uri="{BB962C8B-B14F-4D97-AF65-F5344CB8AC3E}">
        <p14:creationId xmlns:p14="http://schemas.microsoft.com/office/powerpoint/2010/main" val="27869134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smtClean="0">
                <a:latin typeface="Times New Roman" pitchFamily="18" charset="0"/>
                <a:cs typeface="Times New Roman" pitchFamily="18" charset="0"/>
              </a:rPr>
              <a:t>1. Đặt vấn đề</a:t>
            </a:r>
            <a:endParaRPr lang="vi-VN" sz="360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r>
              <a:rPr lang="en-US" sz="3200" dirty="0" err="1" smtClean="0">
                <a:latin typeface="Times New Roman" pitchFamily="18" charset="0"/>
                <a:cs typeface="Times New Roman" pitchFamily="18" charset="0"/>
              </a:rPr>
              <a:t>Đề</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tài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Ứng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dụng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MultiThread</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nhân</a:t>
            </a:r>
            <a:r>
              <a:rPr lang="en-US" sz="3200" dirty="0" smtClean="0">
                <a:latin typeface="Times New Roman" pitchFamily="18" charset="0"/>
                <a:cs typeface="Times New Roman" pitchFamily="18" charset="0"/>
              </a:rPr>
              <a:t> 2 ma </a:t>
            </a:r>
            <a:r>
              <a:rPr lang="en-US" sz="3200" dirty="0" err="1" smtClean="0">
                <a:latin typeface="Times New Roman" pitchFamily="18" charset="0"/>
                <a:cs typeface="Times New Roman" pitchFamily="18" charset="0"/>
              </a:rPr>
              <a:t>trận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đọc</a:t>
            </a:r>
            <a:r>
              <a:rPr lang="en-US" sz="3200" dirty="0" smtClean="0">
                <a:latin typeface="Times New Roman" pitchFamily="18" charset="0"/>
                <a:cs typeface="Times New Roman" pitchFamily="18" charset="0"/>
              </a:rPr>
              <a:t> ma </a:t>
            </a:r>
            <a:r>
              <a:rPr lang="en-US" sz="3200" dirty="0" err="1" smtClean="0">
                <a:latin typeface="Times New Roman" pitchFamily="18" charset="0"/>
                <a:cs typeface="Times New Roman" pitchFamily="18" charset="0"/>
              </a:rPr>
              <a:t>trận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từ</a:t>
            </a:r>
            <a:r>
              <a:rPr lang="en-US" sz="3200" dirty="0" smtClean="0">
                <a:latin typeface="Times New Roman" pitchFamily="18" charset="0"/>
                <a:cs typeface="Times New Roman" pitchFamily="18" charset="0"/>
              </a:rPr>
              <a:t> file, </a:t>
            </a:r>
            <a:r>
              <a:rPr lang="en-US" sz="3200" dirty="0" err="1" smtClean="0">
                <a:latin typeface="Times New Roman" pitchFamily="18" charset="0"/>
                <a:cs typeface="Times New Roman" pitchFamily="18" charset="0"/>
              </a:rPr>
              <a:t>ghi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kết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quả</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nhân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ra</a:t>
            </a:r>
            <a:r>
              <a:rPr lang="en-US" sz="3200" dirty="0" smtClean="0">
                <a:latin typeface="Times New Roman" pitchFamily="18" charset="0"/>
                <a:cs typeface="Times New Roman" pitchFamily="18" charset="0"/>
              </a:rPr>
              <a:t> file.</a:t>
            </a:r>
          </a:p>
          <a:p>
            <a:pPr marL="0" indent="0">
              <a:buNone/>
            </a:pPr>
            <a:endParaRPr lang="en-US" dirty="0" smtClean="0">
              <a:latin typeface="Times New Roman" pitchFamily="18" charset="0"/>
              <a:cs typeface="Times New Roman" pitchFamily="18" charset="0"/>
            </a:endParaRPr>
          </a:p>
          <a:p>
            <a:r>
              <a:rPr lang="en-US" sz="3200" dirty="0" err="1" smtClean="0">
                <a:latin typeface="Times New Roman" pitchFamily="18" charset="0"/>
                <a:cs typeface="Times New Roman" pitchFamily="18" charset="0"/>
              </a:rPr>
              <a:t>Vấn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đề</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cần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giải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quyết</a:t>
            </a:r>
            <a:r>
              <a:rPr lang="en-US" sz="3200" dirty="0" smtClean="0">
                <a:latin typeface="Times New Roman" pitchFamily="18" charset="0"/>
                <a:cs typeface="Times New Roman" pitchFamily="18" charset="0"/>
              </a:rPr>
              <a:t>:</a:t>
            </a:r>
          </a:p>
          <a:p>
            <a:pPr lvl="1"/>
            <a:r>
              <a:rPr lang="en-US" sz="2800" dirty="0" err="1" smtClean="0">
                <a:solidFill>
                  <a:srgbClr val="00B0F0"/>
                </a:solidFill>
                <a:latin typeface="Times New Roman" pitchFamily="18" charset="0"/>
                <a:cs typeface="Times New Roman" pitchFamily="18" charset="0"/>
              </a:rPr>
              <a:t>Tạo</a:t>
            </a:r>
            <a:r>
              <a:rPr lang="en-US" sz="2800" dirty="0" smtClean="0">
                <a:solidFill>
                  <a:srgbClr val="00B0F0"/>
                </a:solidFill>
                <a:latin typeface="Times New Roman" pitchFamily="18" charset="0"/>
                <a:cs typeface="Times New Roman" pitchFamily="18" charset="0"/>
              </a:rPr>
              <a:t> </a:t>
            </a:r>
            <a:r>
              <a:rPr lang="en-US" sz="2800" dirty="0" err="1" smtClean="0">
                <a:solidFill>
                  <a:srgbClr val="00B0F0"/>
                </a:solidFill>
                <a:latin typeface="Times New Roman" pitchFamily="18" charset="0"/>
                <a:cs typeface="Times New Roman" pitchFamily="18" charset="0"/>
              </a:rPr>
              <a:t>được</a:t>
            </a:r>
            <a:r>
              <a:rPr lang="en-US" sz="2800" dirty="0" smtClean="0">
                <a:solidFill>
                  <a:srgbClr val="00B0F0"/>
                </a:solidFill>
                <a:latin typeface="Times New Roman" pitchFamily="18" charset="0"/>
                <a:cs typeface="Times New Roman" pitchFamily="18" charset="0"/>
              </a:rPr>
              <a:t> n Thread </a:t>
            </a:r>
            <a:r>
              <a:rPr lang="en-US" sz="2800" dirty="0" err="1" smtClean="0">
                <a:solidFill>
                  <a:srgbClr val="00B0F0"/>
                </a:solidFill>
                <a:latin typeface="Times New Roman" pitchFamily="18" charset="0"/>
                <a:cs typeface="Times New Roman" pitchFamily="18" charset="0"/>
              </a:rPr>
              <a:t>tùy</a:t>
            </a:r>
            <a:r>
              <a:rPr lang="en-US" sz="2800" dirty="0" smtClean="0">
                <a:solidFill>
                  <a:srgbClr val="00B0F0"/>
                </a:solidFill>
                <a:latin typeface="Times New Roman" pitchFamily="18" charset="0"/>
                <a:cs typeface="Times New Roman" pitchFamily="18" charset="0"/>
              </a:rPr>
              <a:t> ý</a:t>
            </a:r>
          </a:p>
          <a:p>
            <a:pPr lvl="1"/>
            <a:r>
              <a:rPr lang="en-US" sz="2800" dirty="0" smtClean="0">
                <a:solidFill>
                  <a:srgbClr val="00B0F0"/>
                </a:solidFill>
                <a:latin typeface="Times New Roman" pitchFamily="18" charset="0"/>
                <a:cs typeface="Times New Roman" pitchFamily="18" charset="0"/>
              </a:rPr>
              <a:t>Chia </a:t>
            </a:r>
            <a:r>
              <a:rPr lang="en-US" sz="2800" dirty="0" err="1" smtClean="0">
                <a:solidFill>
                  <a:srgbClr val="00B0F0"/>
                </a:solidFill>
                <a:latin typeface="Times New Roman" pitchFamily="18" charset="0"/>
                <a:cs typeface="Times New Roman" pitchFamily="18" charset="0"/>
              </a:rPr>
              <a:t>đều</a:t>
            </a:r>
            <a:r>
              <a:rPr lang="en-US" sz="2800" dirty="0" smtClean="0">
                <a:solidFill>
                  <a:srgbClr val="00B0F0"/>
                </a:solidFill>
                <a:latin typeface="Times New Roman" pitchFamily="18" charset="0"/>
                <a:cs typeface="Times New Roman" pitchFamily="18" charset="0"/>
              </a:rPr>
              <a:t> </a:t>
            </a:r>
            <a:r>
              <a:rPr lang="en-US" sz="2800" dirty="0" err="1" smtClean="0">
                <a:solidFill>
                  <a:srgbClr val="00B0F0"/>
                </a:solidFill>
                <a:latin typeface="Times New Roman" pitchFamily="18" charset="0"/>
                <a:cs typeface="Times New Roman" pitchFamily="18" charset="0"/>
              </a:rPr>
              <a:t>công</a:t>
            </a:r>
            <a:r>
              <a:rPr lang="en-US" sz="2800" dirty="0" smtClean="0">
                <a:solidFill>
                  <a:srgbClr val="00B0F0"/>
                </a:solidFill>
                <a:latin typeface="Times New Roman" pitchFamily="18" charset="0"/>
                <a:cs typeface="Times New Roman" pitchFamily="18" charset="0"/>
              </a:rPr>
              <a:t> </a:t>
            </a:r>
            <a:r>
              <a:rPr lang="en-US" sz="2800" dirty="0" err="1" smtClean="0">
                <a:solidFill>
                  <a:srgbClr val="00B0F0"/>
                </a:solidFill>
                <a:latin typeface="Times New Roman" pitchFamily="18" charset="0"/>
                <a:cs typeface="Times New Roman" pitchFamily="18" charset="0"/>
              </a:rPr>
              <a:t>việc</a:t>
            </a:r>
            <a:r>
              <a:rPr lang="en-US" sz="2800" dirty="0" smtClean="0">
                <a:solidFill>
                  <a:srgbClr val="00B0F0"/>
                </a:solidFill>
                <a:latin typeface="Times New Roman" pitchFamily="18" charset="0"/>
                <a:cs typeface="Times New Roman" pitchFamily="18" charset="0"/>
              </a:rPr>
              <a:t> </a:t>
            </a:r>
            <a:r>
              <a:rPr lang="en-US" sz="2800" dirty="0" err="1" smtClean="0">
                <a:solidFill>
                  <a:srgbClr val="00B0F0"/>
                </a:solidFill>
                <a:latin typeface="Times New Roman" pitchFamily="18" charset="0"/>
                <a:cs typeface="Times New Roman" pitchFamily="18" charset="0"/>
              </a:rPr>
              <a:t>cho</a:t>
            </a:r>
            <a:r>
              <a:rPr lang="en-US" sz="2800" dirty="0" smtClean="0">
                <a:solidFill>
                  <a:srgbClr val="00B0F0"/>
                </a:solidFill>
                <a:latin typeface="Times New Roman" pitchFamily="18" charset="0"/>
                <a:cs typeface="Times New Roman" pitchFamily="18" charset="0"/>
              </a:rPr>
              <a:t> </a:t>
            </a:r>
            <a:r>
              <a:rPr lang="en-US" sz="2800" dirty="0" err="1" smtClean="0">
                <a:solidFill>
                  <a:srgbClr val="00B0F0"/>
                </a:solidFill>
                <a:latin typeface="Times New Roman" pitchFamily="18" charset="0"/>
                <a:cs typeface="Times New Roman" pitchFamily="18" charset="0"/>
              </a:rPr>
              <a:t>các</a:t>
            </a:r>
            <a:r>
              <a:rPr lang="en-US" sz="2800" dirty="0" smtClean="0">
                <a:solidFill>
                  <a:srgbClr val="00B0F0"/>
                </a:solidFill>
                <a:latin typeface="Times New Roman" pitchFamily="18" charset="0"/>
                <a:cs typeface="Times New Roman" pitchFamily="18" charset="0"/>
              </a:rPr>
              <a:t> Thread </a:t>
            </a:r>
            <a:r>
              <a:rPr lang="en-US" sz="2800" dirty="0" err="1" smtClean="0">
                <a:solidFill>
                  <a:srgbClr val="00B0F0"/>
                </a:solidFill>
                <a:latin typeface="Times New Roman" pitchFamily="18" charset="0"/>
                <a:cs typeface="Times New Roman" pitchFamily="18" charset="0"/>
              </a:rPr>
              <a:t>cùng</a:t>
            </a:r>
            <a:r>
              <a:rPr lang="en-US" sz="2800" dirty="0" smtClean="0">
                <a:solidFill>
                  <a:srgbClr val="00B0F0"/>
                </a:solidFill>
                <a:latin typeface="Times New Roman" pitchFamily="18" charset="0"/>
                <a:cs typeface="Times New Roman" pitchFamily="18" charset="0"/>
              </a:rPr>
              <a:t> </a:t>
            </a:r>
            <a:r>
              <a:rPr lang="en-US" sz="2800" dirty="0" err="1" smtClean="0">
                <a:solidFill>
                  <a:srgbClr val="00B0F0"/>
                </a:solidFill>
                <a:latin typeface="Times New Roman" pitchFamily="18" charset="0"/>
                <a:cs typeface="Times New Roman" pitchFamily="18" charset="0"/>
              </a:rPr>
              <a:t>thực</a:t>
            </a:r>
            <a:r>
              <a:rPr lang="en-US" sz="2800" dirty="0" smtClean="0">
                <a:solidFill>
                  <a:srgbClr val="00B0F0"/>
                </a:solidFill>
                <a:latin typeface="Times New Roman" pitchFamily="18" charset="0"/>
                <a:cs typeface="Times New Roman" pitchFamily="18" charset="0"/>
              </a:rPr>
              <a:t> </a:t>
            </a:r>
            <a:r>
              <a:rPr lang="en-US" sz="2800" dirty="0" err="1" smtClean="0">
                <a:solidFill>
                  <a:srgbClr val="00B0F0"/>
                </a:solidFill>
                <a:latin typeface="Times New Roman" pitchFamily="18" charset="0"/>
                <a:cs typeface="Times New Roman" pitchFamily="18" charset="0"/>
              </a:rPr>
              <a:t>hiện</a:t>
            </a:r>
            <a:endParaRPr lang="en-US" sz="2800" dirty="0" smtClean="0">
              <a:solidFill>
                <a:srgbClr val="00B0F0"/>
              </a:solidFill>
              <a:latin typeface="Times New Roman" pitchFamily="18" charset="0"/>
              <a:cs typeface="Times New Roman" pitchFamily="18" charset="0"/>
            </a:endParaRPr>
          </a:p>
          <a:p>
            <a:pPr marL="274320" lvl="1" indent="0">
              <a:buNone/>
            </a:pPr>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42554058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itchFamily="18" charset="0"/>
                <a:cs typeface="Times New Roman" pitchFamily="18" charset="0"/>
              </a:rPr>
              <a:t>2. Phân công công việc</a:t>
            </a:r>
            <a:endParaRPr lang="vi-VN">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r>
              <a:rPr lang="vi-VN" dirty="0" smtClean="0">
                <a:latin typeface="Times New Roman" pitchFamily="18" charset="0"/>
                <a:cs typeface="Times New Roman" pitchFamily="18" charset="0"/>
              </a:rPr>
              <a:t>Công việc chung</a:t>
            </a:r>
          </a:p>
          <a:p>
            <a:pPr lvl="1"/>
            <a:r>
              <a:rPr lang="vi-VN" dirty="0" smtClean="0">
                <a:latin typeface="Times New Roman" pitchFamily="18" charset="0"/>
                <a:cs typeface="Times New Roman" pitchFamily="18" charset="0"/>
              </a:rPr>
              <a:t>Đặt vấn đề, Lên Ý tưởng</a:t>
            </a:r>
          </a:p>
          <a:p>
            <a:pPr lvl="1"/>
            <a:r>
              <a:rPr lang="vi-VN" dirty="0" smtClean="0">
                <a:latin typeface="Times New Roman" pitchFamily="18" charset="0"/>
                <a:cs typeface="Times New Roman" pitchFamily="18" charset="0"/>
              </a:rPr>
              <a:t>Viết và chỉnh sửa Báo cáo</a:t>
            </a:r>
          </a:p>
          <a:p>
            <a:pPr lvl="1"/>
            <a:r>
              <a:rPr lang="vi-VN" dirty="0" smtClean="0">
                <a:latin typeface="Times New Roman" pitchFamily="18" charset="0"/>
                <a:cs typeface="Times New Roman" pitchFamily="18" charset="0"/>
              </a:rPr>
              <a:t>Vẽ và chỉnh sửa giao diện</a:t>
            </a:r>
          </a:p>
          <a:p>
            <a:r>
              <a:rPr lang="vi-VN" dirty="0" smtClean="0">
                <a:latin typeface="Times New Roman" pitchFamily="18" charset="0"/>
                <a:cs typeface="Times New Roman" pitchFamily="18" charset="0"/>
              </a:rPr>
              <a:t>Đức: </a:t>
            </a:r>
          </a:p>
          <a:p>
            <a:pPr lvl="1"/>
            <a:r>
              <a:rPr lang="vi-VN" dirty="0" smtClean="0">
                <a:latin typeface="Times New Roman" pitchFamily="18" charset="0"/>
                <a:cs typeface="Times New Roman" pitchFamily="18" charset="0"/>
              </a:rPr>
              <a:t>Viết phần code nhân 2 ma trận</a:t>
            </a:r>
          </a:p>
          <a:p>
            <a:r>
              <a:rPr lang="vi-VN" dirty="0" smtClean="0">
                <a:latin typeface="Times New Roman" pitchFamily="18" charset="0"/>
                <a:cs typeface="Times New Roman" pitchFamily="18" charset="0"/>
              </a:rPr>
              <a:t>Phúc:</a:t>
            </a:r>
          </a:p>
          <a:p>
            <a:pPr lvl="1"/>
            <a:r>
              <a:rPr lang="vi-VN" dirty="0" smtClean="0">
                <a:latin typeface="Times New Roman" pitchFamily="18" charset="0"/>
                <a:cs typeface="Times New Roman" pitchFamily="18" charset="0"/>
              </a:rPr>
              <a:t>Viết phần code vào ra dữ liệu từ file</a:t>
            </a:r>
          </a:p>
        </p:txBody>
      </p:sp>
    </p:spTree>
    <p:extLst>
      <p:ext uri="{BB962C8B-B14F-4D97-AF65-F5344CB8AC3E}">
        <p14:creationId xmlns:p14="http://schemas.microsoft.com/office/powerpoint/2010/main" val="320516574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1000"/>
                                        <p:tgtEl>
                                          <p:spTgt spid="3">
                                            <p:txEl>
                                              <p:pRg st="6" end="6"/>
                                            </p:txEl>
                                          </p:spTgt>
                                        </p:tgtEl>
                                      </p:cBhvr>
                                    </p:animEffect>
                                    <p:anim calcmode="lin" valueType="num">
                                      <p:cBhvr>
                                        <p:cTn id="4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1000"/>
                                        <p:tgtEl>
                                          <p:spTgt spid="3">
                                            <p:txEl>
                                              <p:pRg st="7" end="7"/>
                                            </p:txEl>
                                          </p:spTgt>
                                        </p:tgtEl>
                                      </p:cBhvr>
                                    </p:animEffect>
                                    <p:anim calcmode="lin" valueType="num">
                                      <p:cBhvr>
                                        <p:cTn id="4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itchFamily="18" charset="0"/>
                <a:cs typeface="Times New Roman" pitchFamily="18" charset="0"/>
              </a:rPr>
              <a:t>3. Cơ sở lí thuyết</a:t>
            </a:r>
            <a:endParaRPr lang="vi-VN">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92500" lnSpcReduction="10000"/>
          </a:bodyPr>
          <a:lstStyle/>
          <a:p>
            <a:r>
              <a:rPr lang="en-US" smtClean="0">
                <a:latin typeface="Times New Roman" pitchFamily="18" charset="0"/>
                <a:cs typeface="Times New Roman" pitchFamily="18" charset="0"/>
              </a:rPr>
              <a:t>Thread là gì?</a:t>
            </a:r>
          </a:p>
          <a:p>
            <a:endParaRPr lang="en-US" smtClean="0">
              <a:latin typeface="Times New Roman" pitchFamily="18" charset="0"/>
              <a:cs typeface="Times New Roman" pitchFamily="18" charset="0"/>
            </a:endParaRPr>
          </a:p>
          <a:p>
            <a:endParaRPr lang="vi-VN" smtClean="0">
              <a:latin typeface="Times New Roman" pitchFamily="18" charset="0"/>
              <a:cs typeface="Times New Roman" pitchFamily="18" charset="0"/>
            </a:endParaRPr>
          </a:p>
          <a:p>
            <a:endParaRPr lang="vi-VN" smtClean="0">
              <a:latin typeface="Times New Roman" pitchFamily="18" charset="0"/>
              <a:cs typeface="Times New Roman" pitchFamily="18" charset="0"/>
            </a:endParaRPr>
          </a:p>
          <a:p>
            <a:endParaRPr lang="vi-VN">
              <a:latin typeface="Times New Roman" pitchFamily="18" charset="0"/>
              <a:cs typeface="Times New Roman" pitchFamily="18" charset="0"/>
            </a:endParaRPr>
          </a:p>
          <a:p>
            <a:endParaRPr lang="vi-VN" smtClean="0">
              <a:latin typeface="Times New Roman" pitchFamily="18" charset="0"/>
              <a:cs typeface="Times New Roman" pitchFamily="18" charset="0"/>
            </a:endParaRPr>
          </a:p>
          <a:p>
            <a:r>
              <a:rPr lang="vi-VN" smtClean="0">
                <a:latin typeface="Times New Roman" pitchFamily="18" charset="0"/>
                <a:cs typeface="Times New Roman" pitchFamily="18" charset="0"/>
              </a:rPr>
              <a:t>Thread </a:t>
            </a:r>
            <a:r>
              <a:rPr lang="vi-VN">
                <a:latin typeface="Times New Roman" pitchFamily="18" charset="0"/>
                <a:cs typeface="Times New Roman" pitchFamily="18" charset="0"/>
              </a:rPr>
              <a:t>hay còn gọi là tiểu trình là khái niệm khá quen thuộc trong lập trình. Thread cho phép chương trình thực hiện đồng thời nhiều tác vụ, và giúp quá trình tương tác với người dùng không bị gián đoạn, lập trình song song và là kĩ thuật không thể thiếu trong các ứng dụng về mạng. </a:t>
            </a: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600200"/>
            <a:ext cx="5791200" cy="24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50507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1000"/>
                                        <p:tgtEl>
                                          <p:spTgt spid="3">
                                            <p:txEl>
                                              <p:pRg st="6" end="6"/>
                                            </p:txEl>
                                          </p:spTgt>
                                        </p:tgtEl>
                                      </p:cBhvr>
                                    </p:animEffect>
                                    <p:anim calcmode="lin" valueType="num">
                                      <p:cBhvr>
                                        <p:cTn id="1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latin typeface="+mn-lt"/>
              </a:rPr>
              <a:t>3. Cơ sở dữ liệu</a:t>
            </a:r>
            <a:endParaRPr lang="vi-VN">
              <a:latin typeface="+mn-lt"/>
            </a:endParaRPr>
          </a:p>
        </p:txBody>
      </p:sp>
      <p:sp>
        <p:nvSpPr>
          <p:cNvPr id="3" name="Content Placeholder 2"/>
          <p:cNvSpPr>
            <a:spLocks noGrp="1"/>
          </p:cNvSpPr>
          <p:nvPr>
            <p:ph sz="quarter" idx="1"/>
          </p:nvPr>
        </p:nvSpPr>
        <p:spPr/>
        <p:txBody>
          <a:bodyPr/>
          <a:lstStyle/>
          <a:p>
            <a:r>
              <a:rPr lang="vi-VN"/>
              <a:t>Bạn không nên nhầm lẫn giữa process (tiến trình) và thread (tiểu trình). </a:t>
            </a:r>
            <a:endParaRPr lang="vi-VN" smtClean="0"/>
          </a:p>
          <a:p>
            <a:r>
              <a:rPr lang="vi-VN" smtClean="0"/>
              <a:t>Process </a:t>
            </a:r>
            <a:r>
              <a:rPr lang="vi-VN"/>
              <a:t>có thể hiểu là một instance của chương trình máy tính được thực thi, dựa trên hệ điều hành, hoàn toàn độc lập với các tiến trình khác. </a:t>
            </a:r>
            <a:endParaRPr lang="vi-VN" smtClean="0"/>
          </a:p>
          <a:p>
            <a:r>
              <a:rPr lang="vi-VN" smtClean="0"/>
              <a:t>Còn </a:t>
            </a:r>
            <a:r>
              <a:rPr lang="vi-VN"/>
              <a:t>thread là một nhóm lệnh được tạo ra để thực thi một tác vụ trong một process, chúng chia sẻ chung dữ liệu với nhau để xử lý, điều này là cần thiết nhưng cũng là nguyên nhân dễ gây ra lỗi nếu bạn không xử lý đúng cách.</a:t>
            </a:r>
          </a:p>
          <a:p>
            <a:endParaRPr lang="vi-VN"/>
          </a:p>
        </p:txBody>
      </p:sp>
    </p:spTree>
    <p:extLst>
      <p:ext uri="{BB962C8B-B14F-4D97-AF65-F5344CB8AC3E}">
        <p14:creationId xmlns:p14="http://schemas.microsoft.com/office/powerpoint/2010/main" val="419236664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301752" y="228600"/>
            <a:ext cx="8534400" cy="758952"/>
          </a:xfrm>
        </p:spPr>
        <p:txBody>
          <a:bodyPr/>
          <a:lstStyle/>
          <a:p>
            <a:r>
              <a:rPr lang="vi-VN" smtClean="0">
                <a:latin typeface="+mn-lt"/>
              </a:rPr>
              <a:t>4. Sơ đồ công việc</a:t>
            </a:r>
            <a:endParaRPr lang="vi-VN">
              <a:latin typeface="+mn-lt"/>
            </a:endParaRP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52400"/>
            <a:ext cx="5105400" cy="631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391099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latin typeface="+mn-lt"/>
              </a:rPr>
              <a:t>4. Sơ đồ công việc</a:t>
            </a:r>
            <a:endParaRPr lang="vi-VN">
              <a:latin typeface="+mn-lt"/>
            </a:endParaRPr>
          </a:p>
        </p:txBody>
      </p:sp>
      <p:sp>
        <p:nvSpPr>
          <p:cNvPr id="3" name="Content Placeholder 2"/>
          <p:cNvSpPr>
            <a:spLocks noGrp="1"/>
          </p:cNvSpPr>
          <p:nvPr>
            <p:ph sz="quarter" idx="1"/>
          </p:nvPr>
        </p:nvSpPr>
        <p:spPr/>
        <p:txBody>
          <a:bodyPr/>
          <a:lstStyle/>
          <a:p>
            <a:r>
              <a:rPr lang="vi-VN" smtClean="0"/>
              <a:t>Sơ đồ nhân 2 ma trận</a:t>
            </a:r>
          </a:p>
          <a:p>
            <a:r>
              <a:rPr lang="vi-VN"/>
              <a:t>[</a:t>
            </a:r>
            <a:r>
              <a:rPr lang="vi-VN" smtClean="0"/>
              <a:t>MxN] * [NxP] = [MxP]</a:t>
            </a:r>
            <a:endParaRPr lang="vi-VN"/>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743200"/>
            <a:ext cx="8161219"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0442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nodeType="clickEffect">
                                  <p:stCondLst>
                                    <p:cond delay="0"/>
                                  </p:stCondLst>
                                  <p:childTnLst>
                                    <p:set>
                                      <p:cBhvr>
                                        <p:cTn id="14" dur="1" fill="hold">
                                          <p:stCondLst>
                                            <p:cond delay="0"/>
                                          </p:stCondLst>
                                        </p:cTn>
                                        <p:tgtEl>
                                          <p:spTgt spid="3074"/>
                                        </p:tgtEl>
                                        <p:attrNameLst>
                                          <p:attrName>style.visibility</p:attrName>
                                        </p:attrNameLst>
                                      </p:cBhvr>
                                      <p:to>
                                        <p:strVal val="visible"/>
                                      </p:to>
                                    </p:set>
                                    <p:animEffect transition="in" filter="wipe(down)">
                                      <p:cBhvr>
                                        <p:cTn id="15" dur="580">
                                          <p:stCondLst>
                                            <p:cond delay="0"/>
                                          </p:stCondLst>
                                        </p:cTn>
                                        <p:tgtEl>
                                          <p:spTgt spid="3074"/>
                                        </p:tgtEl>
                                      </p:cBhvr>
                                    </p:animEffect>
                                    <p:anim calcmode="lin" valueType="num">
                                      <p:cBhvr>
                                        <p:cTn id="16" dur="1822" tmFilter="0,0; 0.14,0.36; 0.43,0.73; 0.71,0.91; 1.0,1.0">
                                          <p:stCondLst>
                                            <p:cond delay="0"/>
                                          </p:stCondLst>
                                        </p:cTn>
                                        <p:tgtEl>
                                          <p:spTgt spid="3074"/>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3074"/>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3074"/>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3074"/>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3074"/>
                                        </p:tgtEl>
                                        <p:attrNameLst>
                                          <p:attrName>ppt_y</p:attrName>
                                        </p:attrNameLst>
                                      </p:cBhvr>
                                      <p:tavLst>
                                        <p:tav tm="0" fmla="#ppt_y-sin(pi*$)/81">
                                          <p:val>
                                            <p:fltVal val="0"/>
                                          </p:val>
                                        </p:tav>
                                        <p:tav tm="100000">
                                          <p:val>
                                            <p:fltVal val="1"/>
                                          </p:val>
                                        </p:tav>
                                      </p:tavLst>
                                    </p:anim>
                                    <p:animScale>
                                      <p:cBhvr>
                                        <p:cTn id="21" dur="26">
                                          <p:stCondLst>
                                            <p:cond delay="650"/>
                                          </p:stCondLst>
                                        </p:cTn>
                                        <p:tgtEl>
                                          <p:spTgt spid="3074"/>
                                        </p:tgtEl>
                                      </p:cBhvr>
                                      <p:to x="100000" y="60000"/>
                                    </p:animScale>
                                    <p:animScale>
                                      <p:cBhvr>
                                        <p:cTn id="22" dur="166" decel="50000">
                                          <p:stCondLst>
                                            <p:cond delay="676"/>
                                          </p:stCondLst>
                                        </p:cTn>
                                        <p:tgtEl>
                                          <p:spTgt spid="3074"/>
                                        </p:tgtEl>
                                      </p:cBhvr>
                                      <p:to x="100000" y="100000"/>
                                    </p:animScale>
                                    <p:animScale>
                                      <p:cBhvr>
                                        <p:cTn id="23" dur="26">
                                          <p:stCondLst>
                                            <p:cond delay="1312"/>
                                          </p:stCondLst>
                                        </p:cTn>
                                        <p:tgtEl>
                                          <p:spTgt spid="3074"/>
                                        </p:tgtEl>
                                      </p:cBhvr>
                                      <p:to x="100000" y="80000"/>
                                    </p:animScale>
                                    <p:animScale>
                                      <p:cBhvr>
                                        <p:cTn id="24" dur="166" decel="50000">
                                          <p:stCondLst>
                                            <p:cond delay="1338"/>
                                          </p:stCondLst>
                                        </p:cTn>
                                        <p:tgtEl>
                                          <p:spTgt spid="3074"/>
                                        </p:tgtEl>
                                      </p:cBhvr>
                                      <p:to x="100000" y="100000"/>
                                    </p:animScale>
                                    <p:animScale>
                                      <p:cBhvr>
                                        <p:cTn id="25" dur="26">
                                          <p:stCondLst>
                                            <p:cond delay="1642"/>
                                          </p:stCondLst>
                                        </p:cTn>
                                        <p:tgtEl>
                                          <p:spTgt spid="3074"/>
                                        </p:tgtEl>
                                      </p:cBhvr>
                                      <p:to x="100000" y="90000"/>
                                    </p:animScale>
                                    <p:animScale>
                                      <p:cBhvr>
                                        <p:cTn id="26" dur="166" decel="50000">
                                          <p:stCondLst>
                                            <p:cond delay="1668"/>
                                          </p:stCondLst>
                                        </p:cTn>
                                        <p:tgtEl>
                                          <p:spTgt spid="3074"/>
                                        </p:tgtEl>
                                      </p:cBhvr>
                                      <p:to x="100000" y="100000"/>
                                    </p:animScale>
                                    <p:animScale>
                                      <p:cBhvr>
                                        <p:cTn id="27" dur="26">
                                          <p:stCondLst>
                                            <p:cond delay="1808"/>
                                          </p:stCondLst>
                                        </p:cTn>
                                        <p:tgtEl>
                                          <p:spTgt spid="3074"/>
                                        </p:tgtEl>
                                      </p:cBhvr>
                                      <p:to x="100000" y="95000"/>
                                    </p:animScale>
                                    <p:animScale>
                                      <p:cBhvr>
                                        <p:cTn id="28" dur="166" decel="50000">
                                          <p:stCondLst>
                                            <p:cond delay="1834"/>
                                          </p:stCondLst>
                                        </p:cTn>
                                        <p:tgtEl>
                                          <p:spTgt spid="307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latin typeface="+mn-lt"/>
              </a:rPr>
              <a:t>5. Phát triển chương trình</a:t>
            </a:r>
            <a:endParaRPr lang="vi-VN">
              <a:latin typeface="+mn-lt"/>
            </a:endParaRPr>
          </a:p>
        </p:txBody>
      </p:sp>
      <p:sp>
        <p:nvSpPr>
          <p:cNvPr id="3" name="Content Placeholder 2"/>
          <p:cNvSpPr>
            <a:spLocks noGrp="1"/>
          </p:cNvSpPr>
          <p:nvPr>
            <p:ph sz="quarter" idx="1"/>
          </p:nvPr>
        </p:nvSpPr>
        <p:spPr/>
        <p:txBody>
          <a:bodyPr/>
          <a:lstStyle/>
          <a:p>
            <a:r>
              <a:rPr lang="vi-VN" smtClean="0"/>
              <a:t>Ngôn ngữ: C#</a:t>
            </a:r>
          </a:p>
          <a:p>
            <a:r>
              <a:rPr lang="vi-VN" smtClean="0"/>
              <a:t>Cấu trúc chương trình:</a:t>
            </a:r>
          </a:p>
          <a:p>
            <a:r>
              <a:rPr lang="vi-VN" smtClean="0"/>
              <a:t>- File windowsForm</a:t>
            </a:r>
          </a:p>
          <a:p>
            <a:r>
              <a:rPr lang="vi-VN" smtClean="0"/>
              <a:t>- File BussinessMatrix</a:t>
            </a:r>
          </a:p>
          <a:p>
            <a:r>
              <a:rPr lang="vi-VN" smtClean="0"/>
              <a:t>- File Program</a:t>
            </a:r>
          </a:p>
          <a:p>
            <a:r>
              <a:rPr lang="vi-VN" smtClean="0"/>
              <a:t>Moduls, Class</a:t>
            </a:r>
          </a:p>
          <a:p>
            <a:r>
              <a:rPr lang="vi-VN" smtClean="0"/>
              <a:t>- Các hàm đọc và xử lý dữ liệu từ file</a:t>
            </a:r>
          </a:p>
          <a:p>
            <a:r>
              <a:rPr lang="vi-VN" smtClean="0"/>
              <a:t>- Hàm sinh dữ liệu random, hàm hiển thị, hàm get dữ liệu</a:t>
            </a:r>
          </a:p>
          <a:p>
            <a:r>
              <a:rPr lang="vi-VN" smtClean="0"/>
              <a:t>- Hàm xử lý, hàm tạo các Thread, hàm thực thi các Thread</a:t>
            </a:r>
          </a:p>
          <a:p>
            <a:endParaRPr lang="vi-VN"/>
          </a:p>
        </p:txBody>
      </p:sp>
    </p:spTree>
    <p:extLst>
      <p:ext uri="{BB962C8B-B14F-4D97-AF65-F5344CB8AC3E}">
        <p14:creationId xmlns:p14="http://schemas.microsoft.com/office/powerpoint/2010/main" val="313001835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arn(inVertical)">
                                      <p:cBhvr>
                                        <p:cTn id="18" dur="500"/>
                                        <p:tgtEl>
                                          <p:spTgt spid="3">
                                            <p:txEl>
                                              <p:pRg st="3" end="3"/>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arn(inVertical)">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arn(inVertical)">
                                      <p:cBhvr>
                                        <p:cTn id="26" dur="500"/>
                                        <p:tgtEl>
                                          <p:spTgt spid="3">
                                            <p:txEl>
                                              <p:pRg st="5" end="5"/>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arn(inVertical)">
                                      <p:cBhvr>
                                        <p:cTn id="29" dur="500"/>
                                        <p:tgtEl>
                                          <p:spTgt spid="3">
                                            <p:txEl>
                                              <p:pRg st="6" end="6"/>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arn(inVertical)">
                                      <p:cBhvr>
                                        <p:cTn id="32" dur="500"/>
                                        <p:tgtEl>
                                          <p:spTgt spid="3">
                                            <p:txEl>
                                              <p:pRg st="7" end="7"/>
                                            </p:txEl>
                                          </p:spTgt>
                                        </p:tgtEl>
                                      </p:cBhvr>
                                    </p:animEffect>
                                  </p:childTnLst>
                                </p:cTn>
                              </p:par>
                              <p:par>
                                <p:cTn id="33" presetID="16" presetClass="entr" presetSubtype="21"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arn(inVertical)">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289</TotalTime>
  <Words>510</Words>
  <Application>Microsoft Office PowerPoint</Application>
  <PresentationFormat>On-screen Show (4:3)</PresentationFormat>
  <Paragraphs>68</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Georgia</vt:lpstr>
      <vt:lpstr>Times New Roman</vt:lpstr>
      <vt:lpstr>Wingdings</vt:lpstr>
      <vt:lpstr>Wingdings 2</vt:lpstr>
      <vt:lpstr>Civic</vt:lpstr>
      <vt:lpstr>Báo cáo thực hành môn Lý thuyết hệ điều hành</vt:lpstr>
      <vt:lpstr>Mục lục</vt:lpstr>
      <vt:lpstr>1. Đặt vấn đề</vt:lpstr>
      <vt:lpstr>2. Phân công công việc</vt:lpstr>
      <vt:lpstr>3. Cơ sở lí thuyết</vt:lpstr>
      <vt:lpstr>3. Cơ sở dữ liệu</vt:lpstr>
      <vt:lpstr>4. Sơ đồ công việc</vt:lpstr>
      <vt:lpstr>4. Sơ đồ công việc</vt:lpstr>
      <vt:lpstr>5. Phát triển chương trình</vt:lpstr>
      <vt:lpstr>6. Giao diện người dùng</vt:lpstr>
      <vt:lpstr>6.Giao diện người dùng</vt:lpstr>
      <vt:lpstr>7. Phụ lục</vt:lpstr>
      <vt:lpstr>7. Phụ lục</vt:lpstr>
      <vt:lpstr>The 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thực hành môn Lý thuyết hệ điều hành</dc:title>
  <dc:creator/>
  <cp:lastModifiedBy>PhucND</cp:lastModifiedBy>
  <cp:revision>32</cp:revision>
  <dcterms:created xsi:type="dcterms:W3CDTF">2006-08-16T00:00:00Z</dcterms:created>
  <dcterms:modified xsi:type="dcterms:W3CDTF">2017-12-05T01:16:04Z</dcterms:modified>
</cp:coreProperties>
</file>