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3"/>
  </p:notesMasterIdLst>
  <p:handoutMasterIdLst>
    <p:handoutMasterId r:id="rId44"/>
  </p:handoutMasterIdLst>
  <p:sldIdLst>
    <p:sldId id="500" r:id="rId3"/>
    <p:sldId id="800" r:id="rId4"/>
    <p:sldId id="541" r:id="rId5"/>
    <p:sldId id="805" r:id="rId6"/>
    <p:sldId id="793" r:id="rId7"/>
    <p:sldId id="794" r:id="rId8"/>
    <p:sldId id="795" r:id="rId9"/>
    <p:sldId id="796" r:id="rId10"/>
    <p:sldId id="797" r:id="rId11"/>
    <p:sldId id="798" r:id="rId12"/>
    <p:sldId id="799" r:id="rId13"/>
    <p:sldId id="806" r:id="rId14"/>
    <p:sldId id="736" r:id="rId15"/>
    <p:sldId id="776" r:id="rId16"/>
    <p:sldId id="737" r:id="rId17"/>
    <p:sldId id="740" r:id="rId18"/>
    <p:sldId id="741" r:id="rId19"/>
    <p:sldId id="777" r:id="rId20"/>
    <p:sldId id="779" r:id="rId21"/>
    <p:sldId id="780" r:id="rId22"/>
    <p:sldId id="781" r:id="rId23"/>
    <p:sldId id="782" r:id="rId24"/>
    <p:sldId id="783" r:id="rId25"/>
    <p:sldId id="804" r:id="rId26"/>
    <p:sldId id="786" r:id="rId27"/>
    <p:sldId id="787" r:id="rId28"/>
    <p:sldId id="788" r:id="rId29"/>
    <p:sldId id="807" r:id="rId30"/>
    <p:sldId id="790" r:id="rId31"/>
    <p:sldId id="750" r:id="rId32"/>
    <p:sldId id="751" r:id="rId33"/>
    <p:sldId id="752" r:id="rId34"/>
    <p:sldId id="718" r:id="rId35"/>
    <p:sldId id="754" r:id="rId36"/>
    <p:sldId id="755" r:id="rId37"/>
    <p:sldId id="756" r:id="rId38"/>
    <p:sldId id="791" r:id="rId39"/>
    <p:sldId id="801" r:id="rId40"/>
    <p:sldId id="802" r:id="rId41"/>
    <p:sldId id="681" r:id="rId4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7" clrIdx="0"/>
  <p:cmAuthor id="1" name="Rodrigo Floriano" initials="RF"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67030" autoAdjust="0"/>
  </p:normalViewPr>
  <p:slideViewPr>
    <p:cSldViewPr snapToGrid="0">
      <p:cViewPr varScale="1">
        <p:scale>
          <a:sx n="57" d="100"/>
          <a:sy n="57" d="100"/>
        </p:scale>
        <p:origin x="1788" y="7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50" d="100"/>
        <a:sy n="15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2.xml"/><Relationship Id="rId3" Type="http://schemas.openxmlformats.org/officeDocument/2006/relationships/slide" Target="slides/slide7.xml"/><Relationship Id="rId21" Type="http://schemas.openxmlformats.org/officeDocument/2006/relationships/slide" Target="slides/slide26.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1.xml"/><Relationship Id="rId33" Type="http://schemas.openxmlformats.org/officeDocument/2006/relationships/slide" Target="slides/slide39.xml"/><Relationship Id="rId2" Type="http://schemas.openxmlformats.org/officeDocument/2006/relationships/slide" Target="slides/slide6.xml"/><Relationship Id="rId16" Type="http://schemas.openxmlformats.org/officeDocument/2006/relationships/slide" Target="slides/slide21.xml"/><Relationship Id="rId20" Type="http://schemas.openxmlformats.org/officeDocument/2006/relationships/slide" Target="slides/slide25.xml"/><Relationship Id="rId29" Type="http://schemas.openxmlformats.org/officeDocument/2006/relationships/slide" Target="slides/slide35.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6.xml"/><Relationship Id="rId24" Type="http://schemas.openxmlformats.org/officeDocument/2006/relationships/slide" Target="slides/slide30.xml"/><Relationship Id="rId32" Type="http://schemas.openxmlformats.org/officeDocument/2006/relationships/slide" Target="slides/slide38.xml"/><Relationship Id="rId5" Type="http://schemas.openxmlformats.org/officeDocument/2006/relationships/slide" Target="slides/slide9.xml"/><Relationship Id="rId15" Type="http://schemas.openxmlformats.org/officeDocument/2006/relationships/slide" Target="slides/slide20.xml"/><Relationship Id="rId23" Type="http://schemas.openxmlformats.org/officeDocument/2006/relationships/slide" Target="slides/slide29.xml"/><Relationship Id="rId28" Type="http://schemas.openxmlformats.org/officeDocument/2006/relationships/slide" Target="slides/slide34.xml"/><Relationship Id="rId10" Type="http://schemas.openxmlformats.org/officeDocument/2006/relationships/slide" Target="slides/slide15.xml"/><Relationship Id="rId19" Type="http://schemas.openxmlformats.org/officeDocument/2006/relationships/slide" Target="slides/slide24.xml"/><Relationship Id="rId31" Type="http://schemas.openxmlformats.org/officeDocument/2006/relationships/slide" Target="slides/slide37.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27.xml"/><Relationship Id="rId27" Type="http://schemas.openxmlformats.org/officeDocument/2006/relationships/slide" Target="slides/slide33.xml"/><Relationship Id="rId30" Type="http://schemas.openxmlformats.org/officeDocument/2006/relationships/slide" Target="slides/slide36.xml"/><Relationship Id="rId8"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0958FDCD-4842-ED45-9BA3-AF6EB48644B2}" type="slidenum">
              <a:rPr lang="en-US" sz="800"/>
              <a:pPr algn="r" defTabSz="903288">
                <a:lnSpc>
                  <a:spcPct val="100000"/>
                </a:lnSpc>
              </a:pPr>
              <a:t>‹#›</a:t>
            </a:fld>
            <a:endParaRPr lang="en-US" sz="800"/>
          </a:p>
        </p:txBody>
      </p:sp>
    </p:spTree>
    <p:extLst>
      <p:ext uri="{BB962C8B-B14F-4D97-AF65-F5344CB8AC3E}">
        <p14:creationId xmlns:p14="http://schemas.microsoft.com/office/powerpoint/2010/main" val="3222891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cs typeface="+mn-cs"/>
              </a:defRPr>
            </a:lvl1pPr>
          </a:lstStyle>
          <a:p>
            <a:pPr>
              <a:defRPr/>
            </a:pPr>
            <a:fld id="{F7E7D29C-EBE0-2145-A136-E4382E26DD0D}"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004745259"/>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A428A3C-521B-AB40-9C7E-2898D6FD9760}"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b="0" dirty="0"/>
          </a:p>
        </p:txBody>
      </p:sp>
    </p:spTree>
    <p:extLst>
      <p:ext uri="{BB962C8B-B14F-4D97-AF65-F5344CB8AC3E}">
        <p14:creationId xmlns:p14="http://schemas.microsoft.com/office/powerpoint/2010/main" val="162331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8DB5FB5-EF59-3F4E-9533-24DE96D673A9}"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2837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031AACB-708B-284D-A916-66A7FB77742E}" type="slidenum">
              <a:rPr lang="en-US" sz="800"/>
              <a:pPr/>
              <a:t>11</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3.1.1.7 Message Delivery Options</a:t>
            </a:r>
            <a:endParaRPr lang="en-US" dirty="0"/>
          </a:p>
        </p:txBody>
      </p:sp>
    </p:spTree>
    <p:extLst>
      <p:ext uri="{BB962C8B-B14F-4D97-AF65-F5344CB8AC3E}">
        <p14:creationId xmlns:p14="http://schemas.microsoft.com/office/powerpoint/2010/main" val="302133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2482238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D6DFC64-A7A9-2348-9493-929FB16E468A}" type="slidenum">
              <a:rPr lang="en-US" sz="800"/>
              <a:pPr/>
              <a:t>13</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91047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9D741E8-40CE-BC4F-BCD9-E380DA1C8156}" type="slidenum">
              <a:rPr lang="en-US" sz="800"/>
              <a:pPr/>
              <a:t>14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850097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EFEB9F9-38EE-3C4A-8AB2-A7C69126EE13}" type="slidenum">
              <a:rPr lang="en-US" sz="800"/>
              <a:pPr/>
              <a:t>15</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545876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F030F8DD-2482-214C-8AFB-31B853766638}" type="slidenum">
              <a:rPr lang="en-US" sz="800"/>
              <a:pPr/>
              <a:t>16</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2238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1A0FF3E-7389-5440-A58E-33F00E530596}" type="slidenum">
              <a:rPr lang="en-US" sz="800"/>
              <a:pPr/>
              <a:t>17</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891497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E1207C5-1137-7544-8A82-2BDEDB5282BB}" type="slidenum">
              <a:rPr lang="en-US" sz="800"/>
              <a:pPr/>
              <a:t>18</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624610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ADD2DBC-FC3F-D641-8E1D-7FE98634F1CD}" type="slidenum">
              <a:rPr lang="en-US" sz="800"/>
              <a:pPr/>
              <a:t>19</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306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589008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16756AC-EEDD-7041-ADFD-1DCFEF6BC1D9}" type="slidenum">
              <a:rPr lang="en-US" sz="800"/>
              <a:pPr/>
              <a:t>20</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97296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D9FE341-CDAE-0646-B9FA-BCFE31716F80}" type="slidenum">
              <a:rPr lang="en-US" sz="800"/>
              <a:pPr/>
              <a:t>21</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174144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17C9A95-5F05-E44C-B077-49A1104930EB}" type="slidenum">
              <a:rPr lang="en-US" sz="800"/>
              <a:pPr/>
              <a:t>22</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20774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F5311183-2278-DD44-AEE2-0359559B6345}" type="slidenum">
              <a:rPr lang="en-US" sz="800"/>
              <a:pPr/>
              <a:t>23</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97291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F282F000-9183-D74E-B406-5BA5067186AA}" type="slidenum">
              <a:rPr lang="en-US" sz="800"/>
              <a:pPr/>
              <a:t>24</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rtl="0">
              <a:buNone/>
            </a:pPr>
            <a:endParaRPr lang="vi-VN" dirty="0">
              <a:effectLst/>
            </a:endParaRPr>
          </a:p>
        </p:txBody>
      </p:sp>
    </p:spTree>
    <p:extLst>
      <p:ext uri="{BB962C8B-B14F-4D97-AF65-F5344CB8AC3E}">
        <p14:creationId xmlns:p14="http://schemas.microsoft.com/office/powerpoint/2010/main" val="2181929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E35EA4A-A3A7-684D-B2D1-777FEEBA9B0C}" type="slidenum">
              <a:rPr lang="en-US" sz="800"/>
              <a:pPr/>
              <a:t>25</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3.2.4.2 The OSI Reference Model</a:t>
            </a:r>
            <a:endParaRPr lang="en-US" dirty="0"/>
          </a:p>
        </p:txBody>
      </p:sp>
    </p:spTree>
    <p:extLst>
      <p:ext uri="{BB962C8B-B14F-4D97-AF65-F5344CB8AC3E}">
        <p14:creationId xmlns:p14="http://schemas.microsoft.com/office/powerpoint/2010/main" val="182768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C02162E-FF1D-A047-BDF3-C41D158B696F}" type="slidenum">
              <a:rPr lang="en-US" sz="800"/>
              <a:pPr/>
              <a:t>26</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3.2.4.3 The TCP/IP Protocol Model</a:t>
            </a:r>
            <a:endParaRPr lang="en-US" dirty="0"/>
          </a:p>
        </p:txBody>
      </p:sp>
    </p:spTree>
    <p:extLst>
      <p:ext uri="{BB962C8B-B14F-4D97-AF65-F5344CB8AC3E}">
        <p14:creationId xmlns:p14="http://schemas.microsoft.com/office/powerpoint/2010/main" val="2444669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91A6BBD-F54E-2342-86BC-C242B7C08922}" type="slidenum">
              <a:rPr lang="en-US" sz="800"/>
              <a:pPr/>
              <a:t>27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3.2.4.4 Comparing the OSI Model with the TCP/IP Model</a:t>
            </a:r>
            <a:endParaRPr lang="en-US" dirty="0"/>
          </a:p>
        </p:txBody>
      </p:sp>
    </p:spTree>
    <p:extLst>
      <p:ext uri="{BB962C8B-B14F-4D97-AF65-F5344CB8AC3E}">
        <p14:creationId xmlns:p14="http://schemas.microsoft.com/office/powerpoint/2010/main" val="305973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2349844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825AD203-C5D2-8545-9F67-6340BEF9FBB8}" type="slidenum">
              <a:rPr lang="en-US" sz="800"/>
              <a:pPr/>
              <a:t>29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1480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2A78144-1DD7-AC47-A39E-1B0F97800ABE}" type="slidenum">
              <a:rPr lang="en-US" sz="800"/>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b="0" dirty="0"/>
          </a:p>
        </p:txBody>
      </p:sp>
    </p:spTree>
    <p:extLst>
      <p:ext uri="{BB962C8B-B14F-4D97-AF65-F5344CB8AC3E}">
        <p14:creationId xmlns:p14="http://schemas.microsoft.com/office/powerpoint/2010/main" val="186728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8335F6D-B997-8E40-82E2-05ED6650C517}" type="slidenum">
              <a:rPr lang="en-US" sz="800"/>
              <a:pPr/>
              <a:t>30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35910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45199D4-13D0-3644-A9E9-7CFB82FD4B4D}" type="slidenum">
              <a:rPr lang="en-US" sz="800"/>
              <a:pPr/>
              <a:t>31</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27208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990F82D-02B1-2C4D-A57F-953BFB99D964}" type="slidenum">
              <a:rPr lang="en-US" sz="800"/>
              <a:pPr/>
              <a:t>32</a:t>
            </a:fld>
            <a:endParaRPr lang="en-US" sz="8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29486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63750B6-4B74-8C4B-9B0D-8C4EECE63261}" type="slidenum">
              <a:rPr lang="en-US" sz="800"/>
              <a:pPr/>
              <a:t>33</a:t>
            </a:fld>
            <a:endParaRPr lang="en-US" sz="8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679452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4E7E6D-0E40-C74E-A58C-87AE2B46601F}" type="slidenum">
              <a:rPr lang="en-US" sz="800"/>
              <a:pPr/>
              <a:t>34</a:t>
            </a:fld>
            <a:endParaRPr lang="en-US" sz="8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87548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40F3101-7792-AA41-93FF-A87EC4BB2F76}" type="slidenum">
              <a:rPr lang="en-US" sz="800"/>
              <a:pPr/>
              <a:t>35</a:t>
            </a:fld>
            <a:endParaRPr lang="en-US" sz="8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0152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FBF1D1D-4D12-E04C-ACC5-9C920AB6C8B2}" type="slidenum">
              <a:rPr lang="en-US" sz="800"/>
              <a:pPr/>
              <a:t>36</a:t>
            </a:fld>
            <a:endParaRPr lang="en-US" sz="8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51245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95BA9CC-FC80-7044-9A5E-B346E26CF6EC}" type="slidenum">
              <a:rPr lang="en-US" sz="800"/>
              <a:pPr/>
              <a:t>37</a:t>
            </a:fld>
            <a:endParaRPr lang="en-US" sz="8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3.3.3.2 Communicating with a Device on a Remote Network</a:t>
            </a:r>
            <a:endParaRPr lang="en-US" dirty="0"/>
          </a:p>
        </p:txBody>
      </p:sp>
    </p:spTree>
    <p:extLst>
      <p:ext uri="{BB962C8B-B14F-4D97-AF65-F5344CB8AC3E}">
        <p14:creationId xmlns:p14="http://schemas.microsoft.com/office/powerpoint/2010/main" val="2289655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38</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480106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39</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98909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382063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75ECC62-78AC-A949-A1CD-34249F1AC0F8}" type="slidenum">
              <a:rPr lang="en-US" sz="800"/>
              <a:pPr/>
              <a:t>5</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3.1.1.1 What is Communication?</a:t>
            </a:r>
            <a:endParaRPr lang="en-US" dirty="0"/>
          </a:p>
        </p:txBody>
      </p:sp>
    </p:spTree>
    <p:extLst>
      <p:ext uri="{BB962C8B-B14F-4D97-AF65-F5344CB8AC3E}">
        <p14:creationId xmlns:p14="http://schemas.microsoft.com/office/powerpoint/2010/main" val="39820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5AC3BBA-D463-F44C-8752-00196D404507}" type="slidenum">
              <a:rPr lang="en-US" sz="800"/>
              <a:pPr/>
              <a:t>6</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3.1.1.2 Establishing the Rules</a:t>
            </a:r>
            <a:endParaRPr lang="en-US" dirty="0"/>
          </a:p>
        </p:txBody>
      </p:sp>
    </p:spTree>
    <p:extLst>
      <p:ext uri="{BB962C8B-B14F-4D97-AF65-F5344CB8AC3E}">
        <p14:creationId xmlns:p14="http://schemas.microsoft.com/office/powerpoint/2010/main" val="3329956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0F5DD48-9362-964E-A84E-7CA301B444CD}" type="slidenum">
              <a:rPr lang="en-US" sz="800"/>
              <a:pPr/>
              <a:t>7</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3.1.1.3 Message Encoding</a:t>
            </a:r>
            <a:endParaRPr lang="en-US" dirty="0"/>
          </a:p>
        </p:txBody>
      </p:sp>
    </p:spTree>
    <p:extLst>
      <p:ext uri="{BB962C8B-B14F-4D97-AF65-F5344CB8AC3E}">
        <p14:creationId xmlns:p14="http://schemas.microsoft.com/office/powerpoint/2010/main" val="204871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862E776F-9F84-E64F-B86B-88FB808E7E2E}" type="slidenum">
              <a:rPr lang="en-US" sz="800"/>
              <a:pPr/>
              <a:t>8</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3.1.1.4 Message Formatting and Encapsulation</a:t>
            </a:r>
            <a:endParaRPr lang="en-US" dirty="0"/>
          </a:p>
        </p:txBody>
      </p:sp>
    </p:spTree>
    <p:extLst>
      <p:ext uri="{BB962C8B-B14F-4D97-AF65-F5344CB8AC3E}">
        <p14:creationId xmlns:p14="http://schemas.microsoft.com/office/powerpoint/2010/main" val="944948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FB6A7E5-BA24-8244-BB90-5D5C919E4DDE}" type="slidenum">
              <a:rPr lang="en-US" sz="800"/>
              <a:pPr/>
              <a:t>9</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3.1.1.5 Message Size</a:t>
            </a:r>
            <a:endParaRPr lang="en-US" dirty="0"/>
          </a:p>
        </p:txBody>
      </p:sp>
    </p:spTree>
    <p:extLst>
      <p:ext uri="{BB962C8B-B14F-4D97-AF65-F5344CB8AC3E}">
        <p14:creationId xmlns:p14="http://schemas.microsoft.com/office/powerpoint/2010/main" val="25888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893C6B-F82A-6E43-9FED-D37B50CF303C}"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48199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40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0251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2054605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CC467CAC-49F4-5147-A432-238A0285B71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1" name="Picture 10"/>
          <p:cNvPicPr>
            <a:picLocks noChangeAspect="1"/>
          </p:cNvPicPr>
          <p:nvPr userDrawn="1"/>
        </p:nvPicPr>
        <p:blipFill>
          <a:blip r:embed="rId4"/>
          <a:stretch>
            <a:fillRect/>
          </a:stretch>
        </p:blipFill>
        <p:spPr>
          <a:xfrm>
            <a:off x="5353050" y="-1588"/>
            <a:ext cx="3790950" cy="1114425"/>
          </a:xfrm>
          <a:prstGeom prst="rect">
            <a:avLst/>
          </a:prstGeom>
        </p:spPr>
      </p:pic>
    </p:spTree>
    <p:extLst>
      <p:ext uri="{BB962C8B-B14F-4D97-AF65-F5344CB8AC3E}">
        <p14:creationId xmlns:p14="http://schemas.microsoft.com/office/powerpoint/2010/main" val="303203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747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99754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1333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7527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34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61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3640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720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69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955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25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808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465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907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423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75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689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939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57427839-CBCA-5C42-8541-AAF5019BCEE6}"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30"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675" y="393700"/>
            <a:ext cx="8772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452FF3AB-40C4-2941-ACFC-69E93ACFE222}"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2725" y="1379538"/>
            <a:ext cx="87344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31.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a:latin typeface="Arial" charset="0"/>
              </a:rPr>
              <a:t>Chapter </a:t>
            </a:r>
            <a:r>
              <a:rPr lang="en-US" sz="2800" dirty="0" smtClean="0">
                <a:latin typeface="Arial" charset="0"/>
              </a:rPr>
              <a:t>2:</a:t>
            </a:r>
            <a:r>
              <a:rPr lang="en-US" sz="2800" dirty="0">
                <a:latin typeface="Arial" charset="0"/>
              </a:rPr>
              <a:t/>
            </a:r>
            <a:br>
              <a:rPr lang="en-US" sz="2800" dirty="0">
                <a:latin typeface="Arial" charset="0"/>
              </a:rPr>
            </a:br>
            <a:r>
              <a:rPr lang="en-US" sz="2800" dirty="0">
                <a:latin typeface="Arial" charset="0"/>
              </a:rPr>
              <a:t>Network Protocols and Communications</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a:latin typeface="Arial" charset="0"/>
              </a:rPr>
              <a:t>Introduction to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a:latin typeface="Arial" charset="0"/>
              </a:rPr>
              <a:t>The Rules</a:t>
            </a:r>
            <a:r>
              <a:rPr lang="en-US">
                <a:latin typeface="Arial" charset="0"/>
              </a:rPr>
              <a:t/>
            </a:r>
            <a:br>
              <a:rPr lang="en-US">
                <a:latin typeface="Arial" charset="0"/>
              </a:rPr>
            </a:br>
            <a:r>
              <a:rPr lang="en-US">
                <a:latin typeface="Arial" charset="0"/>
              </a:rPr>
              <a:t>Message Timing</a:t>
            </a:r>
          </a:p>
        </p:txBody>
      </p:sp>
      <p:sp>
        <p:nvSpPr>
          <p:cNvPr id="21506" name="Content Placeholder 2"/>
          <p:cNvSpPr>
            <a:spLocks noGrp="1"/>
          </p:cNvSpPr>
          <p:nvPr>
            <p:ph idx="1"/>
          </p:nvPr>
        </p:nvSpPr>
        <p:spPr/>
        <p:txBody>
          <a:bodyPr/>
          <a:lstStyle/>
          <a:p>
            <a:r>
              <a:rPr lang="en-US" sz="2000" dirty="0">
                <a:latin typeface="Arial" charset="0"/>
              </a:rPr>
              <a:t>Access Method</a:t>
            </a:r>
          </a:p>
          <a:p>
            <a:r>
              <a:rPr lang="en-US" sz="2000" dirty="0">
                <a:latin typeface="Arial" charset="0"/>
              </a:rPr>
              <a:t>Flow Control</a:t>
            </a:r>
          </a:p>
          <a:p>
            <a:r>
              <a:rPr lang="en-US" sz="2000" dirty="0">
                <a:latin typeface="Arial" charset="0"/>
              </a:rPr>
              <a:t>Response Timeout</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5236" y="3748931"/>
            <a:ext cx="3317689" cy="2889600"/>
          </a:xfrm>
          <a:prstGeom prst="rect">
            <a:avLst/>
          </a:prstGeom>
        </p:spPr>
      </p:pic>
      <p:sp>
        <p:nvSpPr>
          <p:cNvPr id="23553" name="Rectangle 2"/>
          <p:cNvSpPr>
            <a:spLocks noGrp="1" noChangeArrowheads="1"/>
          </p:cNvSpPr>
          <p:nvPr>
            <p:ph type="title"/>
          </p:nvPr>
        </p:nvSpPr>
        <p:spPr/>
        <p:txBody>
          <a:bodyPr/>
          <a:lstStyle/>
          <a:p>
            <a:pPr eaLnBrk="1" hangingPunct="1"/>
            <a:r>
              <a:rPr lang="en-US" sz="1800">
                <a:latin typeface="Arial" charset="0"/>
              </a:rPr>
              <a:t>The Rules</a:t>
            </a:r>
            <a:r>
              <a:rPr lang="en-US">
                <a:latin typeface="Arial" charset="0"/>
              </a:rPr>
              <a:t/>
            </a:r>
            <a:br>
              <a:rPr lang="en-US">
                <a:latin typeface="Arial" charset="0"/>
              </a:rPr>
            </a:br>
            <a:r>
              <a:rPr lang="en-US">
                <a:latin typeface="Arial" charset="0"/>
              </a:rPr>
              <a:t>Message Delivery Options</a:t>
            </a:r>
          </a:p>
        </p:txBody>
      </p:sp>
      <p:pic>
        <p:nvPicPr>
          <p:cNvPr id="3" name="Picture 2"/>
          <p:cNvPicPr>
            <a:picLocks noChangeAspect="1"/>
          </p:cNvPicPr>
          <p:nvPr/>
        </p:nvPicPr>
        <p:blipFill>
          <a:blip r:embed="rId4"/>
          <a:stretch>
            <a:fillRect/>
          </a:stretch>
        </p:blipFill>
        <p:spPr>
          <a:xfrm>
            <a:off x="180133" y="1170960"/>
            <a:ext cx="3649461" cy="2950628"/>
          </a:xfrm>
          <a:prstGeom prst="rect">
            <a:avLst/>
          </a:prstGeom>
        </p:spPr>
      </p:pic>
      <p:pic>
        <p:nvPicPr>
          <p:cNvPr id="4" name="Picture 3"/>
          <p:cNvPicPr>
            <a:picLocks noChangeAspect="1"/>
          </p:cNvPicPr>
          <p:nvPr/>
        </p:nvPicPr>
        <p:blipFill>
          <a:blip r:embed="rId5"/>
          <a:stretch>
            <a:fillRect/>
          </a:stretch>
        </p:blipFill>
        <p:spPr>
          <a:xfrm>
            <a:off x="5070184" y="1171535"/>
            <a:ext cx="3459113" cy="2953849"/>
          </a:xfrm>
          <a:prstGeom prst="rect">
            <a:avLst/>
          </a:prstGeo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2057" y="2263775"/>
            <a:ext cx="4485310" cy="1481138"/>
          </a:xfrm>
        </p:spPr>
        <p:txBody>
          <a:bodyPr/>
          <a:lstStyle/>
          <a:p>
            <a:pPr eaLnBrk="1" hangingPunct="1"/>
            <a:r>
              <a:rPr lang="en-US" sz="2000" dirty="0"/>
              <a:t>2</a:t>
            </a:r>
            <a:r>
              <a:rPr lang="en-US" sz="2000" dirty="0" smtClean="0"/>
              <a:t>.2  </a:t>
            </a:r>
            <a:r>
              <a:rPr lang="en-US" sz="2000" dirty="0"/>
              <a:t>Network Protocols and Standards</a:t>
            </a:r>
          </a:p>
        </p:txBody>
      </p:sp>
    </p:spTree>
    <p:extLst>
      <p:ext uri="{BB962C8B-B14F-4D97-AF65-F5344CB8AC3E}">
        <p14:creationId xmlns:p14="http://schemas.microsoft.com/office/powerpoint/2010/main" val="2927287294"/>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sz="1800">
                <a:latin typeface="Arial" charset="0"/>
              </a:rPr>
              <a:t>Protocols</a:t>
            </a:r>
            <a:br>
              <a:rPr lang="en-US" sz="1800">
                <a:latin typeface="Arial" charset="0"/>
              </a:rPr>
            </a:br>
            <a:r>
              <a:rPr lang="en-US">
                <a:latin typeface="Arial" charset="0"/>
              </a:rPr>
              <a:t>Rules that Govern Communications</a:t>
            </a:r>
          </a:p>
        </p:txBody>
      </p:sp>
      <p:pic>
        <p:nvPicPr>
          <p:cNvPr id="25602" name="Content Placeholder 2"/>
          <p:cNvPicPr>
            <a:picLocks noGrp="1" noChangeAspect="1"/>
          </p:cNvPicPr>
          <p:nvPr>
            <p:ph idx="1"/>
          </p:nvPr>
        </p:nvPicPr>
        <p:blipFill>
          <a:blip r:embed="rId3" cstate="email">
            <a:extLst>
              <a:ext uri="{28A0092B-C50C-407E-A947-70E740481C1C}">
                <a14:useLocalDpi xmlns:a14="http://schemas.microsoft.com/office/drawing/2010/main" val="0"/>
              </a:ext>
            </a:extLst>
          </a:blip>
          <a:srcRect l="-27454" r="-27454"/>
          <a:stretch>
            <a:fillRect/>
          </a:stretch>
        </p:blipFill>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a:latin typeface="Arial" charset="0"/>
              </a:rPr>
              <a:t>Protocols</a:t>
            </a:r>
            <a:br>
              <a:rPr lang="en-US" sz="1800">
                <a:latin typeface="Arial" charset="0"/>
              </a:rPr>
            </a:br>
            <a:r>
              <a:rPr lang="en-US">
                <a:latin typeface="Arial" charset="0"/>
              </a:rPr>
              <a:t>Network Protocols</a:t>
            </a:r>
          </a:p>
        </p:txBody>
      </p:sp>
      <p:sp>
        <p:nvSpPr>
          <p:cNvPr id="27650" name="Content Placeholder 1"/>
          <p:cNvSpPr>
            <a:spLocks noGrp="1"/>
          </p:cNvSpPr>
          <p:nvPr>
            <p:ph idx="1"/>
          </p:nvPr>
        </p:nvSpPr>
        <p:spPr/>
        <p:txBody>
          <a:bodyPr/>
          <a:lstStyle/>
          <a:p>
            <a:r>
              <a:rPr lang="en-US" sz="2000" dirty="0">
                <a:latin typeface="Arial" charset="0"/>
              </a:rPr>
              <a:t>How the message is formatted or structured</a:t>
            </a:r>
          </a:p>
          <a:p>
            <a:r>
              <a:rPr lang="en-US" sz="2000" dirty="0">
                <a:latin typeface="Arial" charset="0"/>
              </a:rPr>
              <a:t>The process by which networking devices share information about pathways with other networks</a:t>
            </a:r>
          </a:p>
          <a:p>
            <a:r>
              <a:rPr lang="en-US" sz="2000" dirty="0">
                <a:latin typeface="Arial" charset="0"/>
              </a:rPr>
              <a:t>How and when error and system messages are passed between devices</a:t>
            </a:r>
          </a:p>
          <a:p>
            <a:r>
              <a:rPr lang="en-US" sz="2000" dirty="0">
                <a:latin typeface="Arial" charset="0"/>
              </a:rPr>
              <a:t>The setup and termination of data transfer sessions</a:t>
            </a: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a:latin typeface="Arial" charset="0"/>
              </a:rPr>
              <a:t>Protocols</a:t>
            </a:r>
            <a:r>
              <a:rPr lang="en-US">
                <a:latin typeface="Arial" charset="0"/>
              </a:rPr>
              <a:t/>
            </a:r>
            <a:br>
              <a:rPr lang="en-US">
                <a:latin typeface="Arial" charset="0"/>
              </a:rPr>
            </a:br>
            <a:r>
              <a:rPr lang="en-US">
                <a:latin typeface="Arial" charset="0"/>
              </a:rPr>
              <a:t>Interaction of Protocols</a:t>
            </a:r>
          </a:p>
        </p:txBody>
      </p:sp>
      <p:sp>
        <p:nvSpPr>
          <p:cNvPr id="29698" name="Content Placeholder 1"/>
          <p:cNvSpPr>
            <a:spLocks noGrp="1"/>
          </p:cNvSpPr>
          <p:nvPr>
            <p:ph idx="1"/>
          </p:nvPr>
        </p:nvSpPr>
        <p:spPr/>
        <p:txBody>
          <a:bodyPr/>
          <a:lstStyle/>
          <a:p>
            <a:r>
              <a:rPr lang="en-US" sz="2000" dirty="0">
                <a:latin typeface="Arial" charset="0"/>
              </a:rPr>
              <a:t>Application Protocol – Hypertext Transfer Protocol (HTTP)</a:t>
            </a:r>
          </a:p>
          <a:p>
            <a:r>
              <a:rPr lang="en-US" sz="2000" dirty="0">
                <a:latin typeface="Arial" charset="0"/>
              </a:rPr>
              <a:t>Transport Protocol – Transmission Control Protocol (TCP)</a:t>
            </a:r>
          </a:p>
          <a:p>
            <a:r>
              <a:rPr lang="en-US" sz="2000" dirty="0">
                <a:latin typeface="Arial" charset="0"/>
              </a:rPr>
              <a:t>Internet Protocol – Internet Protocol (IP)</a:t>
            </a:r>
          </a:p>
          <a:p>
            <a:r>
              <a:rPr lang="en-US" sz="2000" dirty="0">
                <a:latin typeface="Arial" charset="0"/>
              </a:rPr>
              <a:t>Network Access Protocols – Data </a:t>
            </a:r>
            <a:r>
              <a:rPr lang="en-US" sz="2000" dirty="0" smtClean="0">
                <a:latin typeface="Arial" charset="0"/>
              </a:rPr>
              <a:t>link </a:t>
            </a:r>
            <a:r>
              <a:rPr lang="en-US" sz="2000" dirty="0">
                <a:latin typeface="Arial" charset="0"/>
              </a:rPr>
              <a:t>&amp; </a:t>
            </a:r>
            <a:r>
              <a:rPr lang="en-US" sz="2000" dirty="0" smtClean="0">
                <a:latin typeface="Arial" charset="0"/>
              </a:rPr>
              <a:t>physical </a:t>
            </a:r>
            <a:r>
              <a:rPr lang="en-US" sz="2000" dirty="0">
                <a:latin typeface="Arial" charset="0"/>
              </a:rPr>
              <a:t>layers</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sz="1800">
                <a:latin typeface="Arial" charset="0"/>
              </a:rPr>
              <a:t>Protocol Suites</a:t>
            </a:r>
            <a:r>
              <a:rPr lang="en-US">
                <a:latin typeface="Arial" charset="0"/>
              </a:rPr>
              <a:t/>
            </a:r>
            <a:br>
              <a:rPr lang="en-US">
                <a:latin typeface="Arial" charset="0"/>
              </a:rPr>
            </a:br>
            <a:r>
              <a:rPr lang="en-US">
                <a:latin typeface="Arial" charset="0"/>
              </a:rPr>
              <a:t>Protocol Suites and Industry Standards</a:t>
            </a:r>
          </a:p>
        </p:txBody>
      </p:sp>
      <p:pic>
        <p:nvPicPr>
          <p:cNvPr id="3" name="Content Placeholder 2"/>
          <p:cNvPicPr>
            <a:picLocks noGrp="1" noChangeAspect="1"/>
          </p:cNvPicPr>
          <p:nvPr>
            <p:ph idx="1"/>
          </p:nvPr>
        </p:nvPicPr>
        <p:blipFill>
          <a:blip r:embed="rId3"/>
          <a:srcRect l="-20230" r="-20230"/>
          <a:stretch>
            <a:fillRect/>
          </a:stretch>
        </p:blipFill>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a:latin typeface="Arial" charset="0"/>
              </a:rPr>
              <a:t>Protocol Suites</a:t>
            </a:r>
            <a:br>
              <a:rPr lang="en-US" sz="1800">
                <a:latin typeface="Arial" charset="0"/>
              </a:rPr>
            </a:br>
            <a:r>
              <a:rPr lang="en-US">
                <a:latin typeface="Arial" charset="0"/>
              </a:rPr>
              <a:t>Creation of Internet, Development of TCP/IP</a:t>
            </a:r>
          </a:p>
        </p:txBody>
      </p:sp>
      <p:sp>
        <p:nvSpPr>
          <p:cNvPr id="2" name="Content Placeholder 1"/>
          <p:cNvSpPr>
            <a:spLocks noGrp="1"/>
          </p:cNvSpPr>
          <p:nvPr>
            <p:ph idx="1"/>
          </p:nvPr>
        </p:nvSpPr>
        <p:spPr/>
        <p:txBody>
          <a:bodyPr/>
          <a:lstStyle/>
          <a:p>
            <a:r>
              <a:rPr lang="en-US" sz="2000" dirty="0"/>
              <a:t>The first packet switching network and predecessor to today’s Internet was the Advanced Research Projects Agency Network (ARPANET), which came to life in 1969 by connecting mainframe computers at four locations. </a:t>
            </a:r>
            <a:endParaRPr lang="en-US" sz="2000" dirty="0" smtClean="0"/>
          </a:p>
          <a:p>
            <a:r>
              <a:rPr lang="en-US" sz="2000" dirty="0" smtClean="0"/>
              <a:t>ARPANET </a:t>
            </a:r>
            <a:r>
              <a:rPr lang="en-US" sz="2000" dirty="0"/>
              <a:t>was funded by the U.S. Department of Defense for use by universities and research laboratories. Bolt, </a:t>
            </a:r>
            <a:r>
              <a:rPr lang="en-US" sz="2000" dirty="0" err="1"/>
              <a:t>Beranek</a:t>
            </a:r>
            <a:r>
              <a:rPr lang="en-US" sz="2000" dirty="0"/>
              <a:t> and Newman (BBN) was the contractor that did much of the initial development of the ARPANET, including creating the first router known as an Interface Message Processor (IMP)</a:t>
            </a:r>
            <a:r>
              <a:rPr lang="en-US" sz="2000" dirty="0" smtClean="0"/>
              <a:t>.</a:t>
            </a:r>
            <a:endParaRPr lang="en-US" sz="2000" dirty="0"/>
          </a:p>
          <a:p>
            <a:r>
              <a:rPr lang="en-US" sz="2000" dirty="0"/>
              <a:t>In 1973, Robert Kahn and Vinton Cerf began work on TCP to develop the next generation of the ARPANET. TCP was designed to replace ARPANET’s current Network Control Program (NCP). </a:t>
            </a:r>
            <a:endParaRPr lang="en-US" sz="2000" dirty="0" smtClean="0"/>
          </a:p>
          <a:p>
            <a:r>
              <a:rPr lang="en-US" sz="2000" dirty="0" smtClean="0"/>
              <a:t>In </a:t>
            </a:r>
            <a:r>
              <a:rPr lang="en-US" sz="2000" dirty="0"/>
              <a:t>1978, TCP was divided into two protocols: TCP and IP. Later, other protocols were added to the TCP/IP suite of protocols including Telnet, FTP, DNS, and many others.</a:t>
            </a: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a:latin typeface="Arial" charset="0"/>
              </a:rPr>
              <a:t>Protocol Suites</a:t>
            </a:r>
            <a:br>
              <a:rPr lang="en-US" sz="1800">
                <a:latin typeface="Arial" charset="0"/>
              </a:rPr>
            </a:br>
            <a:r>
              <a:rPr lang="en-US">
                <a:latin typeface="Arial" charset="0"/>
              </a:rPr>
              <a:t>TCP/IP Protocol Suite and Communication</a:t>
            </a:r>
          </a:p>
        </p:txBody>
      </p:sp>
      <p:pic>
        <p:nvPicPr>
          <p:cNvPr id="35842"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l="2773" t="6261" r="6691" b="14967"/>
          <a:stretch>
            <a:fillRect/>
          </a:stretch>
        </p:blipFill>
        <p:spPr>
          <a:xfrm>
            <a:off x="307975" y="1782763"/>
            <a:ext cx="8188325" cy="4006850"/>
          </a:xfrm>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dirty="0">
                <a:latin typeface="Arial" charset="0"/>
              </a:rPr>
              <a:t>Standards Organizations</a:t>
            </a:r>
            <a:br>
              <a:rPr lang="en-US" sz="1800" dirty="0">
                <a:latin typeface="Arial" charset="0"/>
              </a:rPr>
            </a:br>
            <a:r>
              <a:rPr lang="en-US" dirty="0">
                <a:latin typeface="Arial" charset="0"/>
              </a:rPr>
              <a:t>Open Standards</a:t>
            </a:r>
          </a:p>
        </p:txBody>
      </p:sp>
      <p:sp>
        <p:nvSpPr>
          <p:cNvPr id="39938" name="Content Placeholder 1"/>
          <p:cNvSpPr>
            <a:spLocks noGrp="1"/>
          </p:cNvSpPr>
          <p:nvPr>
            <p:ph idx="1"/>
          </p:nvPr>
        </p:nvSpPr>
        <p:spPr/>
        <p:txBody>
          <a:bodyPr/>
          <a:lstStyle/>
          <a:p>
            <a:r>
              <a:rPr lang="en-US" sz="2000" dirty="0">
                <a:latin typeface="Arial" charset="0"/>
              </a:rPr>
              <a:t>The Internet Society (ISOC)</a:t>
            </a:r>
          </a:p>
          <a:p>
            <a:r>
              <a:rPr lang="en-US" sz="2000" dirty="0">
                <a:latin typeface="Arial" charset="0"/>
              </a:rPr>
              <a:t>The Internet Architecture Board (IAB)</a:t>
            </a:r>
          </a:p>
          <a:p>
            <a:r>
              <a:rPr lang="en-US" sz="2000" dirty="0">
                <a:latin typeface="Arial" charset="0"/>
              </a:rPr>
              <a:t>The Internet Engineering Task Force (IETF)</a:t>
            </a:r>
          </a:p>
          <a:p>
            <a:r>
              <a:rPr lang="en-US" sz="2000" dirty="0">
                <a:latin typeface="Arial" charset="0"/>
              </a:rPr>
              <a:t>Institute of Electrical and Electronics Engineers (IEEE)</a:t>
            </a:r>
          </a:p>
          <a:p>
            <a:r>
              <a:rPr lang="en-US" sz="2000" dirty="0">
                <a:latin typeface="Arial" charset="0"/>
              </a:rPr>
              <a:t>The International Organization for Standards (ISO)</a:t>
            </a:r>
          </a:p>
        </p:txBody>
      </p:sp>
      <p:grpSp>
        <p:nvGrpSpPr>
          <p:cNvPr id="4" name="Group 3"/>
          <p:cNvGrpSpPr/>
          <p:nvPr/>
        </p:nvGrpSpPr>
        <p:grpSpPr>
          <a:xfrm>
            <a:off x="1921253" y="3611959"/>
            <a:ext cx="6870322" cy="2824167"/>
            <a:chOff x="865188" y="1731963"/>
            <a:chExt cx="7926387" cy="4379912"/>
          </a:xfrm>
        </p:grpSpPr>
        <p:pic>
          <p:nvPicPr>
            <p:cNvPr id="5"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24025" y="2003425"/>
              <a:ext cx="284480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40325" y="1731963"/>
              <a:ext cx="267335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3543300"/>
              <a:ext cx="18415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45175" y="3394075"/>
              <a:ext cx="19685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65188" y="4487863"/>
              <a:ext cx="12334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2212975" y="4613275"/>
              <a:ext cx="1865313"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664075" y="4613275"/>
              <a:ext cx="41275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a:t>
            </a:r>
            <a:r>
              <a:rPr lang="en-US" dirty="0"/>
              <a:t>2</a:t>
            </a:r>
            <a:r>
              <a:rPr lang="en-US" dirty="0" smtClean="0"/>
              <a:t>: Objectives</a:t>
            </a:r>
          </a:p>
        </p:txBody>
      </p:sp>
      <p:sp>
        <p:nvSpPr>
          <p:cNvPr id="4099" name="Rectangle 34"/>
          <p:cNvSpPr>
            <a:spLocks noGrp="1" noChangeArrowheads="1"/>
          </p:cNvSpPr>
          <p:nvPr>
            <p:ph type="body" idx="4294967295"/>
          </p:nvPr>
        </p:nvSpPr>
        <p:spPr>
          <a:xfrm>
            <a:off x="655638" y="1828800"/>
            <a:ext cx="7940675" cy="4625788"/>
          </a:xfrm>
        </p:spPr>
        <p:txBody>
          <a:bodyPr/>
          <a:lstStyle/>
          <a:p>
            <a:pPr marL="0" indent="0">
              <a:buNone/>
            </a:pPr>
            <a:r>
              <a:rPr lang="en-CA" sz="2000" dirty="0" smtClean="0"/>
              <a:t>After completing this chapter, you will be able to:</a:t>
            </a:r>
          </a:p>
          <a:p>
            <a:pPr>
              <a:buFont typeface="Wingdings" charset="2"/>
              <a:buChar char="§"/>
            </a:pPr>
            <a:r>
              <a:rPr lang="en-CA" sz="2000" dirty="0"/>
              <a:t>Explain how rules are used to facilitate </a:t>
            </a:r>
            <a:r>
              <a:rPr lang="en-CA" sz="2000" dirty="0" smtClean="0"/>
              <a:t>communication.</a:t>
            </a:r>
          </a:p>
          <a:p>
            <a:pPr>
              <a:buFont typeface="Wingdings" charset="2"/>
              <a:buChar char="§"/>
            </a:pPr>
            <a:r>
              <a:rPr lang="en-US" sz="2000" dirty="0" smtClean="0"/>
              <a:t>Explain </a:t>
            </a:r>
            <a:r>
              <a:rPr lang="en-US" sz="2000" dirty="0"/>
              <a:t>the role of protocols and standards organizations in facilitating interoperability in network </a:t>
            </a:r>
            <a:r>
              <a:rPr lang="en-US" sz="2000" dirty="0" smtClean="0"/>
              <a:t>communications</a:t>
            </a:r>
            <a:r>
              <a:rPr lang="en-CA" sz="2000" dirty="0" smtClean="0"/>
              <a:t>.</a:t>
            </a:r>
          </a:p>
          <a:p>
            <a:pPr>
              <a:buFont typeface="Wingdings" charset="2"/>
              <a:buChar char="§"/>
            </a:pPr>
            <a:r>
              <a:rPr lang="en-US" sz="2000" dirty="0" smtClean="0"/>
              <a:t>Explain </a:t>
            </a:r>
            <a:r>
              <a:rPr lang="en-US" sz="2000" dirty="0"/>
              <a:t>how devices on a LAN access resources in a small to medium-sized business </a:t>
            </a:r>
            <a:r>
              <a:rPr lang="en-US" sz="2000" dirty="0" smtClean="0"/>
              <a:t>network</a:t>
            </a:r>
            <a:r>
              <a:rPr lang="en-CA" sz="2000" dirty="0" smtClean="0"/>
              <a:t>.</a:t>
            </a:r>
          </a:p>
        </p:txBody>
      </p:sp>
    </p:spTree>
    <p:extLst>
      <p:ext uri="{BB962C8B-B14F-4D97-AF65-F5344CB8AC3E}">
        <p14:creationId xmlns:p14="http://schemas.microsoft.com/office/powerpoint/2010/main" val="32806808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a:latin typeface="Arial" charset="0"/>
              </a:rPr>
              <a:t>Standards Organizations</a:t>
            </a:r>
            <a:br>
              <a:rPr lang="en-US" sz="1800">
                <a:latin typeface="Arial" charset="0"/>
              </a:rPr>
            </a:br>
            <a:r>
              <a:rPr lang="en-US">
                <a:latin typeface="Arial" charset="0"/>
              </a:rPr>
              <a:t>ISOC, IAB, and IETF</a:t>
            </a:r>
          </a:p>
        </p:txBody>
      </p:sp>
      <p:pic>
        <p:nvPicPr>
          <p:cNvPr id="41986"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63713" y="1933575"/>
            <a:ext cx="53657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67375" y="1822450"/>
            <a:ext cx="193516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5"/>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834063" y="2908300"/>
            <a:ext cx="11398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93688" y="4214813"/>
            <a:ext cx="136842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7"/>
          <p:cNvPicPr>
            <a:picLocks noChangeAspect="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143750" y="4214813"/>
            <a:ext cx="1658938"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a:latin typeface="Arial" charset="0"/>
              </a:rPr>
              <a:t>Standards Organizations</a:t>
            </a:r>
            <a:br>
              <a:rPr lang="en-US" sz="1800">
                <a:latin typeface="Arial" charset="0"/>
              </a:rPr>
            </a:br>
            <a:r>
              <a:rPr lang="en-US">
                <a:latin typeface="Arial" charset="0"/>
              </a:rPr>
              <a:t>IEEE</a:t>
            </a:r>
          </a:p>
        </p:txBody>
      </p:sp>
      <p:sp>
        <p:nvSpPr>
          <p:cNvPr id="44034" name="Content Placeholder 1"/>
          <p:cNvSpPr>
            <a:spLocks noGrp="1"/>
          </p:cNvSpPr>
          <p:nvPr>
            <p:ph idx="1"/>
          </p:nvPr>
        </p:nvSpPr>
        <p:spPr/>
        <p:txBody>
          <a:bodyPr/>
          <a:lstStyle/>
          <a:p>
            <a:r>
              <a:rPr lang="en-US" sz="2000" dirty="0">
                <a:latin typeface="Arial" charset="0"/>
              </a:rPr>
              <a:t>38 societies</a:t>
            </a:r>
          </a:p>
          <a:p>
            <a:r>
              <a:rPr lang="en-US" sz="2000" dirty="0">
                <a:latin typeface="Arial" charset="0"/>
              </a:rPr>
              <a:t>130 journals</a:t>
            </a:r>
          </a:p>
          <a:p>
            <a:r>
              <a:rPr lang="en-US" sz="2000" dirty="0">
                <a:latin typeface="Arial" charset="0"/>
              </a:rPr>
              <a:t>1,300 conferences each year</a:t>
            </a:r>
          </a:p>
          <a:p>
            <a:r>
              <a:rPr lang="en-US" sz="2000" dirty="0">
                <a:latin typeface="Arial" charset="0"/>
              </a:rPr>
              <a:t>1,300 standards and projects</a:t>
            </a:r>
          </a:p>
          <a:p>
            <a:r>
              <a:rPr lang="en-US" sz="2000" dirty="0">
                <a:latin typeface="Arial" charset="0"/>
              </a:rPr>
              <a:t>400,000 members</a:t>
            </a:r>
          </a:p>
          <a:p>
            <a:r>
              <a:rPr lang="en-US" sz="2000" dirty="0">
                <a:latin typeface="Arial" charset="0"/>
              </a:rPr>
              <a:t>160 countries</a:t>
            </a:r>
          </a:p>
          <a:p>
            <a:r>
              <a:rPr lang="en-US" sz="2000" dirty="0">
                <a:latin typeface="Arial" charset="0"/>
              </a:rPr>
              <a:t>IEEE 802.3</a:t>
            </a:r>
          </a:p>
          <a:p>
            <a:r>
              <a:rPr lang="en-US" sz="2000" dirty="0">
                <a:latin typeface="Arial" charset="0"/>
              </a:rPr>
              <a:t>IEEE 802.11</a:t>
            </a:r>
          </a:p>
        </p:txBody>
      </p:sp>
      <p:pic>
        <p:nvPicPr>
          <p:cNvPr id="2" name="Picture 1"/>
          <p:cNvPicPr>
            <a:picLocks noChangeAspect="1"/>
          </p:cNvPicPr>
          <p:nvPr/>
        </p:nvPicPr>
        <p:blipFill>
          <a:blip r:embed="rId3"/>
          <a:stretch>
            <a:fillRect/>
          </a:stretch>
        </p:blipFill>
        <p:spPr>
          <a:xfrm>
            <a:off x="3971932" y="3050652"/>
            <a:ext cx="4951052" cy="3547347"/>
          </a:xfrm>
          <a:prstGeom prst="rect">
            <a:avLst/>
          </a:prstGeom>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z="1800">
                <a:latin typeface="Arial" charset="0"/>
              </a:rPr>
              <a:t>Standards Organizations</a:t>
            </a:r>
            <a:br>
              <a:rPr lang="en-US" sz="1800">
                <a:latin typeface="Arial" charset="0"/>
              </a:rPr>
            </a:br>
            <a:r>
              <a:rPr lang="en-US">
                <a:latin typeface="Arial" charset="0"/>
              </a:rPr>
              <a:t>ISO</a:t>
            </a:r>
          </a:p>
        </p:txBody>
      </p:sp>
      <p:pic>
        <p:nvPicPr>
          <p:cNvPr id="4608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rcRect t="11179" b="11179"/>
          <a:stretch>
            <a:fillRect/>
          </a:stretch>
        </p:blipFill>
        <p:spPr>
          <a:xfrm>
            <a:off x="897231" y="1595716"/>
            <a:ext cx="3778250" cy="2200275"/>
          </a:xfrm>
        </p:spPr>
      </p:pic>
      <p:pic>
        <p:nvPicPr>
          <p:cNvPr id="3" name="Picture 2" descr="osi.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8303" y="2828175"/>
            <a:ext cx="2438400" cy="3327400"/>
          </a:xfrm>
          <a:prstGeom prst="rect">
            <a:avLst/>
          </a:prstGeom>
        </p:spPr>
      </p:pic>
      <p:sp>
        <p:nvSpPr>
          <p:cNvPr id="4" name="TextBox 3"/>
          <p:cNvSpPr txBox="1"/>
          <p:nvPr/>
        </p:nvSpPr>
        <p:spPr>
          <a:xfrm>
            <a:off x="5784822" y="2242840"/>
            <a:ext cx="1638640" cy="430887"/>
          </a:xfrm>
          <a:prstGeom prst="rect">
            <a:avLst/>
          </a:prstGeom>
          <a:noFill/>
        </p:spPr>
        <p:txBody>
          <a:bodyPr wrap="none" rtlCol="0">
            <a:spAutoFit/>
          </a:bodyPr>
          <a:lstStyle/>
          <a:p>
            <a:r>
              <a:rPr lang="en-US" dirty="0" smtClean="0"/>
              <a:t>OSI Model</a:t>
            </a:r>
            <a:endParaRPr lang="en-US"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a:latin typeface="Arial" charset="0"/>
              </a:rPr>
              <a:t>Standards Organizations</a:t>
            </a:r>
            <a:br>
              <a:rPr lang="en-US" sz="1800">
                <a:latin typeface="Arial" charset="0"/>
              </a:rPr>
            </a:br>
            <a:r>
              <a:rPr lang="en-US">
                <a:latin typeface="Arial" charset="0"/>
              </a:rPr>
              <a:t>Other Standards Organization</a:t>
            </a:r>
          </a:p>
        </p:txBody>
      </p:sp>
      <p:sp>
        <p:nvSpPr>
          <p:cNvPr id="48130" name="Content Placeholder 1"/>
          <p:cNvSpPr>
            <a:spLocks noGrp="1"/>
          </p:cNvSpPr>
          <p:nvPr>
            <p:ph idx="1"/>
          </p:nvPr>
        </p:nvSpPr>
        <p:spPr/>
        <p:txBody>
          <a:bodyPr/>
          <a:lstStyle/>
          <a:p>
            <a:r>
              <a:rPr lang="en-US" sz="2000" dirty="0">
                <a:latin typeface="Arial" charset="0"/>
              </a:rPr>
              <a:t>The Electronic Industries Alliance (EIA)</a:t>
            </a:r>
          </a:p>
          <a:p>
            <a:r>
              <a:rPr lang="en-US" sz="2000" dirty="0">
                <a:latin typeface="Arial" charset="0"/>
              </a:rPr>
              <a:t>The Telecommunications Industry Association (TIA)</a:t>
            </a:r>
          </a:p>
          <a:p>
            <a:r>
              <a:rPr lang="en-US" sz="2000" dirty="0">
                <a:latin typeface="Arial" charset="0"/>
              </a:rPr>
              <a:t>The International Telecommunications Union – Telecommunications Standardization Sector (ITU-T)</a:t>
            </a:r>
          </a:p>
          <a:p>
            <a:r>
              <a:rPr lang="en-US" sz="2000" dirty="0">
                <a:latin typeface="Arial" charset="0"/>
              </a:rPr>
              <a:t>The Internet Corporation for Assigned Names and Numbers (ICANN)</a:t>
            </a:r>
          </a:p>
          <a:p>
            <a:r>
              <a:rPr lang="en-US" sz="2000" dirty="0">
                <a:latin typeface="Arial" charset="0"/>
              </a:rPr>
              <a:t>The Internet Assigned Numbers Authority (IANA)</a:t>
            </a: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dirty="0">
                <a:latin typeface="Arial" charset="0"/>
              </a:rPr>
              <a:t>Reference Models</a:t>
            </a:r>
            <a:br>
              <a:rPr lang="en-US" sz="1800" dirty="0">
                <a:latin typeface="Arial" charset="0"/>
              </a:rPr>
            </a:br>
            <a:r>
              <a:rPr lang="en-US" dirty="0" smtClean="0">
                <a:latin typeface="Arial" charset="0"/>
              </a:rPr>
              <a:t>Benefits </a:t>
            </a:r>
            <a:r>
              <a:rPr lang="en-US" dirty="0">
                <a:latin typeface="Arial" charset="0"/>
              </a:rPr>
              <a:t>of Using a Layered Model</a:t>
            </a:r>
          </a:p>
        </p:txBody>
      </p:sp>
      <p:pic>
        <p:nvPicPr>
          <p:cNvPr id="3584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rcRect l="-20023" r="-20023"/>
          <a:stretch>
            <a:fillRect/>
          </a:stretch>
        </p:blipFill>
        <p:spPr/>
      </p:pic>
    </p:spTree>
    <p:extLst>
      <p:ext uri="{BB962C8B-B14F-4D97-AF65-F5344CB8AC3E}">
        <p14:creationId xmlns:p14="http://schemas.microsoft.com/office/powerpoint/2010/main" val="24339961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a:latin typeface="Arial" charset="0"/>
              </a:rPr>
              <a:t>Reference Models</a:t>
            </a:r>
            <a:br>
              <a:rPr lang="en-US" sz="1800">
                <a:latin typeface="Arial" charset="0"/>
              </a:rPr>
            </a:br>
            <a:r>
              <a:rPr lang="en-US">
                <a:latin typeface="Arial" charset="0"/>
              </a:rPr>
              <a:t>The OSI Reference Model</a:t>
            </a:r>
          </a:p>
        </p:txBody>
      </p:sp>
      <p:pic>
        <p:nvPicPr>
          <p:cNvPr id="3" name="Content Placeholder 2"/>
          <p:cNvPicPr>
            <a:picLocks noGrp="1" noChangeAspect="1"/>
          </p:cNvPicPr>
          <p:nvPr>
            <p:ph idx="1"/>
          </p:nvPr>
        </p:nvPicPr>
        <p:blipFill rotWithShape="1">
          <a:blip r:embed="rId3"/>
          <a:srcRect l="1582" r="-83768"/>
          <a:stretch/>
        </p:blipFill>
        <p:spPr>
          <a:xfrm>
            <a:off x="2999214" y="1379538"/>
            <a:ext cx="5947936" cy="5086350"/>
          </a:xfr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z="1800">
                <a:latin typeface="Arial" charset="0"/>
              </a:rPr>
              <a:t>Reference Models</a:t>
            </a:r>
            <a:br>
              <a:rPr lang="en-US" sz="1800">
                <a:latin typeface="Arial" charset="0"/>
              </a:rPr>
            </a:br>
            <a:r>
              <a:rPr lang="en-US">
                <a:latin typeface="Arial" charset="0"/>
              </a:rPr>
              <a:t>The TCP/IP Reference Model</a:t>
            </a:r>
          </a:p>
        </p:txBody>
      </p:sp>
      <p:pic>
        <p:nvPicPr>
          <p:cNvPr id="3" name="Content Placeholder 2"/>
          <p:cNvPicPr>
            <a:picLocks noGrp="1" noChangeAspect="1"/>
          </p:cNvPicPr>
          <p:nvPr>
            <p:ph idx="1"/>
          </p:nvPr>
        </p:nvPicPr>
        <p:blipFill>
          <a:blip r:embed="rId3"/>
          <a:srcRect l="-9354" r="-9354"/>
          <a:stretch>
            <a:fillRect/>
          </a:stretch>
        </p:blipFill>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a:latin typeface="Arial" charset="0"/>
              </a:rPr>
              <a:t>Reference Models</a:t>
            </a:r>
            <a:br>
              <a:rPr lang="en-US" sz="1800">
                <a:latin typeface="Arial" charset="0"/>
              </a:rPr>
            </a:br>
            <a:r>
              <a:rPr lang="en-US">
                <a:latin typeface="Arial" charset="0"/>
              </a:rPr>
              <a:t>Comparing the OSI and TCP/IP Models</a:t>
            </a:r>
          </a:p>
        </p:txBody>
      </p:sp>
      <p:pic>
        <p:nvPicPr>
          <p:cNvPr id="56322" name="Content Placeholder 4"/>
          <p:cNvPicPr>
            <a:picLocks noGrp="1" noChangeAspect="1"/>
          </p:cNvPicPr>
          <p:nvPr>
            <p:ph idx="1"/>
          </p:nvPr>
        </p:nvPicPr>
        <p:blipFill>
          <a:blip r:embed="rId3" cstate="email">
            <a:extLst>
              <a:ext uri="{28A0092B-C50C-407E-A947-70E740481C1C}">
                <a14:useLocalDpi xmlns:a14="http://schemas.microsoft.com/office/drawing/2010/main" val="0"/>
              </a:ext>
            </a:extLst>
          </a:blip>
          <a:srcRect l="-22461" r="-22461"/>
          <a:stretch>
            <a:fillRect/>
          </a:stretch>
        </p:blipFill>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3047" y="2263775"/>
            <a:ext cx="4422264" cy="1481138"/>
          </a:xfrm>
        </p:spPr>
        <p:txBody>
          <a:bodyPr/>
          <a:lstStyle/>
          <a:p>
            <a:pPr eaLnBrk="1" hangingPunct="1"/>
            <a:r>
              <a:rPr lang="en-US" sz="2300" dirty="0"/>
              <a:t>2</a:t>
            </a:r>
            <a:r>
              <a:rPr lang="en-US" sz="2300" dirty="0" smtClean="0"/>
              <a:t>.3  </a:t>
            </a:r>
            <a:r>
              <a:rPr lang="en-US" sz="2300" dirty="0"/>
              <a:t>Moving Data in the Network</a:t>
            </a:r>
          </a:p>
        </p:txBody>
      </p:sp>
    </p:spTree>
    <p:extLst>
      <p:ext uri="{BB962C8B-B14F-4D97-AF65-F5344CB8AC3E}">
        <p14:creationId xmlns:p14="http://schemas.microsoft.com/office/powerpoint/2010/main" val="532993260"/>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a:latin typeface="Arial" charset="0"/>
              </a:rPr>
              <a:t>Data Encapsulation</a:t>
            </a:r>
            <a:r>
              <a:rPr lang="en-US" dirty="0">
                <a:latin typeface="Arial" charset="0"/>
              </a:rPr>
              <a:t/>
            </a:r>
            <a:br>
              <a:rPr lang="en-US" dirty="0">
                <a:latin typeface="Arial" charset="0"/>
              </a:rPr>
            </a:br>
            <a:r>
              <a:rPr lang="en-US" dirty="0">
                <a:latin typeface="Arial" charset="0"/>
              </a:rPr>
              <a:t>Communicating the Messages</a:t>
            </a:r>
          </a:p>
        </p:txBody>
      </p:sp>
      <p:sp>
        <p:nvSpPr>
          <p:cNvPr id="58370" name="Content Placeholder 1"/>
          <p:cNvSpPr>
            <a:spLocks noGrp="1"/>
          </p:cNvSpPr>
          <p:nvPr>
            <p:ph idx="1"/>
          </p:nvPr>
        </p:nvSpPr>
        <p:spPr/>
        <p:txBody>
          <a:bodyPr/>
          <a:lstStyle/>
          <a:p>
            <a:r>
              <a:rPr lang="en-US" dirty="0">
                <a:latin typeface="Arial" charset="0"/>
              </a:rPr>
              <a:t>Segmenting message benefits</a:t>
            </a:r>
          </a:p>
          <a:p>
            <a:pPr lvl="1"/>
            <a:r>
              <a:rPr lang="en-US" dirty="0">
                <a:latin typeface="Arial" charset="0"/>
              </a:rPr>
              <a:t>Different conversations can be interleaved</a:t>
            </a:r>
          </a:p>
          <a:p>
            <a:pPr lvl="1"/>
            <a:r>
              <a:rPr lang="en-US" dirty="0">
                <a:latin typeface="Arial" charset="0"/>
              </a:rPr>
              <a:t>Increased reliability of network </a:t>
            </a:r>
            <a:r>
              <a:rPr lang="en-US" dirty="0" smtClean="0">
                <a:latin typeface="Arial" charset="0"/>
              </a:rPr>
              <a:t>communications</a:t>
            </a:r>
            <a:endParaRPr lang="en-US" dirty="0">
              <a:latin typeface="Arial" charset="0"/>
            </a:endParaRPr>
          </a:p>
          <a:p>
            <a:r>
              <a:rPr lang="en-US" dirty="0">
                <a:latin typeface="Arial" charset="0"/>
              </a:rPr>
              <a:t>Segmenting message disadvantage</a:t>
            </a:r>
          </a:p>
          <a:p>
            <a:pPr lvl="1"/>
            <a:r>
              <a:rPr lang="en-US" dirty="0">
                <a:latin typeface="Arial" charset="0"/>
              </a:rPr>
              <a:t>Increased level of complexity</a:t>
            </a:r>
          </a:p>
        </p:txBody>
      </p:sp>
      <p:pic>
        <p:nvPicPr>
          <p:cNvPr id="3" name="Picture 2"/>
          <p:cNvPicPr>
            <a:picLocks noChangeAspect="1"/>
          </p:cNvPicPr>
          <p:nvPr/>
        </p:nvPicPr>
        <p:blipFill>
          <a:blip r:embed="rId3"/>
          <a:stretch>
            <a:fillRect/>
          </a:stretch>
        </p:blipFill>
        <p:spPr>
          <a:xfrm>
            <a:off x="4647429" y="3257185"/>
            <a:ext cx="4269153" cy="3372071"/>
          </a:xfrm>
          <a:prstGeom prst="rect">
            <a:avLst/>
          </a:prstGeom>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a:t>
            </a:r>
            <a:r>
              <a:rPr lang="en-US" dirty="0" smtClean="0">
                <a:latin typeface="Arial" charset="0"/>
              </a:rPr>
              <a:t>2</a:t>
            </a:r>
            <a:endParaRPr lang="en-US" dirty="0">
              <a:latin typeface="Arial" charset="0"/>
            </a:endParaRPr>
          </a:p>
        </p:txBody>
      </p:sp>
      <p:sp>
        <p:nvSpPr>
          <p:cNvPr id="9218" name="Rectangle 3"/>
          <p:cNvSpPr>
            <a:spLocks noGrp="1" noChangeArrowheads="1"/>
          </p:cNvSpPr>
          <p:nvPr>
            <p:ph idx="1"/>
          </p:nvPr>
        </p:nvSpPr>
        <p:spPr/>
        <p:txBody>
          <a:bodyPr/>
          <a:lstStyle/>
          <a:p>
            <a:pPr lvl="1" eaLnBrk="1" hangingPunct="1"/>
            <a:r>
              <a:rPr lang="en-US" dirty="0">
                <a:latin typeface="Arial" charset="0"/>
              </a:rPr>
              <a:t>2</a:t>
            </a:r>
            <a:r>
              <a:rPr lang="en-US" dirty="0" smtClean="0">
                <a:latin typeface="Arial" charset="0"/>
              </a:rPr>
              <a:t>.1  </a:t>
            </a:r>
            <a:r>
              <a:rPr lang="en-US" dirty="0">
                <a:latin typeface="Arial" charset="0"/>
              </a:rPr>
              <a:t>Rules of Communication</a:t>
            </a:r>
          </a:p>
          <a:p>
            <a:pPr lvl="1" eaLnBrk="1" hangingPunct="1"/>
            <a:r>
              <a:rPr lang="en-US" dirty="0">
                <a:latin typeface="Arial" charset="0"/>
              </a:rPr>
              <a:t>2</a:t>
            </a:r>
            <a:r>
              <a:rPr lang="en-US" dirty="0" smtClean="0">
                <a:latin typeface="Arial" charset="0"/>
              </a:rPr>
              <a:t>.2  </a:t>
            </a:r>
            <a:r>
              <a:rPr lang="en-US" dirty="0">
                <a:latin typeface="Arial" charset="0"/>
              </a:rPr>
              <a:t>Network Protocols and Standards</a:t>
            </a:r>
          </a:p>
          <a:p>
            <a:pPr lvl="1" eaLnBrk="1" hangingPunct="1"/>
            <a:r>
              <a:rPr lang="en-US" dirty="0">
                <a:latin typeface="Arial" charset="0"/>
              </a:rPr>
              <a:t>2</a:t>
            </a:r>
            <a:r>
              <a:rPr lang="en-US" dirty="0" smtClean="0">
                <a:latin typeface="Arial" charset="0"/>
              </a:rPr>
              <a:t>.3  </a:t>
            </a:r>
            <a:r>
              <a:rPr lang="en-US" dirty="0">
                <a:latin typeface="Arial" charset="0"/>
              </a:rPr>
              <a:t>Moving Data in the Network</a:t>
            </a:r>
          </a:p>
          <a:p>
            <a:pPr lvl="1" eaLnBrk="1" hangingPunct="1"/>
            <a:r>
              <a:rPr lang="en-US" dirty="0">
                <a:latin typeface="Arial" charset="0"/>
              </a:rPr>
              <a:t>2</a:t>
            </a:r>
            <a:r>
              <a:rPr lang="en-US" dirty="0" smtClean="0">
                <a:latin typeface="Arial" charset="0"/>
              </a:rPr>
              <a:t>.4  </a:t>
            </a:r>
            <a:r>
              <a:rPr lang="en-US" dirty="0">
                <a:latin typeface="Arial" charset="0"/>
              </a:rPr>
              <a:t>Summary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a:latin typeface="Arial" charset="0"/>
              </a:rPr>
              <a:t>Data Encapsulation</a:t>
            </a:r>
            <a:r>
              <a:rPr lang="en-US">
                <a:latin typeface="Arial" charset="0"/>
              </a:rPr>
              <a:t/>
            </a:r>
            <a:br>
              <a:rPr lang="en-US">
                <a:latin typeface="Arial" charset="0"/>
              </a:rPr>
            </a:br>
            <a:r>
              <a:rPr lang="en-US">
                <a:latin typeface="Arial" charset="0"/>
              </a:rPr>
              <a:t>Protocol Data Units (PDUs)</a:t>
            </a:r>
          </a:p>
        </p:txBody>
      </p:sp>
      <p:sp>
        <p:nvSpPr>
          <p:cNvPr id="60418" name="Content Placeholder 1"/>
          <p:cNvSpPr>
            <a:spLocks noGrp="1"/>
          </p:cNvSpPr>
          <p:nvPr>
            <p:ph idx="1"/>
          </p:nvPr>
        </p:nvSpPr>
        <p:spPr/>
        <p:txBody>
          <a:bodyPr/>
          <a:lstStyle/>
          <a:p>
            <a:r>
              <a:rPr lang="en-US">
                <a:latin typeface="Arial" charset="0"/>
              </a:rPr>
              <a:t>Data</a:t>
            </a:r>
          </a:p>
          <a:p>
            <a:r>
              <a:rPr lang="en-US">
                <a:latin typeface="Arial" charset="0"/>
              </a:rPr>
              <a:t>Segment</a:t>
            </a:r>
          </a:p>
          <a:p>
            <a:r>
              <a:rPr lang="en-US">
                <a:latin typeface="Arial" charset="0"/>
              </a:rPr>
              <a:t>Packet</a:t>
            </a:r>
          </a:p>
          <a:p>
            <a:r>
              <a:rPr lang="en-US">
                <a:latin typeface="Arial" charset="0"/>
              </a:rPr>
              <a:t>Frame</a:t>
            </a:r>
          </a:p>
          <a:p>
            <a:r>
              <a:rPr lang="en-US">
                <a:latin typeface="Arial" charset="0"/>
              </a:rPr>
              <a:t>Bits</a:t>
            </a:r>
          </a:p>
        </p:txBody>
      </p:sp>
      <p:pic>
        <p:nvPicPr>
          <p:cNvPr id="604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1693863"/>
            <a:ext cx="697547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sz="1800" dirty="0">
                <a:latin typeface="Arial" charset="0"/>
              </a:rPr>
              <a:t>Data Encapsulation</a:t>
            </a:r>
            <a:r>
              <a:rPr lang="en-US" dirty="0">
                <a:latin typeface="Arial" charset="0"/>
              </a:rPr>
              <a:t/>
            </a:r>
            <a:br>
              <a:rPr lang="en-US" dirty="0">
                <a:latin typeface="Arial" charset="0"/>
              </a:rPr>
            </a:br>
            <a:r>
              <a:rPr lang="en-US" dirty="0" smtClean="0">
                <a:latin typeface="Arial" charset="0"/>
              </a:rPr>
              <a:t>Protocol Encapsulation</a:t>
            </a:r>
            <a:endParaRPr lang="en-US" dirty="0">
              <a:latin typeface="Arial" charset="0"/>
            </a:endParaRPr>
          </a:p>
        </p:txBody>
      </p:sp>
      <p:pic>
        <p:nvPicPr>
          <p:cNvPr id="6246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t="8305" b="15561"/>
          <a:stretch>
            <a:fillRect/>
          </a:stretch>
        </p:blipFill>
        <p:spPr>
          <a:xfrm>
            <a:off x="212725" y="1668463"/>
            <a:ext cx="8734425" cy="4643437"/>
          </a:xfrm>
        </p:spPr>
      </p:pic>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z="1800" dirty="0">
                <a:latin typeface="Arial" charset="0"/>
              </a:rPr>
              <a:t>Data Encapsulation</a:t>
            </a:r>
            <a:r>
              <a:rPr lang="en-US" dirty="0">
                <a:latin typeface="Arial" charset="0"/>
              </a:rPr>
              <a:t/>
            </a:r>
            <a:br>
              <a:rPr lang="en-US" dirty="0">
                <a:latin typeface="Arial" charset="0"/>
              </a:rPr>
            </a:br>
            <a:r>
              <a:rPr lang="en-US" dirty="0" smtClean="0">
                <a:latin typeface="Arial" charset="0"/>
              </a:rPr>
              <a:t>Protocol De-encapsulation</a:t>
            </a:r>
            <a:endParaRPr lang="en-US" dirty="0">
              <a:latin typeface="Arial" charset="0"/>
            </a:endParaRPr>
          </a:p>
        </p:txBody>
      </p:sp>
      <p:pic>
        <p:nvPicPr>
          <p:cNvPr id="6451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t="7790" b="14496"/>
          <a:stretch>
            <a:fillRect/>
          </a:stretch>
        </p:blipFill>
        <p:spPr>
          <a:xfrm>
            <a:off x="212725" y="1744663"/>
            <a:ext cx="8734425" cy="4683125"/>
          </a:xfrm>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z="1800">
                <a:latin typeface="Arial" charset="0"/>
              </a:rPr>
              <a:t>Moving Data in the Network</a:t>
            </a:r>
            <a:r>
              <a:rPr lang="en-US">
                <a:latin typeface="Arial" charset="0"/>
              </a:rPr>
              <a:t/>
            </a:r>
            <a:br>
              <a:rPr lang="en-US">
                <a:latin typeface="Arial" charset="0"/>
              </a:rPr>
            </a:br>
            <a:r>
              <a:rPr lang="en-US">
                <a:latin typeface="Arial" charset="0"/>
              </a:rPr>
              <a:t>Accessing Local Resources</a:t>
            </a:r>
          </a:p>
        </p:txBody>
      </p:sp>
      <p:pic>
        <p:nvPicPr>
          <p:cNvPr id="3" name="Content Placeholder 2"/>
          <p:cNvPicPr>
            <a:picLocks noGrp="1" noChangeAspect="1"/>
          </p:cNvPicPr>
          <p:nvPr>
            <p:ph idx="1"/>
          </p:nvPr>
        </p:nvPicPr>
        <p:blipFill>
          <a:blip r:embed="rId3"/>
          <a:srcRect t="-4061" b="-4061"/>
          <a:stretch>
            <a:fillRect/>
          </a:stretch>
        </p:blipFill>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sz="1800">
                <a:latin typeface="Arial" charset="0"/>
              </a:rPr>
              <a:t>Accessing Local Resources</a:t>
            </a:r>
            <a:r>
              <a:rPr lang="en-US">
                <a:latin typeface="Arial" charset="0"/>
              </a:rPr>
              <a:t/>
            </a:r>
            <a:br>
              <a:rPr lang="en-US">
                <a:latin typeface="Arial" charset="0"/>
              </a:rPr>
            </a:br>
            <a:r>
              <a:rPr lang="en-US">
                <a:latin typeface="Arial" charset="0"/>
              </a:rPr>
              <a:t>Communicating with Device / Same Network</a:t>
            </a:r>
          </a:p>
        </p:txBody>
      </p:sp>
      <p:pic>
        <p:nvPicPr>
          <p:cNvPr id="70658" name="Picture 9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6300" y="6273800"/>
            <a:ext cx="2781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Rectangle 113"/>
          <p:cNvSpPr/>
          <p:nvPr/>
        </p:nvSpPr>
        <p:spPr>
          <a:xfrm>
            <a:off x="5883275" y="5856288"/>
            <a:ext cx="3009900" cy="1001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70660" name="Picture 56"/>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52538" y="1338263"/>
            <a:ext cx="6981825"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sz="1800">
                <a:latin typeface="Arial" charset="0"/>
              </a:rPr>
              <a:t>Accessing Local Resources</a:t>
            </a:r>
            <a:r>
              <a:rPr lang="en-US">
                <a:latin typeface="Arial" charset="0"/>
              </a:rPr>
              <a:t/>
            </a:r>
            <a:br>
              <a:rPr lang="en-US">
                <a:latin typeface="Arial" charset="0"/>
              </a:rPr>
            </a:br>
            <a:r>
              <a:rPr lang="en-US">
                <a:latin typeface="Arial" charset="0"/>
              </a:rPr>
              <a:t>MAC and IP Addresses</a:t>
            </a:r>
          </a:p>
        </p:txBody>
      </p:sp>
      <p:pic>
        <p:nvPicPr>
          <p:cNvPr id="4" name="Picture 33"/>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21475" y="3051175"/>
            <a:ext cx="4572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270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6613" y="4024313"/>
            <a:ext cx="101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5813" y="2786063"/>
            <a:ext cx="101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525963" y="3051175"/>
            <a:ext cx="735012"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8" name="Straight Connector 7"/>
          <p:cNvCxnSpPr>
            <a:endCxn id="7" idx="1"/>
          </p:cNvCxnSpPr>
          <p:nvPr/>
        </p:nvCxnSpPr>
        <p:spPr>
          <a:xfrm>
            <a:off x="3071813" y="3208338"/>
            <a:ext cx="14541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037013" y="3360738"/>
            <a:ext cx="641350" cy="663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4999038" y="3360738"/>
            <a:ext cx="577850" cy="1173162"/>
          </a:xfrm>
          <a:prstGeom prst="line">
            <a:avLst/>
          </a:prstGeom>
        </p:spPr>
        <p:style>
          <a:lnRef idx="2">
            <a:schemeClr val="accent1"/>
          </a:lnRef>
          <a:fillRef idx="0">
            <a:schemeClr val="accent1"/>
          </a:fillRef>
          <a:effectRef idx="1">
            <a:schemeClr val="accent1"/>
          </a:effectRef>
          <a:fontRef idx="minor">
            <a:schemeClr val="tx1"/>
          </a:fontRef>
        </p:style>
      </p:cxnSp>
      <p:pic>
        <p:nvPicPr>
          <p:cNvPr id="72713" name="Picture 42" descr="File Server_Updated2005"/>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376863" y="4533900"/>
            <a:ext cx="617537"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a:stCxn id="7" idx="3"/>
          </p:cNvCxnSpPr>
          <p:nvPr/>
        </p:nvCxnSpPr>
        <p:spPr>
          <a:xfrm flipV="1">
            <a:off x="5260975" y="3208338"/>
            <a:ext cx="1389063" cy="0"/>
          </a:xfrm>
          <a:prstGeom prst="line">
            <a:avLst/>
          </a:prstGeom>
        </p:spPr>
        <p:style>
          <a:lnRef idx="2">
            <a:schemeClr val="accent1"/>
          </a:lnRef>
          <a:fillRef idx="0">
            <a:schemeClr val="accent1"/>
          </a:fillRef>
          <a:effectRef idx="1">
            <a:schemeClr val="accent1"/>
          </a:effectRef>
          <a:fontRef idx="minor">
            <a:schemeClr val="tx1"/>
          </a:fontRef>
        </p:style>
      </p:cxnSp>
      <p:sp>
        <p:nvSpPr>
          <p:cNvPr id="72715" name="TextBox 12"/>
          <p:cNvSpPr txBox="1">
            <a:spLocks noChangeArrowheads="1"/>
          </p:cNvSpPr>
          <p:nvPr/>
        </p:nvSpPr>
        <p:spPr bwMode="auto">
          <a:xfrm>
            <a:off x="203200" y="3084513"/>
            <a:ext cx="2084388" cy="739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400">
                <a:solidFill>
                  <a:srgbClr val="000000"/>
                </a:solidFill>
              </a:rPr>
              <a:t>PC1</a:t>
            </a:r>
          </a:p>
          <a:p>
            <a:r>
              <a:rPr lang="en-US" sz="1400">
                <a:solidFill>
                  <a:srgbClr val="000000"/>
                </a:solidFill>
              </a:rPr>
              <a:t>192.168.1.110</a:t>
            </a:r>
          </a:p>
          <a:p>
            <a:r>
              <a:rPr lang="en-US" sz="1400">
                <a:solidFill>
                  <a:srgbClr val="000000"/>
                </a:solidFill>
              </a:rPr>
              <a:t>AA-AA-AA-AA-AA-AA</a:t>
            </a:r>
          </a:p>
        </p:txBody>
      </p:sp>
      <p:sp>
        <p:nvSpPr>
          <p:cNvPr id="72716" name="TextBox 13"/>
          <p:cNvSpPr txBox="1">
            <a:spLocks noChangeArrowheads="1"/>
          </p:cNvSpPr>
          <p:nvPr/>
        </p:nvSpPr>
        <p:spPr bwMode="auto">
          <a:xfrm>
            <a:off x="1177925" y="4275138"/>
            <a:ext cx="2119313" cy="738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400">
                <a:solidFill>
                  <a:srgbClr val="000000"/>
                </a:solidFill>
              </a:rPr>
              <a:t>PC2</a:t>
            </a:r>
          </a:p>
          <a:p>
            <a:r>
              <a:rPr lang="en-US" sz="1400">
                <a:solidFill>
                  <a:srgbClr val="000000"/>
                </a:solidFill>
              </a:rPr>
              <a:t>192.168.1.111</a:t>
            </a:r>
          </a:p>
          <a:p>
            <a:r>
              <a:rPr lang="en-US" sz="1400">
                <a:solidFill>
                  <a:srgbClr val="000000"/>
                </a:solidFill>
              </a:rPr>
              <a:t>BB-BB-BB-BB-BB-BB</a:t>
            </a:r>
          </a:p>
        </p:txBody>
      </p:sp>
      <p:sp>
        <p:nvSpPr>
          <p:cNvPr id="72717" name="TextBox 14"/>
          <p:cNvSpPr txBox="1">
            <a:spLocks noChangeArrowheads="1"/>
          </p:cNvSpPr>
          <p:nvPr/>
        </p:nvSpPr>
        <p:spPr bwMode="auto">
          <a:xfrm>
            <a:off x="5210175" y="5426075"/>
            <a:ext cx="2182813" cy="739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400">
                <a:solidFill>
                  <a:srgbClr val="000000"/>
                </a:solidFill>
              </a:rPr>
              <a:t>FTP Server</a:t>
            </a:r>
          </a:p>
          <a:p>
            <a:r>
              <a:rPr lang="en-US" sz="1400">
                <a:solidFill>
                  <a:srgbClr val="000000"/>
                </a:solidFill>
              </a:rPr>
              <a:t>192.168.1.9</a:t>
            </a:r>
          </a:p>
          <a:p>
            <a:r>
              <a:rPr lang="en-US" sz="1400">
                <a:solidFill>
                  <a:srgbClr val="000000"/>
                </a:solidFill>
              </a:rPr>
              <a:t>CC-CC-CC-CC-CC-CC</a:t>
            </a:r>
          </a:p>
        </p:txBody>
      </p:sp>
      <p:sp>
        <p:nvSpPr>
          <p:cNvPr id="72718" name="TextBox 15"/>
          <p:cNvSpPr txBox="1">
            <a:spLocks noChangeArrowheads="1"/>
          </p:cNvSpPr>
          <p:nvPr/>
        </p:nvSpPr>
        <p:spPr bwMode="auto">
          <a:xfrm>
            <a:off x="6218238" y="2114550"/>
            <a:ext cx="2119312"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400">
                <a:solidFill>
                  <a:srgbClr val="000000"/>
                </a:solidFill>
              </a:rPr>
              <a:t>R1</a:t>
            </a:r>
          </a:p>
          <a:p>
            <a:r>
              <a:rPr lang="en-US" sz="1400">
                <a:solidFill>
                  <a:srgbClr val="000000"/>
                </a:solidFill>
              </a:rPr>
              <a:t>192.168.1.1</a:t>
            </a:r>
          </a:p>
          <a:p>
            <a:r>
              <a:rPr lang="en-US" sz="1400">
                <a:solidFill>
                  <a:srgbClr val="000000"/>
                </a:solidFill>
              </a:rPr>
              <a:t>11-11-11-11-11-11</a:t>
            </a:r>
          </a:p>
        </p:txBody>
      </p:sp>
      <p:grpSp>
        <p:nvGrpSpPr>
          <p:cNvPr id="72719" name="Group 16"/>
          <p:cNvGrpSpPr>
            <a:grpSpLocks/>
          </p:cNvGrpSpPr>
          <p:nvPr/>
        </p:nvGrpSpPr>
        <p:grpSpPr bwMode="auto">
          <a:xfrm>
            <a:off x="2851150" y="2490788"/>
            <a:ext cx="1222375" cy="1122362"/>
            <a:chOff x="2845469" y="1283663"/>
            <a:chExt cx="1222475" cy="1122322"/>
          </a:xfrm>
        </p:grpSpPr>
        <p:pic>
          <p:nvPicPr>
            <p:cNvPr id="72722" name="Picture 2" descr="C:\Users\socoker\AppData\Local\Microsoft\Windows\Temporary Internet Files\Content.IE5\Y3AZB7XE\MC900441455[1].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845469" y="1283663"/>
              <a:ext cx="1122322" cy="11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3" name="TextBox 18"/>
            <p:cNvSpPr txBox="1">
              <a:spLocks noChangeArrowheads="1"/>
            </p:cNvSpPr>
            <p:nvPr/>
          </p:nvSpPr>
          <p:spPr bwMode="auto">
            <a:xfrm>
              <a:off x="3128145" y="1437298"/>
              <a:ext cx="9397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400" b="1"/>
                <a:t>ARP </a:t>
              </a:r>
            </a:p>
            <a:p>
              <a:r>
                <a:rPr lang="en-US" sz="1400" b="1"/>
                <a:t>Request</a:t>
              </a:r>
            </a:p>
          </p:txBody>
        </p:sp>
      </p:grpSp>
      <p:sp>
        <p:nvSpPr>
          <p:cNvPr id="72720" name="TextBox 19"/>
          <p:cNvSpPr txBox="1">
            <a:spLocks noChangeArrowheads="1"/>
          </p:cNvSpPr>
          <p:nvPr/>
        </p:nvSpPr>
        <p:spPr bwMode="auto">
          <a:xfrm>
            <a:off x="4665663" y="3084513"/>
            <a:ext cx="3714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200" b="1"/>
              <a:t>S1</a:t>
            </a:r>
          </a:p>
        </p:txBody>
      </p:sp>
      <p:sp>
        <p:nvSpPr>
          <p:cNvPr id="72721" name="TextBox 20"/>
          <p:cNvSpPr txBox="1">
            <a:spLocks noChangeArrowheads="1"/>
          </p:cNvSpPr>
          <p:nvPr/>
        </p:nvSpPr>
        <p:spPr bwMode="auto">
          <a:xfrm>
            <a:off x="6724650" y="3084513"/>
            <a:ext cx="379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200" b="1"/>
              <a:t>R1</a:t>
            </a: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sz="1800">
                <a:latin typeface="Arial" charset="0"/>
              </a:rPr>
              <a:t>Accessing Remote Resources</a:t>
            </a:r>
            <a:r>
              <a:rPr lang="en-US">
                <a:latin typeface="Arial" charset="0"/>
              </a:rPr>
              <a:t/>
            </a:r>
            <a:br>
              <a:rPr lang="en-US">
                <a:latin typeface="Arial" charset="0"/>
              </a:rPr>
            </a:br>
            <a:r>
              <a:rPr lang="en-US">
                <a:latin typeface="Arial" charset="0"/>
              </a:rPr>
              <a:t>Default Gateway</a:t>
            </a:r>
          </a:p>
        </p:txBody>
      </p:sp>
      <p:pic>
        <p:nvPicPr>
          <p:cNvPr id="2" name="Picture 1"/>
          <p:cNvPicPr>
            <a:picLocks noChangeAspect="1"/>
          </p:cNvPicPr>
          <p:nvPr/>
        </p:nvPicPr>
        <p:blipFill>
          <a:blip r:embed="rId3"/>
          <a:stretch>
            <a:fillRect/>
          </a:stretch>
        </p:blipFill>
        <p:spPr>
          <a:xfrm>
            <a:off x="1341018" y="1474916"/>
            <a:ext cx="6494766" cy="5302017"/>
          </a:xfrm>
          <a:prstGeom prst="rect">
            <a:avLst/>
          </a:prstGeom>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sz="1800">
                <a:latin typeface="Arial" charset="0"/>
              </a:rPr>
              <a:t>Accessing Remote Resources</a:t>
            </a:r>
            <a:r>
              <a:rPr lang="en-US">
                <a:latin typeface="Arial" charset="0"/>
              </a:rPr>
              <a:t/>
            </a:r>
            <a:br>
              <a:rPr lang="en-US">
                <a:latin typeface="Arial" charset="0"/>
              </a:rPr>
            </a:br>
            <a:r>
              <a:rPr lang="en-US">
                <a:latin typeface="Arial" charset="0"/>
              </a:rPr>
              <a:t>Communicating Device / Remote Network</a:t>
            </a:r>
          </a:p>
        </p:txBody>
      </p:sp>
      <p:pic>
        <p:nvPicPr>
          <p:cNvPr id="76802" name="Picture 54"/>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4363" y="1266825"/>
            <a:ext cx="7869237"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Network Protocols and Communications</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sz="2000" dirty="0" smtClean="0"/>
              <a:t>In this chapter, you learned:</a:t>
            </a:r>
          </a:p>
          <a:p>
            <a:r>
              <a:rPr lang="en-US" sz="2000" dirty="0" smtClean="0"/>
              <a:t>Data networks are systems of end devices, intermediary devices, and the media connecting the devices. For communication to occur, these devices must know how to communicate.</a:t>
            </a:r>
          </a:p>
          <a:p>
            <a:r>
              <a:rPr lang="en-US" sz="2000" dirty="0" smtClean="0"/>
              <a:t>These devices must comply with communication rules and protocols. TCP/IP is an example of a protocol suite. </a:t>
            </a:r>
          </a:p>
          <a:p>
            <a:r>
              <a:rPr lang="en-US" sz="2000" dirty="0" smtClean="0"/>
              <a:t>Most protocols are created by a standards organization such as the IETF or IEEE. </a:t>
            </a:r>
          </a:p>
          <a:p>
            <a:r>
              <a:rPr lang="en-US" sz="2000" dirty="0" smtClean="0"/>
              <a:t>The most widely-used networking models are the OSI and TCP/IP models. </a:t>
            </a:r>
          </a:p>
          <a:p>
            <a:r>
              <a:rPr lang="en-US" sz="2000" dirty="0"/>
              <a:t>Data that passes down the stack of the OSI model is segmented into pieces and encapsulated with addresses and other labels. The process is reversed as the pieces are de-encapsulated and passed up the destination protocol stack. </a:t>
            </a:r>
          </a:p>
        </p:txBody>
      </p:sp>
    </p:spTree>
    <p:extLst>
      <p:ext uri="{BB962C8B-B14F-4D97-AF65-F5344CB8AC3E}">
        <p14:creationId xmlns:p14="http://schemas.microsoft.com/office/powerpoint/2010/main" val="943216702"/>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Network Protocols and Communications</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sz="2000" dirty="0" smtClean="0"/>
              <a:t>In this chapter, you learned:</a:t>
            </a:r>
          </a:p>
          <a:p>
            <a:r>
              <a:rPr lang="en-US" sz="2000" dirty="0" smtClean="0"/>
              <a:t>The OSI model describes the processes of encoding, formatting, segmenting, and encapsulating data for transmission over the network.</a:t>
            </a:r>
          </a:p>
          <a:p>
            <a:r>
              <a:rPr lang="en-US" sz="2000" dirty="0" smtClean="0"/>
              <a:t>The TCP/IP protocol suite is an open standard protocol that has been endorsed by the networking industry and ratified, or approved, by a standards organization. </a:t>
            </a:r>
          </a:p>
          <a:p>
            <a:r>
              <a:rPr lang="en-US" sz="2000" dirty="0"/>
              <a:t>The Internet Protocol Suite is a suite of protocols required for transmitting and receiving information using the Internet. </a:t>
            </a:r>
          </a:p>
          <a:p>
            <a:r>
              <a:rPr lang="en-US" sz="2000" dirty="0"/>
              <a:t>Protocol Data Units (PDUs) are named according to the protocols of the TCP/IP suite: data, segment, packet, frame, and bits.</a:t>
            </a:r>
          </a:p>
          <a:p>
            <a:r>
              <a:rPr lang="en-US" sz="2000" dirty="0"/>
              <a:t>Applying models allows individuals, companies, and trade associations to analyze current networks and plan the networks of the future</a:t>
            </a:r>
            <a:r>
              <a:rPr lang="en-US" sz="2000" dirty="0" smtClean="0"/>
              <a:t>.</a:t>
            </a:r>
            <a:endParaRPr lang="en-US" sz="2000" dirty="0"/>
          </a:p>
        </p:txBody>
      </p:sp>
    </p:spTree>
    <p:extLst>
      <p:ext uri="{BB962C8B-B14F-4D97-AF65-F5344CB8AC3E}">
        <p14:creationId xmlns:p14="http://schemas.microsoft.com/office/powerpoint/2010/main" val="369509681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075088" cy="1481138"/>
          </a:xfrm>
        </p:spPr>
        <p:txBody>
          <a:bodyPr/>
          <a:lstStyle/>
          <a:p>
            <a:pPr eaLnBrk="1" hangingPunct="1"/>
            <a:r>
              <a:rPr lang="en-US" sz="2400" dirty="0"/>
              <a:t>2</a:t>
            </a:r>
            <a:r>
              <a:rPr lang="en-US" sz="2400" dirty="0" smtClean="0"/>
              <a:t>.1  </a:t>
            </a:r>
            <a:r>
              <a:rPr lang="en-US" sz="2400" dirty="0"/>
              <a:t>Rules of Communication</a:t>
            </a:r>
          </a:p>
        </p:txBody>
      </p:sp>
    </p:spTree>
    <p:extLst>
      <p:ext uri="{BB962C8B-B14F-4D97-AF65-F5344CB8AC3E}">
        <p14:creationId xmlns:p14="http://schemas.microsoft.com/office/powerpoint/2010/main" val="4214388630"/>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82946"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eaLnBrk="1" hangingPunct="1"/>
            <a:r>
              <a:rPr lang="en-US" sz="1800">
                <a:latin typeface="Arial" charset="0"/>
              </a:rPr>
              <a:t>The Rules</a:t>
            </a:r>
            <a:r>
              <a:rPr lang="en-US">
                <a:latin typeface="Arial" charset="0"/>
              </a:rPr>
              <a:t/>
            </a:r>
            <a:br>
              <a:rPr lang="en-US">
                <a:latin typeface="Arial" charset="0"/>
              </a:rPr>
            </a:br>
            <a:r>
              <a:rPr lang="en-US">
                <a:latin typeface="Arial" charset="0"/>
              </a:rPr>
              <a:t>What is Communication?</a:t>
            </a:r>
          </a:p>
        </p:txBody>
      </p:sp>
      <p:pic>
        <p:nvPicPr>
          <p:cNvPr id="11266"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rcRect l="-17317" r="-17317"/>
          <a:stretch>
            <a:fillRect/>
          </a:stretch>
        </p:blipFill>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sz="1800">
                <a:latin typeface="Arial" charset="0"/>
              </a:rPr>
              <a:t>The Rules</a:t>
            </a:r>
            <a:r>
              <a:rPr lang="en-US">
                <a:latin typeface="Arial" charset="0"/>
              </a:rPr>
              <a:t/>
            </a:r>
            <a:br>
              <a:rPr lang="en-US">
                <a:latin typeface="Arial" charset="0"/>
              </a:rPr>
            </a:br>
            <a:r>
              <a:rPr lang="en-US">
                <a:latin typeface="Arial" charset="0"/>
              </a:rPr>
              <a:t>Establishing the Rules</a:t>
            </a:r>
          </a:p>
        </p:txBody>
      </p:sp>
      <p:sp>
        <p:nvSpPr>
          <p:cNvPr id="2" name="Content Placeholder 1"/>
          <p:cNvSpPr>
            <a:spLocks noGrp="1"/>
          </p:cNvSpPr>
          <p:nvPr>
            <p:ph idx="1"/>
          </p:nvPr>
        </p:nvSpPr>
        <p:spPr/>
        <p:txBody>
          <a:bodyPr/>
          <a:lstStyle/>
          <a:p>
            <a:pPr>
              <a:defRPr/>
            </a:pPr>
            <a:r>
              <a:rPr lang="en-US" sz="2000" dirty="0" smtClean="0"/>
              <a:t>An identified sender and receiver</a:t>
            </a:r>
          </a:p>
          <a:p>
            <a:pPr>
              <a:defRPr/>
            </a:pPr>
            <a:r>
              <a:rPr lang="en-US" sz="2000" dirty="0" smtClean="0"/>
              <a:t>Agreed upon method of communicating (face-to-face, telephone, letter, photograph)</a:t>
            </a:r>
          </a:p>
          <a:p>
            <a:pPr>
              <a:defRPr/>
            </a:pPr>
            <a:r>
              <a:rPr lang="en-US" sz="2000" dirty="0" smtClean="0"/>
              <a:t>Common language and grammar</a:t>
            </a:r>
          </a:p>
          <a:p>
            <a:pPr>
              <a:defRPr/>
            </a:pPr>
            <a:r>
              <a:rPr lang="en-US" sz="2000" dirty="0" smtClean="0"/>
              <a:t>Speed and timing of delivery</a:t>
            </a:r>
          </a:p>
          <a:p>
            <a:pPr>
              <a:defRPr/>
            </a:pPr>
            <a:r>
              <a:rPr lang="en-US" sz="2000" dirty="0" smtClean="0"/>
              <a:t>Confirmation or acknowledgment requirements </a:t>
            </a:r>
          </a:p>
          <a:p>
            <a:pPr>
              <a:defRPr/>
            </a:pPr>
            <a:endParaRPr lang="en-US"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a:latin typeface="Arial" charset="0"/>
              </a:rPr>
              <a:t>The Rules</a:t>
            </a:r>
            <a:r>
              <a:rPr lang="en-US">
                <a:latin typeface="Arial" charset="0"/>
              </a:rPr>
              <a:t/>
            </a:r>
            <a:br>
              <a:rPr lang="en-US">
                <a:latin typeface="Arial" charset="0"/>
              </a:rPr>
            </a:br>
            <a:r>
              <a:rPr lang="en-US">
                <a:latin typeface="Arial" charset="0"/>
              </a:rPr>
              <a:t>Message Encoding</a:t>
            </a:r>
          </a:p>
        </p:txBody>
      </p:sp>
      <p:pic>
        <p:nvPicPr>
          <p:cNvPr id="3" name="Content Placeholder 2"/>
          <p:cNvPicPr>
            <a:picLocks noGrp="1" noChangeAspect="1"/>
          </p:cNvPicPr>
          <p:nvPr>
            <p:ph idx="1"/>
          </p:nvPr>
        </p:nvPicPr>
        <p:blipFill>
          <a:blip r:embed="rId3"/>
          <a:srcRect l="-1703" r="-1703"/>
          <a:stretch>
            <a:fillRect/>
          </a:stretch>
        </p:blipFill>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1800">
                <a:latin typeface="Arial" charset="0"/>
              </a:rPr>
              <a:t>The Rules</a:t>
            </a:r>
            <a:r>
              <a:rPr lang="en-US">
                <a:latin typeface="Arial" charset="0"/>
              </a:rPr>
              <a:t/>
            </a:r>
            <a:br>
              <a:rPr lang="en-US">
                <a:latin typeface="Arial" charset="0"/>
              </a:rPr>
            </a:br>
            <a:r>
              <a:rPr lang="en-US">
                <a:latin typeface="Arial" charset="0"/>
              </a:rPr>
              <a:t>Message Formatting and Encapsulation</a:t>
            </a:r>
          </a:p>
        </p:txBody>
      </p:sp>
      <p:sp>
        <p:nvSpPr>
          <p:cNvPr id="3" name="Content Placeholder 2"/>
          <p:cNvSpPr>
            <a:spLocks noGrp="1"/>
          </p:cNvSpPr>
          <p:nvPr>
            <p:ph idx="1"/>
          </p:nvPr>
        </p:nvSpPr>
        <p:spPr/>
        <p:txBody>
          <a:bodyPr/>
          <a:lstStyle/>
          <a:p>
            <a:pPr marL="0" indent="0">
              <a:buFont typeface="Wingdings" charset="0"/>
              <a:buNone/>
              <a:defRPr/>
            </a:pPr>
            <a:r>
              <a:rPr lang="en-US" sz="2000" dirty="0" smtClean="0"/>
              <a:t>Example: Personal </a:t>
            </a:r>
            <a:r>
              <a:rPr lang="en-US" sz="2000" dirty="0"/>
              <a:t>letter contains the following elements:</a:t>
            </a:r>
          </a:p>
          <a:p>
            <a:pPr>
              <a:defRPr/>
            </a:pPr>
            <a:r>
              <a:rPr lang="en-US" sz="2000" dirty="0" smtClean="0"/>
              <a:t>Identifier </a:t>
            </a:r>
            <a:r>
              <a:rPr lang="en-US" sz="2000" dirty="0"/>
              <a:t>of the </a:t>
            </a:r>
            <a:r>
              <a:rPr lang="en-US" sz="2000" dirty="0" smtClean="0"/>
              <a:t>recipient’s location</a:t>
            </a:r>
          </a:p>
          <a:p>
            <a:pPr>
              <a:defRPr/>
            </a:pPr>
            <a:r>
              <a:rPr lang="en-US" sz="2000" dirty="0" smtClean="0"/>
              <a:t>Identifier of the sender’s location</a:t>
            </a:r>
            <a:endParaRPr lang="en-US" sz="2000" dirty="0"/>
          </a:p>
          <a:p>
            <a:pPr>
              <a:defRPr/>
            </a:pPr>
            <a:r>
              <a:rPr lang="en-US" sz="2000" dirty="0" smtClean="0"/>
              <a:t>Salutation </a:t>
            </a:r>
            <a:r>
              <a:rPr lang="en-US" sz="2000" dirty="0"/>
              <a:t>or </a:t>
            </a:r>
            <a:r>
              <a:rPr lang="en-US" sz="2000" dirty="0" smtClean="0"/>
              <a:t>greeting</a:t>
            </a:r>
          </a:p>
          <a:p>
            <a:pPr>
              <a:defRPr/>
            </a:pPr>
            <a:r>
              <a:rPr lang="en-US" sz="2000" dirty="0" smtClean="0"/>
              <a:t>Recipient identifier</a:t>
            </a:r>
          </a:p>
          <a:p>
            <a:pPr>
              <a:defRPr/>
            </a:pPr>
            <a:r>
              <a:rPr lang="en-US" sz="2000" dirty="0" smtClean="0"/>
              <a:t>The </a:t>
            </a:r>
            <a:r>
              <a:rPr lang="en-US" sz="2000" dirty="0"/>
              <a:t>message content</a:t>
            </a:r>
          </a:p>
          <a:p>
            <a:pPr>
              <a:defRPr/>
            </a:pPr>
            <a:r>
              <a:rPr lang="en-US" sz="2000" dirty="0" smtClean="0"/>
              <a:t>Source identifier</a:t>
            </a:r>
            <a:endParaRPr lang="en-US" sz="2000" dirty="0"/>
          </a:p>
          <a:p>
            <a:pPr>
              <a:defRPr/>
            </a:pPr>
            <a:r>
              <a:rPr lang="en-US" sz="2000" dirty="0" smtClean="0"/>
              <a:t>End of message indicator</a:t>
            </a:r>
            <a:endParaRPr lang="en-US" sz="2000" dirty="0"/>
          </a:p>
        </p:txBody>
      </p:sp>
      <p:pic>
        <p:nvPicPr>
          <p:cNvPr id="17411" name="Picture 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41838" y="3517900"/>
            <a:ext cx="4421187"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a:latin typeface="Arial" charset="0"/>
              </a:rPr>
              <a:t>The Rules</a:t>
            </a:r>
            <a:r>
              <a:rPr lang="en-US">
                <a:latin typeface="Arial" charset="0"/>
              </a:rPr>
              <a:t/>
            </a:r>
            <a:br>
              <a:rPr lang="en-US">
                <a:latin typeface="Arial" charset="0"/>
              </a:rPr>
            </a:br>
            <a:r>
              <a:rPr lang="en-US">
                <a:latin typeface="Arial" charset="0"/>
              </a:rPr>
              <a:t>Message Size</a:t>
            </a:r>
          </a:p>
        </p:txBody>
      </p:sp>
      <p:sp>
        <p:nvSpPr>
          <p:cNvPr id="19458" name="Content Placeholder 2"/>
          <p:cNvSpPr>
            <a:spLocks noGrp="1"/>
          </p:cNvSpPr>
          <p:nvPr>
            <p:ph idx="1"/>
          </p:nvPr>
        </p:nvSpPr>
        <p:spPr/>
        <p:txBody>
          <a:bodyPr/>
          <a:lstStyle/>
          <a:p>
            <a:pPr marL="0" indent="0">
              <a:buFont typeface="Wingdings" charset="0"/>
              <a:buNone/>
            </a:pPr>
            <a:r>
              <a:rPr lang="en-US" sz="2000" dirty="0" smtClean="0">
                <a:latin typeface="Arial" charset="0"/>
              </a:rPr>
              <a:t>An overview of the segmenting process:</a:t>
            </a:r>
          </a:p>
          <a:p>
            <a:r>
              <a:rPr lang="en-US" sz="2000" dirty="0" smtClean="0">
                <a:latin typeface="Arial" charset="0"/>
              </a:rPr>
              <a:t>The </a:t>
            </a:r>
            <a:r>
              <a:rPr lang="en-US" sz="2000" dirty="0">
                <a:latin typeface="Arial" charset="0"/>
              </a:rPr>
              <a:t>size restrictions of frames require the source host to break a long message into individual </a:t>
            </a:r>
            <a:r>
              <a:rPr lang="en-US" sz="2000" dirty="0" smtClean="0">
                <a:latin typeface="Arial" charset="0"/>
              </a:rPr>
              <a:t>pieces (or segments) </a:t>
            </a:r>
            <a:r>
              <a:rPr lang="en-US" sz="2000" dirty="0">
                <a:latin typeface="Arial" charset="0"/>
              </a:rPr>
              <a:t>that meet both the minimum and maximum size requirements. </a:t>
            </a:r>
          </a:p>
          <a:p>
            <a:r>
              <a:rPr lang="en-US" sz="2000" dirty="0" smtClean="0">
                <a:latin typeface="Arial" charset="0"/>
              </a:rPr>
              <a:t>Each </a:t>
            </a:r>
            <a:r>
              <a:rPr lang="en-US" sz="2000" dirty="0">
                <a:latin typeface="Arial" charset="0"/>
              </a:rPr>
              <a:t>segment is encapsulated in a separate frame with the address information, and is sent over the network. </a:t>
            </a:r>
          </a:p>
          <a:p>
            <a:r>
              <a:rPr lang="en-US" sz="2000" dirty="0">
                <a:latin typeface="Arial" charset="0"/>
              </a:rPr>
              <a:t>At the receiving host, the messages are de-encapsulated and put back together to be processed and interpreted.</a:t>
            </a: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7820</TotalTime>
  <Pages>28</Pages>
  <Words>1036</Words>
  <Application>Microsoft Office PowerPoint</Application>
  <PresentationFormat>On-screen Show (4:3)</PresentationFormat>
  <Paragraphs>186</Paragraphs>
  <Slides>40</Slides>
  <Notes>39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40</vt:i4>
      </vt:variant>
    </vt:vector>
  </HeadingPairs>
  <TitlesOfParts>
    <vt:vector size="45" baseType="lpstr">
      <vt:lpstr>ＭＳ Ｐゴシック</vt:lpstr>
      <vt:lpstr>Arial</vt:lpstr>
      <vt:lpstr>Wingdings</vt:lpstr>
      <vt:lpstr>PPT-TMPLT-WHT_C</vt:lpstr>
      <vt:lpstr>NetAcad-4F_PPT-WHT_060408</vt:lpstr>
      <vt:lpstr>Chapter 2: Network Protocols and Communications</vt:lpstr>
      <vt:lpstr>Chapter 2: Objectives</vt:lpstr>
      <vt:lpstr>Chapter 2</vt:lpstr>
      <vt:lpstr>2.1  Rules of Communication</vt:lpstr>
      <vt:lpstr>The Rules What is Communication?</vt:lpstr>
      <vt:lpstr>The Rules Establishing the Rules</vt:lpstr>
      <vt:lpstr>The Rules Message Encoding</vt:lpstr>
      <vt:lpstr>The Rules Message Formatting and Encapsulation</vt:lpstr>
      <vt:lpstr>The Rules Message Size</vt:lpstr>
      <vt:lpstr>The Rules Message Timing</vt:lpstr>
      <vt:lpstr>The Rules Message Delivery Options</vt:lpstr>
      <vt:lpstr>2.2  Network Protocols and Standards</vt:lpstr>
      <vt:lpstr>Protocols Rules that Govern Communications</vt:lpstr>
      <vt:lpstr>Protocols Network Protocols</vt:lpstr>
      <vt:lpstr>Protocols Interaction of Protocols</vt:lpstr>
      <vt:lpstr>Protocol Suites Protocol Suites and Industry Standards</vt:lpstr>
      <vt:lpstr>Protocol Suites Creation of Internet, Development of TCP/IP</vt:lpstr>
      <vt:lpstr>Protocol Suites TCP/IP Protocol Suite and Communication</vt:lpstr>
      <vt:lpstr>Standards Organizations Open Standards</vt:lpstr>
      <vt:lpstr>Standards Organizations ISOC, IAB, and IETF</vt:lpstr>
      <vt:lpstr>Standards Organizations IEEE</vt:lpstr>
      <vt:lpstr>Standards Organizations ISO</vt:lpstr>
      <vt:lpstr>Standards Organizations Other Standards Organization</vt:lpstr>
      <vt:lpstr>Reference Models Benefits of Using a Layered Model</vt:lpstr>
      <vt:lpstr>Reference Models The OSI Reference Model</vt:lpstr>
      <vt:lpstr>Reference Models The TCP/IP Reference Model</vt:lpstr>
      <vt:lpstr>Reference Models Comparing the OSI and TCP/IP Models</vt:lpstr>
      <vt:lpstr>2.3  Moving Data in the Network</vt:lpstr>
      <vt:lpstr>Data Encapsulation Communicating the Messages</vt:lpstr>
      <vt:lpstr>Data Encapsulation Protocol Data Units (PDUs)</vt:lpstr>
      <vt:lpstr>Data Encapsulation Protocol Encapsulation</vt:lpstr>
      <vt:lpstr>Data Encapsulation Protocol De-encapsulation</vt:lpstr>
      <vt:lpstr>Moving Data in the Network Accessing Local Resources</vt:lpstr>
      <vt:lpstr>Accessing Local Resources Communicating with Device / Same Network</vt:lpstr>
      <vt:lpstr>Accessing Local Resources MAC and IP Addresses</vt:lpstr>
      <vt:lpstr>Accessing Remote Resources Default Gateway</vt:lpstr>
      <vt:lpstr>Accessing Remote Resources Communicating Device / Remote Network</vt:lpstr>
      <vt:lpstr>Network Protocols and Communications Summary</vt:lpstr>
      <vt:lpstr>Network Protocols and Communications Summary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Hiep Bui</cp:lastModifiedBy>
  <cp:revision>712</cp:revision>
  <cp:lastPrinted>1999-01-27T00:54:54Z</cp:lastPrinted>
  <dcterms:created xsi:type="dcterms:W3CDTF">2006-10-23T15:07:30Z</dcterms:created>
  <dcterms:modified xsi:type="dcterms:W3CDTF">2018-03-07T16:37:22Z</dcterms:modified>
</cp:coreProperties>
</file>