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59"/>
  </p:notesMasterIdLst>
  <p:handoutMasterIdLst>
    <p:handoutMasterId r:id="rId60"/>
  </p:handoutMasterIdLst>
  <p:sldIdLst>
    <p:sldId id="500" r:id="rId3"/>
    <p:sldId id="627" r:id="rId4"/>
    <p:sldId id="541" r:id="rId5"/>
    <p:sldId id="864" r:id="rId6"/>
    <p:sldId id="710" r:id="rId7"/>
    <p:sldId id="835" r:id="rId8"/>
    <p:sldId id="832" r:id="rId9"/>
    <p:sldId id="736" r:id="rId10"/>
    <p:sldId id="836" r:id="rId11"/>
    <p:sldId id="833" r:id="rId12"/>
    <p:sldId id="737" r:id="rId13"/>
    <p:sldId id="860" r:id="rId14"/>
    <p:sldId id="837" r:id="rId15"/>
    <p:sldId id="838" r:id="rId16"/>
    <p:sldId id="738" r:id="rId17"/>
    <p:sldId id="739" r:id="rId18"/>
    <p:sldId id="711" r:id="rId19"/>
    <p:sldId id="776" r:id="rId20"/>
    <p:sldId id="839" r:id="rId21"/>
    <p:sldId id="740" r:id="rId22"/>
    <p:sldId id="840" r:id="rId23"/>
    <p:sldId id="741" r:id="rId24"/>
    <p:sldId id="861" r:id="rId25"/>
    <p:sldId id="712" r:id="rId26"/>
    <p:sldId id="742" r:id="rId27"/>
    <p:sldId id="777" r:id="rId28"/>
    <p:sldId id="778" r:id="rId29"/>
    <p:sldId id="862" r:id="rId30"/>
    <p:sldId id="847" r:id="rId31"/>
    <p:sldId id="865" r:id="rId32"/>
    <p:sldId id="714" r:id="rId33"/>
    <p:sldId id="848" r:id="rId34"/>
    <p:sldId id="780" r:id="rId35"/>
    <p:sldId id="849" r:id="rId36"/>
    <p:sldId id="850" r:id="rId37"/>
    <p:sldId id="863" r:id="rId38"/>
    <p:sldId id="852" r:id="rId39"/>
    <p:sldId id="853" r:id="rId40"/>
    <p:sldId id="745" r:id="rId41"/>
    <p:sldId id="746" r:id="rId42"/>
    <p:sldId id="747" r:id="rId43"/>
    <p:sldId id="822" r:id="rId44"/>
    <p:sldId id="782" r:id="rId45"/>
    <p:sldId id="866" r:id="rId46"/>
    <p:sldId id="783" r:id="rId47"/>
    <p:sldId id="784" r:id="rId48"/>
    <p:sldId id="842" r:id="rId49"/>
    <p:sldId id="715" r:id="rId50"/>
    <p:sldId id="786" r:id="rId51"/>
    <p:sldId id="716" r:id="rId52"/>
    <p:sldId id="843" r:id="rId53"/>
    <p:sldId id="749" r:id="rId54"/>
    <p:sldId id="787" r:id="rId55"/>
    <p:sldId id="831" r:id="rId56"/>
    <p:sldId id="857" r:id="rId57"/>
    <p:sldId id="681" r:id="rId58"/>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76" autoAdjust="0"/>
    <p:restoredTop sz="74495" autoAdjust="0"/>
  </p:normalViewPr>
  <p:slideViewPr>
    <p:cSldViewPr snapToGrid="0">
      <p:cViewPr varScale="1">
        <p:scale>
          <a:sx n="64" d="100"/>
          <a:sy n="64" d="100"/>
        </p:scale>
        <p:origin x="1314" y="66"/>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Lst>
  </p:outlineViewPr>
  <p:notesTextViewPr>
    <p:cViewPr>
      <p:scale>
        <a:sx n="150" d="100"/>
        <a:sy n="15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s>
</file>

<file path=ppt/_rels/viewProps.xml.rels><?xml version="1.0" encoding="UTF-8" standalone="yes"?>
<Relationships xmlns="http://schemas.openxmlformats.org/package/2006/relationships"><Relationship Id="rId13" Type="http://schemas.openxmlformats.org/officeDocument/2006/relationships/slide" Target="slides/slide16.xml"/><Relationship Id="rId18" Type="http://schemas.openxmlformats.org/officeDocument/2006/relationships/slide" Target="slides/slide21.xml"/><Relationship Id="rId26" Type="http://schemas.openxmlformats.org/officeDocument/2006/relationships/slide" Target="slides/slide29.xml"/><Relationship Id="rId39" Type="http://schemas.openxmlformats.org/officeDocument/2006/relationships/slide" Target="slides/slide43.xml"/><Relationship Id="rId21" Type="http://schemas.openxmlformats.org/officeDocument/2006/relationships/slide" Target="slides/slide24.xml"/><Relationship Id="rId34" Type="http://schemas.openxmlformats.org/officeDocument/2006/relationships/slide" Target="slides/slide38.xml"/><Relationship Id="rId42" Type="http://schemas.openxmlformats.org/officeDocument/2006/relationships/slide" Target="slides/slide47.xml"/><Relationship Id="rId47" Type="http://schemas.openxmlformats.org/officeDocument/2006/relationships/slide" Target="slides/slide52.xml"/><Relationship Id="rId50" Type="http://schemas.openxmlformats.org/officeDocument/2006/relationships/slide" Target="slides/slide55.xml"/><Relationship Id="rId7" Type="http://schemas.openxmlformats.org/officeDocument/2006/relationships/slide" Target="slides/slide10.xml"/><Relationship Id="rId2" Type="http://schemas.openxmlformats.org/officeDocument/2006/relationships/slide" Target="slides/slide5.xml"/><Relationship Id="rId16" Type="http://schemas.openxmlformats.org/officeDocument/2006/relationships/slide" Target="slides/slide19.xml"/><Relationship Id="rId29" Type="http://schemas.openxmlformats.org/officeDocument/2006/relationships/slide" Target="slides/slide33.xml"/><Relationship Id="rId11" Type="http://schemas.openxmlformats.org/officeDocument/2006/relationships/slide" Target="slides/slide14.xml"/><Relationship Id="rId24" Type="http://schemas.openxmlformats.org/officeDocument/2006/relationships/slide" Target="slides/slide27.xml"/><Relationship Id="rId32" Type="http://schemas.openxmlformats.org/officeDocument/2006/relationships/slide" Target="slides/slide36.xml"/><Relationship Id="rId37" Type="http://schemas.openxmlformats.org/officeDocument/2006/relationships/slide" Target="slides/slide41.xml"/><Relationship Id="rId40" Type="http://schemas.openxmlformats.org/officeDocument/2006/relationships/slide" Target="slides/slide45.xml"/><Relationship Id="rId45" Type="http://schemas.openxmlformats.org/officeDocument/2006/relationships/slide" Target="slides/slide50.xml"/><Relationship Id="rId5" Type="http://schemas.openxmlformats.org/officeDocument/2006/relationships/slide" Target="slides/slide8.xml"/><Relationship Id="rId15" Type="http://schemas.openxmlformats.org/officeDocument/2006/relationships/slide" Target="slides/slide18.xml"/><Relationship Id="rId23" Type="http://schemas.openxmlformats.org/officeDocument/2006/relationships/slide" Target="slides/slide26.xml"/><Relationship Id="rId28" Type="http://schemas.openxmlformats.org/officeDocument/2006/relationships/slide" Target="slides/slide32.xml"/><Relationship Id="rId36" Type="http://schemas.openxmlformats.org/officeDocument/2006/relationships/slide" Target="slides/slide40.xml"/><Relationship Id="rId49" Type="http://schemas.openxmlformats.org/officeDocument/2006/relationships/slide" Target="slides/slide54.xml"/><Relationship Id="rId10" Type="http://schemas.openxmlformats.org/officeDocument/2006/relationships/slide" Target="slides/slide13.xml"/><Relationship Id="rId19" Type="http://schemas.openxmlformats.org/officeDocument/2006/relationships/slide" Target="slides/slide22.xml"/><Relationship Id="rId31" Type="http://schemas.openxmlformats.org/officeDocument/2006/relationships/slide" Target="slides/slide35.xml"/><Relationship Id="rId44" Type="http://schemas.openxmlformats.org/officeDocument/2006/relationships/slide" Target="slides/slide49.xml"/><Relationship Id="rId4" Type="http://schemas.openxmlformats.org/officeDocument/2006/relationships/slide" Target="slides/slide7.xml"/><Relationship Id="rId9" Type="http://schemas.openxmlformats.org/officeDocument/2006/relationships/slide" Target="slides/slide12.xml"/><Relationship Id="rId14" Type="http://schemas.openxmlformats.org/officeDocument/2006/relationships/slide" Target="slides/slide17.xml"/><Relationship Id="rId22" Type="http://schemas.openxmlformats.org/officeDocument/2006/relationships/slide" Target="slides/slide25.xml"/><Relationship Id="rId27" Type="http://schemas.openxmlformats.org/officeDocument/2006/relationships/slide" Target="slides/slide31.xml"/><Relationship Id="rId30" Type="http://schemas.openxmlformats.org/officeDocument/2006/relationships/slide" Target="slides/slide34.xml"/><Relationship Id="rId35" Type="http://schemas.openxmlformats.org/officeDocument/2006/relationships/slide" Target="slides/slide39.xml"/><Relationship Id="rId43" Type="http://schemas.openxmlformats.org/officeDocument/2006/relationships/slide" Target="slides/slide48.xml"/><Relationship Id="rId48" Type="http://schemas.openxmlformats.org/officeDocument/2006/relationships/slide" Target="slides/slide53.xml"/><Relationship Id="rId8" Type="http://schemas.openxmlformats.org/officeDocument/2006/relationships/slide" Target="slides/slide11.xml"/><Relationship Id="rId3" Type="http://schemas.openxmlformats.org/officeDocument/2006/relationships/slide" Target="slides/slide6.xml"/><Relationship Id="rId12" Type="http://schemas.openxmlformats.org/officeDocument/2006/relationships/slide" Target="slides/slide15.xml"/><Relationship Id="rId17" Type="http://schemas.openxmlformats.org/officeDocument/2006/relationships/slide" Target="slides/slide20.xml"/><Relationship Id="rId25" Type="http://schemas.openxmlformats.org/officeDocument/2006/relationships/slide" Target="slides/slide28.xml"/><Relationship Id="rId33" Type="http://schemas.openxmlformats.org/officeDocument/2006/relationships/slide" Target="slides/slide37.xml"/><Relationship Id="rId38" Type="http://schemas.openxmlformats.org/officeDocument/2006/relationships/slide" Target="slides/slide42.xml"/><Relationship Id="rId46" Type="http://schemas.openxmlformats.org/officeDocument/2006/relationships/slide" Target="slides/slide51.xml"/><Relationship Id="rId20" Type="http://schemas.openxmlformats.org/officeDocument/2006/relationships/slide" Target="slides/slide23.xml"/><Relationship Id="rId41" Type="http://schemas.openxmlformats.org/officeDocument/2006/relationships/slide" Target="slides/slide46.xml"/><Relationship Id="rId1" Type="http://schemas.openxmlformats.org/officeDocument/2006/relationships/slide" Target="slides/slide2.xml"/><Relationship Id="rId6"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en-US"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n-U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GB" b="1" dirty="0"/>
          </a:p>
        </p:txBody>
      </p:sp>
    </p:spTree>
    <p:extLst>
      <p:ext uri="{BB962C8B-B14F-4D97-AF65-F5344CB8AC3E}">
        <p14:creationId xmlns:p14="http://schemas.microsoft.com/office/powerpoint/2010/main" val="881616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B085E8B-D399-554D-A2F9-428D37D8558B}" type="slidenum">
              <a:rPr lang="en-US" sz="800"/>
              <a:pPr/>
              <a:t>10</a:t>
            </a:fld>
            <a:endParaRPr lang="en-US" sz="80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5.1.1.2 MAC</a:t>
            </a:r>
            <a:r>
              <a:rPr lang="en-US" baseline="0" dirty="0" smtClean="0"/>
              <a:t> </a:t>
            </a:r>
            <a:r>
              <a:rPr lang="en-US" baseline="0" dirty="0" err="1" smtClean="0"/>
              <a:t>Sublayer</a:t>
            </a:r>
            <a:r>
              <a:rPr lang="en-US" baseline="0" dirty="0" smtClean="0"/>
              <a:t> (cont.)</a:t>
            </a:r>
            <a:endParaRPr lang="en-US" dirty="0"/>
          </a:p>
        </p:txBody>
      </p:sp>
    </p:spTree>
    <p:extLst>
      <p:ext uri="{BB962C8B-B14F-4D97-AF65-F5344CB8AC3E}">
        <p14:creationId xmlns:p14="http://schemas.microsoft.com/office/powerpoint/2010/main" val="150421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574A9B6-3F6D-3B47-A0D1-43AF6B391162}" type="slidenum">
              <a:rPr lang="en-US" sz="800"/>
              <a:pPr/>
              <a:t>11</a:t>
            </a:fld>
            <a:endParaRPr lang="en-US" sz="8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5.1.1.3 Media</a:t>
            </a:r>
            <a:r>
              <a:rPr lang="en-US" baseline="0" dirty="0" smtClean="0"/>
              <a:t> Access Control</a:t>
            </a:r>
            <a:endParaRPr lang="en-US" dirty="0"/>
          </a:p>
        </p:txBody>
      </p:sp>
    </p:spTree>
    <p:extLst>
      <p:ext uri="{BB962C8B-B14F-4D97-AF65-F5344CB8AC3E}">
        <p14:creationId xmlns:p14="http://schemas.microsoft.com/office/powerpoint/2010/main" val="2694217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574A9B6-3F6D-3B47-A0D1-43AF6B391162}" type="slidenum">
              <a:rPr lang="en-US" sz="800"/>
              <a:pPr/>
              <a:t>12</a:t>
            </a:fld>
            <a:endParaRPr lang="en-US" sz="8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957898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574A9B6-3F6D-3B47-A0D1-43AF6B391162}" type="slidenum">
              <a:rPr lang="en-US" sz="800"/>
              <a:pPr/>
              <a:t>13</a:t>
            </a:fld>
            <a:endParaRPr lang="en-US" sz="8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5.1.1.3 Media</a:t>
            </a:r>
            <a:r>
              <a:rPr lang="en-US" baseline="0" dirty="0" smtClean="0"/>
              <a:t> Access Control (cont.)</a:t>
            </a:r>
            <a:endParaRPr lang="en-US" dirty="0"/>
          </a:p>
        </p:txBody>
      </p:sp>
    </p:spTree>
    <p:extLst>
      <p:ext uri="{BB962C8B-B14F-4D97-AF65-F5344CB8AC3E}">
        <p14:creationId xmlns:p14="http://schemas.microsoft.com/office/powerpoint/2010/main" val="4002977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574A9B6-3F6D-3B47-A0D1-43AF6B391162}" type="slidenum">
              <a:rPr lang="en-US" sz="800"/>
              <a:pPr/>
              <a:t>14</a:t>
            </a:fld>
            <a:endParaRPr lang="en-US" sz="8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5.1.1.3 Media</a:t>
            </a:r>
            <a:r>
              <a:rPr lang="en-US" baseline="0" dirty="0" smtClean="0"/>
              <a:t> Access Control (cont.)</a:t>
            </a:r>
            <a:endParaRPr lang="en-US" dirty="0"/>
          </a:p>
        </p:txBody>
      </p:sp>
    </p:spTree>
    <p:extLst>
      <p:ext uri="{BB962C8B-B14F-4D97-AF65-F5344CB8AC3E}">
        <p14:creationId xmlns:p14="http://schemas.microsoft.com/office/powerpoint/2010/main" val="5117522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0353172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5B83846-9024-7C4F-A163-5F8E27AA2519}" type="slidenum">
              <a:rPr lang="en-US" sz="800"/>
              <a:pPr/>
              <a:t>16</a:t>
            </a:fld>
            <a:endParaRPr lang="en-US" sz="800"/>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9279500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8CB8B7B-A862-E446-99E3-A3C8F6158C07}" type="slidenum">
              <a:rPr lang="en-US" sz="800"/>
              <a:pPr/>
              <a:t>17</a:t>
            </a:fld>
            <a:endParaRPr lang="en-US" sz="80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927563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8CB8B7B-A862-E446-99E3-A3C8F6158C07}" type="slidenum">
              <a:rPr lang="en-US" sz="800"/>
              <a:pPr/>
              <a:t>18</a:t>
            </a:fld>
            <a:endParaRPr lang="en-US" sz="80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5.1.2.2 Ethernet</a:t>
            </a:r>
            <a:r>
              <a:rPr lang="en-US" baseline="0" dirty="0" smtClean="0"/>
              <a:t> Frame Size</a:t>
            </a:r>
            <a:endParaRPr lang="en-US" dirty="0"/>
          </a:p>
        </p:txBody>
      </p:sp>
    </p:spTree>
    <p:extLst>
      <p:ext uri="{BB962C8B-B14F-4D97-AF65-F5344CB8AC3E}">
        <p14:creationId xmlns:p14="http://schemas.microsoft.com/office/powerpoint/2010/main" val="2667470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8CB8B7B-A862-E446-99E3-A3C8F6158C07}" type="slidenum">
              <a:rPr lang="en-US" sz="800"/>
              <a:pPr/>
              <a:t>19</a:t>
            </a:fld>
            <a:endParaRPr lang="en-US" sz="80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5.1.2.2 Ethernet</a:t>
            </a:r>
            <a:r>
              <a:rPr lang="en-US" baseline="0" dirty="0" smtClean="0"/>
              <a:t> Frame Size (cont.)</a:t>
            </a:r>
            <a:endParaRPr lang="en-US" dirty="0"/>
          </a:p>
        </p:txBody>
      </p:sp>
    </p:spTree>
    <p:extLst>
      <p:ext uri="{BB962C8B-B14F-4D97-AF65-F5344CB8AC3E}">
        <p14:creationId xmlns:p14="http://schemas.microsoft.com/office/powerpoint/2010/main" val="3966094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0E95DDD-08EC-884D-B2FB-3B087C3B17BA}" type="slidenum">
              <a:rPr lang="en-US" sz="800"/>
              <a:pPr/>
              <a:t>2</a:t>
            </a:fld>
            <a:endParaRPr lang="en-US" sz="800"/>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560491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20</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5.1.2.3 Introduction</a:t>
            </a:r>
            <a:r>
              <a:rPr lang="en-US" baseline="0" dirty="0" smtClean="0"/>
              <a:t> to the Ethernet Frame</a:t>
            </a:r>
            <a:endParaRPr lang="en-US" dirty="0"/>
          </a:p>
        </p:txBody>
      </p:sp>
    </p:spTree>
    <p:extLst>
      <p:ext uri="{BB962C8B-B14F-4D97-AF65-F5344CB8AC3E}">
        <p14:creationId xmlns:p14="http://schemas.microsoft.com/office/powerpoint/2010/main" val="9487910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21</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5.1.2.3 Introduction</a:t>
            </a:r>
            <a:r>
              <a:rPr lang="en-US" baseline="0" dirty="0" smtClean="0"/>
              <a:t> to the Ethernet Frame (cont.)</a:t>
            </a:r>
            <a:endParaRPr lang="en-US" dirty="0"/>
          </a:p>
        </p:txBody>
      </p:sp>
    </p:spTree>
    <p:extLst>
      <p:ext uri="{BB962C8B-B14F-4D97-AF65-F5344CB8AC3E}">
        <p14:creationId xmlns:p14="http://schemas.microsoft.com/office/powerpoint/2010/main" val="13360465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2E39C6E-D319-AF40-9A28-E04C69946ADE}" type="slidenum">
              <a:rPr lang="en-US" sz="800"/>
              <a:pPr/>
              <a:t>22</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0757681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F6F4329-8DEA-444B-9229-A52CA4B7B899}" type="slidenum">
              <a:rPr lang="en-US" sz="800"/>
              <a:pPr/>
              <a:t>23</a:t>
            </a:fld>
            <a:endParaRPr lang="en-US" sz="800"/>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5.1.3.2 MAC Address</a:t>
            </a:r>
            <a:r>
              <a:rPr lang="en-US" baseline="0" dirty="0" smtClean="0"/>
              <a:t> Representations</a:t>
            </a:r>
            <a:endParaRPr lang="en-US" dirty="0"/>
          </a:p>
        </p:txBody>
      </p:sp>
    </p:spTree>
    <p:extLst>
      <p:ext uri="{BB962C8B-B14F-4D97-AF65-F5344CB8AC3E}">
        <p14:creationId xmlns:p14="http://schemas.microsoft.com/office/powerpoint/2010/main" val="36945577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DD0A88C-0B63-DF4B-BFCD-075DA185B799}" type="slidenum">
              <a:rPr lang="en-US" sz="800"/>
              <a:pPr/>
              <a:t>24</a:t>
            </a:fld>
            <a:endParaRPr lang="en-US" sz="80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4977955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17FB9E6-8694-144F-93D6-FB3ABD0E94A0}" type="slidenum">
              <a:rPr lang="en-US" sz="800"/>
              <a:pPr/>
              <a:t>25</a:t>
            </a:fld>
            <a:endParaRPr lang="en-US" sz="8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3487693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17FB9E6-8694-144F-93D6-FB3ABD0E94A0}" type="slidenum">
              <a:rPr lang="en-US" sz="800"/>
              <a:pPr/>
              <a:t>26</a:t>
            </a:fld>
            <a:endParaRPr lang="en-US" sz="8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3063955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17FB9E6-8694-144F-93D6-FB3ABD0E94A0}" type="slidenum">
              <a:rPr lang="en-US" sz="800"/>
              <a:pPr/>
              <a:t>27</a:t>
            </a:fld>
            <a:endParaRPr lang="en-US" sz="8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3831869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ED993268-E953-2F42-8C5E-336561899F89}" type="slidenum">
              <a:rPr lang="en-US" sz="800"/>
              <a:pPr/>
              <a:t>28</a:t>
            </a:fld>
            <a:endParaRPr lang="en-US" sz="80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5.1.4.2 End-to-End</a:t>
            </a:r>
            <a:r>
              <a:rPr lang="en-US" baseline="0" dirty="0" smtClean="0"/>
              <a:t> Connectivity, MAC, and IP</a:t>
            </a:r>
            <a:endParaRPr lang="en-US" dirty="0"/>
          </a:p>
        </p:txBody>
      </p:sp>
    </p:spTree>
    <p:extLst>
      <p:ext uri="{BB962C8B-B14F-4D97-AF65-F5344CB8AC3E}">
        <p14:creationId xmlns:p14="http://schemas.microsoft.com/office/powerpoint/2010/main" val="26417580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ED993268-E953-2F42-8C5E-336561899F89}" type="slidenum">
              <a:rPr lang="en-US" sz="800"/>
              <a:pPr/>
              <a:t>29</a:t>
            </a:fld>
            <a:endParaRPr lang="en-US" sz="80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5.1.4.2 End-to-End</a:t>
            </a:r>
            <a:r>
              <a:rPr lang="en-US" baseline="0" dirty="0" smtClean="0"/>
              <a:t> Connectivity, MAC, and IP (cont.)</a:t>
            </a:r>
            <a:endParaRPr lang="en-US" dirty="0"/>
          </a:p>
        </p:txBody>
      </p:sp>
    </p:spTree>
    <p:extLst>
      <p:ext uri="{BB962C8B-B14F-4D97-AF65-F5344CB8AC3E}">
        <p14:creationId xmlns:p14="http://schemas.microsoft.com/office/powerpoint/2010/main" val="328948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5C9B772C-9A16-E444-84E4-86EFFD35BFA2}" type="slidenum">
              <a:rPr lang="en-US" sz="800"/>
              <a:pPr/>
              <a:t>3</a:t>
            </a:fld>
            <a:endParaRPr lang="en-US" sz="800"/>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1" dirty="0"/>
              <a:t>Chapter </a:t>
            </a:r>
            <a:r>
              <a:rPr lang="en-US" b="1" dirty="0" smtClean="0"/>
              <a:t>5 </a:t>
            </a:r>
            <a:r>
              <a:rPr lang="en-US" b="1" dirty="0"/>
              <a:t>Sections</a:t>
            </a:r>
          </a:p>
        </p:txBody>
      </p:sp>
    </p:spTree>
    <p:extLst>
      <p:ext uri="{BB962C8B-B14F-4D97-AF65-F5344CB8AC3E}">
        <p14:creationId xmlns:p14="http://schemas.microsoft.com/office/powerpoint/2010/main" val="30849323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30</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endParaRPr lang="en-GB" b="1" dirty="0" smtClean="0"/>
          </a:p>
        </p:txBody>
      </p:sp>
    </p:spTree>
    <p:extLst>
      <p:ext uri="{BB962C8B-B14F-4D97-AF65-F5344CB8AC3E}">
        <p14:creationId xmlns:p14="http://schemas.microsoft.com/office/powerpoint/2010/main" val="34630800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C451AD-8F12-D142-8818-C70BDAC90EDF}" type="slidenum">
              <a:rPr lang="en-US" sz="800"/>
              <a:pPr/>
              <a:t>31</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5.2.1.1 Introduction</a:t>
            </a:r>
            <a:r>
              <a:rPr lang="en-US" baseline="0" dirty="0" smtClean="0"/>
              <a:t> to ARP</a:t>
            </a:r>
            <a:endParaRPr lang="en-US" dirty="0"/>
          </a:p>
        </p:txBody>
      </p:sp>
    </p:spTree>
    <p:extLst>
      <p:ext uri="{BB962C8B-B14F-4D97-AF65-F5344CB8AC3E}">
        <p14:creationId xmlns:p14="http://schemas.microsoft.com/office/powerpoint/2010/main" val="26357618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C451AD-8F12-D142-8818-C70BDAC90EDF}" type="slidenum">
              <a:rPr lang="en-US" sz="800"/>
              <a:pPr/>
              <a:t>32</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5.2.1.1 Introduction</a:t>
            </a:r>
            <a:r>
              <a:rPr lang="en-US" baseline="0" dirty="0" smtClean="0"/>
              <a:t> to ARP</a:t>
            </a:r>
            <a:endParaRPr lang="en-US" dirty="0"/>
          </a:p>
        </p:txBody>
      </p:sp>
    </p:spTree>
    <p:extLst>
      <p:ext uri="{BB962C8B-B14F-4D97-AF65-F5344CB8AC3E}">
        <p14:creationId xmlns:p14="http://schemas.microsoft.com/office/powerpoint/2010/main" val="19200864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C451AD-8F12-D142-8818-C70BDAC90EDF}" type="slidenum">
              <a:rPr lang="en-US" sz="800"/>
              <a:pPr/>
              <a:t>33</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effectLst/>
            </a:endParaRPr>
          </a:p>
        </p:txBody>
      </p:sp>
    </p:spTree>
    <p:extLst>
      <p:ext uri="{BB962C8B-B14F-4D97-AF65-F5344CB8AC3E}">
        <p14:creationId xmlns:p14="http://schemas.microsoft.com/office/powerpoint/2010/main" val="27596351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C451AD-8F12-D142-8818-C70BDAC90EDF}" type="slidenum">
              <a:rPr lang="en-US" sz="800"/>
              <a:pPr/>
              <a:t>34</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endParaRPr lang="vi-VN" dirty="0">
              <a:effectLst/>
            </a:endParaRPr>
          </a:p>
        </p:txBody>
      </p:sp>
    </p:spTree>
    <p:extLst>
      <p:ext uri="{BB962C8B-B14F-4D97-AF65-F5344CB8AC3E}">
        <p14:creationId xmlns:p14="http://schemas.microsoft.com/office/powerpoint/2010/main" val="38265741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C451AD-8F12-D142-8818-C70BDAC90EDF}" type="slidenum">
              <a:rPr lang="en-US" sz="800"/>
              <a:pPr/>
              <a:t>35</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3560314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C451AD-8F12-D142-8818-C70BDAC90EDF}" type="slidenum">
              <a:rPr lang="en-US" sz="800"/>
              <a:pPr/>
              <a:t>36</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5.2.1.3</a:t>
            </a:r>
            <a:r>
              <a:rPr lang="en-US" baseline="0" dirty="0" smtClean="0"/>
              <a:t> ARP Operation (cont.)</a:t>
            </a:r>
            <a:endParaRPr lang="en-US" dirty="0"/>
          </a:p>
        </p:txBody>
      </p:sp>
    </p:spTree>
    <p:extLst>
      <p:ext uri="{BB962C8B-B14F-4D97-AF65-F5344CB8AC3E}">
        <p14:creationId xmlns:p14="http://schemas.microsoft.com/office/powerpoint/2010/main" val="13288576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C451AD-8F12-D142-8818-C70BDAC90EDF}" type="slidenum">
              <a:rPr lang="en-US" sz="800"/>
              <a:pPr/>
              <a:t>37</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5.2.1.3 ARP Operation (cont.)</a:t>
            </a:r>
            <a:endParaRPr lang="en-US" dirty="0"/>
          </a:p>
        </p:txBody>
      </p:sp>
    </p:spTree>
    <p:extLst>
      <p:ext uri="{BB962C8B-B14F-4D97-AF65-F5344CB8AC3E}">
        <p14:creationId xmlns:p14="http://schemas.microsoft.com/office/powerpoint/2010/main" val="36214800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C451AD-8F12-D142-8818-C70BDAC90EDF}" type="slidenum">
              <a:rPr lang="en-US" sz="800"/>
              <a:pPr/>
              <a:t>38</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5.2.1.3 ARP</a:t>
            </a:r>
            <a:r>
              <a:rPr lang="en-US" baseline="0" dirty="0" smtClean="0"/>
              <a:t> Operation (cont.)</a:t>
            </a:r>
            <a:endParaRPr lang="en-US" dirty="0"/>
          </a:p>
        </p:txBody>
      </p:sp>
    </p:spTree>
    <p:extLst>
      <p:ext uri="{BB962C8B-B14F-4D97-AF65-F5344CB8AC3E}">
        <p14:creationId xmlns:p14="http://schemas.microsoft.com/office/powerpoint/2010/main" val="38028999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53927EE6-0587-B643-8AE4-3395E115027B}" type="slidenum">
              <a:rPr lang="en-US" sz="800"/>
              <a:pPr/>
              <a:t>39</a:t>
            </a:fld>
            <a:endParaRPr lang="en-US" sz="80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387135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4</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5.1 Ethernet Protocol</a:t>
            </a:r>
            <a:endParaRPr lang="en-GB" b="1" dirty="0" smtClean="0"/>
          </a:p>
        </p:txBody>
      </p:sp>
    </p:spTree>
    <p:extLst>
      <p:ext uri="{BB962C8B-B14F-4D97-AF65-F5344CB8AC3E}">
        <p14:creationId xmlns:p14="http://schemas.microsoft.com/office/powerpoint/2010/main" val="22303670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77722882-7E70-6043-B58D-8E593AE71A70}" type="slidenum">
              <a:rPr lang="en-US" sz="800"/>
              <a:pPr/>
              <a:t>40</a:t>
            </a:fld>
            <a:endParaRPr lang="en-US" sz="80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4671648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1A4364D-7D8A-FF42-B132-A95366D63434}" type="slidenum">
              <a:rPr lang="en-US" sz="800"/>
              <a:pPr/>
              <a:t>41</a:t>
            </a:fld>
            <a:endParaRPr lang="en-US" sz="80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5.2.1.6 ARP Tables on Networking Devices</a:t>
            </a:r>
            <a:endParaRPr lang="en-US" dirty="0"/>
          </a:p>
        </p:txBody>
      </p:sp>
    </p:spTree>
    <p:extLst>
      <p:ext uri="{BB962C8B-B14F-4D97-AF65-F5344CB8AC3E}">
        <p14:creationId xmlns:p14="http://schemas.microsoft.com/office/powerpoint/2010/main" val="1924589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1A4364D-7D8A-FF42-B132-A95366D63434}" type="slidenum">
              <a:rPr lang="en-US" sz="800"/>
              <a:pPr/>
              <a:t>42</a:t>
            </a:fld>
            <a:endParaRPr lang="en-US" sz="80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9866109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1A4364D-7D8A-FF42-B132-A95366D63434}" type="slidenum">
              <a:rPr lang="en-US" sz="800"/>
              <a:pPr/>
              <a:t>43</a:t>
            </a:fld>
            <a:endParaRPr lang="en-US" sz="80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endParaRPr lang="vi-VN" dirty="0" smtClean="0">
              <a:effectLst/>
            </a:endParaRPr>
          </a:p>
        </p:txBody>
      </p:sp>
    </p:spTree>
    <p:extLst>
      <p:ext uri="{BB962C8B-B14F-4D97-AF65-F5344CB8AC3E}">
        <p14:creationId xmlns:p14="http://schemas.microsoft.com/office/powerpoint/2010/main" val="28445441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44</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lnSpc>
                <a:spcPct val="80000"/>
              </a:lnSpc>
              <a:buFontTx/>
              <a:buNone/>
            </a:pPr>
            <a:r>
              <a:rPr lang="vi-VN" dirty="0" smtClean="0"/>
              <a:t>Nhớ lại rằng các mô hình logic của một mạng Ethernet là một </a:t>
            </a:r>
            <a:r>
              <a:rPr lang="en-US" dirty="0" smtClean="0"/>
              <a:t>bus</a:t>
            </a:r>
            <a:r>
              <a:rPr lang="vi-VN" dirty="0" smtClean="0"/>
              <a:t> truy cập, trong đó các thiết bị tất cả các truy cập chia sẻ để cùng một môi trường. topo logic này xác định cách các host trên mạng xem và trình khung được gửi và nhận được trên mạng. Tuy nhiên, các mô hình vật lý của hầu hết các mạng Ethernet hiện nay là của một ngôi sao hoặc sao mở rộng. Điều này có nghĩa rằng trên hầu hết các mạng Ethernet, thiết bị đầu cuối thường được kết nối, trong một cơ sở point-to-point, để một Layer 2 LAN switch.</a:t>
            </a:r>
            <a:br>
              <a:rPr lang="vi-VN" dirty="0" smtClean="0"/>
            </a:br>
            <a:r>
              <a:rPr lang="vi-VN" dirty="0" smtClean="0"/>
              <a:t/>
            </a:r>
            <a:br>
              <a:rPr lang="vi-VN" dirty="0" smtClean="0"/>
            </a:br>
            <a:r>
              <a:rPr lang="vi-VN" dirty="0" smtClean="0"/>
              <a:t>Một lớp 2 LAN switch thực hiện chuyển đổi và lọc chỉ dựa trên các liên kết dữ liệu OSI lớp (Layer 2) địa chỉ MAC. Bộ chuyển mạch là hoàn toàn minh bạch để các giao thức mạng và các ứng dụng người dùng. Một switch Layer 2 xây dựng một bảng địa chỉ MAC mà nó sử dụng để đưa ra quyết định chuyển tiếp. Layer 2 công tắc phụ thuộc vào router để truyền dữ liệu giữa các mạng con IP độc lập.</a:t>
            </a:r>
            <a:endParaRPr lang="en-US" dirty="0"/>
          </a:p>
        </p:txBody>
      </p:sp>
    </p:spTree>
    <p:extLst>
      <p:ext uri="{BB962C8B-B14F-4D97-AF65-F5344CB8AC3E}">
        <p14:creationId xmlns:p14="http://schemas.microsoft.com/office/powerpoint/2010/main" val="27134075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26C4740-6176-6B42-AE8B-248565D05237}" type="slidenum">
              <a:rPr lang="en-US" sz="800"/>
              <a:pPr/>
              <a:t>45</a:t>
            </a:fld>
            <a:endParaRPr lang="en-US" sz="8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580800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26C4740-6176-6B42-AE8B-248565D05237}" type="slidenum">
              <a:rPr lang="en-US" sz="800"/>
              <a:pPr/>
              <a:t>46</a:t>
            </a:fld>
            <a:endParaRPr lang="en-US" sz="8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3847905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26C4740-6176-6B42-AE8B-248565D05237}" type="slidenum">
              <a:rPr lang="en-US" sz="800"/>
              <a:pPr/>
              <a:t>47</a:t>
            </a:fld>
            <a:endParaRPr lang="en-US" sz="8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5.3.1.2 Switch MAC Address Table (cont.)</a:t>
            </a:r>
            <a:endParaRPr lang="en-US" dirty="0"/>
          </a:p>
        </p:txBody>
      </p:sp>
    </p:spTree>
    <p:extLst>
      <p:ext uri="{BB962C8B-B14F-4D97-AF65-F5344CB8AC3E}">
        <p14:creationId xmlns:p14="http://schemas.microsoft.com/office/powerpoint/2010/main" val="25488600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A6E3D4-1973-8345-B700-18055B1FEF99}" type="slidenum">
              <a:rPr lang="en-US" sz="800"/>
              <a:pPr/>
              <a:t>48</a:t>
            </a:fld>
            <a:endParaRPr lang="en-US" sz="80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40005562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A6E3D4-1973-8345-B700-18055B1FEF99}" type="slidenum">
              <a:rPr lang="en-US" sz="800"/>
              <a:pPr/>
              <a:t>49</a:t>
            </a:fld>
            <a:endParaRPr lang="en-US" sz="80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689568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E859D19-92DA-A548-BF2C-F95AABC3A619}" type="slidenum">
              <a:rPr lang="en-US" sz="800"/>
              <a:pPr/>
              <a:t>5</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7821347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9B7DDF54-6F0F-7949-9A6F-AE3E2DFFAA6B}" type="slidenum">
              <a:rPr lang="en-US" sz="800"/>
              <a:pPr/>
              <a:t>50</a:t>
            </a:fld>
            <a:endParaRPr lang="en-US" sz="80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5250176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9B7DDF54-6F0F-7949-9A6F-AE3E2DFFAA6B}" type="slidenum">
              <a:rPr lang="en-US" sz="800"/>
              <a:pPr/>
              <a:t>51</a:t>
            </a:fld>
            <a:endParaRPr lang="en-US" sz="80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381133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52</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29235359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53</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8955224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54</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Summary</a:t>
            </a:r>
          </a:p>
          <a:p>
            <a:pPr>
              <a:lnSpc>
                <a:spcPct val="80000"/>
              </a:lnSpc>
              <a:buFontTx/>
              <a:buNone/>
            </a:pPr>
            <a:endParaRPr lang="en-US" dirty="0"/>
          </a:p>
        </p:txBody>
      </p:sp>
    </p:spTree>
    <p:extLst>
      <p:ext uri="{BB962C8B-B14F-4D97-AF65-F5344CB8AC3E}">
        <p14:creationId xmlns:p14="http://schemas.microsoft.com/office/powerpoint/2010/main" val="289585590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55</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Summary</a:t>
            </a:r>
          </a:p>
          <a:p>
            <a:pPr>
              <a:lnSpc>
                <a:spcPct val="80000"/>
              </a:lnSpc>
              <a:buFontTx/>
              <a:buNone/>
            </a:pPr>
            <a:endParaRPr lang="en-US" dirty="0"/>
          </a:p>
        </p:txBody>
      </p:sp>
    </p:spTree>
    <p:extLst>
      <p:ext uri="{BB962C8B-B14F-4D97-AF65-F5344CB8AC3E}">
        <p14:creationId xmlns:p14="http://schemas.microsoft.com/office/powerpoint/2010/main" val="1821900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E859D19-92DA-A548-BF2C-F95AABC3A619}" type="slidenum">
              <a:rPr lang="en-US" sz="800"/>
              <a:pPr/>
              <a:t>6</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5.1.1.1  LLC</a:t>
            </a:r>
            <a:r>
              <a:rPr lang="en-US" baseline="0" dirty="0" smtClean="0"/>
              <a:t> and MAC </a:t>
            </a:r>
            <a:r>
              <a:rPr lang="en-US" baseline="0" dirty="0" err="1" smtClean="0"/>
              <a:t>Sublayers</a:t>
            </a:r>
            <a:r>
              <a:rPr lang="en-US" baseline="0" dirty="0" smtClean="0"/>
              <a:t> (cont.)</a:t>
            </a:r>
            <a:endParaRPr lang="en-US" dirty="0"/>
          </a:p>
        </p:txBody>
      </p:sp>
    </p:spTree>
    <p:extLst>
      <p:ext uri="{BB962C8B-B14F-4D97-AF65-F5344CB8AC3E}">
        <p14:creationId xmlns:p14="http://schemas.microsoft.com/office/powerpoint/2010/main" val="2753720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E859D19-92DA-A548-BF2C-F95AABC3A619}" type="slidenum">
              <a:rPr lang="en-US" sz="800"/>
              <a:pPr/>
              <a:t>7</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n-US" dirty="0" smtClean="0"/>
              <a:t>5.1.1.1 LLC</a:t>
            </a:r>
            <a:r>
              <a:rPr lang="en-US" baseline="0" dirty="0" smtClean="0"/>
              <a:t> and MAC </a:t>
            </a:r>
            <a:r>
              <a:rPr lang="en-US" baseline="0" dirty="0" err="1" smtClean="0"/>
              <a:t>Sublayers</a:t>
            </a:r>
            <a:r>
              <a:rPr lang="en-US" baseline="0" dirty="0" smtClean="0"/>
              <a:t> (cont.)</a:t>
            </a:r>
            <a:endParaRPr lang="en-US" dirty="0" smtClean="0"/>
          </a:p>
        </p:txBody>
      </p:sp>
    </p:spTree>
    <p:extLst>
      <p:ext uri="{BB962C8B-B14F-4D97-AF65-F5344CB8AC3E}">
        <p14:creationId xmlns:p14="http://schemas.microsoft.com/office/powerpoint/2010/main" val="1629544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B085E8B-D399-554D-A2F9-428D37D8558B}" type="slidenum">
              <a:rPr lang="en-US" sz="800"/>
              <a:pPr/>
              <a:t>8</a:t>
            </a:fld>
            <a:endParaRPr lang="en-US" sz="80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240350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B085E8B-D399-554D-A2F9-428D37D8558B}" type="slidenum">
              <a:rPr lang="en-US" sz="800"/>
              <a:pPr/>
              <a:t>9</a:t>
            </a:fld>
            <a:endParaRPr lang="en-US" sz="80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5.1.1.2</a:t>
            </a:r>
            <a:r>
              <a:rPr lang="en-US" baseline="0" dirty="0" smtClean="0"/>
              <a:t> MAC </a:t>
            </a:r>
            <a:r>
              <a:rPr lang="en-US" baseline="0" dirty="0" err="1" smtClean="0"/>
              <a:t>Sublayer</a:t>
            </a:r>
            <a:r>
              <a:rPr lang="en-US" baseline="0" dirty="0" smtClean="0"/>
              <a:t> (cont.)</a:t>
            </a:r>
            <a:endParaRPr lang="en-US" dirty="0"/>
          </a:p>
        </p:txBody>
      </p:sp>
    </p:spTree>
    <p:extLst>
      <p:ext uri="{BB962C8B-B14F-4D97-AF65-F5344CB8AC3E}">
        <p14:creationId xmlns:p14="http://schemas.microsoft.com/office/powerpoint/2010/main" val="33743799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1" name="Picture 10"/>
          <p:cNvPicPr>
            <a:picLocks noChangeAspect="1"/>
          </p:cNvPicPr>
          <p:nvPr userDrawn="1"/>
        </p:nvPicPr>
        <p:blipFill>
          <a:blip r:embed="rId4"/>
          <a:stretch>
            <a:fillRect/>
          </a:stretch>
        </p:blipFill>
        <p:spPr>
          <a:xfrm>
            <a:off x="5353050" y="-1588"/>
            <a:ext cx="3790950" cy="1114425"/>
          </a:xfrm>
          <a:prstGeom prst="rect">
            <a:avLst/>
          </a:prstGeom>
        </p:spPr>
      </p:pic>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n-US" sz="1000">
              <a:solidFill>
                <a:srgbClr val="D3D3D3"/>
              </a:solidFill>
            </a:endParaRPr>
          </a:p>
        </p:txBody>
      </p:sp>
      <p:sp>
        <p:nvSpPr>
          <p:cNvPr id="3077" name="Rectangle 6284"/>
          <p:cNvSpPr>
            <a:spLocks noGrp="1" noChangeArrowheads="1"/>
          </p:cNvSpPr>
          <p:nvPr>
            <p:ph type="body" idx="1"/>
          </p:nvPr>
        </p:nvSpPr>
        <p:spPr bwMode="auto">
          <a:xfrm>
            <a:off x="213109" y="1379492"/>
            <a:ext cx="8733677" cy="508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1.xml"/><Relationship Id="rId1" Type="http://schemas.openxmlformats.org/officeDocument/2006/relationships/slideLayout" Target="../slideLayouts/slideLayout14.xml"/><Relationship Id="rId4" Type="http://schemas.openxmlformats.org/officeDocument/2006/relationships/image" Target="../media/image34.png"/></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6.xml"/><Relationship Id="rId1" Type="http://schemas.openxmlformats.org/officeDocument/2006/relationships/slideLayout" Target="../slideLayouts/slideLayout14.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7.xml"/><Relationship Id="rId1" Type="http://schemas.openxmlformats.org/officeDocument/2006/relationships/slideLayout" Target="../slideLayouts/slideLayout14.xml"/><Relationship Id="rId4" Type="http://schemas.openxmlformats.org/officeDocument/2006/relationships/image" Target="../media/image42.png"/></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2.xml"/><Relationship Id="rId1" Type="http://schemas.openxmlformats.org/officeDocument/2006/relationships/slideLayout" Target="../slideLayouts/slideLayout14.xml"/><Relationship Id="rId4" Type="http://schemas.openxmlformats.org/officeDocument/2006/relationships/image" Target="../media/image48.png"/></Relationships>
</file>

<file path=ppt/slides/_rels/slide5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n-US" sz="2800" dirty="0" smtClean="0">
                <a:latin typeface="Arial" charset="0"/>
              </a:rPr>
              <a:t>Chapter 4:</a:t>
            </a:r>
            <a:r>
              <a:rPr lang="en-US" sz="2800" dirty="0">
                <a:latin typeface="Arial" charset="0"/>
              </a:rPr>
              <a:t/>
            </a:r>
            <a:br>
              <a:rPr lang="en-US" sz="2800" dirty="0">
                <a:latin typeface="Arial" charset="0"/>
              </a:rPr>
            </a:br>
            <a:r>
              <a:rPr lang="en-US" sz="2800" dirty="0" smtClean="0">
                <a:latin typeface="Arial" charset="0"/>
              </a:rPr>
              <a:t>Ethernet</a:t>
            </a:r>
            <a:endParaRPr lang="en-US" sz="28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en-US" sz="2400" dirty="0" smtClean="0">
                <a:latin typeface="Arial" charset="0"/>
              </a:rPr>
              <a:t>Introduction to Networks</a:t>
            </a:r>
            <a:endParaRPr lang="en-US" sz="2400" dirty="0">
              <a:latin typeface="Arial" charset="0"/>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425884" y="367096"/>
            <a:ext cx="8772157" cy="838200"/>
          </a:xfrm>
        </p:spPr>
        <p:txBody>
          <a:bodyPr/>
          <a:lstStyle/>
          <a:p>
            <a:pPr eaLnBrk="1" hangingPunct="1"/>
            <a:r>
              <a:rPr lang="en-US" sz="1800" dirty="0">
                <a:latin typeface="Arial" charset="0"/>
              </a:rPr>
              <a:t>Ethernet Operation</a:t>
            </a:r>
            <a:r>
              <a:rPr lang="en-US" sz="1800" dirty="0" smtClean="0">
                <a:latin typeface="Arial" charset="0"/>
              </a:rPr>
              <a:t/>
            </a:r>
            <a:br>
              <a:rPr lang="en-US" sz="1800" dirty="0" smtClean="0">
                <a:latin typeface="Arial" charset="0"/>
              </a:rPr>
            </a:br>
            <a:r>
              <a:rPr lang="en-US" dirty="0" smtClean="0">
                <a:latin typeface="Arial" charset="0"/>
              </a:rPr>
              <a:t>MAC </a:t>
            </a:r>
            <a:r>
              <a:rPr lang="en-US" dirty="0" err="1" smtClean="0">
                <a:latin typeface="Arial" charset="0"/>
              </a:rPr>
              <a:t>Sublayer</a:t>
            </a:r>
            <a:r>
              <a:rPr lang="en-US" dirty="0" smtClean="0">
                <a:latin typeface="Arial" charset="0"/>
              </a:rPr>
              <a:t> (cont.)</a:t>
            </a:r>
            <a:endParaRPr lang="en-US" dirty="0">
              <a:latin typeface="Arial" charset="0"/>
            </a:endParaRPr>
          </a:p>
        </p:txBody>
      </p:sp>
      <p:sp>
        <p:nvSpPr>
          <p:cNvPr id="2" name="Rectangle 1"/>
          <p:cNvSpPr/>
          <p:nvPr/>
        </p:nvSpPr>
        <p:spPr>
          <a:xfrm>
            <a:off x="421568" y="1510800"/>
            <a:ext cx="8606969" cy="3086999"/>
          </a:xfrm>
          <a:prstGeom prst="rect">
            <a:avLst/>
          </a:prstGeom>
        </p:spPr>
        <p:txBody>
          <a:bodyPr wrap="square">
            <a:spAutoFit/>
          </a:bodyPr>
          <a:lstStyle/>
          <a:p>
            <a:pPr algn="l"/>
            <a:r>
              <a:rPr lang="en-US" b="1" dirty="0" smtClean="0"/>
              <a:t>MAC</a:t>
            </a:r>
            <a:endParaRPr lang="en-US" dirty="0" smtClean="0"/>
          </a:p>
          <a:p>
            <a:pPr marL="287338" indent="-287338" algn="l" defTabSz="814388">
              <a:lnSpc>
                <a:spcPct val="95000"/>
              </a:lnSpc>
              <a:spcBef>
                <a:spcPct val="50000"/>
              </a:spcBef>
              <a:buClr>
                <a:srgbClr val="708CA1"/>
              </a:buClr>
              <a:buFont typeface="Wingdings" panose="05000000000000000000" pitchFamily="2" charset="2"/>
              <a:buChar char="§"/>
            </a:pPr>
            <a:r>
              <a:rPr lang="en-US" sz="2000" dirty="0">
                <a:latin typeface="+mn-lt"/>
              </a:rPr>
              <a:t>Responsible for the placement of frames on the media and the removal of frames from the media</a:t>
            </a:r>
          </a:p>
          <a:p>
            <a:pPr marL="287338" indent="-287338" algn="l" defTabSz="814388">
              <a:lnSpc>
                <a:spcPct val="95000"/>
              </a:lnSpc>
              <a:spcBef>
                <a:spcPct val="50000"/>
              </a:spcBef>
              <a:buClr>
                <a:srgbClr val="708CA1"/>
              </a:buClr>
              <a:buFont typeface="Wingdings" panose="05000000000000000000" pitchFamily="2" charset="2"/>
              <a:buChar char="§"/>
            </a:pPr>
            <a:r>
              <a:rPr lang="en-US" sz="2000" dirty="0">
                <a:latin typeface="+mn-lt"/>
              </a:rPr>
              <a:t>Communicates directly with the physical layer</a:t>
            </a:r>
          </a:p>
          <a:p>
            <a:pPr marL="287338" indent="-287338" algn="l" defTabSz="814388">
              <a:lnSpc>
                <a:spcPct val="95000"/>
              </a:lnSpc>
              <a:spcBef>
                <a:spcPct val="50000"/>
              </a:spcBef>
              <a:buClr>
                <a:srgbClr val="708CA1"/>
              </a:buClr>
              <a:buFont typeface="Wingdings" panose="05000000000000000000" pitchFamily="2" charset="2"/>
              <a:buChar char="§"/>
            </a:pPr>
            <a:r>
              <a:rPr lang="en-US" sz="2000" dirty="0">
                <a:latin typeface="+mn-lt"/>
              </a:rPr>
              <a:t>If multiple devices on a single medium attempt to forward data simultaneously, the data will collide resulting in corrupted, unusable data</a:t>
            </a:r>
          </a:p>
          <a:p>
            <a:pPr marL="287338" indent="-287338" algn="l" defTabSz="814388">
              <a:lnSpc>
                <a:spcPct val="95000"/>
              </a:lnSpc>
              <a:spcBef>
                <a:spcPct val="50000"/>
              </a:spcBef>
              <a:buClr>
                <a:srgbClr val="708CA1"/>
              </a:buClr>
              <a:buFont typeface="Wingdings" panose="05000000000000000000" pitchFamily="2" charset="2"/>
              <a:buChar char="§"/>
            </a:pPr>
            <a:r>
              <a:rPr lang="en-US" sz="2000" dirty="0">
                <a:latin typeface="+mn-lt"/>
              </a:rPr>
              <a:t>Ethernet provides a method for controlling how the nodes share access through the use a Carrier Sense Multiple Access (CSMA) technology</a:t>
            </a:r>
          </a:p>
        </p:txBody>
      </p:sp>
    </p:spTree>
    <p:extLst>
      <p:ext uri="{BB962C8B-B14F-4D97-AF65-F5344CB8AC3E}">
        <p14:creationId xmlns:p14="http://schemas.microsoft.com/office/powerpoint/2010/main" val="1660972148"/>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412236" y="394392"/>
            <a:ext cx="8772157" cy="838200"/>
          </a:xfrm>
        </p:spPr>
        <p:txBody>
          <a:bodyPr/>
          <a:lstStyle/>
          <a:p>
            <a:pPr eaLnBrk="1" hangingPunct="1"/>
            <a:r>
              <a:rPr lang="en-US" sz="1800" dirty="0">
                <a:latin typeface="Arial" charset="0"/>
              </a:rPr>
              <a:t>Ethernet Operation</a:t>
            </a:r>
            <a:r>
              <a:rPr lang="en-US" dirty="0">
                <a:latin typeface="Arial" charset="0"/>
              </a:rPr>
              <a:t/>
            </a:r>
            <a:br>
              <a:rPr lang="en-US" dirty="0">
                <a:latin typeface="Arial" charset="0"/>
              </a:rPr>
            </a:br>
            <a:r>
              <a:rPr lang="en-US" dirty="0" smtClean="0">
                <a:latin typeface="Arial" charset="0"/>
              </a:rPr>
              <a:t>Media Access Control</a:t>
            </a:r>
            <a:endParaRPr lang="en-US" dirty="0">
              <a:latin typeface="Arial" charset="0"/>
            </a:endParaRPr>
          </a:p>
        </p:txBody>
      </p:sp>
      <p:sp>
        <p:nvSpPr>
          <p:cNvPr id="2" name="Content Placeholder 1"/>
          <p:cNvSpPr>
            <a:spLocks noGrp="1"/>
          </p:cNvSpPr>
          <p:nvPr>
            <p:ph idx="1"/>
          </p:nvPr>
        </p:nvSpPr>
        <p:spPr>
          <a:xfrm>
            <a:off x="428012" y="1528536"/>
            <a:ext cx="8733677" cy="4608080"/>
          </a:xfrm>
        </p:spPr>
        <p:txBody>
          <a:bodyPr/>
          <a:lstStyle/>
          <a:p>
            <a:pPr marL="0" indent="0">
              <a:buNone/>
            </a:pPr>
            <a:r>
              <a:rPr lang="en-US" b="1" dirty="0" smtClean="0"/>
              <a:t>Carrier </a:t>
            </a:r>
            <a:r>
              <a:rPr lang="en-US" b="1" dirty="0"/>
              <a:t>Sense Multiple Access (CSMA) </a:t>
            </a:r>
            <a:r>
              <a:rPr lang="en-US" b="1" dirty="0" smtClean="0"/>
              <a:t>process  </a:t>
            </a:r>
          </a:p>
          <a:p>
            <a:pPr marL="341313" indent="-341313">
              <a:buFont typeface="Wingdings" panose="05000000000000000000" pitchFamily="2" charset="2"/>
              <a:buChar char="§"/>
            </a:pPr>
            <a:r>
              <a:rPr lang="en-US" sz="2000" dirty="0"/>
              <a:t>U</a:t>
            </a:r>
            <a:r>
              <a:rPr lang="en-US" sz="2000" dirty="0" smtClean="0"/>
              <a:t>sed </a:t>
            </a:r>
            <a:r>
              <a:rPr lang="en-US" sz="2000" dirty="0"/>
              <a:t>to first detect if the media is carrying a </a:t>
            </a:r>
            <a:r>
              <a:rPr lang="en-US" sz="2000" dirty="0" smtClean="0"/>
              <a:t>signal </a:t>
            </a:r>
          </a:p>
          <a:p>
            <a:pPr marL="341313" indent="-341313">
              <a:buFont typeface="Wingdings" panose="05000000000000000000" pitchFamily="2" charset="2"/>
              <a:buChar char="§"/>
            </a:pPr>
            <a:r>
              <a:rPr lang="en-US" sz="2000" dirty="0" smtClean="0"/>
              <a:t>If no </a:t>
            </a:r>
            <a:r>
              <a:rPr lang="en-US" sz="2000" dirty="0"/>
              <a:t>carrier signal is detected, the device transmits its </a:t>
            </a:r>
            <a:r>
              <a:rPr lang="en-US" sz="2000" dirty="0" smtClean="0"/>
              <a:t>data</a:t>
            </a:r>
          </a:p>
          <a:p>
            <a:pPr marL="341313" indent="-341313">
              <a:buFont typeface="Wingdings" panose="05000000000000000000" pitchFamily="2" charset="2"/>
              <a:buChar char="§"/>
            </a:pPr>
            <a:r>
              <a:rPr lang="en-US" sz="2000" dirty="0" smtClean="0"/>
              <a:t>If two devices </a:t>
            </a:r>
            <a:r>
              <a:rPr lang="en-US" sz="2000" dirty="0"/>
              <a:t>transmit at the same </a:t>
            </a:r>
            <a:r>
              <a:rPr lang="en-US" sz="2000" dirty="0" smtClean="0"/>
              <a:t>time - data collision</a:t>
            </a:r>
            <a:endParaRPr lang="en-US" dirty="0" smtClean="0"/>
          </a:p>
          <a:p>
            <a:pPr marL="457200" lvl="1" indent="0"/>
            <a:endParaRPr lang="en-US" dirty="0"/>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494119" y="360384"/>
            <a:ext cx="8772157" cy="838200"/>
          </a:xfrm>
        </p:spPr>
        <p:txBody>
          <a:bodyPr/>
          <a:lstStyle/>
          <a:p>
            <a:pPr eaLnBrk="1" hangingPunct="1"/>
            <a:r>
              <a:rPr lang="en-US" sz="1800" dirty="0">
                <a:latin typeface="Arial" charset="0"/>
              </a:rPr>
              <a:t>Ethernet Operation</a:t>
            </a:r>
            <a:r>
              <a:rPr lang="en-US" dirty="0">
                <a:latin typeface="Arial" charset="0"/>
              </a:rPr>
              <a:t/>
            </a:r>
            <a:br>
              <a:rPr lang="en-US" dirty="0">
                <a:latin typeface="Arial" charset="0"/>
              </a:rPr>
            </a:br>
            <a:r>
              <a:rPr lang="en-US" dirty="0" smtClean="0">
                <a:latin typeface="Arial" charset="0"/>
              </a:rPr>
              <a:t>Media Access Control (cont.)</a:t>
            </a:r>
            <a:endParaRPr lang="en-US" dirty="0">
              <a:latin typeface="Arial"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1266824"/>
            <a:ext cx="5919787" cy="528595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323283600"/>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412236" y="394392"/>
            <a:ext cx="8772157" cy="838200"/>
          </a:xfrm>
        </p:spPr>
        <p:txBody>
          <a:bodyPr/>
          <a:lstStyle/>
          <a:p>
            <a:pPr eaLnBrk="1" hangingPunct="1"/>
            <a:r>
              <a:rPr lang="en-US" sz="1800" dirty="0">
                <a:latin typeface="Arial" charset="0"/>
              </a:rPr>
              <a:t>Ethernet Operation</a:t>
            </a:r>
            <a:r>
              <a:rPr lang="en-US" dirty="0">
                <a:latin typeface="Arial" charset="0"/>
              </a:rPr>
              <a:t/>
            </a:r>
            <a:br>
              <a:rPr lang="en-US" dirty="0">
                <a:latin typeface="Arial" charset="0"/>
              </a:rPr>
            </a:br>
            <a:r>
              <a:rPr lang="en-US" dirty="0" smtClean="0">
                <a:latin typeface="Arial" charset="0"/>
              </a:rPr>
              <a:t>Media Access Control (cont.)</a:t>
            </a:r>
            <a:endParaRPr lang="en-US" dirty="0">
              <a:latin typeface="Arial" charset="0"/>
            </a:endParaRPr>
          </a:p>
        </p:txBody>
      </p:sp>
      <p:sp>
        <p:nvSpPr>
          <p:cNvPr id="2" name="Content Placeholder 1"/>
          <p:cNvSpPr>
            <a:spLocks noGrp="1"/>
          </p:cNvSpPr>
          <p:nvPr>
            <p:ph idx="1"/>
          </p:nvPr>
        </p:nvSpPr>
        <p:spPr>
          <a:xfrm>
            <a:off x="464024" y="1392072"/>
            <a:ext cx="8393373" cy="5030294"/>
          </a:xfrm>
        </p:spPr>
        <p:txBody>
          <a:bodyPr/>
          <a:lstStyle/>
          <a:p>
            <a:pPr marL="3175" indent="0">
              <a:buNone/>
            </a:pPr>
            <a:r>
              <a:rPr lang="en-US" sz="2000" dirty="0"/>
              <a:t>CSMA is usually implemented in conjunction with a method for resolving media contention</a:t>
            </a:r>
            <a:r>
              <a:rPr lang="en-US" sz="2000" dirty="0" smtClean="0"/>
              <a:t>. The </a:t>
            </a:r>
            <a:r>
              <a:rPr lang="en-US" sz="2000" dirty="0"/>
              <a:t>two commonly used methods are</a:t>
            </a:r>
            <a:r>
              <a:rPr lang="en-US" sz="2000" dirty="0" smtClean="0"/>
              <a:t>: </a:t>
            </a:r>
            <a:r>
              <a:rPr lang="en-US" sz="2000" b="1" dirty="0"/>
              <a:t>CSMA/Collision </a:t>
            </a:r>
            <a:r>
              <a:rPr lang="en-US" sz="2000" b="1" dirty="0" smtClean="0"/>
              <a:t>Detection</a:t>
            </a:r>
            <a:r>
              <a:rPr lang="en-US" sz="2000" dirty="0" smtClean="0"/>
              <a:t> and </a:t>
            </a:r>
            <a:r>
              <a:rPr lang="en-US" sz="2000" b="1" dirty="0"/>
              <a:t>CSMA/Collision </a:t>
            </a:r>
            <a:r>
              <a:rPr lang="en-US" sz="2000" b="1" dirty="0" smtClean="0"/>
              <a:t>Avoidance</a:t>
            </a:r>
            <a:endParaRPr lang="en-US" sz="2000" dirty="0"/>
          </a:p>
          <a:p>
            <a:pPr marL="0" indent="0">
              <a:buNone/>
            </a:pPr>
            <a:r>
              <a:rPr lang="en-US" sz="2000" b="1" dirty="0" smtClean="0"/>
              <a:t>CSMA/Collision </a:t>
            </a:r>
            <a:r>
              <a:rPr lang="en-US" sz="2000" b="1" dirty="0"/>
              <a:t>Detection</a:t>
            </a:r>
          </a:p>
          <a:p>
            <a:pPr marL="341313" indent="-341313">
              <a:buFont typeface="Arial" pitchFamily="34" charset="0"/>
              <a:buChar char="•"/>
            </a:pPr>
            <a:r>
              <a:rPr lang="en-US" sz="2000" dirty="0"/>
              <a:t>T</a:t>
            </a:r>
            <a:r>
              <a:rPr lang="en-US" sz="2000" dirty="0" smtClean="0"/>
              <a:t>he </a:t>
            </a:r>
            <a:r>
              <a:rPr lang="en-US" sz="2000" dirty="0"/>
              <a:t>device monitors the media for the presence of a data </a:t>
            </a:r>
            <a:r>
              <a:rPr lang="en-US" sz="2000" dirty="0" smtClean="0"/>
              <a:t>signal</a:t>
            </a:r>
          </a:p>
          <a:p>
            <a:pPr marL="341313" indent="-341313">
              <a:buFont typeface="Arial" pitchFamily="34" charset="0"/>
              <a:buChar char="•"/>
            </a:pPr>
            <a:r>
              <a:rPr lang="en-US" sz="2000" dirty="0" smtClean="0"/>
              <a:t>If </a:t>
            </a:r>
            <a:r>
              <a:rPr lang="en-US" sz="2000" dirty="0"/>
              <a:t>a data signal is absent, indicating that the media is free, the device transmits the </a:t>
            </a:r>
            <a:r>
              <a:rPr lang="en-US" sz="2000" dirty="0" smtClean="0"/>
              <a:t>data</a:t>
            </a:r>
          </a:p>
          <a:p>
            <a:pPr marL="341313" indent="-341313">
              <a:buFont typeface="Arial" pitchFamily="34" charset="0"/>
              <a:buChar char="•"/>
            </a:pPr>
            <a:r>
              <a:rPr lang="en-US" sz="2000" dirty="0" smtClean="0"/>
              <a:t>If signals </a:t>
            </a:r>
            <a:r>
              <a:rPr lang="en-US" sz="2000" dirty="0"/>
              <a:t>are then detected that show another device was transmitting at the same time, all devices stop sending </a:t>
            </a:r>
            <a:r>
              <a:rPr lang="en-US" sz="2000" dirty="0" smtClean="0"/>
              <a:t>&amp; </a:t>
            </a:r>
            <a:r>
              <a:rPr lang="en-US" sz="2000" dirty="0"/>
              <a:t>try again </a:t>
            </a:r>
            <a:r>
              <a:rPr lang="en-US" sz="2000" dirty="0" smtClean="0"/>
              <a:t>later</a:t>
            </a:r>
            <a:endParaRPr lang="en-US" sz="2000" dirty="0"/>
          </a:p>
          <a:p>
            <a:pPr marL="341313" indent="-341313">
              <a:buFont typeface="Arial" pitchFamily="34" charset="0"/>
              <a:buChar char="•"/>
            </a:pPr>
            <a:r>
              <a:rPr lang="en-US" sz="2000" dirty="0"/>
              <a:t>W</a:t>
            </a:r>
            <a:r>
              <a:rPr lang="en-US" sz="2000" dirty="0" smtClean="0"/>
              <a:t>hile </a:t>
            </a:r>
            <a:r>
              <a:rPr lang="en-US" sz="2000" dirty="0"/>
              <a:t>Ethernet networks are designed with CSMA/CD technology, with today’s intermediate devices, collisions do not occur and the processes utilized by CSMA/CD are really </a:t>
            </a:r>
            <a:r>
              <a:rPr lang="en-US" sz="2000" dirty="0" smtClean="0"/>
              <a:t>unnecessary</a:t>
            </a:r>
            <a:endParaRPr lang="en-US" sz="2000" dirty="0"/>
          </a:p>
          <a:p>
            <a:pPr marL="341313" indent="-341313">
              <a:buFont typeface="Arial" pitchFamily="34" charset="0"/>
              <a:buChar char="•"/>
            </a:pPr>
            <a:r>
              <a:rPr lang="en-US" sz="2000" dirty="0"/>
              <a:t>W</a:t>
            </a:r>
            <a:r>
              <a:rPr lang="en-US" sz="2000" dirty="0" smtClean="0"/>
              <a:t>ireless </a:t>
            </a:r>
            <a:r>
              <a:rPr lang="en-US" sz="2000" dirty="0"/>
              <a:t>connections in a LAN environment still have to take collisions into </a:t>
            </a:r>
            <a:r>
              <a:rPr lang="en-US" sz="2000" dirty="0" smtClean="0"/>
              <a:t>account</a:t>
            </a:r>
            <a:endParaRPr lang="en-US" sz="2000" dirty="0"/>
          </a:p>
        </p:txBody>
      </p:sp>
    </p:spTree>
    <p:extLst>
      <p:ext uri="{BB962C8B-B14F-4D97-AF65-F5344CB8AC3E}">
        <p14:creationId xmlns:p14="http://schemas.microsoft.com/office/powerpoint/2010/main" val="2883015329"/>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477672" y="394392"/>
            <a:ext cx="8488353" cy="838200"/>
          </a:xfrm>
        </p:spPr>
        <p:txBody>
          <a:bodyPr/>
          <a:lstStyle/>
          <a:p>
            <a:pPr eaLnBrk="1" hangingPunct="1"/>
            <a:r>
              <a:rPr lang="en-US" sz="1800" dirty="0">
                <a:latin typeface="Arial" charset="0"/>
              </a:rPr>
              <a:t>Ethernet Operation</a:t>
            </a:r>
            <a:r>
              <a:rPr lang="en-US" dirty="0">
                <a:latin typeface="Arial" charset="0"/>
              </a:rPr>
              <a:t/>
            </a:r>
            <a:br>
              <a:rPr lang="en-US" dirty="0">
                <a:latin typeface="Arial" charset="0"/>
              </a:rPr>
            </a:br>
            <a:r>
              <a:rPr lang="en-US" dirty="0" smtClean="0">
                <a:latin typeface="Arial" charset="0"/>
              </a:rPr>
              <a:t>Media Access Control </a:t>
            </a:r>
            <a:r>
              <a:rPr lang="en-US" dirty="0">
                <a:latin typeface="Arial" charset="0"/>
              </a:rPr>
              <a:t>(cont.)</a:t>
            </a:r>
          </a:p>
        </p:txBody>
      </p:sp>
      <p:sp>
        <p:nvSpPr>
          <p:cNvPr id="2" name="Content Placeholder 1"/>
          <p:cNvSpPr>
            <a:spLocks noGrp="1"/>
          </p:cNvSpPr>
          <p:nvPr>
            <p:ph idx="1"/>
          </p:nvPr>
        </p:nvSpPr>
        <p:spPr>
          <a:xfrm>
            <a:off x="504967" y="1583140"/>
            <a:ext cx="8383762" cy="4784634"/>
          </a:xfrm>
        </p:spPr>
        <p:txBody>
          <a:bodyPr/>
          <a:lstStyle/>
          <a:p>
            <a:pPr marL="3175" indent="0">
              <a:buNone/>
            </a:pPr>
            <a:r>
              <a:rPr lang="en-US" sz="2000" b="1" dirty="0" smtClean="0"/>
              <a:t>CSMA/Collision </a:t>
            </a:r>
            <a:r>
              <a:rPr lang="en-US" sz="2000" b="1" dirty="0"/>
              <a:t>Avoidance (CSMA/CA) media access </a:t>
            </a:r>
            <a:r>
              <a:rPr lang="en-US" sz="2000" b="1" dirty="0" smtClean="0"/>
              <a:t>method</a:t>
            </a:r>
            <a:endParaRPr lang="en-US" sz="2000" b="1" dirty="0"/>
          </a:p>
          <a:p>
            <a:pPr marL="461963" indent="-342900">
              <a:buFont typeface="Arial" pitchFamily="34" charset="0"/>
              <a:buChar char="•"/>
            </a:pPr>
            <a:r>
              <a:rPr lang="en-US" sz="2000" dirty="0"/>
              <a:t>D</a:t>
            </a:r>
            <a:r>
              <a:rPr lang="en-US" sz="2000" dirty="0" smtClean="0"/>
              <a:t>evice </a:t>
            </a:r>
            <a:r>
              <a:rPr lang="en-US" sz="2000" dirty="0"/>
              <a:t>examines the media for the presence of </a:t>
            </a:r>
            <a:r>
              <a:rPr lang="en-US" sz="2000" dirty="0" smtClean="0"/>
              <a:t>data signal - if </a:t>
            </a:r>
            <a:r>
              <a:rPr lang="en-US" sz="2000" dirty="0"/>
              <a:t>the media is free, the device sends a notification across the media of its intent to use </a:t>
            </a:r>
            <a:r>
              <a:rPr lang="en-US" sz="2000" dirty="0" smtClean="0"/>
              <a:t>it </a:t>
            </a:r>
          </a:p>
          <a:p>
            <a:pPr marL="461963" indent="-342900">
              <a:buFont typeface="Arial" pitchFamily="34" charset="0"/>
              <a:buChar char="•"/>
            </a:pPr>
            <a:r>
              <a:rPr lang="en-US" sz="2000" dirty="0" smtClean="0"/>
              <a:t>The </a:t>
            </a:r>
            <a:r>
              <a:rPr lang="en-US" sz="2000" dirty="0"/>
              <a:t>device then sends the data. </a:t>
            </a:r>
          </a:p>
          <a:p>
            <a:pPr marL="461963" indent="-342900">
              <a:buFont typeface="Arial" pitchFamily="34" charset="0"/>
              <a:buChar char="•"/>
            </a:pPr>
            <a:r>
              <a:rPr lang="en-US" sz="2000" dirty="0" smtClean="0"/>
              <a:t>Used by </a:t>
            </a:r>
            <a:r>
              <a:rPr lang="en-US" sz="2000" dirty="0"/>
              <a:t>802.11 wireless networking </a:t>
            </a:r>
            <a:r>
              <a:rPr lang="en-US" sz="2000" dirty="0" smtClean="0"/>
              <a:t>technologies</a:t>
            </a:r>
            <a:endParaRPr lang="en-US" sz="2000" dirty="0"/>
          </a:p>
          <a:p>
            <a:endParaRPr lang="en-US" sz="2000" dirty="0"/>
          </a:p>
        </p:txBody>
      </p:sp>
    </p:spTree>
    <p:extLst>
      <p:ext uri="{BB962C8B-B14F-4D97-AF65-F5344CB8AC3E}">
        <p14:creationId xmlns:p14="http://schemas.microsoft.com/office/powerpoint/2010/main" val="258278434"/>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640974" y="1722288"/>
            <a:ext cx="5236325" cy="425586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1505" name="Rectangle 2"/>
          <p:cNvSpPr>
            <a:spLocks noGrp="1" noChangeArrowheads="1"/>
          </p:cNvSpPr>
          <p:nvPr>
            <p:ph type="title"/>
          </p:nvPr>
        </p:nvSpPr>
        <p:spPr>
          <a:xfrm>
            <a:off x="426435" y="394392"/>
            <a:ext cx="8772157" cy="838200"/>
          </a:xfrm>
        </p:spPr>
        <p:txBody>
          <a:bodyPr/>
          <a:lstStyle/>
          <a:p>
            <a:pPr eaLnBrk="1" hangingPunct="1"/>
            <a:r>
              <a:rPr lang="en-US" sz="1800" dirty="0">
                <a:latin typeface="Arial" charset="0"/>
              </a:rPr>
              <a:t>Ethernet Operation</a:t>
            </a:r>
            <a:r>
              <a:rPr lang="en-US" dirty="0">
                <a:latin typeface="Arial" charset="0"/>
              </a:rPr>
              <a:t/>
            </a:r>
            <a:br>
              <a:rPr lang="en-US" dirty="0">
                <a:latin typeface="Arial" charset="0"/>
              </a:rPr>
            </a:br>
            <a:r>
              <a:rPr lang="en-US" dirty="0" smtClean="0">
                <a:latin typeface="Arial" charset="0"/>
              </a:rPr>
              <a:t>MAC Address: Ethernet Identity</a:t>
            </a:r>
            <a:endParaRPr lang="en-US" dirty="0">
              <a:latin typeface="Arial" charset="0"/>
            </a:endParaRPr>
          </a:p>
        </p:txBody>
      </p:sp>
      <p:sp>
        <p:nvSpPr>
          <p:cNvPr id="2" name="TextBox 1"/>
          <p:cNvSpPr txBox="1"/>
          <p:nvPr/>
        </p:nvSpPr>
        <p:spPr>
          <a:xfrm>
            <a:off x="290286" y="1644650"/>
            <a:ext cx="3350689" cy="4801314"/>
          </a:xfrm>
          <a:prstGeom prst="rect">
            <a:avLst/>
          </a:prstGeom>
          <a:noFill/>
        </p:spPr>
        <p:txBody>
          <a:bodyPr wrap="square" rtlCol="0">
            <a:spAutoFit/>
          </a:bodyPr>
          <a:lstStyle/>
          <a:p>
            <a:pPr marL="231775" indent="-231775" algn="l">
              <a:buFont typeface="Wingdings" panose="05000000000000000000" pitchFamily="2" charset="2"/>
              <a:buChar char="§"/>
            </a:pPr>
            <a:r>
              <a:rPr lang="en-US" sz="2000" dirty="0" smtClean="0"/>
              <a:t>Layer </a:t>
            </a:r>
            <a:r>
              <a:rPr lang="en-US" sz="2000" dirty="0"/>
              <a:t>2 </a:t>
            </a:r>
            <a:r>
              <a:rPr lang="en-US" sz="2000" dirty="0" smtClean="0"/>
              <a:t>Ethernet </a:t>
            </a:r>
            <a:r>
              <a:rPr lang="en-US" sz="2000" dirty="0"/>
              <a:t>MAC address is a 48-bit binary value expressed as 12 hexadecimal </a:t>
            </a:r>
            <a:r>
              <a:rPr lang="en-US" sz="2000" dirty="0" smtClean="0"/>
              <a:t>digits.</a:t>
            </a:r>
          </a:p>
          <a:p>
            <a:pPr marL="231775" indent="-231775" algn="l">
              <a:buFont typeface="Arial" pitchFamily="34" charset="0"/>
              <a:buChar char="•"/>
            </a:pPr>
            <a:endParaRPr lang="en-US" sz="2000" dirty="0" smtClean="0"/>
          </a:p>
          <a:p>
            <a:pPr marL="231775" indent="-231775" algn="l">
              <a:buFont typeface="Wingdings" pitchFamily="2" charset="2"/>
              <a:buChar char="§"/>
            </a:pPr>
            <a:r>
              <a:rPr lang="en-US" sz="2000" dirty="0" smtClean="0"/>
              <a:t>IEEE </a:t>
            </a:r>
            <a:r>
              <a:rPr lang="en-US" sz="2000" dirty="0"/>
              <a:t>requires a vendor to follow </a:t>
            </a:r>
            <a:r>
              <a:rPr lang="en-US" sz="2000" dirty="0" smtClean="0"/>
              <a:t>these rules:</a:t>
            </a:r>
          </a:p>
          <a:p>
            <a:pPr marL="736600" lvl="1" indent="-279400" algn="l">
              <a:buFont typeface="Wingdings" panose="05000000000000000000" pitchFamily="2" charset="2"/>
              <a:buChar char="§"/>
            </a:pPr>
            <a:r>
              <a:rPr lang="en-US" sz="2000" dirty="0"/>
              <a:t>M</a:t>
            </a:r>
            <a:r>
              <a:rPr lang="en-US" sz="2000" dirty="0" smtClean="0"/>
              <a:t>ust </a:t>
            </a:r>
            <a:r>
              <a:rPr lang="en-US" sz="2000" dirty="0"/>
              <a:t>use that vendor's assigned OUI as the first 3 </a:t>
            </a:r>
            <a:r>
              <a:rPr lang="en-US" sz="2000" dirty="0" smtClean="0"/>
              <a:t>bytes.</a:t>
            </a:r>
          </a:p>
          <a:p>
            <a:pPr marL="736600" lvl="1" indent="-279400" algn="l">
              <a:buFont typeface="Wingdings" panose="05000000000000000000" pitchFamily="2" charset="2"/>
              <a:buChar char="§"/>
            </a:pPr>
            <a:endParaRPr lang="en-US" sz="2000" dirty="0" smtClean="0"/>
          </a:p>
          <a:p>
            <a:pPr marL="736600" lvl="1" indent="-279400" algn="l">
              <a:buFont typeface="Wingdings" panose="05000000000000000000" pitchFamily="2" charset="2"/>
              <a:buChar char="§"/>
            </a:pPr>
            <a:r>
              <a:rPr lang="en-US" sz="2000" dirty="0" smtClean="0"/>
              <a:t>All </a:t>
            </a:r>
            <a:r>
              <a:rPr lang="en-US" sz="2000" dirty="0"/>
              <a:t>MAC addresses with the same OUI must be assigned a unique value </a:t>
            </a:r>
            <a:r>
              <a:rPr lang="en-US" sz="2000" dirty="0" smtClean="0"/>
              <a:t>in </a:t>
            </a:r>
            <a:r>
              <a:rPr lang="en-US" sz="2000" dirty="0"/>
              <a:t>the last 3 </a:t>
            </a:r>
            <a:r>
              <a:rPr lang="en-US" sz="2000" dirty="0" smtClean="0"/>
              <a:t>bytes.</a:t>
            </a:r>
            <a:endParaRPr lang="en-US" sz="2000" dirty="0"/>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371843" y="394392"/>
            <a:ext cx="8772157" cy="838200"/>
          </a:xfrm>
        </p:spPr>
        <p:txBody>
          <a:bodyPr/>
          <a:lstStyle/>
          <a:p>
            <a:pPr eaLnBrk="1" hangingPunct="1"/>
            <a:r>
              <a:rPr lang="en-US" sz="1800" dirty="0">
                <a:latin typeface="Arial" charset="0"/>
              </a:rPr>
              <a:t>Ethernet Operation</a:t>
            </a:r>
            <a:r>
              <a:rPr lang="en-US" dirty="0">
                <a:latin typeface="Arial" charset="0"/>
              </a:rPr>
              <a:t/>
            </a:r>
            <a:br>
              <a:rPr lang="en-US" dirty="0">
                <a:latin typeface="Arial" charset="0"/>
              </a:rPr>
            </a:br>
            <a:r>
              <a:rPr lang="en-US" sz="2800" dirty="0" smtClean="0">
                <a:latin typeface="Arial" charset="0"/>
              </a:rPr>
              <a:t>Frame Processing</a:t>
            </a:r>
            <a:endParaRPr lang="en-US" sz="2800" dirty="0">
              <a:latin typeface="Arial" charset="0"/>
            </a:endParaRPr>
          </a:p>
        </p:txBody>
      </p:sp>
      <p:sp>
        <p:nvSpPr>
          <p:cNvPr id="2" name="TextBox 1"/>
          <p:cNvSpPr txBox="1"/>
          <p:nvPr/>
        </p:nvSpPr>
        <p:spPr>
          <a:xfrm>
            <a:off x="371308" y="1418281"/>
            <a:ext cx="8548914" cy="5047536"/>
          </a:xfrm>
          <a:prstGeom prst="rect">
            <a:avLst/>
          </a:prstGeom>
          <a:noFill/>
        </p:spPr>
        <p:txBody>
          <a:bodyPr wrap="square" rtlCol="0">
            <a:spAutoFit/>
          </a:bodyPr>
          <a:lstStyle/>
          <a:p>
            <a:pPr marL="342900" indent="-342900" algn="l" defTabSz="814388">
              <a:lnSpc>
                <a:spcPct val="95000"/>
              </a:lnSpc>
              <a:spcBef>
                <a:spcPct val="35000"/>
              </a:spcBef>
              <a:buClr>
                <a:srgbClr val="708CA1"/>
              </a:buClr>
              <a:buFont typeface="Wingdings" pitchFamily="2" charset="2"/>
              <a:buChar char="§"/>
            </a:pPr>
            <a:r>
              <a:rPr lang="en-US" sz="2000" dirty="0">
                <a:latin typeface="+mn-lt"/>
              </a:rPr>
              <a:t>MAC addresses assigned to workstations, servers, printers, switches, and </a:t>
            </a:r>
            <a:r>
              <a:rPr lang="en-US" sz="2000" dirty="0" smtClean="0">
                <a:latin typeface="+mn-lt"/>
              </a:rPr>
              <a:t>routers. </a:t>
            </a:r>
            <a:endParaRPr lang="en-US" sz="2000" dirty="0">
              <a:latin typeface="+mn-lt"/>
            </a:endParaRPr>
          </a:p>
          <a:p>
            <a:pPr marL="342900" indent="-342900" algn="l" defTabSz="814388">
              <a:lnSpc>
                <a:spcPct val="95000"/>
              </a:lnSpc>
              <a:spcBef>
                <a:spcPct val="35000"/>
              </a:spcBef>
              <a:buClr>
                <a:srgbClr val="708CA1"/>
              </a:buClr>
              <a:buFont typeface="Wingdings" pitchFamily="2" charset="2"/>
              <a:buChar char="§"/>
            </a:pPr>
            <a:r>
              <a:rPr lang="en-US" sz="2000" dirty="0">
                <a:latin typeface="+mn-lt"/>
              </a:rPr>
              <a:t>Example MACs: </a:t>
            </a:r>
            <a:endParaRPr lang="en-US" sz="2000" dirty="0" smtClean="0">
              <a:latin typeface="+mn-lt"/>
            </a:endParaRPr>
          </a:p>
          <a:p>
            <a:pPr marL="800100" lvl="1" indent="-342900" algn="l" defTabSz="814388">
              <a:lnSpc>
                <a:spcPct val="95000"/>
              </a:lnSpc>
              <a:spcBef>
                <a:spcPct val="35000"/>
              </a:spcBef>
              <a:buClr>
                <a:srgbClr val="708CA1"/>
              </a:buClr>
              <a:buFont typeface="Wingdings" pitchFamily="2" charset="2"/>
              <a:buChar char="§"/>
            </a:pPr>
            <a:r>
              <a:rPr lang="en-US" sz="2000" dirty="0" smtClean="0">
                <a:latin typeface="+mn-lt"/>
              </a:rPr>
              <a:t>00-05-9A-3C-78-00</a:t>
            </a:r>
          </a:p>
          <a:p>
            <a:pPr marL="800100" lvl="1" indent="-342900" algn="l" defTabSz="814388">
              <a:lnSpc>
                <a:spcPct val="95000"/>
              </a:lnSpc>
              <a:spcBef>
                <a:spcPct val="35000"/>
              </a:spcBef>
              <a:buClr>
                <a:srgbClr val="708CA1"/>
              </a:buClr>
              <a:buFont typeface="Wingdings" pitchFamily="2" charset="2"/>
              <a:buChar char="§"/>
            </a:pPr>
            <a:r>
              <a:rPr lang="en-US" sz="2000" dirty="0" smtClean="0">
                <a:latin typeface="+mn-lt"/>
              </a:rPr>
              <a:t>00:05:9A:3C:78:00</a:t>
            </a:r>
          </a:p>
          <a:p>
            <a:pPr marL="800100" lvl="1" indent="-342900" algn="l" defTabSz="814388">
              <a:lnSpc>
                <a:spcPct val="95000"/>
              </a:lnSpc>
              <a:spcBef>
                <a:spcPct val="35000"/>
              </a:spcBef>
              <a:buClr>
                <a:srgbClr val="708CA1"/>
              </a:buClr>
              <a:buFont typeface="Wingdings" pitchFamily="2" charset="2"/>
              <a:buChar char="§"/>
            </a:pPr>
            <a:r>
              <a:rPr lang="en-US" sz="2000" dirty="0" smtClean="0">
                <a:latin typeface="+mn-lt"/>
              </a:rPr>
              <a:t>0005.9A3C.7800</a:t>
            </a:r>
            <a:r>
              <a:rPr lang="en-US" sz="2000" dirty="0">
                <a:latin typeface="+mn-lt"/>
              </a:rPr>
              <a:t>.</a:t>
            </a:r>
          </a:p>
          <a:p>
            <a:pPr marL="342900" indent="-342900" algn="l" defTabSz="814388">
              <a:lnSpc>
                <a:spcPct val="95000"/>
              </a:lnSpc>
              <a:spcBef>
                <a:spcPct val="35000"/>
              </a:spcBef>
              <a:buClr>
                <a:srgbClr val="708CA1"/>
              </a:buClr>
              <a:buFont typeface="Wingdings" pitchFamily="2" charset="2"/>
              <a:buChar char="§"/>
            </a:pPr>
            <a:r>
              <a:rPr lang="en-US" sz="2000" dirty="0" smtClean="0">
                <a:latin typeface="+mn-lt"/>
              </a:rPr>
              <a:t>When a device is forwarding a </a:t>
            </a:r>
            <a:r>
              <a:rPr lang="en-US" sz="2000" dirty="0">
                <a:latin typeface="+mn-lt"/>
              </a:rPr>
              <a:t>message to an Ethernet network, attaches header information to the packet, contains the source and destination MAC </a:t>
            </a:r>
            <a:r>
              <a:rPr lang="en-US" sz="2000" dirty="0" smtClean="0">
                <a:latin typeface="+mn-lt"/>
              </a:rPr>
              <a:t>address.</a:t>
            </a:r>
            <a:endParaRPr lang="en-US" sz="2000" dirty="0">
              <a:latin typeface="+mn-lt"/>
            </a:endParaRPr>
          </a:p>
          <a:p>
            <a:pPr marL="342900" indent="-342900" algn="l" defTabSz="814388">
              <a:lnSpc>
                <a:spcPct val="95000"/>
              </a:lnSpc>
              <a:spcBef>
                <a:spcPct val="35000"/>
              </a:spcBef>
              <a:buClr>
                <a:srgbClr val="708CA1"/>
              </a:buClr>
              <a:buFont typeface="Wingdings" pitchFamily="2" charset="2"/>
              <a:buChar char="§"/>
            </a:pPr>
            <a:r>
              <a:rPr lang="en-US" sz="2000" dirty="0">
                <a:latin typeface="+mn-lt"/>
              </a:rPr>
              <a:t>Each NIC views information to see if the destination MAC address in the frame matches the device’s physical MAC address stored in </a:t>
            </a:r>
            <a:r>
              <a:rPr lang="en-US" sz="2000" dirty="0" smtClean="0">
                <a:latin typeface="+mn-lt"/>
              </a:rPr>
              <a:t>RAM.</a:t>
            </a:r>
            <a:endParaRPr lang="en-US" sz="2000" dirty="0">
              <a:latin typeface="+mn-lt"/>
            </a:endParaRPr>
          </a:p>
          <a:p>
            <a:pPr marL="342900" indent="-342900" algn="l" defTabSz="814388">
              <a:lnSpc>
                <a:spcPct val="95000"/>
              </a:lnSpc>
              <a:spcBef>
                <a:spcPct val="35000"/>
              </a:spcBef>
              <a:buClr>
                <a:srgbClr val="708CA1"/>
              </a:buClr>
              <a:buFont typeface="Wingdings" pitchFamily="2" charset="2"/>
              <a:buChar char="§"/>
            </a:pPr>
            <a:r>
              <a:rPr lang="en-US" sz="2000" dirty="0">
                <a:latin typeface="+mn-lt"/>
              </a:rPr>
              <a:t>No match, the device discards the </a:t>
            </a:r>
            <a:r>
              <a:rPr lang="en-US" sz="2000" dirty="0" smtClean="0">
                <a:latin typeface="+mn-lt"/>
              </a:rPr>
              <a:t>frame.</a:t>
            </a:r>
            <a:endParaRPr lang="en-US" sz="2000" dirty="0">
              <a:latin typeface="+mn-lt"/>
            </a:endParaRPr>
          </a:p>
          <a:p>
            <a:pPr marL="342900" indent="-342900" algn="l" defTabSz="814388">
              <a:lnSpc>
                <a:spcPct val="95000"/>
              </a:lnSpc>
              <a:spcBef>
                <a:spcPct val="35000"/>
              </a:spcBef>
              <a:buClr>
                <a:srgbClr val="708CA1"/>
              </a:buClr>
              <a:buFont typeface="Wingdings" pitchFamily="2" charset="2"/>
              <a:buChar char="§"/>
            </a:pPr>
            <a:r>
              <a:rPr lang="en-US" sz="2000" dirty="0">
                <a:latin typeface="+mn-lt"/>
              </a:rPr>
              <a:t>Matches the destination MAC of the frame, the NIC passes the frame up the OSI layers, where the </a:t>
            </a:r>
            <a:r>
              <a:rPr lang="en-US" sz="2000" dirty="0" smtClean="0">
                <a:latin typeface="+mn-lt"/>
              </a:rPr>
              <a:t>de-encapsulation </a:t>
            </a:r>
            <a:r>
              <a:rPr lang="en-US" sz="2000" dirty="0">
                <a:latin typeface="+mn-lt"/>
              </a:rPr>
              <a:t>process takes </a:t>
            </a:r>
            <a:r>
              <a:rPr lang="en-US" sz="2000" dirty="0" smtClean="0">
                <a:latin typeface="+mn-lt"/>
              </a:rPr>
              <a:t>place.</a:t>
            </a:r>
            <a:endParaRPr lang="en-US" sz="2000" dirty="0">
              <a:latin typeface="+mn-lt"/>
            </a:endParaRPr>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437811" y="293010"/>
            <a:ext cx="8815473" cy="896038"/>
          </a:xfrm>
        </p:spPr>
        <p:txBody>
          <a:bodyPr/>
          <a:lstStyle/>
          <a:p>
            <a:pPr eaLnBrk="1" hangingPunct="1"/>
            <a:r>
              <a:rPr lang="en-US" sz="1800" dirty="0" smtClean="0">
                <a:latin typeface="Arial" charset="0"/>
              </a:rPr>
              <a:t>Ethernet Frame Attributes</a:t>
            </a:r>
            <a:br>
              <a:rPr lang="en-US" sz="1800" dirty="0" smtClean="0">
                <a:latin typeface="Arial" charset="0"/>
              </a:rPr>
            </a:br>
            <a:r>
              <a:rPr lang="en-US" dirty="0" smtClean="0">
                <a:latin typeface="Arial" charset="0"/>
              </a:rPr>
              <a:t>Ethernet Encapsulation</a:t>
            </a:r>
            <a:endParaRPr lang="en-US" dirty="0">
              <a:latin typeface="Arial" charset="0"/>
            </a:endParaRPr>
          </a:p>
        </p:txBody>
      </p:sp>
      <p:sp>
        <p:nvSpPr>
          <p:cNvPr id="2" name="TextBox 1"/>
          <p:cNvSpPr txBox="1"/>
          <p:nvPr/>
        </p:nvSpPr>
        <p:spPr>
          <a:xfrm>
            <a:off x="427632" y="1416295"/>
            <a:ext cx="3012987" cy="5093702"/>
          </a:xfrm>
          <a:prstGeom prst="rect">
            <a:avLst/>
          </a:prstGeom>
          <a:noFill/>
        </p:spPr>
        <p:txBody>
          <a:bodyPr wrap="square" rtlCol="0">
            <a:spAutoFit/>
          </a:bodyPr>
          <a:lstStyle/>
          <a:p>
            <a:pPr marL="231775" indent="-231775" algn="l" defTabSz="814388">
              <a:lnSpc>
                <a:spcPct val="95000"/>
              </a:lnSpc>
              <a:spcBef>
                <a:spcPct val="35000"/>
              </a:spcBef>
              <a:buClr>
                <a:srgbClr val="708CA1"/>
              </a:buClr>
              <a:buFont typeface="Wingdings" pitchFamily="2" charset="2"/>
              <a:buChar char="§"/>
            </a:pPr>
            <a:r>
              <a:rPr lang="en-US" sz="2000" dirty="0">
                <a:latin typeface="+mn-lt"/>
              </a:rPr>
              <a:t>Early versions of Ethernet were </a:t>
            </a:r>
            <a:r>
              <a:rPr lang="en-US" sz="2000" dirty="0" smtClean="0">
                <a:latin typeface="+mn-lt"/>
              </a:rPr>
              <a:t>slow </a:t>
            </a:r>
            <a:r>
              <a:rPr lang="en-US" sz="2000" dirty="0">
                <a:latin typeface="+mn-lt"/>
              </a:rPr>
              <a:t>at 10 </a:t>
            </a:r>
            <a:r>
              <a:rPr lang="en-US" sz="2000" dirty="0"/>
              <a:t>Mb/s.</a:t>
            </a:r>
          </a:p>
          <a:p>
            <a:pPr marL="231775" indent="-231775" algn="l" defTabSz="814388">
              <a:lnSpc>
                <a:spcPct val="95000"/>
              </a:lnSpc>
              <a:spcBef>
                <a:spcPct val="35000"/>
              </a:spcBef>
              <a:buClr>
                <a:srgbClr val="708CA1"/>
              </a:buClr>
              <a:buFont typeface="Wingdings" pitchFamily="2" charset="2"/>
              <a:buChar char="§"/>
            </a:pPr>
            <a:r>
              <a:rPr lang="en-US" sz="2000" dirty="0" smtClean="0">
                <a:latin typeface="+mn-lt"/>
              </a:rPr>
              <a:t>Now </a:t>
            </a:r>
            <a:r>
              <a:rPr lang="en-US" sz="2000" dirty="0">
                <a:latin typeface="+mn-lt"/>
              </a:rPr>
              <a:t>operate at 10 </a:t>
            </a:r>
            <a:r>
              <a:rPr lang="en-US" sz="2000" dirty="0"/>
              <a:t>Gb/s</a:t>
            </a:r>
            <a:r>
              <a:rPr lang="en-US" sz="2000" dirty="0" smtClean="0">
                <a:latin typeface="+mn-lt"/>
              </a:rPr>
              <a:t> </a:t>
            </a:r>
            <a:r>
              <a:rPr lang="en-US" sz="2000" dirty="0">
                <a:latin typeface="+mn-lt"/>
              </a:rPr>
              <a:t>per second and </a:t>
            </a:r>
            <a:r>
              <a:rPr lang="en-US" sz="2000" dirty="0" smtClean="0">
                <a:latin typeface="+mn-lt"/>
              </a:rPr>
              <a:t>faster.</a:t>
            </a:r>
            <a:endParaRPr lang="en-US" sz="2000" dirty="0">
              <a:latin typeface="+mn-lt"/>
            </a:endParaRPr>
          </a:p>
          <a:p>
            <a:pPr marL="231775" indent="-231775" algn="l" defTabSz="814388">
              <a:lnSpc>
                <a:spcPct val="95000"/>
              </a:lnSpc>
              <a:spcBef>
                <a:spcPct val="35000"/>
              </a:spcBef>
              <a:buClr>
                <a:srgbClr val="708CA1"/>
              </a:buClr>
              <a:buFont typeface="Wingdings" pitchFamily="2" charset="2"/>
              <a:buChar char="§"/>
            </a:pPr>
            <a:r>
              <a:rPr lang="en-US" sz="2000" dirty="0">
                <a:latin typeface="+mn-lt"/>
              </a:rPr>
              <a:t>Ethernet frame structure adds headers and trailers around the Layer 3 PDU to encapsulate the message being </a:t>
            </a:r>
            <a:r>
              <a:rPr lang="en-US" sz="2000" dirty="0" smtClean="0">
                <a:latin typeface="+mn-lt"/>
              </a:rPr>
              <a:t>sent.</a:t>
            </a:r>
          </a:p>
          <a:p>
            <a:pPr marL="231775" indent="-231775" algn="l" defTabSz="814388">
              <a:lnSpc>
                <a:spcPct val="95000"/>
              </a:lnSpc>
              <a:spcBef>
                <a:spcPct val="35000"/>
              </a:spcBef>
              <a:buClr>
                <a:srgbClr val="708CA1"/>
              </a:buClr>
              <a:buFont typeface="Wingdings" pitchFamily="2" charset="2"/>
              <a:buChar char="§"/>
            </a:pPr>
            <a:r>
              <a:rPr lang="en-US" sz="2000" dirty="0"/>
              <a:t>Ethernet II is the Ethernet frame format used in TCP/IP networks</a:t>
            </a:r>
            <a:r>
              <a:rPr lang="en-US" sz="2000" dirty="0" smtClean="0"/>
              <a:t>.</a:t>
            </a:r>
            <a:endParaRPr lang="en-US" sz="20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6663" y="1995185"/>
            <a:ext cx="5602482" cy="393592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3376663" y="1995185"/>
            <a:ext cx="5494382" cy="258532"/>
          </a:xfrm>
          <a:prstGeom prst="rect">
            <a:avLst/>
          </a:prstGeom>
          <a:noFill/>
        </p:spPr>
        <p:txBody>
          <a:bodyPr wrap="square" rtlCol="0">
            <a:spAutoFit/>
          </a:bodyPr>
          <a:lstStyle/>
          <a:p>
            <a:r>
              <a:rPr lang="en-US" sz="1200" b="1" dirty="0" smtClean="0"/>
              <a:t>Comparison of 802.3 and Ethernet II Frame Structures and Field Size</a:t>
            </a:r>
            <a:endParaRPr lang="en-US" sz="1200" b="1" dirty="0"/>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403801" y="293010"/>
            <a:ext cx="8815473" cy="896038"/>
          </a:xfrm>
        </p:spPr>
        <p:txBody>
          <a:bodyPr/>
          <a:lstStyle/>
          <a:p>
            <a:pPr eaLnBrk="1" hangingPunct="1"/>
            <a:r>
              <a:rPr lang="en-US" sz="1800" dirty="0">
                <a:latin typeface="Arial" charset="0"/>
              </a:rPr>
              <a:t>Ethernet Frame Attributes</a:t>
            </a:r>
            <a:r>
              <a:rPr lang="en-US" sz="1800" dirty="0" smtClean="0">
                <a:latin typeface="Arial" charset="0"/>
              </a:rPr>
              <a:t/>
            </a:r>
            <a:br>
              <a:rPr lang="en-US" sz="1800" dirty="0" smtClean="0">
                <a:latin typeface="Arial" charset="0"/>
              </a:rPr>
            </a:br>
            <a:r>
              <a:rPr lang="en-US" dirty="0" smtClean="0">
                <a:latin typeface="Arial" charset="0"/>
              </a:rPr>
              <a:t>Ethernet Frame Size</a:t>
            </a:r>
            <a:endParaRPr lang="en-US" dirty="0">
              <a:latin typeface="Arial" charset="0"/>
            </a:endParaRPr>
          </a:p>
        </p:txBody>
      </p:sp>
      <p:sp>
        <p:nvSpPr>
          <p:cNvPr id="2" name="TextBox 1"/>
          <p:cNvSpPr txBox="1"/>
          <p:nvPr/>
        </p:nvSpPr>
        <p:spPr>
          <a:xfrm>
            <a:off x="431097" y="1654629"/>
            <a:ext cx="8248879" cy="2754600"/>
          </a:xfrm>
          <a:prstGeom prst="rect">
            <a:avLst/>
          </a:prstGeom>
          <a:noFill/>
        </p:spPr>
        <p:txBody>
          <a:bodyPr wrap="square" rtlCol="0">
            <a:spAutoFit/>
          </a:bodyPr>
          <a:lstStyle/>
          <a:p>
            <a:pPr marL="342900" indent="-342900" algn="l" defTabSz="814388">
              <a:lnSpc>
                <a:spcPct val="95000"/>
              </a:lnSpc>
              <a:spcBef>
                <a:spcPct val="35000"/>
              </a:spcBef>
              <a:buClr>
                <a:srgbClr val="708CA1"/>
              </a:buClr>
              <a:buFont typeface="Wingdings" pitchFamily="2" charset="2"/>
              <a:buChar char="§"/>
              <a:tabLst>
                <a:tab pos="3149600" algn="l"/>
              </a:tabLst>
            </a:pPr>
            <a:r>
              <a:rPr lang="en-US" sz="2000" dirty="0">
                <a:latin typeface="+mn-lt"/>
              </a:rPr>
              <a:t>Ethernet II and IEEE 802.3 standards define the minimum frame size as 64 bytes and the maximum as 1518 bytes</a:t>
            </a:r>
          </a:p>
          <a:p>
            <a:pPr marL="342900" indent="-342900" algn="l" defTabSz="814388">
              <a:lnSpc>
                <a:spcPct val="95000"/>
              </a:lnSpc>
              <a:spcBef>
                <a:spcPct val="35000"/>
              </a:spcBef>
              <a:buClr>
                <a:srgbClr val="708CA1"/>
              </a:buClr>
              <a:buFont typeface="Wingdings" pitchFamily="2" charset="2"/>
              <a:buChar char="§"/>
              <a:tabLst>
                <a:tab pos="3149600" algn="l"/>
              </a:tabLst>
            </a:pPr>
            <a:r>
              <a:rPr lang="en-US" sz="2000" dirty="0">
                <a:latin typeface="+mn-lt"/>
              </a:rPr>
              <a:t>Less than 64 bytes in length is considered a "collision fragment" or "runt frame”</a:t>
            </a:r>
          </a:p>
          <a:p>
            <a:pPr marL="342900" indent="-342900" algn="l" defTabSz="814388">
              <a:lnSpc>
                <a:spcPct val="95000"/>
              </a:lnSpc>
              <a:spcBef>
                <a:spcPct val="35000"/>
              </a:spcBef>
              <a:buClr>
                <a:srgbClr val="708CA1"/>
              </a:buClr>
              <a:buFont typeface="Wingdings" pitchFamily="2" charset="2"/>
              <a:buChar char="§"/>
              <a:tabLst>
                <a:tab pos="3149600" algn="l"/>
              </a:tabLst>
            </a:pPr>
            <a:r>
              <a:rPr lang="en-US" sz="2000" dirty="0">
                <a:latin typeface="+mn-lt"/>
              </a:rPr>
              <a:t>If size of a transmitted frame is less than the minimum or greater than the maximum, the receiving device drops the frame </a:t>
            </a:r>
          </a:p>
          <a:p>
            <a:pPr marL="342900" indent="-342900" algn="l" defTabSz="814388">
              <a:lnSpc>
                <a:spcPct val="95000"/>
              </a:lnSpc>
              <a:spcBef>
                <a:spcPct val="35000"/>
              </a:spcBef>
              <a:buClr>
                <a:srgbClr val="708CA1"/>
              </a:buClr>
              <a:buFont typeface="Wingdings" pitchFamily="2" charset="2"/>
              <a:buChar char="§"/>
              <a:tabLst>
                <a:tab pos="3149600" algn="l"/>
              </a:tabLst>
            </a:pPr>
            <a:r>
              <a:rPr lang="en-US" sz="2000" dirty="0">
                <a:latin typeface="+mn-lt"/>
              </a:rPr>
              <a:t>At the physical layer, different versions of Ethernet vary in their method for detecting and placing data on the media</a:t>
            </a:r>
          </a:p>
        </p:txBody>
      </p:sp>
    </p:spTree>
    <p:extLst>
      <p:ext uri="{BB962C8B-B14F-4D97-AF65-F5344CB8AC3E}">
        <p14:creationId xmlns:p14="http://schemas.microsoft.com/office/powerpoint/2010/main" val="3171144160"/>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328527" y="243134"/>
            <a:ext cx="8815473" cy="896038"/>
          </a:xfrm>
        </p:spPr>
        <p:txBody>
          <a:bodyPr/>
          <a:lstStyle/>
          <a:p>
            <a:pPr eaLnBrk="1" hangingPunct="1"/>
            <a:r>
              <a:rPr lang="en-US" sz="1800" dirty="0">
                <a:latin typeface="Arial" charset="0"/>
              </a:rPr>
              <a:t>Ethernet Frame Attributes</a:t>
            </a:r>
            <a:r>
              <a:rPr lang="en-US" sz="1800" dirty="0" smtClean="0">
                <a:latin typeface="Arial" charset="0"/>
              </a:rPr>
              <a:t/>
            </a:r>
            <a:br>
              <a:rPr lang="en-US" sz="1800" dirty="0" smtClean="0">
                <a:latin typeface="Arial" charset="0"/>
              </a:rPr>
            </a:br>
            <a:r>
              <a:rPr lang="en-US" dirty="0" smtClean="0">
                <a:latin typeface="Arial" charset="0"/>
              </a:rPr>
              <a:t>Ethernet Frame Size (cont.)</a:t>
            </a:r>
            <a:endParaRPr lang="en-US" dirty="0">
              <a:latin typeface="Arial"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09" y="2115068"/>
            <a:ext cx="8147703" cy="360408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3196" y="1544457"/>
            <a:ext cx="5279838" cy="473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711892" y="5767878"/>
            <a:ext cx="7907520" cy="369332"/>
          </a:xfrm>
          <a:prstGeom prst="rect">
            <a:avLst/>
          </a:prstGeom>
        </p:spPr>
        <p:txBody>
          <a:bodyPr wrap="square">
            <a:spAutoFit/>
          </a:bodyPr>
          <a:lstStyle/>
          <a:p>
            <a:r>
              <a:rPr lang="en-US" sz="2000" dirty="0"/>
              <a:t>The figure displays the fields contained in the 802.1Q VLAN tag</a:t>
            </a:r>
          </a:p>
        </p:txBody>
      </p:sp>
    </p:spTree>
    <p:extLst>
      <p:ext uri="{BB962C8B-B14F-4D97-AF65-F5344CB8AC3E}">
        <p14:creationId xmlns:p14="http://schemas.microsoft.com/office/powerpoint/2010/main" val="1319316850"/>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a:xfrm>
            <a:off x="371843" y="339801"/>
            <a:ext cx="8772157" cy="838200"/>
          </a:xfrm>
        </p:spPr>
        <p:txBody>
          <a:bodyPr/>
          <a:lstStyle/>
          <a:p>
            <a:pPr eaLnBrk="1" hangingPunct="1"/>
            <a:r>
              <a:rPr lang="en-US" dirty="0" smtClean="0">
                <a:latin typeface="Arial" charset="0"/>
              </a:rPr>
              <a:t>Chapter 5: Objectives</a:t>
            </a:r>
            <a:endParaRPr lang="en-US" dirty="0">
              <a:latin typeface="Arial" charset="0"/>
            </a:endParaRPr>
          </a:p>
        </p:txBody>
      </p:sp>
      <p:sp>
        <p:nvSpPr>
          <p:cNvPr id="3" name="Content Placeholder 2"/>
          <p:cNvSpPr>
            <a:spLocks noGrp="1"/>
          </p:cNvSpPr>
          <p:nvPr>
            <p:ph idx="1"/>
          </p:nvPr>
        </p:nvSpPr>
        <p:spPr>
          <a:xfrm>
            <a:off x="382137" y="1337481"/>
            <a:ext cx="8564649" cy="5362576"/>
          </a:xfrm>
        </p:spPr>
        <p:txBody>
          <a:bodyPr/>
          <a:lstStyle/>
          <a:p>
            <a:pPr marL="0" indent="0">
              <a:buNone/>
            </a:pPr>
            <a:r>
              <a:rPr lang="en-US" sz="2000" dirty="0"/>
              <a:t>Upon completion of this chapter, you will be able to</a:t>
            </a:r>
            <a:r>
              <a:rPr lang="en-US" sz="2000" dirty="0" smtClean="0"/>
              <a:t>:</a:t>
            </a:r>
            <a:endParaRPr lang="en-US" sz="2000" dirty="0"/>
          </a:p>
          <a:p>
            <a:r>
              <a:rPr lang="en-US" sz="2000" dirty="0" smtClean="0"/>
              <a:t>Describe the operation of the Ethernet </a:t>
            </a:r>
            <a:r>
              <a:rPr lang="en-US" sz="2000" dirty="0" err="1" smtClean="0"/>
              <a:t>sublayers</a:t>
            </a:r>
            <a:r>
              <a:rPr lang="en-US" sz="2000" dirty="0" smtClean="0"/>
              <a:t>.</a:t>
            </a:r>
          </a:p>
          <a:p>
            <a:r>
              <a:rPr lang="en-US" sz="2000" dirty="0" smtClean="0"/>
              <a:t>Identify the major fields of the Ethernet frame.</a:t>
            </a:r>
          </a:p>
          <a:p>
            <a:r>
              <a:rPr lang="en-US" sz="2000" dirty="0" smtClean="0"/>
              <a:t>Describe the purpose and characteristics of the Ethernet MAC address.</a:t>
            </a:r>
          </a:p>
          <a:p>
            <a:r>
              <a:rPr lang="en-US" sz="2000" dirty="0" smtClean="0"/>
              <a:t>Describe the purpose of ARP.</a:t>
            </a:r>
          </a:p>
          <a:p>
            <a:r>
              <a:rPr lang="en-US" sz="2000" dirty="0" smtClean="0"/>
              <a:t>Explain how ARP requests impact network and host performance.</a:t>
            </a:r>
          </a:p>
          <a:p>
            <a:r>
              <a:rPr lang="en-US" sz="2000" dirty="0" smtClean="0"/>
              <a:t>Explain basic switching concepts.</a:t>
            </a:r>
          </a:p>
          <a:p>
            <a:r>
              <a:rPr lang="en-US" sz="2000" dirty="0" smtClean="0"/>
              <a:t>Compare fixed configuration and modular switches.</a:t>
            </a:r>
          </a:p>
          <a:p>
            <a:r>
              <a:rPr lang="en-US" sz="2000" dirty="0" smtClean="0"/>
              <a:t>Configure a Layer 3 switch.</a:t>
            </a:r>
            <a:endParaRPr lang="en-US" sz="2000" dirty="0"/>
          </a:p>
          <a:p>
            <a:endParaRPr lang="en-US" sz="2000" dirty="0"/>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371843" y="381253"/>
            <a:ext cx="8772157" cy="838200"/>
          </a:xfrm>
        </p:spPr>
        <p:txBody>
          <a:bodyPr/>
          <a:lstStyle/>
          <a:p>
            <a:pPr eaLnBrk="1" hangingPunct="1"/>
            <a:r>
              <a:rPr lang="en-US" sz="1800" dirty="0">
                <a:latin typeface="Arial" charset="0"/>
              </a:rPr>
              <a:t>Ethernet Frame Attributes</a:t>
            </a:r>
            <a:r>
              <a:rPr lang="en-US" sz="1800" dirty="0" smtClean="0">
                <a:latin typeface="Arial" charset="0"/>
              </a:rPr>
              <a:t/>
            </a:r>
            <a:br>
              <a:rPr lang="en-US" sz="1800" dirty="0" smtClean="0">
                <a:latin typeface="Arial" charset="0"/>
              </a:rPr>
            </a:br>
            <a:r>
              <a:rPr lang="en-US" dirty="0" smtClean="0">
                <a:latin typeface="Arial" charset="0"/>
              </a:rPr>
              <a:t>Introduction to the Ethernet Frame</a:t>
            </a:r>
            <a:endParaRPr lang="en-US" dirty="0">
              <a:latin typeface="Arial" charset="0"/>
            </a:endParaRPr>
          </a:p>
        </p:txBody>
      </p:sp>
      <p:sp>
        <p:nvSpPr>
          <p:cNvPr id="3" name="Rectangle 2"/>
          <p:cNvSpPr/>
          <p:nvPr/>
        </p:nvSpPr>
        <p:spPr>
          <a:xfrm>
            <a:off x="626563" y="3845221"/>
            <a:ext cx="2685142" cy="2308324"/>
          </a:xfrm>
          <a:prstGeom prst="rect">
            <a:avLst/>
          </a:prstGeom>
        </p:spPr>
        <p:txBody>
          <a:bodyPr wrap="square">
            <a:spAutoFit/>
          </a:bodyPr>
          <a:lstStyle/>
          <a:p>
            <a:pPr algn="l"/>
            <a:r>
              <a:rPr lang="en-US" sz="2000" b="1" dirty="0"/>
              <a:t>Preamble and Start Frame Delimiter </a:t>
            </a:r>
            <a:r>
              <a:rPr lang="en-US" sz="2000" b="1" dirty="0" smtClean="0"/>
              <a:t>Fields</a:t>
            </a:r>
            <a:r>
              <a:rPr lang="en-US" sz="2000" b="1" dirty="0"/>
              <a:t> </a:t>
            </a:r>
            <a:r>
              <a:rPr lang="en-US" sz="2000" dirty="0"/>
              <a:t>– </a:t>
            </a:r>
          </a:p>
          <a:p>
            <a:pPr algn="l"/>
            <a:r>
              <a:rPr lang="en-US" sz="2000" dirty="0"/>
              <a:t>U</a:t>
            </a:r>
            <a:r>
              <a:rPr lang="en-US" sz="2000" dirty="0" smtClean="0"/>
              <a:t>sed for synchronization between the sending and receiving devices.</a:t>
            </a:r>
            <a:endParaRPr lang="en-US" sz="2000" dirty="0"/>
          </a:p>
        </p:txBody>
      </p:sp>
      <p:sp>
        <p:nvSpPr>
          <p:cNvPr id="4" name="TextBox 3"/>
          <p:cNvSpPr txBox="1"/>
          <p:nvPr/>
        </p:nvSpPr>
        <p:spPr>
          <a:xfrm>
            <a:off x="3701142" y="3845221"/>
            <a:ext cx="2685143" cy="2031325"/>
          </a:xfrm>
          <a:prstGeom prst="rect">
            <a:avLst/>
          </a:prstGeom>
          <a:noFill/>
        </p:spPr>
        <p:txBody>
          <a:bodyPr wrap="square" rtlCol="0">
            <a:spAutoFit/>
          </a:bodyPr>
          <a:lstStyle/>
          <a:p>
            <a:pPr algn="l"/>
            <a:r>
              <a:rPr lang="en-US" sz="2000" b="1" dirty="0"/>
              <a:t>Length/Type </a:t>
            </a:r>
            <a:r>
              <a:rPr lang="en-US" sz="2000" b="1" dirty="0" smtClean="0"/>
              <a:t>Field</a:t>
            </a:r>
            <a:r>
              <a:rPr lang="en-US" sz="2000" b="1" dirty="0"/>
              <a:t> </a:t>
            </a:r>
            <a:r>
              <a:rPr lang="en-US" sz="2000" dirty="0"/>
              <a:t>– </a:t>
            </a:r>
          </a:p>
          <a:p>
            <a:pPr algn="l"/>
            <a:r>
              <a:rPr lang="en-US" sz="2000" dirty="0"/>
              <a:t>D</a:t>
            </a:r>
            <a:r>
              <a:rPr lang="en-US" sz="2000" dirty="0" smtClean="0"/>
              <a:t>efines </a:t>
            </a:r>
            <a:r>
              <a:rPr lang="en-US" sz="2000" dirty="0"/>
              <a:t>the exact length of the frame's data </a:t>
            </a:r>
            <a:r>
              <a:rPr lang="en-US" sz="2000" dirty="0" smtClean="0"/>
              <a:t>field; describes </a:t>
            </a:r>
            <a:r>
              <a:rPr lang="en-US" sz="2000" dirty="0"/>
              <a:t>which protocol is </a:t>
            </a:r>
            <a:r>
              <a:rPr lang="en-US" sz="2000" dirty="0" smtClean="0"/>
              <a:t>implemented.</a:t>
            </a:r>
            <a:endParaRPr lang="en-US" sz="2000" dirty="0"/>
          </a:p>
          <a:p>
            <a:endParaRPr lang="en-US" sz="2000" dirty="0"/>
          </a:p>
        </p:txBody>
      </p:sp>
      <p:sp>
        <p:nvSpPr>
          <p:cNvPr id="5" name="TextBox 4"/>
          <p:cNvSpPr txBox="1"/>
          <p:nvPr/>
        </p:nvSpPr>
        <p:spPr>
          <a:xfrm>
            <a:off x="6792685" y="3845221"/>
            <a:ext cx="2075543" cy="2308324"/>
          </a:xfrm>
          <a:prstGeom prst="rect">
            <a:avLst/>
          </a:prstGeom>
          <a:noFill/>
        </p:spPr>
        <p:txBody>
          <a:bodyPr wrap="square" rtlCol="0">
            <a:spAutoFit/>
          </a:bodyPr>
          <a:lstStyle/>
          <a:p>
            <a:pPr algn="l"/>
            <a:r>
              <a:rPr lang="en-US" sz="2000" b="1" dirty="0"/>
              <a:t>Data and Pad </a:t>
            </a:r>
            <a:r>
              <a:rPr lang="en-US" sz="2000" b="1" dirty="0" smtClean="0"/>
              <a:t>Fields</a:t>
            </a:r>
            <a:r>
              <a:rPr lang="en-US" sz="2000" b="1" dirty="0"/>
              <a:t> </a:t>
            </a:r>
            <a:r>
              <a:rPr lang="en-US" sz="2000" dirty="0"/>
              <a:t>– </a:t>
            </a:r>
          </a:p>
          <a:p>
            <a:pPr algn="l"/>
            <a:r>
              <a:rPr lang="en-US" sz="2000" dirty="0" smtClean="0"/>
              <a:t>Contains </a:t>
            </a:r>
            <a:r>
              <a:rPr lang="en-US" sz="2000" dirty="0"/>
              <a:t>the encapsulated data from a higher </a:t>
            </a:r>
            <a:r>
              <a:rPr lang="en-US" sz="2000" dirty="0" smtClean="0"/>
              <a:t>layer, </a:t>
            </a:r>
            <a:r>
              <a:rPr lang="en-US" sz="2000" dirty="0"/>
              <a:t>an IPv4 </a:t>
            </a:r>
            <a:r>
              <a:rPr lang="en-US" sz="2000" dirty="0" smtClean="0"/>
              <a:t>packet.</a:t>
            </a:r>
            <a:endParaRPr lang="en-US" sz="2000" dirty="0"/>
          </a:p>
          <a:p>
            <a:endParaRPr lang="en-US" sz="2000"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841" y="1301341"/>
            <a:ext cx="8245894" cy="243777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338841" y="394392"/>
            <a:ext cx="8772157" cy="838200"/>
          </a:xfrm>
        </p:spPr>
        <p:txBody>
          <a:bodyPr/>
          <a:lstStyle/>
          <a:p>
            <a:pPr eaLnBrk="1" hangingPunct="1"/>
            <a:r>
              <a:rPr lang="en-US" sz="1800" dirty="0">
                <a:latin typeface="Arial" charset="0"/>
              </a:rPr>
              <a:t>Ethernet Frame Attributes</a:t>
            </a:r>
            <a:r>
              <a:rPr lang="en-US" sz="1800" dirty="0" smtClean="0">
                <a:latin typeface="Arial" charset="0"/>
              </a:rPr>
              <a:t/>
            </a:r>
            <a:br>
              <a:rPr lang="en-US" sz="1800" dirty="0" smtClean="0">
                <a:latin typeface="Arial" charset="0"/>
              </a:rPr>
            </a:br>
            <a:r>
              <a:rPr lang="en-US" dirty="0" smtClean="0">
                <a:latin typeface="Arial" charset="0"/>
              </a:rPr>
              <a:t>Introduction to the Ethernet Frame (cont.)</a:t>
            </a:r>
            <a:endParaRPr lang="en-US" dirty="0">
              <a:latin typeface="Arial" charset="0"/>
            </a:endParaRPr>
          </a:p>
        </p:txBody>
      </p:sp>
      <p:sp>
        <p:nvSpPr>
          <p:cNvPr id="2" name="Rectangle 1"/>
          <p:cNvSpPr/>
          <p:nvPr/>
        </p:nvSpPr>
        <p:spPr>
          <a:xfrm>
            <a:off x="704851" y="4120992"/>
            <a:ext cx="8040138" cy="1200329"/>
          </a:xfrm>
          <a:prstGeom prst="rect">
            <a:avLst/>
          </a:prstGeom>
        </p:spPr>
        <p:txBody>
          <a:bodyPr wrap="square">
            <a:spAutoFit/>
          </a:bodyPr>
          <a:lstStyle/>
          <a:p>
            <a:pPr algn="l"/>
            <a:r>
              <a:rPr lang="en-US" sz="2000" b="1" dirty="0"/>
              <a:t>Frame Check Sequence Field</a:t>
            </a:r>
            <a:endParaRPr lang="en-US" sz="2000" dirty="0"/>
          </a:p>
          <a:p>
            <a:pPr algn="l"/>
            <a:r>
              <a:rPr lang="en-US" sz="2000" dirty="0" smtClean="0"/>
              <a:t>Used to </a:t>
            </a:r>
            <a:r>
              <a:rPr lang="en-US" sz="2000" dirty="0"/>
              <a:t>detect errors in a </a:t>
            </a:r>
            <a:r>
              <a:rPr lang="en-US" sz="2000" dirty="0" smtClean="0"/>
              <a:t>frame with cyclic </a:t>
            </a:r>
            <a:r>
              <a:rPr lang="en-US" sz="2000" dirty="0"/>
              <a:t>redundancy </a:t>
            </a:r>
            <a:r>
              <a:rPr lang="en-US" sz="2000" dirty="0" smtClean="0"/>
              <a:t>check (4 bytes); if  calculations match at source and receiver, </a:t>
            </a:r>
            <a:r>
              <a:rPr lang="en-US" sz="2000" dirty="0"/>
              <a:t>no error occurred. </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342" y="1463039"/>
            <a:ext cx="8345647" cy="246726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83472141"/>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sz="1800" dirty="0" smtClean="0">
                <a:latin typeface="Arial" charset="0"/>
              </a:rPr>
              <a:t>Ethernet MAC</a:t>
            </a:r>
            <a:r>
              <a:rPr lang="en-US" dirty="0">
                <a:latin typeface="Arial" charset="0"/>
              </a:rPr>
              <a:t/>
            </a:r>
            <a:br>
              <a:rPr lang="en-US" dirty="0">
                <a:latin typeface="Arial" charset="0"/>
              </a:rPr>
            </a:br>
            <a:r>
              <a:rPr lang="en-US" dirty="0" err="1" smtClean="0">
                <a:latin typeface="Arial" charset="0"/>
              </a:rPr>
              <a:t>MAC</a:t>
            </a:r>
            <a:r>
              <a:rPr lang="en-US" dirty="0" smtClean="0">
                <a:latin typeface="Arial" charset="0"/>
              </a:rPr>
              <a:t> Addresses and Hexadecimal</a:t>
            </a:r>
            <a:endParaRPr lang="en-US" dirty="0">
              <a:latin typeface="Arial"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973" y="1355415"/>
            <a:ext cx="4107542" cy="503138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8054" y="1355415"/>
            <a:ext cx="3889887" cy="533395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371843" y="380744"/>
            <a:ext cx="8772157" cy="838200"/>
          </a:xfrm>
        </p:spPr>
        <p:txBody>
          <a:bodyPr/>
          <a:lstStyle/>
          <a:p>
            <a:pPr eaLnBrk="1" hangingPunct="1"/>
            <a:r>
              <a:rPr lang="en-US" sz="1800" dirty="0">
                <a:latin typeface="Arial" charset="0"/>
              </a:rPr>
              <a:t>Ethernet MAC</a:t>
            </a:r>
            <a:r>
              <a:rPr lang="en-US" sz="1600" dirty="0">
                <a:latin typeface="Arial" charset="0"/>
              </a:rPr>
              <a:t/>
            </a:r>
            <a:br>
              <a:rPr lang="en-US" sz="1600" dirty="0">
                <a:latin typeface="Arial" charset="0"/>
              </a:rPr>
            </a:br>
            <a:r>
              <a:rPr lang="en-US" dirty="0" err="1" smtClean="0">
                <a:latin typeface="Arial" charset="0"/>
              </a:rPr>
              <a:t>MAC</a:t>
            </a:r>
            <a:r>
              <a:rPr lang="en-US" dirty="0" smtClean="0">
                <a:latin typeface="Arial" charset="0"/>
              </a:rPr>
              <a:t> Address Representations</a:t>
            </a:r>
            <a:endParaRPr lang="en-US" dirty="0">
              <a:latin typeface="Arial"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859" y="1180604"/>
            <a:ext cx="6642614" cy="38263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3017" y="4530660"/>
            <a:ext cx="4708350" cy="2154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7755293"/>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xfrm>
            <a:off x="412787" y="380744"/>
            <a:ext cx="8772157" cy="838200"/>
          </a:xfrm>
        </p:spPr>
        <p:txBody>
          <a:bodyPr/>
          <a:lstStyle/>
          <a:p>
            <a:pPr eaLnBrk="1" hangingPunct="1"/>
            <a:r>
              <a:rPr lang="en-US" sz="1800" dirty="0">
                <a:latin typeface="Arial" charset="0"/>
              </a:rPr>
              <a:t>Ethernet MAC</a:t>
            </a:r>
            <a:r>
              <a:rPr lang="en-US" dirty="0">
                <a:latin typeface="Arial" charset="0"/>
              </a:rPr>
              <a:t/>
            </a:r>
            <a:br>
              <a:rPr lang="en-US" dirty="0">
                <a:latin typeface="Arial" charset="0"/>
              </a:rPr>
            </a:br>
            <a:r>
              <a:rPr lang="en-US" dirty="0" smtClean="0">
                <a:latin typeface="Arial" charset="0"/>
              </a:rPr>
              <a:t>Unicast MAC Address</a:t>
            </a:r>
            <a:endParaRPr lang="en-US" dirty="0">
              <a:latin typeface="Arial" charset="0"/>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7532" y="1414463"/>
            <a:ext cx="6852601" cy="48635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398588" y="394392"/>
            <a:ext cx="8772157" cy="838200"/>
          </a:xfrm>
        </p:spPr>
        <p:txBody>
          <a:bodyPr/>
          <a:lstStyle/>
          <a:p>
            <a:pPr eaLnBrk="1" hangingPunct="1"/>
            <a:r>
              <a:rPr lang="en-US" sz="1800" dirty="0">
                <a:latin typeface="Arial" charset="0"/>
              </a:rPr>
              <a:t>Ethernet MAC</a:t>
            </a:r>
            <a:r>
              <a:rPr lang="en-US" sz="1800" dirty="0" smtClean="0">
                <a:latin typeface="Arial" charset="0"/>
              </a:rPr>
              <a:t/>
            </a:r>
            <a:br>
              <a:rPr lang="en-US" sz="1800" dirty="0" smtClean="0">
                <a:latin typeface="Arial" charset="0"/>
              </a:rPr>
            </a:br>
            <a:r>
              <a:rPr lang="en-US" dirty="0" smtClean="0">
                <a:latin typeface="Arial" charset="0"/>
              </a:rPr>
              <a:t>Broadcast MAC Address</a:t>
            </a:r>
            <a:endParaRPr lang="en-US" dirty="0">
              <a:latin typeface="Arial" charset="0"/>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5453" y="1395413"/>
            <a:ext cx="6871237" cy="4841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817" y="1189302"/>
            <a:ext cx="6765348" cy="4861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841" name="Rectangle 2"/>
          <p:cNvSpPr>
            <a:spLocks noGrp="1" noChangeArrowheads="1"/>
          </p:cNvSpPr>
          <p:nvPr>
            <p:ph type="title"/>
          </p:nvPr>
        </p:nvSpPr>
        <p:spPr>
          <a:xfrm>
            <a:off x="439532" y="353448"/>
            <a:ext cx="8772157" cy="838200"/>
          </a:xfrm>
        </p:spPr>
        <p:txBody>
          <a:bodyPr/>
          <a:lstStyle/>
          <a:p>
            <a:pPr eaLnBrk="1" hangingPunct="1"/>
            <a:r>
              <a:rPr lang="en-US" sz="1800" dirty="0">
                <a:latin typeface="Arial" charset="0"/>
              </a:rPr>
              <a:t>Ethernet MAC</a:t>
            </a:r>
            <a:r>
              <a:rPr lang="en-US" sz="1800" dirty="0" smtClean="0">
                <a:latin typeface="Arial" charset="0"/>
              </a:rPr>
              <a:t/>
            </a:r>
            <a:br>
              <a:rPr lang="en-US" sz="1800" dirty="0" smtClean="0">
                <a:latin typeface="Arial" charset="0"/>
              </a:rPr>
            </a:br>
            <a:r>
              <a:rPr lang="en-US" sz="2800" dirty="0" smtClean="0">
                <a:latin typeface="Arial" charset="0"/>
              </a:rPr>
              <a:t>Multicast MAC Address</a:t>
            </a:r>
            <a:endParaRPr lang="en-US" sz="2800" dirty="0">
              <a:latin typeface="Arial" charset="0"/>
            </a:endParaRPr>
          </a:p>
        </p:txBody>
      </p:sp>
      <p:sp>
        <p:nvSpPr>
          <p:cNvPr id="2" name="Rectangle 1"/>
          <p:cNvSpPr/>
          <p:nvPr/>
        </p:nvSpPr>
        <p:spPr>
          <a:xfrm>
            <a:off x="1054817" y="5783361"/>
            <a:ext cx="2743200" cy="674031"/>
          </a:xfrm>
          <a:prstGeom prst="rect">
            <a:avLst/>
          </a:prstGeom>
        </p:spPr>
        <p:txBody>
          <a:bodyPr wrap="square">
            <a:spAutoFit/>
          </a:bodyPr>
          <a:lstStyle/>
          <a:p>
            <a:r>
              <a:rPr lang="en-US" sz="1400" b="1" dirty="0"/>
              <a:t>M</a:t>
            </a:r>
            <a:r>
              <a:rPr lang="en-US" sz="1400" b="1" dirty="0" smtClean="0"/>
              <a:t>ulticast </a:t>
            </a:r>
            <a:r>
              <a:rPr lang="en-US" sz="1400" b="1" dirty="0"/>
              <a:t>MAC address is a special value that begins with 01-00-5E in </a:t>
            </a:r>
            <a:r>
              <a:rPr lang="en-US" sz="1400" b="1" dirty="0" smtClean="0"/>
              <a:t>hexadecimal</a:t>
            </a:r>
            <a:endParaRPr lang="en-US" sz="1400" b="1" dirty="0"/>
          </a:p>
        </p:txBody>
      </p:sp>
      <p:sp>
        <p:nvSpPr>
          <p:cNvPr id="3" name="Rectangle 2"/>
          <p:cNvSpPr/>
          <p:nvPr/>
        </p:nvSpPr>
        <p:spPr>
          <a:xfrm>
            <a:off x="5486399" y="5756065"/>
            <a:ext cx="2770495" cy="674031"/>
          </a:xfrm>
          <a:prstGeom prst="rect">
            <a:avLst/>
          </a:prstGeom>
        </p:spPr>
        <p:txBody>
          <a:bodyPr wrap="square">
            <a:spAutoFit/>
          </a:bodyPr>
          <a:lstStyle/>
          <a:p>
            <a:r>
              <a:rPr lang="en-US" sz="1400" b="1" dirty="0" smtClean="0"/>
              <a:t>Range of </a:t>
            </a:r>
            <a:r>
              <a:rPr lang="en-US" sz="1400" b="1" dirty="0"/>
              <a:t>IPV4 multicast addresses is 224.0.0.0 to 239.255.255.255</a:t>
            </a:r>
          </a:p>
        </p:txBody>
      </p:sp>
    </p:spTree>
    <p:extLst>
      <p:ext uri="{BB962C8B-B14F-4D97-AF65-F5344CB8AC3E}">
        <p14:creationId xmlns:p14="http://schemas.microsoft.com/office/powerpoint/2010/main" val="3124235014"/>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371843" y="380744"/>
            <a:ext cx="8772157" cy="838200"/>
          </a:xfrm>
        </p:spPr>
        <p:txBody>
          <a:bodyPr/>
          <a:lstStyle/>
          <a:p>
            <a:pPr eaLnBrk="1" hangingPunct="1"/>
            <a:r>
              <a:rPr lang="en-US" sz="1800" dirty="0" smtClean="0">
                <a:latin typeface="Arial" charset="0"/>
              </a:rPr>
              <a:t>MAC and IP</a:t>
            </a:r>
            <a:br>
              <a:rPr lang="en-US" sz="1800" dirty="0" smtClean="0">
                <a:latin typeface="Arial" charset="0"/>
              </a:rPr>
            </a:br>
            <a:r>
              <a:rPr lang="en-US" sz="2800" dirty="0" smtClean="0">
                <a:latin typeface="Arial" charset="0"/>
              </a:rPr>
              <a:t>MAC and IP</a:t>
            </a:r>
            <a:endParaRPr lang="en-US" sz="2800" dirty="0">
              <a:latin typeface="Arial" charset="0"/>
            </a:endParaRPr>
          </a:p>
        </p:txBody>
      </p:sp>
      <p:sp>
        <p:nvSpPr>
          <p:cNvPr id="2" name="TextBox 1"/>
          <p:cNvSpPr txBox="1"/>
          <p:nvPr/>
        </p:nvSpPr>
        <p:spPr>
          <a:xfrm>
            <a:off x="436727" y="1378424"/>
            <a:ext cx="8325135" cy="5124480"/>
          </a:xfrm>
          <a:prstGeom prst="rect">
            <a:avLst/>
          </a:prstGeom>
          <a:noFill/>
        </p:spPr>
        <p:txBody>
          <a:bodyPr wrap="square" rtlCol="0">
            <a:spAutoFit/>
          </a:bodyPr>
          <a:lstStyle/>
          <a:p>
            <a:pPr algn="l"/>
            <a:r>
              <a:rPr lang="en-US" sz="2000" b="1" dirty="0" smtClean="0"/>
              <a:t>MAC Address</a:t>
            </a:r>
          </a:p>
          <a:p>
            <a:pPr marL="342900" indent="-342900" algn="l" defTabSz="814388">
              <a:lnSpc>
                <a:spcPct val="95000"/>
              </a:lnSpc>
              <a:spcBef>
                <a:spcPct val="35000"/>
              </a:spcBef>
              <a:buClr>
                <a:srgbClr val="708CA1"/>
              </a:buClr>
              <a:buFont typeface="Wingdings" pitchFamily="2" charset="2"/>
              <a:buChar char="§"/>
              <a:tabLst>
                <a:tab pos="3149600" algn="l"/>
              </a:tabLst>
            </a:pPr>
            <a:r>
              <a:rPr lang="en-US" sz="2000" dirty="0">
                <a:latin typeface="+mn-lt"/>
              </a:rPr>
              <a:t>This address does not change </a:t>
            </a:r>
          </a:p>
          <a:p>
            <a:pPr marL="342900" indent="-342900" algn="l" defTabSz="814388">
              <a:lnSpc>
                <a:spcPct val="95000"/>
              </a:lnSpc>
              <a:spcBef>
                <a:spcPct val="35000"/>
              </a:spcBef>
              <a:buClr>
                <a:srgbClr val="708CA1"/>
              </a:buClr>
              <a:buFont typeface="Wingdings" pitchFamily="2" charset="2"/>
              <a:buChar char="§"/>
              <a:tabLst>
                <a:tab pos="3149600" algn="l"/>
              </a:tabLst>
            </a:pPr>
            <a:r>
              <a:rPr lang="en-US" sz="2000" dirty="0">
                <a:latin typeface="+mn-lt"/>
              </a:rPr>
              <a:t>Similar to the name of a person</a:t>
            </a:r>
          </a:p>
          <a:p>
            <a:pPr marL="342900" indent="-342900" algn="l" defTabSz="814388">
              <a:lnSpc>
                <a:spcPct val="95000"/>
              </a:lnSpc>
              <a:spcBef>
                <a:spcPct val="35000"/>
              </a:spcBef>
              <a:buClr>
                <a:srgbClr val="708CA1"/>
              </a:buClr>
              <a:buFont typeface="Wingdings" pitchFamily="2" charset="2"/>
              <a:buChar char="§"/>
              <a:tabLst>
                <a:tab pos="3149600" algn="l"/>
              </a:tabLst>
            </a:pPr>
            <a:r>
              <a:rPr lang="en-US" sz="2000" dirty="0">
                <a:latin typeface="+mn-lt"/>
              </a:rPr>
              <a:t>Known as physical address because physically assigned to the host NIC </a:t>
            </a:r>
          </a:p>
          <a:p>
            <a:pPr algn="l"/>
            <a:endParaRPr lang="en-US" sz="2000" dirty="0" smtClean="0"/>
          </a:p>
          <a:p>
            <a:pPr algn="l"/>
            <a:r>
              <a:rPr lang="en-US" sz="2000" b="1" dirty="0" smtClean="0"/>
              <a:t>IP Address</a:t>
            </a:r>
          </a:p>
          <a:p>
            <a:pPr marL="342900" indent="-342900" algn="l" defTabSz="814388">
              <a:lnSpc>
                <a:spcPct val="95000"/>
              </a:lnSpc>
              <a:spcBef>
                <a:spcPct val="35000"/>
              </a:spcBef>
              <a:buClr>
                <a:srgbClr val="708CA1"/>
              </a:buClr>
              <a:buFont typeface="Wingdings" pitchFamily="2" charset="2"/>
              <a:buChar char="§"/>
              <a:tabLst>
                <a:tab pos="3149600" algn="l"/>
              </a:tabLst>
            </a:pPr>
            <a:r>
              <a:rPr lang="en-US" sz="2000" dirty="0">
                <a:latin typeface="+mn-lt"/>
              </a:rPr>
              <a:t>Similar to the address of a person </a:t>
            </a:r>
          </a:p>
          <a:p>
            <a:pPr marL="342900" indent="-342900" algn="l" defTabSz="814388">
              <a:lnSpc>
                <a:spcPct val="95000"/>
              </a:lnSpc>
              <a:spcBef>
                <a:spcPct val="35000"/>
              </a:spcBef>
              <a:buClr>
                <a:srgbClr val="708CA1"/>
              </a:buClr>
              <a:buFont typeface="Wingdings" pitchFamily="2" charset="2"/>
              <a:buChar char="§"/>
              <a:tabLst>
                <a:tab pos="3149600" algn="l"/>
              </a:tabLst>
            </a:pPr>
            <a:r>
              <a:rPr lang="en-US" sz="2000" dirty="0">
                <a:latin typeface="+mn-lt"/>
              </a:rPr>
              <a:t>Based on where the host is actually located </a:t>
            </a:r>
          </a:p>
          <a:p>
            <a:pPr marL="342900" indent="-342900" algn="l" defTabSz="814388">
              <a:lnSpc>
                <a:spcPct val="95000"/>
              </a:lnSpc>
              <a:spcBef>
                <a:spcPct val="35000"/>
              </a:spcBef>
              <a:buClr>
                <a:srgbClr val="708CA1"/>
              </a:buClr>
              <a:buFont typeface="Wingdings" pitchFamily="2" charset="2"/>
              <a:buChar char="§"/>
              <a:tabLst>
                <a:tab pos="3149600" algn="l"/>
              </a:tabLst>
            </a:pPr>
            <a:r>
              <a:rPr lang="en-US" sz="2000" dirty="0">
                <a:latin typeface="+mn-lt"/>
              </a:rPr>
              <a:t>Known as a logical address because assigned logically</a:t>
            </a:r>
          </a:p>
          <a:p>
            <a:pPr marL="342900" indent="-342900" algn="l" defTabSz="814388">
              <a:lnSpc>
                <a:spcPct val="95000"/>
              </a:lnSpc>
              <a:spcBef>
                <a:spcPct val="35000"/>
              </a:spcBef>
              <a:buClr>
                <a:srgbClr val="708CA1"/>
              </a:buClr>
              <a:buFont typeface="Wingdings" pitchFamily="2" charset="2"/>
              <a:buChar char="§"/>
              <a:tabLst>
                <a:tab pos="3149600" algn="l"/>
              </a:tabLst>
            </a:pPr>
            <a:r>
              <a:rPr lang="en-US" sz="2000" dirty="0">
                <a:latin typeface="+mn-lt"/>
              </a:rPr>
              <a:t>Assigned to each host by a network administrator</a:t>
            </a:r>
          </a:p>
          <a:p>
            <a:pPr algn="l"/>
            <a:endParaRPr lang="en-US" sz="2000" dirty="0" smtClean="0"/>
          </a:p>
          <a:p>
            <a:pPr algn="l"/>
            <a:r>
              <a:rPr lang="en-US" sz="2000" dirty="0" smtClean="0"/>
              <a:t>Both </a:t>
            </a:r>
            <a:r>
              <a:rPr lang="en-US" sz="2000" dirty="0"/>
              <a:t>the physical MAC and logical IP addresses are required for a computer to communicate </a:t>
            </a:r>
            <a:r>
              <a:rPr lang="en-US" sz="2000" dirty="0" smtClean="0"/>
              <a:t>just </a:t>
            </a:r>
            <a:r>
              <a:rPr lang="en-US" sz="2000" dirty="0"/>
              <a:t>like both the name and address of a person are required to send a </a:t>
            </a:r>
            <a:r>
              <a:rPr lang="en-US" sz="2000" dirty="0" smtClean="0"/>
              <a:t>letter.</a:t>
            </a:r>
            <a:endParaRPr lang="en-US" sz="2000" dirty="0"/>
          </a:p>
        </p:txBody>
      </p:sp>
    </p:spTree>
    <p:extLst>
      <p:ext uri="{BB962C8B-B14F-4D97-AF65-F5344CB8AC3E}">
        <p14:creationId xmlns:p14="http://schemas.microsoft.com/office/powerpoint/2010/main" val="1020686650"/>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371843" y="367096"/>
            <a:ext cx="8772157" cy="838200"/>
          </a:xfrm>
        </p:spPr>
        <p:txBody>
          <a:bodyPr/>
          <a:lstStyle/>
          <a:p>
            <a:pPr eaLnBrk="1" hangingPunct="1"/>
            <a:r>
              <a:rPr lang="en-US" sz="1800" dirty="0">
                <a:latin typeface="Arial" charset="0"/>
              </a:rPr>
              <a:t>Ethernet MAC</a:t>
            </a:r>
            <a:r>
              <a:rPr lang="en-US" sz="1800" dirty="0" smtClean="0">
                <a:latin typeface="Arial" charset="0"/>
              </a:rPr>
              <a:t/>
            </a:r>
            <a:br>
              <a:rPr lang="en-US" sz="1800" dirty="0" smtClean="0">
                <a:latin typeface="Arial" charset="0"/>
              </a:rPr>
            </a:br>
            <a:r>
              <a:rPr lang="en-US" dirty="0" smtClean="0">
                <a:latin typeface="Arial" charset="0"/>
              </a:rPr>
              <a:t>End-to-End Connectivity, MAC, and IP</a:t>
            </a:r>
            <a:endParaRPr lang="en-US" dirty="0">
              <a:latin typeface="Arial" charset="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772" y="2424112"/>
            <a:ext cx="7277178" cy="172703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TextBox 1"/>
          <p:cNvSpPr txBox="1"/>
          <p:nvPr/>
        </p:nvSpPr>
        <p:spPr>
          <a:xfrm>
            <a:off x="941812" y="1869715"/>
            <a:ext cx="6892005" cy="424732"/>
          </a:xfrm>
          <a:prstGeom prst="rect">
            <a:avLst/>
          </a:prstGeom>
          <a:noFill/>
        </p:spPr>
        <p:txBody>
          <a:bodyPr wrap="square" rtlCol="0">
            <a:spAutoFit/>
          </a:bodyPr>
          <a:lstStyle/>
          <a:p>
            <a:r>
              <a:rPr lang="en-US" b="1" dirty="0" smtClean="0"/>
              <a:t>IP Packet Encapsulated in an Ethernet Frame</a:t>
            </a:r>
            <a:endParaRPr lang="en-US" b="1" dirty="0"/>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772" y="4484426"/>
            <a:ext cx="7250824" cy="174128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70527796"/>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371843" y="407187"/>
            <a:ext cx="8772157" cy="838200"/>
          </a:xfrm>
        </p:spPr>
        <p:txBody>
          <a:bodyPr/>
          <a:lstStyle/>
          <a:p>
            <a:pPr eaLnBrk="1" hangingPunct="1"/>
            <a:r>
              <a:rPr lang="en-US" sz="1800" dirty="0">
                <a:latin typeface="Arial" charset="0"/>
              </a:rPr>
              <a:t>Ethernet MAC</a:t>
            </a:r>
            <a:r>
              <a:rPr lang="en-US" sz="1800" dirty="0" smtClean="0">
                <a:latin typeface="Arial" charset="0"/>
              </a:rPr>
              <a:t/>
            </a:r>
            <a:br>
              <a:rPr lang="en-US" sz="1800" dirty="0" smtClean="0">
                <a:latin typeface="Arial" charset="0"/>
              </a:rPr>
            </a:br>
            <a:r>
              <a:rPr lang="en-US" sz="2800" dirty="0" smtClean="0">
                <a:latin typeface="Arial" charset="0"/>
              </a:rPr>
              <a:t>End-to-End Connectivity, MAC, and IP (cont.)</a:t>
            </a:r>
            <a:endParaRPr lang="en-US" sz="2800" dirty="0">
              <a:latin typeface="Arial" charset="0"/>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1043" y="1586551"/>
            <a:ext cx="6671009" cy="484247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687946826"/>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a:xfrm>
            <a:off x="371843" y="353449"/>
            <a:ext cx="8772157" cy="838200"/>
          </a:xfrm>
        </p:spPr>
        <p:txBody>
          <a:bodyPr/>
          <a:lstStyle/>
          <a:p>
            <a:pPr eaLnBrk="1" hangingPunct="1"/>
            <a:r>
              <a:rPr lang="en-US" dirty="0">
                <a:latin typeface="Arial" charset="0"/>
              </a:rPr>
              <a:t>Chapter 4</a:t>
            </a:r>
          </a:p>
        </p:txBody>
      </p:sp>
      <p:sp>
        <p:nvSpPr>
          <p:cNvPr id="9218" name="Rectangle 3"/>
          <p:cNvSpPr>
            <a:spLocks noGrp="1" noChangeArrowheads="1"/>
          </p:cNvSpPr>
          <p:nvPr>
            <p:ph idx="1"/>
          </p:nvPr>
        </p:nvSpPr>
        <p:spPr>
          <a:xfrm>
            <a:off x="410323" y="1415684"/>
            <a:ext cx="7832925" cy="4927394"/>
          </a:xfrm>
        </p:spPr>
        <p:txBody>
          <a:bodyPr/>
          <a:lstStyle/>
          <a:p>
            <a:pPr marL="0" indent="0" eaLnBrk="1" hangingPunct="1">
              <a:buNone/>
            </a:pPr>
            <a:r>
              <a:rPr lang="en-US" sz="1800" dirty="0">
                <a:latin typeface="Arial" charset="0"/>
              </a:rPr>
              <a:t>4</a:t>
            </a:r>
            <a:r>
              <a:rPr lang="en-US" sz="1800" dirty="0" smtClean="0">
                <a:latin typeface="Arial" charset="0"/>
              </a:rPr>
              <a:t>.0  Introduction</a:t>
            </a:r>
          </a:p>
          <a:p>
            <a:pPr marL="0" indent="0" eaLnBrk="1" hangingPunct="1">
              <a:buNone/>
            </a:pPr>
            <a:r>
              <a:rPr lang="en-US" sz="1800" dirty="0">
                <a:latin typeface="Arial" charset="0"/>
              </a:rPr>
              <a:t>4</a:t>
            </a:r>
            <a:r>
              <a:rPr lang="en-US" sz="1800" dirty="0" smtClean="0">
                <a:latin typeface="Arial" charset="0"/>
              </a:rPr>
              <a:t>.1  Ethernet Protocol</a:t>
            </a:r>
            <a:endParaRPr lang="en-US" sz="1800" dirty="0">
              <a:latin typeface="Arial" charset="0"/>
            </a:endParaRPr>
          </a:p>
          <a:p>
            <a:pPr marL="0" indent="0" eaLnBrk="1" hangingPunct="1">
              <a:buNone/>
            </a:pPr>
            <a:r>
              <a:rPr lang="en-US" sz="1800" dirty="0">
                <a:latin typeface="Arial" charset="0"/>
              </a:rPr>
              <a:t>4</a:t>
            </a:r>
            <a:r>
              <a:rPr lang="en-US" sz="1800" dirty="0" smtClean="0">
                <a:latin typeface="Arial" charset="0"/>
              </a:rPr>
              <a:t>.2  Address Resolution Protocol</a:t>
            </a:r>
            <a:endParaRPr lang="en-US" sz="1800" dirty="0">
              <a:latin typeface="Arial" charset="0"/>
            </a:endParaRPr>
          </a:p>
          <a:p>
            <a:pPr marL="0" indent="0" eaLnBrk="1" hangingPunct="1">
              <a:buNone/>
            </a:pPr>
            <a:r>
              <a:rPr lang="en-US" sz="1800" dirty="0">
                <a:latin typeface="Arial" charset="0"/>
              </a:rPr>
              <a:t>4</a:t>
            </a:r>
            <a:r>
              <a:rPr lang="en-US" sz="1800" dirty="0" smtClean="0">
                <a:latin typeface="Arial" charset="0"/>
              </a:rPr>
              <a:t>.3  LAN Switches</a:t>
            </a:r>
            <a:endParaRPr lang="en-US" sz="1800" dirty="0">
              <a:latin typeface="Arial" charset="0"/>
            </a:endParaRPr>
          </a:p>
          <a:p>
            <a:pPr marL="0" indent="0" eaLnBrk="1" hangingPunct="1">
              <a:buNone/>
            </a:pPr>
            <a:r>
              <a:rPr lang="en-US" sz="1800" dirty="0">
                <a:latin typeface="Arial" charset="0"/>
              </a:rPr>
              <a:t>4</a:t>
            </a:r>
            <a:r>
              <a:rPr lang="en-US" sz="1800" dirty="0" smtClean="0">
                <a:latin typeface="Arial" charset="0"/>
              </a:rPr>
              <a:t>.4  Summary</a:t>
            </a:r>
            <a:endParaRPr lang="en-US" sz="1800" dirty="0">
              <a:latin typeface="Arial"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a:t>4</a:t>
            </a:r>
            <a:r>
              <a:rPr lang="en-US" sz="2400" dirty="0" smtClean="0"/>
              <a:t>.2 Address Resolution Protocol</a:t>
            </a:r>
            <a:endParaRPr lang="en-US" sz="2400" dirty="0" smtClean="0">
              <a:solidFill>
                <a:schemeClr val="folHlink"/>
              </a:solidFill>
            </a:endParaRPr>
          </a:p>
        </p:txBody>
      </p:sp>
    </p:spTree>
    <p:extLst>
      <p:ext uri="{BB962C8B-B14F-4D97-AF65-F5344CB8AC3E}">
        <p14:creationId xmlns:p14="http://schemas.microsoft.com/office/powerpoint/2010/main" val="1275033805"/>
      </p:ext>
    </p:extLst>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398588" y="394392"/>
            <a:ext cx="8772157" cy="838200"/>
          </a:xfrm>
        </p:spPr>
        <p:txBody>
          <a:bodyPr/>
          <a:lstStyle/>
          <a:p>
            <a:pPr eaLnBrk="1" hangingPunct="1"/>
            <a:r>
              <a:rPr lang="en-US" sz="1800" dirty="0" smtClean="0">
                <a:latin typeface="Arial" charset="0"/>
              </a:rPr>
              <a:t>ARP</a:t>
            </a:r>
            <a:r>
              <a:rPr lang="en-US" dirty="0">
                <a:latin typeface="Arial" charset="0"/>
              </a:rPr>
              <a:t/>
            </a:r>
            <a:br>
              <a:rPr lang="en-US" dirty="0">
                <a:latin typeface="Arial" charset="0"/>
              </a:rPr>
            </a:br>
            <a:r>
              <a:rPr lang="en-US" dirty="0" smtClean="0">
                <a:latin typeface="Arial" charset="0"/>
              </a:rPr>
              <a:t>Introduction to ARP</a:t>
            </a:r>
            <a:endParaRPr lang="en-US" dirty="0">
              <a:latin typeface="Arial" charset="0"/>
            </a:endParaRPr>
          </a:p>
        </p:txBody>
      </p:sp>
      <p:sp>
        <p:nvSpPr>
          <p:cNvPr id="5" name="Content Placeholder 2"/>
          <p:cNvSpPr txBox="1">
            <a:spLocks/>
          </p:cNvSpPr>
          <p:nvPr/>
        </p:nvSpPr>
        <p:spPr bwMode="auto">
          <a:xfrm>
            <a:off x="423081" y="1488350"/>
            <a:ext cx="8501933" cy="508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Font typeface="Wingdings" charset="0"/>
              <a:buNone/>
            </a:pPr>
            <a:r>
              <a:rPr lang="en-US" sz="2000" b="1" dirty="0" smtClean="0"/>
              <a:t>ARP Purpose </a:t>
            </a:r>
          </a:p>
          <a:p>
            <a:pPr>
              <a:buFont typeface="Wingdings" pitchFamily="2" charset="2"/>
              <a:buChar char="§"/>
            </a:pPr>
            <a:r>
              <a:rPr lang="en-US" sz="2000" dirty="0" smtClean="0"/>
              <a:t>Sending node needs a way to find the MAC address of the destination for a given Ethernet link</a:t>
            </a:r>
          </a:p>
          <a:p>
            <a:pPr marL="0" indent="0">
              <a:buFont typeface="Wingdings" charset="0"/>
              <a:buNone/>
            </a:pPr>
            <a:endParaRPr lang="en-US" sz="2000" dirty="0" smtClean="0"/>
          </a:p>
          <a:p>
            <a:pPr marL="0" indent="0">
              <a:buFont typeface="Wingdings" charset="0"/>
              <a:buNone/>
            </a:pPr>
            <a:r>
              <a:rPr lang="en-US" sz="2000" dirty="0" smtClean="0"/>
              <a:t>The ARP protocol provides two basic functions:</a:t>
            </a:r>
          </a:p>
          <a:p>
            <a:r>
              <a:rPr lang="en-US" sz="2000" dirty="0" smtClean="0"/>
              <a:t>Resolving IPv4 addresses to MAC addresses</a:t>
            </a:r>
          </a:p>
          <a:p>
            <a:r>
              <a:rPr lang="en-US" sz="2000" dirty="0" smtClean="0"/>
              <a:t>Maintaining a table of mappings</a:t>
            </a:r>
          </a:p>
          <a:p>
            <a:endParaRPr lang="en-US" sz="2000" dirty="0"/>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425884" y="394392"/>
            <a:ext cx="8772157" cy="838200"/>
          </a:xfrm>
        </p:spPr>
        <p:txBody>
          <a:bodyPr/>
          <a:lstStyle/>
          <a:p>
            <a:pPr eaLnBrk="1" hangingPunct="1"/>
            <a:r>
              <a:rPr lang="en-US" sz="1800" dirty="0" smtClean="0">
                <a:latin typeface="Arial" charset="0"/>
              </a:rPr>
              <a:t>ARP</a:t>
            </a:r>
            <a:r>
              <a:rPr lang="en-US" dirty="0">
                <a:latin typeface="Arial" charset="0"/>
              </a:rPr>
              <a:t/>
            </a:r>
            <a:br>
              <a:rPr lang="en-US" dirty="0">
                <a:latin typeface="Arial" charset="0"/>
              </a:rPr>
            </a:br>
            <a:r>
              <a:rPr lang="en-US" dirty="0" smtClean="0">
                <a:latin typeface="Arial" charset="0"/>
              </a:rPr>
              <a:t>Introduction to ARP (cont.)</a:t>
            </a:r>
            <a:endParaRPr lang="en-US" dirty="0">
              <a:latin typeface="Arial" charset="0"/>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468" y="1346884"/>
            <a:ext cx="7334878" cy="51037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1627238"/>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412236" y="367096"/>
            <a:ext cx="8772157" cy="838200"/>
          </a:xfrm>
        </p:spPr>
        <p:txBody>
          <a:bodyPr/>
          <a:lstStyle/>
          <a:p>
            <a:pPr eaLnBrk="1" hangingPunct="1"/>
            <a:r>
              <a:rPr lang="en-US" sz="1800" dirty="0" smtClean="0">
                <a:latin typeface="Arial" charset="0"/>
              </a:rPr>
              <a:t>ARP</a:t>
            </a:r>
            <a:r>
              <a:rPr lang="en-US" dirty="0">
                <a:latin typeface="Arial" charset="0"/>
              </a:rPr>
              <a:t/>
            </a:r>
            <a:br>
              <a:rPr lang="en-US" dirty="0">
                <a:latin typeface="Arial" charset="0"/>
              </a:rPr>
            </a:br>
            <a:r>
              <a:rPr lang="en-US" dirty="0" err="1" smtClean="0">
                <a:latin typeface="Arial" charset="0"/>
              </a:rPr>
              <a:t>ARP</a:t>
            </a:r>
            <a:r>
              <a:rPr lang="en-US" dirty="0" smtClean="0">
                <a:latin typeface="Arial" charset="0"/>
              </a:rPr>
              <a:t> Functions/Operation</a:t>
            </a:r>
            <a:endParaRPr lang="en-US" dirty="0">
              <a:latin typeface="Arial" charset="0"/>
            </a:endParaRPr>
          </a:p>
        </p:txBody>
      </p:sp>
      <p:sp>
        <p:nvSpPr>
          <p:cNvPr id="2" name="TextBox 1"/>
          <p:cNvSpPr txBox="1"/>
          <p:nvPr/>
        </p:nvSpPr>
        <p:spPr>
          <a:xfrm>
            <a:off x="387108" y="1418432"/>
            <a:ext cx="8403771" cy="4862870"/>
          </a:xfrm>
          <a:prstGeom prst="rect">
            <a:avLst/>
          </a:prstGeom>
          <a:noFill/>
        </p:spPr>
        <p:txBody>
          <a:bodyPr wrap="square" rtlCol="0">
            <a:spAutoFit/>
          </a:bodyPr>
          <a:lstStyle/>
          <a:p>
            <a:pPr algn="l"/>
            <a:r>
              <a:rPr lang="en-US" sz="2000" b="1" dirty="0"/>
              <a:t>ARP Table </a:t>
            </a:r>
          </a:p>
          <a:p>
            <a:pPr marL="236538" indent="-236538" algn="l" defTabSz="814388">
              <a:lnSpc>
                <a:spcPct val="95000"/>
              </a:lnSpc>
              <a:spcBef>
                <a:spcPct val="50000"/>
              </a:spcBef>
              <a:buClr>
                <a:srgbClr val="708CA1"/>
              </a:buClr>
              <a:buFont typeface="Wingdings" charset="0"/>
              <a:buChar char="§"/>
            </a:pPr>
            <a:r>
              <a:rPr lang="en-US" sz="2000" dirty="0" smtClean="0">
                <a:latin typeface="+mn-lt"/>
              </a:rPr>
              <a:t>Used </a:t>
            </a:r>
            <a:r>
              <a:rPr lang="en-US" sz="2000" dirty="0">
                <a:latin typeface="+mn-lt"/>
              </a:rPr>
              <a:t>to find the data link layer address that is mapped to the destination IPv4 </a:t>
            </a:r>
            <a:r>
              <a:rPr lang="en-US" sz="2000" dirty="0" smtClean="0">
                <a:latin typeface="+mn-lt"/>
              </a:rPr>
              <a:t>address.</a:t>
            </a:r>
            <a:endParaRPr lang="en-US" sz="2000" dirty="0">
              <a:latin typeface="+mn-lt"/>
            </a:endParaRPr>
          </a:p>
          <a:p>
            <a:pPr marL="236538" indent="-236538" algn="l" defTabSz="814388">
              <a:lnSpc>
                <a:spcPct val="95000"/>
              </a:lnSpc>
              <a:spcBef>
                <a:spcPct val="50000"/>
              </a:spcBef>
              <a:buClr>
                <a:srgbClr val="708CA1"/>
              </a:buClr>
              <a:buFont typeface="Wingdings" charset="0"/>
              <a:buChar char="§"/>
            </a:pPr>
            <a:r>
              <a:rPr lang="en-US" sz="2000" dirty="0">
                <a:latin typeface="+mn-lt"/>
              </a:rPr>
              <a:t>As a node receives frames from the media, it records the source IP and MAC address as a mapping in the ARP </a:t>
            </a:r>
            <a:r>
              <a:rPr lang="en-US" sz="2000" dirty="0" smtClean="0">
                <a:latin typeface="+mn-lt"/>
              </a:rPr>
              <a:t>table.</a:t>
            </a:r>
            <a:endParaRPr lang="en-US" sz="2000" dirty="0">
              <a:latin typeface="+mn-lt"/>
            </a:endParaRPr>
          </a:p>
          <a:p>
            <a:pPr algn="l"/>
            <a:endParaRPr lang="en-US" sz="2000" dirty="0" smtClean="0"/>
          </a:p>
          <a:p>
            <a:pPr algn="l"/>
            <a:r>
              <a:rPr lang="en-US" sz="2000" b="1" dirty="0"/>
              <a:t>ARP Request</a:t>
            </a:r>
          </a:p>
          <a:p>
            <a:pPr marL="236538" indent="-236538" algn="l" defTabSz="814388">
              <a:lnSpc>
                <a:spcPct val="95000"/>
              </a:lnSpc>
              <a:spcBef>
                <a:spcPct val="50000"/>
              </a:spcBef>
              <a:buClr>
                <a:srgbClr val="708CA1"/>
              </a:buClr>
              <a:buFont typeface="Wingdings" charset="0"/>
              <a:buChar char="§"/>
            </a:pPr>
            <a:r>
              <a:rPr lang="en-US" sz="2000" dirty="0" smtClean="0">
                <a:latin typeface="+mn-lt"/>
              </a:rPr>
              <a:t>Layer </a:t>
            </a:r>
            <a:r>
              <a:rPr lang="en-US" sz="2000" dirty="0">
                <a:latin typeface="+mn-lt"/>
              </a:rPr>
              <a:t>2 broadcast to all devices on the Ethernet </a:t>
            </a:r>
            <a:r>
              <a:rPr lang="en-US" sz="2000" dirty="0" smtClean="0">
                <a:latin typeface="+mn-lt"/>
              </a:rPr>
              <a:t>LAN.</a:t>
            </a:r>
            <a:endParaRPr lang="en-US" sz="2000" dirty="0">
              <a:latin typeface="+mn-lt"/>
            </a:endParaRPr>
          </a:p>
          <a:p>
            <a:pPr marL="236538" indent="-236538" algn="l" defTabSz="814388">
              <a:lnSpc>
                <a:spcPct val="95000"/>
              </a:lnSpc>
              <a:spcBef>
                <a:spcPct val="50000"/>
              </a:spcBef>
              <a:buClr>
                <a:srgbClr val="708CA1"/>
              </a:buClr>
              <a:buFont typeface="Wingdings" charset="0"/>
              <a:buChar char="§"/>
            </a:pPr>
            <a:r>
              <a:rPr lang="en-US" sz="2000" dirty="0">
                <a:latin typeface="+mn-lt"/>
              </a:rPr>
              <a:t>The node that matches the IP address in the broadcast will </a:t>
            </a:r>
            <a:r>
              <a:rPr lang="en-US" sz="2000" dirty="0" smtClean="0">
                <a:latin typeface="+mn-lt"/>
              </a:rPr>
              <a:t>reply.</a:t>
            </a:r>
          </a:p>
          <a:p>
            <a:pPr marL="236538" indent="-236538" algn="l" defTabSz="814388">
              <a:lnSpc>
                <a:spcPct val="95000"/>
              </a:lnSpc>
              <a:spcBef>
                <a:spcPct val="50000"/>
              </a:spcBef>
              <a:buClr>
                <a:srgbClr val="708CA1"/>
              </a:buClr>
              <a:buFont typeface="Wingdings" charset="0"/>
              <a:buChar char="§"/>
            </a:pPr>
            <a:r>
              <a:rPr lang="en-US" sz="2000" dirty="0"/>
              <a:t>If no device responds to the ARP request, the packet is dropped because a frame cannot be </a:t>
            </a:r>
            <a:r>
              <a:rPr lang="en-US" sz="2000" dirty="0" smtClean="0"/>
              <a:t>created.</a:t>
            </a:r>
            <a:endParaRPr lang="en-US" sz="2000" dirty="0">
              <a:latin typeface="+mn-lt"/>
            </a:endParaRPr>
          </a:p>
          <a:p>
            <a:pPr algn="l"/>
            <a:endParaRPr lang="en-US" sz="2000" dirty="0" smtClean="0"/>
          </a:p>
          <a:p>
            <a:pPr algn="l"/>
            <a:r>
              <a:rPr lang="en-US" sz="2000" b="1" dirty="0"/>
              <a:t>Note</a:t>
            </a:r>
            <a:r>
              <a:rPr lang="en-US" sz="2000" dirty="0"/>
              <a:t>: Static map entries can be entered in an ARP table, but this is rarely done.</a:t>
            </a:r>
          </a:p>
        </p:txBody>
      </p:sp>
    </p:spTree>
    <p:extLst>
      <p:ext uri="{BB962C8B-B14F-4D97-AF65-F5344CB8AC3E}">
        <p14:creationId xmlns:p14="http://schemas.microsoft.com/office/powerpoint/2010/main" val="3560924210"/>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439532" y="380744"/>
            <a:ext cx="8772157" cy="838200"/>
          </a:xfrm>
        </p:spPr>
        <p:txBody>
          <a:bodyPr/>
          <a:lstStyle/>
          <a:p>
            <a:pPr eaLnBrk="1" hangingPunct="1"/>
            <a:r>
              <a:rPr lang="en-US" sz="1800" dirty="0" smtClean="0">
                <a:latin typeface="Arial" charset="0"/>
              </a:rPr>
              <a:t>ARP</a:t>
            </a:r>
            <a:r>
              <a:rPr lang="en-US" dirty="0">
                <a:latin typeface="Arial" charset="0"/>
              </a:rPr>
              <a:t/>
            </a:r>
            <a:br>
              <a:rPr lang="en-US" dirty="0">
                <a:latin typeface="Arial" charset="0"/>
              </a:rPr>
            </a:br>
            <a:r>
              <a:rPr lang="en-US" dirty="0" err="1" smtClean="0">
                <a:latin typeface="Arial" charset="0"/>
              </a:rPr>
              <a:t>ARP</a:t>
            </a:r>
            <a:r>
              <a:rPr lang="en-US" dirty="0" smtClean="0">
                <a:latin typeface="Arial" charset="0"/>
              </a:rPr>
              <a:t> Operation</a:t>
            </a:r>
            <a:endParaRPr lang="en-US" dirty="0">
              <a:latin typeface="Arial" charset="0"/>
            </a:endParaRP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9072" y="1262063"/>
            <a:ext cx="6034878" cy="50568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59595219"/>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en-US" sz="1800" dirty="0" smtClean="0">
                <a:latin typeface="Arial" charset="0"/>
              </a:rPr>
              <a:t>ARP</a:t>
            </a:r>
            <a:r>
              <a:rPr lang="en-US" dirty="0">
                <a:latin typeface="Arial" charset="0"/>
              </a:rPr>
              <a:t/>
            </a:r>
            <a:br>
              <a:rPr lang="en-US" dirty="0">
                <a:latin typeface="Arial" charset="0"/>
              </a:rPr>
            </a:br>
            <a:r>
              <a:rPr lang="en-US" dirty="0" err="1" smtClean="0">
                <a:latin typeface="Arial" charset="0"/>
              </a:rPr>
              <a:t>ARP</a:t>
            </a:r>
            <a:r>
              <a:rPr lang="en-US" dirty="0" smtClean="0">
                <a:latin typeface="Arial" charset="0"/>
              </a:rPr>
              <a:t> Operation </a:t>
            </a:r>
            <a:r>
              <a:rPr lang="en-US" dirty="0">
                <a:latin typeface="Arial" charset="0"/>
              </a:rPr>
              <a:t>(cont.)</a:t>
            </a:r>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0396" y="1396982"/>
            <a:ext cx="6103994" cy="501958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114270809"/>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412236" y="394392"/>
            <a:ext cx="8772157" cy="838200"/>
          </a:xfrm>
        </p:spPr>
        <p:txBody>
          <a:bodyPr/>
          <a:lstStyle/>
          <a:p>
            <a:pPr eaLnBrk="1" hangingPunct="1"/>
            <a:r>
              <a:rPr lang="en-US" sz="1800" dirty="0" smtClean="0">
                <a:latin typeface="Arial" charset="0"/>
              </a:rPr>
              <a:t>ARP</a:t>
            </a:r>
            <a:r>
              <a:rPr lang="en-US" dirty="0">
                <a:latin typeface="Arial" charset="0"/>
              </a:rPr>
              <a:t/>
            </a:r>
            <a:br>
              <a:rPr lang="en-US" dirty="0">
                <a:latin typeface="Arial" charset="0"/>
              </a:rPr>
            </a:br>
            <a:r>
              <a:rPr lang="en-US" dirty="0" err="1" smtClean="0">
                <a:latin typeface="Arial" charset="0"/>
              </a:rPr>
              <a:t>ARP</a:t>
            </a:r>
            <a:r>
              <a:rPr lang="en-US" dirty="0" smtClean="0">
                <a:latin typeface="Arial" charset="0"/>
              </a:rPr>
              <a:t> Operation </a:t>
            </a:r>
            <a:r>
              <a:rPr lang="en-US" dirty="0">
                <a:latin typeface="Arial" charset="0"/>
              </a:rPr>
              <a:t>(cont.)</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6331" y="1397261"/>
            <a:ext cx="5971497" cy="512636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79549725"/>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453180" y="339800"/>
            <a:ext cx="8772157" cy="838200"/>
          </a:xfrm>
        </p:spPr>
        <p:txBody>
          <a:bodyPr/>
          <a:lstStyle/>
          <a:p>
            <a:pPr eaLnBrk="1" hangingPunct="1"/>
            <a:r>
              <a:rPr lang="en-US" sz="1800" dirty="0" smtClean="0">
                <a:latin typeface="Arial" charset="0"/>
              </a:rPr>
              <a:t>ARP</a:t>
            </a:r>
            <a:r>
              <a:rPr lang="en-US" dirty="0">
                <a:latin typeface="Arial" charset="0"/>
              </a:rPr>
              <a:t/>
            </a:r>
            <a:br>
              <a:rPr lang="en-US" dirty="0">
                <a:latin typeface="Arial" charset="0"/>
              </a:rPr>
            </a:br>
            <a:r>
              <a:rPr lang="en-US" dirty="0" err="1" smtClean="0">
                <a:latin typeface="Arial" charset="0"/>
              </a:rPr>
              <a:t>ARP</a:t>
            </a:r>
            <a:r>
              <a:rPr lang="en-US" dirty="0" smtClean="0">
                <a:latin typeface="Arial" charset="0"/>
              </a:rPr>
              <a:t> Operation </a:t>
            </a:r>
            <a:r>
              <a:rPr lang="en-US" dirty="0">
                <a:latin typeface="Arial" charset="0"/>
              </a:rPr>
              <a:t>(cont.)</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9869" y="1284775"/>
            <a:ext cx="6418412" cy="546096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58690888"/>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en-US" sz="1800" dirty="0" smtClean="0">
                <a:latin typeface="Arial" charset="0"/>
              </a:rPr>
              <a:t>ARP</a:t>
            </a:r>
            <a:r>
              <a:rPr lang="en-US" dirty="0">
                <a:latin typeface="Arial" charset="0"/>
              </a:rPr>
              <a:t/>
            </a:r>
            <a:br>
              <a:rPr lang="en-US" dirty="0">
                <a:latin typeface="Arial" charset="0"/>
              </a:rPr>
            </a:br>
            <a:r>
              <a:rPr lang="en-US" dirty="0" err="1" smtClean="0">
                <a:latin typeface="Arial" charset="0"/>
              </a:rPr>
              <a:t>ARP</a:t>
            </a:r>
            <a:r>
              <a:rPr lang="en-US" dirty="0" smtClean="0">
                <a:latin typeface="Arial" charset="0"/>
              </a:rPr>
              <a:t> </a:t>
            </a:r>
            <a:r>
              <a:rPr lang="en-US" dirty="0">
                <a:latin typeface="Arial" charset="0"/>
              </a:rPr>
              <a:t>Functions/Operation (cont.)</a:t>
            </a:r>
          </a:p>
        </p:txBody>
      </p:sp>
      <p:pic>
        <p:nvPicPr>
          <p:cNvPr id="1331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766"/>
          <a:stretch/>
        </p:blipFill>
        <p:spPr bwMode="auto">
          <a:xfrm>
            <a:off x="1505731" y="1423507"/>
            <a:ext cx="5995208" cy="497729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624833653"/>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a:xfrm>
            <a:off x="371843" y="394392"/>
            <a:ext cx="8772157" cy="838200"/>
          </a:xfrm>
        </p:spPr>
        <p:txBody>
          <a:bodyPr/>
          <a:lstStyle/>
          <a:p>
            <a:pPr eaLnBrk="1" hangingPunct="1"/>
            <a:r>
              <a:rPr lang="en-US" sz="1800" dirty="0" smtClean="0">
                <a:latin typeface="Arial" charset="0"/>
              </a:rPr>
              <a:t>ARP</a:t>
            </a:r>
            <a:r>
              <a:rPr lang="en-US" dirty="0">
                <a:latin typeface="Arial" charset="0"/>
              </a:rPr>
              <a:t/>
            </a:r>
            <a:br>
              <a:rPr lang="en-US" dirty="0">
                <a:latin typeface="Arial" charset="0"/>
              </a:rPr>
            </a:br>
            <a:r>
              <a:rPr lang="en-US" dirty="0" err="1" smtClean="0">
                <a:latin typeface="Arial" charset="0"/>
              </a:rPr>
              <a:t>ARP</a:t>
            </a:r>
            <a:r>
              <a:rPr lang="en-US" dirty="0" smtClean="0">
                <a:latin typeface="Arial" charset="0"/>
              </a:rPr>
              <a:t> Role in Remote Communication</a:t>
            </a:r>
            <a:endParaRPr lang="en-US" dirty="0">
              <a:latin typeface="Arial" charset="0"/>
            </a:endParaRPr>
          </a:p>
        </p:txBody>
      </p:sp>
      <p:sp>
        <p:nvSpPr>
          <p:cNvPr id="2" name="TextBox 1"/>
          <p:cNvSpPr txBox="1"/>
          <p:nvPr/>
        </p:nvSpPr>
        <p:spPr>
          <a:xfrm>
            <a:off x="418918" y="1513241"/>
            <a:ext cx="8299414" cy="3139321"/>
          </a:xfrm>
          <a:prstGeom prst="rect">
            <a:avLst/>
          </a:prstGeom>
          <a:noFill/>
        </p:spPr>
        <p:txBody>
          <a:bodyPr wrap="square" rtlCol="0">
            <a:spAutoFit/>
          </a:bodyPr>
          <a:lstStyle/>
          <a:p>
            <a:pPr marL="342900" indent="-342900" algn="l">
              <a:buFont typeface="Wingdings" pitchFamily="2" charset="2"/>
              <a:buChar char="§"/>
            </a:pPr>
            <a:r>
              <a:rPr lang="en-US" sz="2000" dirty="0" smtClean="0"/>
              <a:t>If </a:t>
            </a:r>
            <a:r>
              <a:rPr lang="en-US" sz="2000" dirty="0"/>
              <a:t>the destination IPv4 host is on the local network, the frame will use the MAC address of this device as the destination MAC </a:t>
            </a:r>
            <a:r>
              <a:rPr lang="en-US" sz="2000" dirty="0" smtClean="0"/>
              <a:t>address.</a:t>
            </a:r>
            <a:endParaRPr lang="en-US" sz="2000" dirty="0"/>
          </a:p>
          <a:p>
            <a:pPr marL="342900" indent="-342900" algn="l">
              <a:buFont typeface="Wingdings" pitchFamily="2" charset="2"/>
              <a:buChar char="§"/>
            </a:pPr>
            <a:endParaRPr lang="en-US" sz="2000" dirty="0" smtClean="0"/>
          </a:p>
          <a:p>
            <a:pPr marL="342900" indent="-342900" algn="l">
              <a:buFont typeface="Wingdings" pitchFamily="2" charset="2"/>
              <a:buChar char="§"/>
            </a:pPr>
            <a:r>
              <a:rPr lang="en-US" sz="2000" dirty="0" smtClean="0"/>
              <a:t>If </a:t>
            </a:r>
            <a:r>
              <a:rPr lang="en-US" sz="2000" dirty="0"/>
              <a:t>the destination IPv4 host is not on the local network, t</a:t>
            </a:r>
            <a:r>
              <a:rPr lang="en-US" sz="2000" dirty="0" smtClean="0"/>
              <a:t>he source </a:t>
            </a:r>
            <a:r>
              <a:rPr lang="en-US" sz="2000" dirty="0"/>
              <a:t>uses the ARP process to determine a MAC address for the router interface serving as the </a:t>
            </a:r>
            <a:r>
              <a:rPr lang="en-US" sz="2000" dirty="0" smtClean="0"/>
              <a:t>gateway.</a:t>
            </a:r>
            <a:endParaRPr lang="en-US" sz="2000" dirty="0"/>
          </a:p>
          <a:p>
            <a:pPr marL="342900" indent="-342900" algn="l">
              <a:buFont typeface="Wingdings" pitchFamily="2" charset="2"/>
              <a:buChar char="§"/>
            </a:pPr>
            <a:endParaRPr lang="en-US" sz="2000" dirty="0"/>
          </a:p>
          <a:p>
            <a:pPr marL="342900" indent="-342900" algn="l">
              <a:buFont typeface="Wingdings" pitchFamily="2" charset="2"/>
              <a:buChar char="§"/>
            </a:pPr>
            <a:r>
              <a:rPr lang="en-US" sz="2000" dirty="0" smtClean="0"/>
              <a:t>In </a:t>
            </a:r>
            <a:r>
              <a:rPr lang="en-US" sz="2000" dirty="0"/>
              <a:t>the event that the gateway entry is not in the table, </a:t>
            </a:r>
            <a:r>
              <a:rPr lang="en-US" sz="2000" dirty="0" smtClean="0"/>
              <a:t>an </a:t>
            </a:r>
            <a:r>
              <a:rPr lang="en-US" sz="2000" dirty="0"/>
              <a:t>ARP </a:t>
            </a:r>
            <a:r>
              <a:rPr lang="en-US" sz="2000" dirty="0" smtClean="0"/>
              <a:t>request is used </a:t>
            </a:r>
            <a:r>
              <a:rPr lang="en-US" sz="2000" dirty="0"/>
              <a:t>to retrieve the MAC address associated with the IP address of the router </a:t>
            </a:r>
            <a:r>
              <a:rPr lang="en-US" sz="2000" dirty="0" smtClean="0"/>
              <a:t>interface.</a:t>
            </a:r>
            <a:endParaRPr lang="en-US" sz="2000" dirty="0"/>
          </a:p>
          <a:p>
            <a:endParaRPr lang="en-US" sz="2000" dirty="0"/>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a:t>4</a:t>
            </a:r>
            <a:r>
              <a:rPr lang="en-US" sz="2400" dirty="0" smtClean="0"/>
              <a:t>.1  Ethernet Protocol</a:t>
            </a:r>
            <a:endParaRPr lang="en-US" sz="2400" dirty="0" smtClean="0">
              <a:solidFill>
                <a:schemeClr val="folHlink"/>
              </a:solidFill>
            </a:endParaRPr>
          </a:p>
        </p:txBody>
      </p:sp>
    </p:spTree>
    <p:extLst>
      <p:ext uri="{BB962C8B-B14F-4D97-AF65-F5344CB8AC3E}">
        <p14:creationId xmlns:p14="http://schemas.microsoft.com/office/powerpoint/2010/main" val="2604281973"/>
      </p:ext>
    </p:extLst>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a:xfrm>
            <a:off x="367294" y="394392"/>
            <a:ext cx="8772157" cy="838200"/>
          </a:xfrm>
        </p:spPr>
        <p:txBody>
          <a:bodyPr/>
          <a:lstStyle/>
          <a:p>
            <a:pPr eaLnBrk="1" hangingPunct="1"/>
            <a:r>
              <a:rPr lang="en-US" sz="1800" dirty="0" smtClean="0">
                <a:latin typeface="Arial" charset="0"/>
              </a:rPr>
              <a:t>ARP</a:t>
            </a:r>
            <a:r>
              <a:rPr lang="en-US" dirty="0">
                <a:latin typeface="Arial" charset="0"/>
              </a:rPr>
              <a:t/>
            </a:r>
            <a:br>
              <a:rPr lang="en-US" dirty="0">
                <a:latin typeface="Arial" charset="0"/>
              </a:rPr>
            </a:br>
            <a:r>
              <a:rPr lang="en-US" dirty="0" smtClean="0">
                <a:latin typeface="Arial" charset="0"/>
              </a:rPr>
              <a:t>Removing Entries from an ARP Table</a:t>
            </a:r>
            <a:endParaRPr lang="en-US" dirty="0">
              <a:latin typeface="Arial" charset="0"/>
            </a:endParaRPr>
          </a:p>
        </p:txBody>
      </p:sp>
      <p:sp>
        <p:nvSpPr>
          <p:cNvPr id="5" name="TextBox 4"/>
          <p:cNvSpPr txBox="1"/>
          <p:nvPr/>
        </p:nvSpPr>
        <p:spPr>
          <a:xfrm>
            <a:off x="304800" y="1544186"/>
            <a:ext cx="2418874" cy="4723264"/>
          </a:xfrm>
          <a:prstGeom prst="rect">
            <a:avLst/>
          </a:prstGeom>
          <a:noFill/>
        </p:spPr>
        <p:txBody>
          <a:bodyPr wrap="square" rtlCol="0">
            <a:spAutoFit/>
          </a:bodyPr>
          <a:lstStyle/>
          <a:p>
            <a:pPr marL="236538" indent="-236538" algn="l" defTabSz="814388">
              <a:lnSpc>
                <a:spcPct val="95000"/>
              </a:lnSpc>
              <a:spcBef>
                <a:spcPct val="50000"/>
              </a:spcBef>
              <a:buClr>
                <a:srgbClr val="708CA1"/>
              </a:buClr>
              <a:buFont typeface="Wingdings" charset="0"/>
              <a:buChar char="§"/>
            </a:pPr>
            <a:r>
              <a:rPr lang="en-US" sz="2000" dirty="0" smtClean="0">
                <a:latin typeface="+mn-lt"/>
              </a:rPr>
              <a:t>The ARP </a:t>
            </a:r>
            <a:r>
              <a:rPr lang="en-US" sz="2000" dirty="0">
                <a:latin typeface="+mn-lt"/>
              </a:rPr>
              <a:t>cache timer removes ARP entries that have not been used for a specified period of </a:t>
            </a:r>
            <a:r>
              <a:rPr lang="en-US" sz="2000" dirty="0" smtClean="0">
                <a:latin typeface="+mn-lt"/>
              </a:rPr>
              <a:t>time.</a:t>
            </a:r>
            <a:endParaRPr lang="en-US" sz="2000" dirty="0">
              <a:latin typeface="+mn-lt"/>
            </a:endParaRPr>
          </a:p>
          <a:p>
            <a:pPr marL="236538" indent="-236538" algn="l" defTabSz="814388">
              <a:lnSpc>
                <a:spcPct val="95000"/>
              </a:lnSpc>
              <a:spcBef>
                <a:spcPct val="50000"/>
              </a:spcBef>
              <a:buClr>
                <a:srgbClr val="708CA1"/>
              </a:buClr>
              <a:buFont typeface="Wingdings" charset="0"/>
              <a:buChar char="§"/>
            </a:pPr>
            <a:r>
              <a:rPr lang="en-US" sz="2000" dirty="0">
                <a:latin typeface="+mn-lt"/>
              </a:rPr>
              <a:t>Commands may also be used to manually remove all or some of the entries in the ARP </a:t>
            </a:r>
            <a:r>
              <a:rPr lang="en-US" sz="2000" dirty="0" smtClean="0">
                <a:latin typeface="+mn-lt"/>
              </a:rPr>
              <a:t>table.</a:t>
            </a:r>
            <a:endParaRPr lang="en-US" sz="2000" dirty="0">
              <a:latin typeface="+mn-lt"/>
            </a:endParaRPr>
          </a:p>
          <a:p>
            <a:pPr algn="l"/>
            <a:endParaRPr lang="en-US" dirty="0"/>
          </a:p>
          <a:p>
            <a:pPr algn="l"/>
            <a:endParaRPr lang="en-US" dirty="0"/>
          </a:p>
        </p:txBody>
      </p:sp>
      <p:pic>
        <p:nvPicPr>
          <p:cNvPr id="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723674" y="1579765"/>
            <a:ext cx="6223378" cy="468768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eaLnBrk="1" hangingPunct="1"/>
            <a:r>
              <a:rPr lang="en-US" sz="1800" dirty="0" smtClean="0">
                <a:latin typeface="Arial" charset="0"/>
              </a:rPr>
              <a:t>ARP</a:t>
            </a:r>
            <a:r>
              <a:rPr lang="en-US" dirty="0" smtClean="0">
                <a:latin typeface="Arial" charset="0"/>
              </a:rPr>
              <a:t/>
            </a:r>
            <a:br>
              <a:rPr lang="en-US" dirty="0" smtClean="0">
                <a:latin typeface="Arial" charset="0"/>
              </a:rPr>
            </a:br>
            <a:r>
              <a:rPr lang="en-US" dirty="0" err="1" smtClean="0">
                <a:latin typeface="Arial" charset="0"/>
              </a:rPr>
              <a:t>ARP</a:t>
            </a:r>
            <a:r>
              <a:rPr lang="en-US" dirty="0" smtClean="0">
                <a:latin typeface="Arial" charset="0"/>
              </a:rPr>
              <a:t> Tables on Networking Devices</a:t>
            </a:r>
            <a:endParaRPr lang="en-US" dirty="0">
              <a:latin typeface="Arial" charset="0"/>
            </a:endParaRP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1225" y="1376710"/>
            <a:ext cx="6361550" cy="25136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1225" y="4089862"/>
            <a:ext cx="6447676" cy="24178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eaLnBrk="1" hangingPunct="1"/>
            <a:r>
              <a:rPr lang="en-US" sz="1800" dirty="0" smtClean="0">
                <a:latin typeface="Arial" charset="0"/>
              </a:rPr>
              <a:t>ARP Issues</a:t>
            </a:r>
            <a:br>
              <a:rPr lang="en-US" sz="1800" dirty="0" smtClean="0">
                <a:latin typeface="Arial" charset="0"/>
              </a:rPr>
            </a:br>
            <a:r>
              <a:rPr lang="en-US" dirty="0" smtClean="0">
                <a:latin typeface="Arial" charset="0"/>
              </a:rPr>
              <a:t>How ARP Can Create Problems</a:t>
            </a:r>
            <a:endParaRPr lang="en-US" dirty="0">
              <a:latin typeface="Arial" charset="0"/>
            </a:endParaRP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931" y="1440321"/>
            <a:ext cx="6535523" cy="520985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110371000"/>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a:xfrm>
            <a:off x="446124" y="394392"/>
            <a:ext cx="8772157" cy="838200"/>
          </a:xfrm>
        </p:spPr>
        <p:txBody>
          <a:bodyPr/>
          <a:lstStyle/>
          <a:p>
            <a:pPr eaLnBrk="1" hangingPunct="1"/>
            <a:r>
              <a:rPr lang="en-US" sz="1800" dirty="0" smtClean="0">
                <a:latin typeface="Arial" charset="0"/>
              </a:rPr>
              <a:t>ARP Issues</a:t>
            </a:r>
            <a:br>
              <a:rPr lang="en-US" sz="1800" dirty="0" smtClean="0">
                <a:latin typeface="Arial" charset="0"/>
              </a:rPr>
            </a:br>
            <a:r>
              <a:rPr lang="en-US" dirty="0" smtClean="0">
                <a:latin typeface="Arial" charset="0"/>
              </a:rPr>
              <a:t>Mitigating ARP Problems</a:t>
            </a:r>
            <a:endParaRPr lang="en-US" dirty="0">
              <a:latin typeface="Arial"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521" y="1412985"/>
            <a:ext cx="6453188" cy="519736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84954065"/>
      </p:ext>
    </p:extLst>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a:t>4</a:t>
            </a:r>
            <a:r>
              <a:rPr lang="en-US" sz="2400" dirty="0" smtClean="0"/>
              <a:t>.3 LAN Switches</a:t>
            </a:r>
            <a:endParaRPr lang="en-US" sz="2400" dirty="0" smtClean="0">
              <a:solidFill>
                <a:schemeClr val="folHlink"/>
              </a:solidFill>
            </a:endParaRPr>
          </a:p>
        </p:txBody>
      </p:sp>
    </p:spTree>
    <p:extLst>
      <p:ext uri="{BB962C8B-B14F-4D97-AF65-F5344CB8AC3E}">
        <p14:creationId xmlns:p14="http://schemas.microsoft.com/office/powerpoint/2010/main" val="3746105004"/>
      </p:ext>
    </p:extLst>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458427" y="378627"/>
            <a:ext cx="8772157" cy="838200"/>
          </a:xfrm>
        </p:spPr>
        <p:txBody>
          <a:bodyPr/>
          <a:lstStyle/>
          <a:p>
            <a:pPr eaLnBrk="1" hangingPunct="1"/>
            <a:r>
              <a:rPr lang="en-US" sz="1800" dirty="0" smtClean="0">
                <a:latin typeface="Arial" charset="0"/>
              </a:rPr>
              <a:t>Switching</a:t>
            </a:r>
            <a:r>
              <a:rPr lang="en-US" dirty="0">
                <a:latin typeface="Arial" charset="0"/>
              </a:rPr>
              <a:t/>
            </a:r>
            <a:br>
              <a:rPr lang="en-US" dirty="0">
                <a:latin typeface="Arial" charset="0"/>
              </a:rPr>
            </a:br>
            <a:r>
              <a:rPr lang="en-US" dirty="0" smtClean="0">
                <a:latin typeface="Arial" charset="0"/>
              </a:rPr>
              <a:t>Switch Port Fundamentals</a:t>
            </a:r>
            <a:endParaRPr lang="en-US" dirty="0">
              <a:latin typeface="Arial" charset="0"/>
            </a:endParaRPr>
          </a:p>
        </p:txBody>
      </p:sp>
      <p:sp>
        <p:nvSpPr>
          <p:cNvPr id="2" name="TextBox 1"/>
          <p:cNvSpPr txBox="1"/>
          <p:nvPr/>
        </p:nvSpPr>
        <p:spPr>
          <a:xfrm>
            <a:off x="520261" y="1538514"/>
            <a:ext cx="8301920" cy="2970044"/>
          </a:xfrm>
          <a:prstGeom prst="rect">
            <a:avLst/>
          </a:prstGeom>
          <a:noFill/>
        </p:spPr>
        <p:txBody>
          <a:bodyPr wrap="square" rtlCol="0">
            <a:spAutoFit/>
          </a:bodyPr>
          <a:lstStyle/>
          <a:p>
            <a:pPr algn="l"/>
            <a:r>
              <a:rPr lang="en-US" sz="2000" b="1" dirty="0" smtClean="0"/>
              <a:t>Layer 2 LAN Switch</a:t>
            </a:r>
          </a:p>
          <a:p>
            <a:pPr algn="l">
              <a:spcBef>
                <a:spcPts val="600"/>
              </a:spcBef>
            </a:pPr>
            <a:endParaRPr lang="en-US" sz="2000" dirty="0"/>
          </a:p>
          <a:p>
            <a:pPr marL="342900" indent="-342900" algn="l">
              <a:spcBef>
                <a:spcPts val="600"/>
              </a:spcBef>
              <a:buFont typeface="Wingdings" pitchFamily="2" charset="2"/>
              <a:buChar char="§"/>
            </a:pPr>
            <a:r>
              <a:rPr lang="en-US" sz="2000" dirty="0" smtClean="0"/>
              <a:t>Connects end devices to a central intermediate device on </a:t>
            </a:r>
            <a:r>
              <a:rPr lang="en-US" sz="2000" dirty="0"/>
              <a:t>most Ethernet </a:t>
            </a:r>
            <a:r>
              <a:rPr lang="en-US" sz="2000" dirty="0" smtClean="0"/>
              <a:t>networks</a:t>
            </a:r>
            <a:endParaRPr lang="en-US" sz="2000" dirty="0"/>
          </a:p>
          <a:p>
            <a:pPr marL="342900" indent="-342900" algn="l">
              <a:spcBef>
                <a:spcPts val="600"/>
              </a:spcBef>
              <a:buFont typeface="Wingdings" pitchFamily="2" charset="2"/>
              <a:buChar char="§"/>
            </a:pPr>
            <a:r>
              <a:rPr lang="en-US" sz="2000" dirty="0"/>
              <a:t>P</a:t>
            </a:r>
            <a:r>
              <a:rPr lang="en-US" sz="2000" dirty="0" smtClean="0"/>
              <a:t>erforms </a:t>
            </a:r>
            <a:r>
              <a:rPr lang="en-US" sz="2000" dirty="0"/>
              <a:t>switching and filtering based </a:t>
            </a:r>
            <a:r>
              <a:rPr lang="en-US" sz="2000" dirty="0" smtClean="0"/>
              <a:t>only on the MAC address</a:t>
            </a:r>
          </a:p>
          <a:p>
            <a:pPr marL="342900" indent="-342900" algn="l">
              <a:spcBef>
                <a:spcPts val="600"/>
              </a:spcBef>
              <a:buFont typeface="Wingdings" pitchFamily="2" charset="2"/>
              <a:buChar char="§"/>
            </a:pPr>
            <a:r>
              <a:rPr lang="en-US" sz="2000" dirty="0"/>
              <a:t>B</a:t>
            </a:r>
            <a:r>
              <a:rPr lang="en-US" sz="2000" dirty="0" smtClean="0"/>
              <a:t>uilds </a:t>
            </a:r>
            <a:r>
              <a:rPr lang="en-US" sz="2000" dirty="0"/>
              <a:t>a MAC address table that it uses to make forwarding </a:t>
            </a:r>
            <a:r>
              <a:rPr lang="en-US" sz="2000" dirty="0" smtClean="0"/>
              <a:t>decisions</a:t>
            </a:r>
          </a:p>
          <a:p>
            <a:pPr marL="342900" indent="-342900" algn="l">
              <a:spcBef>
                <a:spcPts val="600"/>
              </a:spcBef>
              <a:buFont typeface="Wingdings" pitchFamily="2" charset="2"/>
              <a:buChar char="§"/>
            </a:pPr>
            <a:r>
              <a:rPr lang="en-US" sz="2000" dirty="0" smtClean="0"/>
              <a:t>Depends on </a:t>
            </a:r>
            <a:r>
              <a:rPr lang="en-US" sz="2000" dirty="0"/>
              <a:t>routers to pass data between </a:t>
            </a:r>
            <a:r>
              <a:rPr lang="en-US" sz="2000" dirty="0" smtClean="0"/>
              <a:t>IP </a:t>
            </a:r>
            <a:r>
              <a:rPr lang="en-US" sz="2000" dirty="0" err="1" smtClean="0"/>
              <a:t>subnetworks</a:t>
            </a:r>
            <a:endParaRPr lang="en-US" sz="2000" dirty="0"/>
          </a:p>
          <a:p>
            <a:pPr algn="l"/>
            <a:endParaRPr lang="en-US" sz="2000" dirty="0"/>
          </a:p>
        </p:txBody>
      </p:sp>
    </p:spTree>
    <p:extLst>
      <p:ext uri="{BB962C8B-B14F-4D97-AF65-F5344CB8AC3E}">
        <p14:creationId xmlns:p14="http://schemas.microsoft.com/office/powerpoint/2010/main" val="833850446"/>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430358" y="394392"/>
            <a:ext cx="8772157" cy="838200"/>
          </a:xfrm>
        </p:spPr>
        <p:txBody>
          <a:bodyPr/>
          <a:lstStyle/>
          <a:p>
            <a:pPr eaLnBrk="1" hangingPunct="1"/>
            <a:r>
              <a:rPr lang="en-US" sz="1800" dirty="0" smtClean="0">
                <a:latin typeface="Arial" charset="0"/>
              </a:rPr>
              <a:t>Switching</a:t>
            </a:r>
            <a:r>
              <a:rPr lang="en-US" dirty="0">
                <a:latin typeface="Arial" charset="0"/>
              </a:rPr>
              <a:t/>
            </a:r>
            <a:br>
              <a:rPr lang="en-US" dirty="0">
                <a:latin typeface="Arial" charset="0"/>
              </a:rPr>
            </a:br>
            <a:r>
              <a:rPr lang="en-US" dirty="0" smtClean="0">
                <a:latin typeface="Arial" charset="0"/>
              </a:rPr>
              <a:t>Switch MAC Address Table</a:t>
            </a:r>
            <a:endParaRPr lang="en-US" dirty="0">
              <a:latin typeface="Arial" charset="0"/>
            </a:endParaRPr>
          </a:p>
        </p:txBody>
      </p:sp>
      <p:sp>
        <p:nvSpPr>
          <p:cNvPr id="2" name="TextBox 1"/>
          <p:cNvSpPr txBox="1"/>
          <p:nvPr/>
        </p:nvSpPr>
        <p:spPr>
          <a:xfrm>
            <a:off x="463710" y="4255074"/>
            <a:ext cx="8679543" cy="2262158"/>
          </a:xfrm>
          <a:prstGeom prst="rect">
            <a:avLst/>
          </a:prstGeom>
          <a:noFill/>
        </p:spPr>
        <p:txBody>
          <a:bodyPr wrap="square" rtlCol="0">
            <a:spAutoFit/>
          </a:bodyPr>
          <a:lstStyle/>
          <a:p>
            <a:pPr marL="347663" indent="-347663" algn="l">
              <a:spcBef>
                <a:spcPts val="600"/>
              </a:spcBef>
            </a:pPr>
            <a:r>
              <a:rPr lang="en-US" sz="2000" b="1" dirty="0" smtClean="0"/>
              <a:t>1</a:t>
            </a:r>
            <a:r>
              <a:rPr lang="en-US" sz="2000" b="1" dirty="0"/>
              <a:t>.</a:t>
            </a:r>
            <a:r>
              <a:rPr lang="en-US" sz="2000" dirty="0"/>
              <a:t> The switch receives a broadcast frame from PC 1 on Port 1.</a:t>
            </a:r>
          </a:p>
          <a:p>
            <a:pPr marL="347663" indent="-347663" algn="l">
              <a:spcBef>
                <a:spcPts val="600"/>
              </a:spcBef>
            </a:pPr>
            <a:r>
              <a:rPr lang="en-US" sz="2000" b="1" dirty="0" smtClean="0"/>
              <a:t>2</a:t>
            </a:r>
            <a:r>
              <a:rPr lang="en-US" sz="2000" b="1" dirty="0"/>
              <a:t>.</a:t>
            </a:r>
            <a:r>
              <a:rPr lang="en-US" sz="2000" dirty="0"/>
              <a:t> The switch enters the source MAC address and the switch port that received the frame into the address table.</a:t>
            </a:r>
          </a:p>
          <a:p>
            <a:pPr marL="347663" indent="-347663" algn="l">
              <a:spcBef>
                <a:spcPts val="600"/>
              </a:spcBef>
            </a:pPr>
            <a:r>
              <a:rPr lang="en-US" sz="2000" b="1" dirty="0" smtClean="0"/>
              <a:t>3</a:t>
            </a:r>
            <a:r>
              <a:rPr lang="en-US" sz="2000" b="1" dirty="0"/>
              <a:t>.</a:t>
            </a:r>
            <a:r>
              <a:rPr lang="en-US" sz="2000" dirty="0"/>
              <a:t> Because the destination address is a broadcast, the switch floods the frame to all ports, except the port on which it received the frame.</a:t>
            </a:r>
          </a:p>
          <a:p>
            <a:pPr marL="347663" indent="-347663" algn="l">
              <a:spcBef>
                <a:spcPts val="600"/>
              </a:spcBef>
            </a:pPr>
            <a:r>
              <a:rPr lang="en-US" sz="2000" b="1" dirty="0" smtClean="0"/>
              <a:t>4</a:t>
            </a:r>
            <a:r>
              <a:rPr lang="en-US" sz="2000" b="1" dirty="0"/>
              <a:t>.</a:t>
            </a:r>
            <a:r>
              <a:rPr lang="en-US" sz="2000" dirty="0"/>
              <a:t> The destination device replies to the broadcast with a unicast frame addressed to PC </a:t>
            </a:r>
            <a:r>
              <a:rPr lang="en-US" sz="2000" dirty="0" smtClean="0"/>
              <a:t>1.</a:t>
            </a:r>
          </a:p>
        </p:txBody>
      </p:sp>
      <p:pic>
        <p:nvPicPr>
          <p:cNvPr id="14338"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79922" y="1269827"/>
            <a:ext cx="4435689" cy="290641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4339"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018430" y="2350491"/>
            <a:ext cx="1080595" cy="307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rotWithShape="1">
          <a:blip r:embed="rId5" cstate="email">
            <a:extLst>
              <a:ext uri="{28A0092B-C50C-407E-A947-70E740481C1C}">
                <a14:useLocalDpi xmlns:a14="http://schemas.microsoft.com/office/drawing/2010/main" val="0"/>
              </a:ext>
            </a:extLst>
          </a:blip>
          <a:srcRect t="6388"/>
          <a:stretch/>
        </p:blipFill>
        <p:spPr bwMode="auto">
          <a:xfrm>
            <a:off x="2580445" y="2790825"/>
            <a:ext cx="1142764" cy="7238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1" name="Picture 5"/>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763756" y="1269827"/>
            <a:ext cx="4313865" cy="290001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935865744"/>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461890" y="362860"/>
            <a:ext cx="8772157" cy="838200"/>
          </a:xfrm>
        </p:spPr>
        <p:txBody>
          <a:bodyPr/>
          <a:lstStyle/>
          <a:p>
            <a:pPr eaLnBrk="1" hangingPunct="1"/>
            <a:r>
              <a:rPr lang="en-US" sz="1800" dirty="0" smtClean="0">
                <a:latin typeface="Arial" charset="0"/>
              </a:rPr>
              <a:t>Switching</a:t>
            </a:r>
            <a:r>
              <a:rPr lang="en-US" dirty="0">
                <a:latin typeface="Arial" charset="0"/>
              </a:rPr>
              <a:t/>
            </a:r>
            <a:br>
              <a:rPr lang="en-US" dirty="0">
                <a:latin typeface="Arial" charset="0"/>
              </a:rPr>
            </a:br>
            <a:r>
              <a:rPr lang="en-US" dirty="0" smtClean="0">
                <a:latin typeface="Arial" charset="0"/>
              </a:rPr>
              <a:t>Switch MAC Address Table (cont.)</a:t>
            </a:r>
            <a:endParaRPr lang="en-US" dirty="0">
              <a:latin typeface="Arial" charset="0"/>
            </a:endParaRPr>
          </a:p>
        </p:txBody>
      </p:sp>
      <p:sp>
        <p:nvSpPr>
          <p:cNvPr id="2" name="TextBox 1"/>
          <p:cNvSpPr txBox="1"/>
          <p:nvPr/>
        </p:nvSpPr>
        <p:spPr>
          <a:xfrm>
            <a:off x="495240" y="4416257"/>
            <a:ext cx="8317683" cy="2031325"/>
          </a:xfrm>
          <a:prstGeom prst="rect">
            <a:avLst/>
          </a:prstGeom>
          <a:noFill/>
        </p:spPr>
        <p:txBody>
          <a:bodyPr wrap="square" rtlCol="0">
            <a:spAutoFit/>
          </a:bodyPr>
          <a:lstStyle/>
          <a:p>
            <a:pPr marL="347663" indent="-347663" algn="l"/>
            <a:r>
              <a:rPr lang="en-US" sz="2000" b="1" dirty="0" smtClean="0"/>
              <a:t>5</a:t>
            </a:r>
            <a:r>
              <a:rPr lang="en-US" sz="2000" b="1" dirty="0"/>
              <a:t>.</a:t>
            </a:r>
            <a:r>
              <a:rPr lang="en-US" sz="2000" dirty="0"/>
              <a:t> The switch enters the source MAC address of PC 2 and the port number of the switch port that received the frame into the address table. The destination address of the frame and its associated port is found in the MAC address table.</a:t>
            </a:r>
          </a:p>
          <a:p>
            <a:pPr marL="347663" indent="-347663" algn="l"/>
            <a:r>
              <a:rPr lang="en-US" sz="2000" b="1" dirty="0" smtClean="0"/>
              <a:t>6</a:t>
            </a:r>
            <a:r>
              <a:rPr lang="en-US" sz="2000" b="1" dirty="0"/>
              <a:t>.</a:t>
            </a:r>
            <a:r>
              <a:rPr lang="en-US" sz="2000" dirty="0"/>
              <a:t> The switch can now forward frames between source and destination devices without flooding, because it has entries in the address table that identify the associated ports</a:t>
            </a:r>
            <a:r>
              <a:rPr lang="en-US" sz="2000" dirty="0" smtClean="0"/>
              <a:t>.</a:t>
            </a:r>
            <a:endParaRPr lang="en-US" sz="2000" dirty="0"/>
          </a:p>
        </p:txBody>
      </p:sp>
      <p:pic>
        <p:nvPicPr>
          <p:cNvPr id="15362"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00547" y="1340072"/>
            <a:ext cx="4009872" cy="307805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5363"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606427" y="1324289"/>
            <a:ext cx="4105427" cy="308101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640017625"/>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461890" y="394392"/>
            <a:ext cx="8772157" cy="838200"/>
          </a:xfrm>
        </p:spPr>
        <p:txBody>
          <a:bodyPr/>
          <a:lstStyle/>
          <a:p>
            <a:pPr eaLnBrk="1" hangingPunct="1"/>
            <a:r>
              <a:rPr lang="en-US" sz="1800" dirty="0" smtClean="0">
                <a:latin typeface="Arial" charset="0"/>
              </a:rPr>
              <a:t>Switching</a:t>
            </a:r>
            <a:br>
              <a:rPr lang="en-US" sz="1800" dirty="0" smtClean="0">
                <a:latin typeface="Arial" charset="0"/>
              </a:rPr>
            </a:br>
            <a:r>
              <a:rPr lang="en-US" dirty="0" smtClean="0">
                <a:latin typeface="Arial" charset="0"/>
              </a:rPr>
              <a:t>Duplex Settings</a:t>
            </a:r>
            <a:endParaRPr lang="en-US" dirty="0">
              <a:latin typeface="Arial" charset="0"/>
            </a:endParaRP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640" y="1581977"/>
            <a:ext cx="7465963" cy="49684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414592" y="394392"/>
            <a:ext cx="8772157" cy="838200"/>
          </a:xfrm>
        </p:spPr>
        <p:txBody>
          <a:bodyPr/>
          <a:lstStyle/>
          <a:p>
            <a:pPr eaLnBrk="1" hangingPunct="1"/>
            <a:r>
              <a:rPr lang="en-US" sz="1800" dirty="0" smtClean="0">
                <a:latin typeface="Arial" charset="0"/>
              </a:rPr>
              <a:t>Switching</a:t>
            </a:r>
            <a:br>
              <a:rPr lang="en-US" sz="1800" dirty="0" smtClean="0">
                <a:latin typeface="Arial" charset="0"/>
              </a:rPr>
            </a:br>
            <a:r>
              <a:rPr lang="en-US" dirty="0" smtClean="0">
                <a:latin typeface="Arial" charset="0"/>
              </a:rPr>
              <a:t>Auto-MDIX</a:t>
            </a:r>
            <a:endParaRPr lang="en-US" dirty="0">
              <a:latin typeface="Arial"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900" y="1366759"/>
            <a:ext cx="5734050" cy="520786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528555159"/>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425884" y="394392"/>
            <a:ext cx="8772157" cy="838200"/>
          </a:xfrm>
        </p:spPr>
        <p:txBody>
          <a:bodyPr/>
          <a:lstStyle/>
          <a:p>
            <a:pPr eaLnBrk="1" hangingPunct="1"/>
            <a:r>
              <a:rPr lang="en-US" sz="1800" dirty="0" smtClean="0">
                <a:latin typeface="Arial" charset="0"/>
              </a:rPr>
              <a:t>Ethernet Operation</a:t>
            </a:r>
            <a:br>
              <a:rPr lang="en-US" sz="1800" dirty="0" smtClean="0">
                <a:latin typeface="Arial" charset="0"/>
              </a:rPr>
            </a:br>
            <a:r>
              <a:rPr lang="en-US" dirty="0" smtClean="0">
                <a:latin typeface="Arial" charset="0"/>
              </a:rPr>
              <a:t>LLC and MAC </a:t>
            </a:r>
            <a:r>
              <a:rPr lang="en-US" dirty="0" err="1" smtClean="0">
                <a:latin typeface="Arial" charset="0"/>
              </a:rPr>
              <a:t>Sublayers</a:t>
            </a:r>
            <a:endParaRPr lang="en-US" dirty="0">
              <a:latin typeface="Arial" charset="0"/>
            </a:endParaRPr>
          </a:p>
        </p:txBody>
      </p:sp>
      <p:sp>
        <p:nvSpPr>
          <p:cNvPr id="3" name="Content Placeholder 2"/>
          <p:cNvSpPr>
            <a:spLocks noGrp="1"/>
          </p:cNvSpPr>
          <p:nvPr>
            <p:ph idx="1"/>
          </p:nvPr>
        </p:nvSpPr>
        <p:spPr>
          <a:xfrm>
            <a:off x="417830" y="1379491"/>
            <a:ext cx="7934600" cy="4571365"/>
          </a:xfrm>
        </p:spPr>
        <p:txBody>
          <a:bodyPr/>
          <a:lstStyle/>
          <a:p>
            <a:pPr marL="0" indent="0">
              <a:buNone/>
            </a:pPr>
            <a:r>
              <a:rPr lang="en-US" sz="2000" b="1" dirty="0"/>
              <a:t>Ethernet</a:t>
            </a:r>
          </a:p>
          <a:p>
            <a:pPr marL="231775" lvl="1" indent="-231775">
              <a:buFont typeface="Wingdings" panose="05000000000000000000" pitchFamily="2" charset="2"/>
              <a:buChar char="§"/>
              <a:tabLst>
                <a:tab pos="231775" algn="l"/>
              </a:tabLst>
            </a:pPr>
            <a:r>
              <a:rPr lang="en-US" dirty="0"/>
              <a:t>One of the most widely used LAN technologies </a:t>
            </a:r>
          </a:p>
          <a:p>
            <a:pPr marL="231775" lvl="1" indent="-231775">
              <a:buFont typeface="Wingdings" panose="05000000000000000000" pitchFamily="2" charset="2"/>
              <a:buChar char="§"/>
              <a:tabLst>
                <a:tab pos="231775" algn="l"/>
              </a:tabLst>
            </a:pPr>
            <a:r>
              <a:rPr lang="en-US" dirty="0" smtClean="0"/>
              <a:t>Operates </a:t>
            </a:r>
            <a:r>
              <a:rPr lang="en-US" dirty="0"/>
              <a:t>in the data link layer and the physical </a:t>
            </a:r>
            <a:r>
              <a:rPr lang="en-US" dirty="0" smtClean="0"/>
              <a:t>layer </a:t>
            </a:r>
          </a:p>
          <a:p>
            <a:pPr marL="231775" lvl="1" indent="-231775">
              <a:buFont typeface="Wingdings" panose="05000000000000000000" pitchFamily="2" charset="2"/>
              <a:buChar char="§"/>
              <a:tabLst>
                <a:tab pos="231775" algn="l"/>
              </a:tabLst>
            </a:pPr>
            <a:r>
              <a:rPr lang="en-US" dirty="0"/>
              <a:t>F</a:t>
            </a:r>
            <a:r>
              <a:rPr lang="en-US" dirty="0" smtClean="0"/>
              <a:t>amily </a:t>
            </a:r>
            <a:r>
              <a:rPr lang="en-US" dirty="0"/>
              <a:t>of networking technologies that are defined in the IEEE 802.2 and 802.3 </a:t>
            </a:r>
            <a:r>
              <a:rPr lang="en-US" dirty="0" smtClean="0"/>
              <a:t>standards</a:t>
            </a:r>
          </a:p>
          <a:p>
            <a:pPr marL="231775" lvl="1" indent="-231775">
              <a:buFont typeface="Wingdings" panose="05000000000000000000" pitchFamily="2" charset="2"/>
              <a:buChar char="§"/>
              <a:tabLst>
                <a:tab pos="231775" algn="l"/>
              </a:tabLst>
            </a:pPr>
            <a:r>
              <a:rPr lang="en-US" dirty="0" smtClean="0"/>
              <a:t>Supports </a:t>
            </a:r>
            <a:r>
              <a:rPr lang="en-US" dirty="0"/>
              <a:t>data bandwidths of 10, 100, 1000, 10,000, 40,000, and 100,000 Mbps (100 </a:t>
            </a:r>
            <a:r>
              <a:rPr lang="en-US" dirty="0" err="1"/>
              <a:t>Gbps</a:t>
            </a:r>
            <a:r>
              <a:rPr lang="en-US" dirty="0" smtClean="0"/>
              <a:t>)</a:t>
            </a:r>
            <a:endParaRPr lang="en-US" dirty="0"/>
          </a:p>
          <a:p>
            <a:pPr marL="0" indent="0">
              <a:buNone/>
            </a:pPr>
            <a:r>
              <a:rPr lang="en-US" sz="2000" b="1" dirty="0"/>
              <a:t>Ethernet </a:t>
            </a:r>
            <a:r>
              <a:rPr lang="en-US" sz="2000" b="1" dirty="0" smtClean="0"/>
              <a:t>Standards</a:t>
            </a:r>
            <a:endParaRPr lang="en-US" sz="2000" b="1" dirty="0"/>
          </a:p>
          <a:p>
            <a:pPr marL="231775" lvl="1" indent="-231775">
              <a:buFont typeface="Wingdings" panose="05000000000000000000" pitchFamily="2" charset="2"/>
              <a:buChar char="§"/>
            </a:pPr>
            <a:r>
              <a:rPr lang="en-US" dirty="0" smtClean="0"/>
              <a:t>Define Layer </a:t>
            </a:r>
            <a:r>
              <a:rPr lang="en-US" dirty="0"/>
              <a:t>2 protocols </a:t>
            </a:r>
            <a:r>
              <a:rPr lang="en-US" dirty="0" smtClean="0"/>
              <a:t>and Layer </a:t>
            </a:r>
            <a:r>
              <a:rPr lang="en-US" dirty="0"/>
              <a:t>1 </a:t>
            </a:r>
            <a:r>
              <a:rPr lang="en-US" dirty="0" smtClean="0"/>
              <a:t>technologies</a:t>
            </a:r>
          </a:p>
          <a:p>
            <a:pPr marL="231775" lvl="1" indent="-231775">
              <a:buFont typeface="Wingdings" panose="05000000000000000000" pitchFamily="2" charset="2"/>
              <a:buChar char="§"/>
            </a:pPr>
            <a:r>
              <a:rPr lang="en-US" dirty="0"/>
              <a:t>T</a:t>
            </a:r>
            <a:r>
              <a:rPr lang="en-US" dirty="0" smtClean="0"/>
              <a:t>wo </a:t>
            </a:r>
            <a:r>
              <a:rPr lang="en-US" dirty="0"/>
              <a:t>separate sub layers of the data link layer to operate – Logical link control (LLC) and the MAC </a:t>
            </a:r>
            <a:r>
              <a:rPr lang="en-US" dirty="0" err="1" smtClean="0"/>
              <a:t>sublayers</a:t>
            </a:r>
            <a:endParaRPr lang="en-US" dirty="0"/>
          </a:p>
        </p:txBody>
      </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a:xfrm>
            <a:off x="509188" y="394392"/>
            <a:ext cx="8772157" cy="838200"/>
          </a:xfrm>
        </p:spPr>
        <p:txBody>
          <a:bodyPr/>
          <a:lstStyle/>
          <a:p>
            <a:pPr eaLnBrk="1" hangingPunct="1"/>
            <a:r>
              <a:rPr lang="en-US" sz="1800" dirty="0" smtClean="0">
                <a:latin typeface="Arial" charset="0"/>
              </a:rPr>
              <a:t>Switching</a:t>
            </a:r>
            <a:r>
              <a:rPr lang="en-US" dirty="0">
                <a:latin typeface="Arial" charset="0"/>
              </a:rPr>
              <a:t/>
            </a:r>
            <a:br>
              <a:rPr lang="en-US" dirty="0">
                <a:latin typeface="Arial" charset="0"/>
              </a:rPr>
            </a:br>
            <a:r>
              <a:rPr lang="en-US" sz="2800" dirty="0" smtClean="0">
                <a:latin typeface="Arial" charset="0"/>
              </a:rPr>
              <a:t>Frame Forwarding Methods on Cisco Switches</a:t>
            </a:r>
            <a:endParaRPr lang="en-US" sz="2800" dirty="0">
              <a:latin typeface="Arial" charset="0"/>
            </a:endParaRPr>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7072" y="1707307"/>
            <a:ext cx="4919364" cy="497612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a:xfrm>
            <a:off x="371843" y="394392"/>
            <a:ext cx="8772157" cy="838200"/>
          </a:xfrm>
        </p:spPr>
        <p:txBody>
          <a:bodyPr/>
          <a:lstStyle/>
          <a:p>
            <a:pPr eaLnBrk="1" hangingPunct="1"/>
            <a:r>
              <a:rPr lang="en-US" sz="1800" dirty="0" smtClean="0">
                <a:latin typeface="Arial" charset="0"/>
              </a:rPr>
              <a:t>Switching</a:t>
            </a:r>
            <a:r>
              <a:rPr lang="en-US" dirty="0">
                <a:latin typeface="Arial" charset="0"/>
              </a:rPr>
              <a:t/>
            </a:r>
            <a:br>
              <a:rPr lang="en-US" dirty="0">
                <a:latin typeface="Arial" charset="0"/>
              </a:rPr>
            </a:br>
            <a:r>
              <a:rPr lang="en-US" sz="2800" dirty="0" smtClean="0">
                <a:latin typeface="Arial" charset="0"/>
              </a:rPr>
              <a:t>Cut-through Switching</a:t>
            </a:r>
            <a:endParaRPr lang="en-US" sz="2800" dirty="0">
              <a:latin typeface="Arial" charset="0"/>
            </a:endParaRPr>
          </a:p>
        </p:txBody>
      </p:sp>
      <p:sp>
        <p:nvSpPr>
          <p:cNvPr id="3" name="Rectangle 2"/>
          <p:cNvSpPr/>
          <p:nvPr/>
        </p:nvSpPr>
        <p:spPr>
          <a:xfrm>
            <a:off x="376090" y="1679040"/>
            <a:ext cx="3235262" cy="4247317"/>
          </a:xfrm>
          <a:prstGeom prst="rect">
            <a:avLst/>
          </a:prstGeom>
        </p:spPr>
        <p:txBody>
          <a:bodyPr wrap="square">
            <a:spAutoFit/>
          </a:bodyPr>
          <a:lstStyle/>
          <a:p>
            <a:pPr algn="l"/>
            <a:r>
              <a:rPr lang="en-US" sz="2000" b="1" dirty="0" smtClean="0"/>
              <a:t>Fast-forward </a:t>
            </a:r>
            <a:r>
              <a:rPr lang="en-US" sz="2000" b="1" dirty="0"/>
              <a:t>switching</a:t>
            </a:r>
            <a:r>
              <a:rPr lang="en-US" sz="2000" dirty="0"/>
              <a:t>: </a:t>
            </a:r>
            <a:endParaRPr lang="en-US" sz="2000" dirty="0" smtClean="0"/>
          </a:p>
          <a:p>
            <a:pPr marL="342900" indent="-342900" algn="l">
              <a:buFont typeface="Wingdings" panose="05000000000000000000" pitchFamily="2" charset="2"/>
              <a:buChar char="§"/>
            </a:pPr>
            <a:r>
              <a:rPr lang="en-US" sz="2000" dirty="0" smtClean="0"/>
              <a:t>Lowest </a:t>
            </a:r>
            <a:r>
              <a:rPr lang="en-US" sz="2000" dirty="0"/>
              <a:t>level of </a:t>
            </a:r>
            <a:r>
              <a:rPr lang="en-US" sz="2000" dirty="0" smtClean="0"/>
              <a:t>latency </a:t>
            </a:r>
            <a:r>
              <a:rPr lang="en-US" sz="2000" dirty="0"/>
              <a:t>immediately forwards a packet after reading the destination </a:t>
            </a:r>
            <a:r>
              <a:rPr lang="en-US" sz="2000" dirty="0" smtClean="0"/>
              <a:t>address, </a:t>
            </a:r>
            <a:r>
              <a:rPr lang="en-US" sz="2000" dirty="0"/>
              <a:t>typical cut-through method of </a:t>
            </a:r>
            <a:r>
              <a:rPr lang="en-US" sz="2000" dirty="0" smtClean="0"/>
              <a:t>switching</a:t>
            </a:r>
          </a:p>
          <a:p>
            <a:pPr algn="l"/>
            <a:endParaRPr lang="en-US" sz="2000" b="1" dirty="0" smtClean="0"/>
          </a:p>
          <a:p>
            <a:pPr algn="l"/>
            <a:r>
              <a:rPr lang="en-US" sz="2000" b="1" dirty="0" smtClean="0"/>
              <a:t>Fragment-free </a:t>
            </a:r>
            <a:r>
              <a:rPr lang="en-US" sz="2000" b="1" dirty="0"/>
              <a:t>switching</a:t>
            </a:r>
            <a:r>
              <a:rPr lang="en-US" sz="2000" dirty="0"/>
              <a:t>: </a:t>
            </a:r>
            <a:endParaRPr lang="en-US" sz="2000" dirty="0" smtClean="0"/>
          </a:p>
          <a:p>
            <a:pPr marL="342900" indent="-342900" algn="l">
              <a:buFont typeface="Wingdings" panose="05000000000000000000" pitchFamily="2" charset="2"/>
              <a:buChar char="§"/>
            </a:pPr>
            <a:r>
              <a:rPr lang="en-US" sz="2000" dirty="0" smtClean="0"/>
              <a:t>Switch </a:t>
            </a:r>
            <a:r>
              <a:rPr lang="en-US" sz="2000" dirty="0"/>
              <a:t>stores the first 64 bytes of the frame before </a:t>
            </a:r>
            <a:r>
              <a:rPr lang="en-US" sz="2000" dirty="0" smtClean="0"/>
              <a:t>forwarding, most </a:t>
            </a:r>
            <a:r>
              <a:rPr lang="en-US" sz="2000" dirty="0"/>
              <a:t>network errors and collisions occur during the first 64 </a:t>
            </a:r>
            <a:r>
              <a:rPr lang="en-US" sz="2000" dirty="0" smtClean="0"/>
              <a:t>bytes</a:t>
            </a:r>
            <a:endParaRPr lang="en-US" sz="2000" dirty="0"/>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046" y="1512126"/>
            <a:ext cx="5062657" cy="493713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20327844"/>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371843" y="394392"/>
            <a:ext cx="8772157" cy="838200"/>
          </a:xfrm>
        </p:spPr>
        <p:txBody>
          <a:bodyPr/>
          <a:lstStyle/>
          <a:p>
            <a:pPr eaLnBrk="1" hangingPunct="1"/>
            <a:r>
              <a:rPr lang="en-US" sz="1800" dirty="0" smtClean="0">
                <a:latin typeface="Arial" charset="0"/>
              </a:rPr>
              <a:t>Switching</a:t>
            </a:r>
            <a:r>
              <a:rPr lang="en-US" dirty="0">
                <a:latin typeface="Arial" charset="0"/>
              </a:rPr>
              <a:t/>
            </a:r>
            <a:br>
              <a:rPr lang="en-US" dirty="0">
                <a:latin typeface="Arial" charset="0"/>
              </a:rPr>
            </a:br>
            <a:r>
              <a:rPr lang="en-US" dirty="0" smtClean="0">
                <a:latin typeface="Arial" charset="0"/>
              </a:rPr>
              <a:t>Memory Buffering on Switches</a:t>
            </a:r>
            <a:endParaRPr lang="en-US" dirty="0">
              <a:latin typeface="Arial" charset="0"/>
            </a:endParaRPr>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361" y="2377440"/>
            <a:ext cx="8432667" cy="22444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1856" y="1749972"/>
            <a:ext cx="5371316" cy="476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414592" y="394392"/>
            <a:ext cx="8772157" cy="838200"/>
          </a:xfrm>
        </p:spPr>
        <p:txBody>
          <a:bodyPr/>
          <a:lstStyle/>
          <a:p>
            <a:pPr eaLnBrk="1" hangingPunct="1"/>
            <a:r>
              <a:rPr lang="en-US" sz="1800" dirty="0" smtClean="0">
                <a:latin typeface="Arial" charset="0"/>
              </a:rPr>
              <a:t>Fixed or Modular</a:t>
            </a:r>
            <a:br>
              <a:rPr lang="en-US" sz="1800" dirty="0" smtClean="0">
                <a:latin typeface="Arial" charset="0"/>
              </a:rPr>
            </a:br>
            <a:r>
              <a:rPr lang="en-US" dirty="0" smtClean="0">
                <a:latin typeface="Arial" charset="0"/>
              </a:rPr>
              <a:t>Fixed versus Modular Configuration</a:t>
            </a:r>
            <a:endParaRPr lang="en-US" dirty="0">
              <a:latin typeface="Arial" charset="0"/>
            </a:endParaRP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138" y="1387036"/>
            <a:ext cx="5693938" cy="488683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254732528"/>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383060" y="394392"/>
            <a:ext cx="8772157" cy="838200"/>
          </a:xfrm>
        </p:spPr>
        <p:txBody>
          <a:bodyPr/>
          <a:lstStyle/>
          <a:p>
            <a:pPr eaLnBrk="1" hangingPunct="1"/>
            <a:r>
              <a:rPr lang="en-US" sz="1800" dirty="0" smtClean="0">
                <a:latin typeface="Arial" charset="0"/>
              </a:rPr>
              <a:t>Chapter 4</a:t>
            </a:r>
            <a:br>
              <a:rPr lang="en-US" sz="1800" dirty="0" smtClean="0">
                <a:latin typeface="Arial" charset="0"/>
              </a:rPr>
            </a:br>
            <a:r>
              <a:rPr lang="en-US" dirty="0" smtClean="0">
                <a:latin typeface="Arial" charset="0"/>
              </a:rPr>
              <a:t>Summary</a:t>
            </a:r>
            <a:endParaRPr lang="en-US" dirty="0">
              <a:latin typeface="Arial" charset="0"/>
            </a:endParaRPr>
          </a:p>
        </p:txBody>
      </p:sp>
      <p:sp>
        <p:nvSpPr>
          <p:cNvPr id="3" name="Content Placeholder 2"/>
          <p:cNvSpPr>
            <a:spLocks noGrp="1"/>
          </p:cNvSpPr>
          <p:nvPr>
            <p:ph idx="1"/>
          </p:nvPr>
        </p:nvSpPr>
        <p:spPr>
          <a:xfrm>
            <a:off x="402302" y="1340069"/>
            <a:ext cx="8394858" cy="5125839"/>
          </a:xfrm>
        </p:spPr>
        <p:txBody>
          <a:bodyPr/>
          <a:lstStyle/>
          <a:p>
            <a:r>
              <a:rPr lang="en-US" sz="2000" dirty="0"/>
              <a:t>Ethernet is the most widely used LAN technology used today.</a:t>
            </a:r>
          </a:p>
          <a:p>
            <a:r>
              <a:rPr lang="en-US" sz="2000" dirty="0"/>
              <a:t>Ethernet standards define both the Layer 2 protocols and the Layer 1 technologies. </a:t>
            </a:r>
          </a:p>
          <a:p>
            <a:r>
              <a:rPr lang="en-US" sz="2000" dirty="0"/>
              <a:t>The Ethernet frame structure adds headers and trailers around the Layer 3 PDU to encapsulate the message being sent.</a:t>
            </a:r>
          </a:p>
          <a:p>
            <a:r>
              <a:rPr lang="en-US" sz="2000" dirty="0"/>
              <a:t>As an implementation of the IEEE 802.2/3 standards, the Ethernet frame provides MAC addressing and error checking.</a:t>
            </a:r>
          </a:p>
          <a:p>
            <a:r>
              <a:rPr lang="en-US" sz="2000" dirty="0"/>
              <a:t>Replacing hubs with switches in the local network has reduced the probability of frame collisions in half-duplex links. </a:t>
            </a:r>
          </a:p>
          <a:p>
            <a:r>
              <a:rPr lang="en-US" sz="2000" dirty="0"/>
              <a:t>The Layer 2 addressing provided by Ethernet supports unicast, multicast, and broadcast communications. </a:t>
            </a:r>
          </a:p>
          <a:p>
            <a:r>
              <a:rPr lang="en-US" sz="2000" dirty="0"/>
              <a:t>Ethernet uses the Address Resolution Protocol to determine the MAC addresses of destinations and map them against known Network layer addresses.</a:t>
            </a:r>
          </a:p>
          <a:p>
            <a:pPr marL="0" indent="0">
              <a:buNone/>
            </a:pPr>
            <a:endParaRPr lang="en-US" sz="2000" dirty="0"/>
          </a:p>
        </p:txBody>
      </p:sp>
    </p:spTree>
    <p:extLst>
      <p:ext uri="{BB962C8B-B14F-4D97-AF65-F5344CB8AC3E}">
        <p14:creationId xmlns:p14="http://schemas.microsoft.com/office/powerpoint/2010/main" val="4281072833"/>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446124" y="394392"/>
            <a:ext cx="8772157" cy="838200"/>
          </a:xfrm>
        </p:spPr>
        <p:txBody>
          <a:bodyPr/>
          <a:lstStyle/>
          <a:p>
            <a:pPr eaLnBrk="1" hangingPunct="1"/>
            <a:r>
              <a:rPr lang="en-US" sz="1800" dirty="0" smtClean="0">
                <a:latin typeface="Arial" charset="0"/>
              </a:rPr>
              <a:t>Chapter 4</a:t>
            </a:r>
            <a:br>
              <a:rPr lang="en-US" sz="1800" dirty="0" smtClean="0">
                <a:latin typeface="Arial" charset="0"/>
              </a:rPr>
            </a:br>
            <a:r>
              <a:rPr lang="en-US" dirty="0" smtClean="0">
                <a:latin typeface="Arial" charset="0"/>
              </a:rPr>
              <a:t>Summary (cont.)</a:t>
            </a:r>
            <a:endParaRPr lang="en-US" dirty="0">
              <a:latin typeface="Arial" charset="0"/>
            </a:endParaRPr>
          </a:p>
        </p:txBody>
      </p:sp>
      <p:sp>
        <p:nvSpPr>
          <p:cNvPr id="3" name="Content Placeholder 2"/>
          <p:cNvSpPr>
            <a:spLocks noGrp="1"/>
          </p:cNvSpPr>
          <p:nvPr>
            <p:ph idx="1"/>
          </p:nvPr>
        </p:nvSpPr>
        <p:spPr>
          <a:xfrm>
            <a:off x="472964" y="1434662"/>
            <a:ext cx="8410758" cy="5031246"/>
          </a:xfrm>
        </p:spPr>
        <p:txBody>
          <a:bodyPr/>
          <a:lstStyle/>
          <a:p>
            <a:r>
              <a:rPr lang="en-US" sz="2000" dirty="0" smtClean="0"/>
              <a:t>Each </a:t>
            </a:r>
            <a:r>
              <a:rPr lang="en-US" sz="2000" dirty="0"/>
              <a:t>node on an IP network has both a MAC address and an IP address. </a:t>
            </a:r>
          </a:p>
          <a:p>
            <a:r>
              <a:rPr lang="en-US" sz="2000" dirty="0"/>
              <a:t>The ARP protocol resolves IPv4 addresses to MAC addresses and maintains a table of mappings.</a:t>
            </a:r>
          </a:p>
          <a:p>
            <a:r>
              <a:rPr lang="en-US" sz="2000" dirty="0"/>
              <a:t>A Layer 2 switch builds a MAC address table that it uses to make forwarding decisions. </a:t>
            </a:r>
            <a:endParaRPr lang="en-US" sz="2000" dirty="0" smtClean="0"/>
          </a:p>
          <a:p>
            <a:r>
              <a:rPr lang="en-US" sz="2000" dirty="0"/>
              <a:t>Layer 3 switches are also capable of performing Layer 3 routing functions, reducing the need for dedicated routers on a LAN. </a:t>
            </a:r>
          </a:p>
          <a:p>
            <a:r>
              <a:rPr lang="en-US" sz="2000" dirty="0"/>
              <a:t>Layer 3 switches have specialized switching hardware so they can typically route data as quickly as they can switch.</a:t>
            </a:r>
          </a:p>
          <a:p>
            <a:pPr marL="0" indent="0">
              <a:buNone/>
            </a:pPr>
            <a:endParaRPr lang="en-US" sz="2000" dirty="0"/>
          </a:p>
        </p:txBody>
      </p:sp>
    </p:spTree>
    <p:extLst>
      <p:ext uri="{BB962C8B-B14F-4D97-AF65-F5344CB8AC3E}">
        <p14:creationId xmlns:p14="http://schemas.microsoft.com/office/powerpoint/2010/main" val="638313978"/>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398588" y="394392"/>
            <a:ext cx="8772157" cy="838200"/>
          </a:xfrm>
        </p:spPr>
        <p:txBody>
          <a:bodyPr/>
          <a:lstStyle/>
          <a:p>
            <a:pPr eaLnBrk="1" hangingPunct="1"/>
            <a:r>
              <a:rPr lang="en-US" sz="1800" dirty="0" smtClean="0">
                <a:latin typeface="Arial" charset="0"/>
              </a:rPr>
              <a:t>Ethernet Operation</a:t>
            </a:r>
            <a:br>
              <a:rPr lang="en-US" sz="1800" dirty="0" smtClean="0">
                <a:latin typeface="Arial" charset="0"/>
              </a:rPr>
            </a:br>
            <a:r>
              <a:rPr lang="en-US" dirty="0" smtClean="0">
                <a:latin typeface="Arial" charset="0"/>
              </a:rPr>
              <a:t>LLC and MAC </a:t>
            </a:r>
            <a:r>
              <a:rPr lang="en-US" dirty="0" err="1" smtClean="0">
                <a:latin typeface="Arial" charset="0"/>
              </a:rPr>
              <a:t>Sublayers</a:t>
            </a:r>
            <a:r>
              <a:rPr lang="en-US" dirty="0" smtClean="0">
                <a:latin typeface="Arial" charset="0"/>
              </a:rPr>
              <a:t> (cont.)</a:t>
            </a:r>
            <a:endParaRPr lang="en-US" dirty="0">
              <a:latin typeface="Arial" charset="0"/>
            </a:endParaRP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7859" y="1364716"/>
            <a:ext cx="6141490" cy="5230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2231597"/>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439532" y="394392"/>
            <a:ext cx="8772157" cy="838200"/>
          </a:xfrm>
        </p:spPr>
        <p:txBody>
          <a:bodyPr/>
          <a:lstStyle/>
          <a:p>
            <a:pPr eaLnBrk="1" hangingPunct="1"/>
            <a:r>
              <a:rPr lang="en-US" sz="1800" dirty="0" smtClean="0">
                <a:latin typeface="Arial" charset="0"/>
              </a:rPr>
              <a:t>Ethernet Operation</a:t>
            </a:r>
            <a:br>
              <a:rPr lang="en-US" sz="1800" dirty="0" smtClean="0">
                <a:latin typeface="Arial" charset="0"/>
              </a:rPr>
            </a:br>
            <a:r>
              <a:rPr lang="en-US" dirty="0" smtClean="0">
                <a:latin typeface="Arial" charset="0"/>
              </a:rPr>
              <a:t>LLC and MAC </a:t>
            </a:r>
            <a:r>
              <a:rPr lang="en-US" dirty="0" err="1" smtClean="0">
                <a:latin typeface="Arial" charset="0"/>
              </a:rPr>
              <a:t>Sublayers</a:t>
            </a:r>
            <a:r>
              <a:rPr lang="en-US" dirty="0" smtClean="0">
                <a:latin typeface="Arial" charset="0"/>
              </a:rPr>
              <a:t> (cont.)</a:t>
            </a:r>
            <a:endParaRPr lang="en-US" dirty="0">
              <a:latin typeface="Arial" charset="0"/>
            </a:endParaRPr>
          </a:p>
        </p:txBody>
      </p:sp>
      <p:sp>
        <p:nvSpPr>
          <p:cNvPr id="3" name="Content Placeholder 2"/>
          <p:cNvSpPr>
            <a:spLocks noGrp="1"/>
          </p:cNvSpPr>
          <p:nvPr>
            <p:ph idx="1"/>
          </p:nvPr>
        </p:nvSpPr>
        <p:spPr>
          <a:xfrm>
            <a:off x="430612" y="1473959"/>
            <a:ext cx="8426786" cy="4999412"/>
          </a:xfrm>
        </p:spPr>
        <p:txBody>
          <a:bodyPr/>
          <a:lstStyle/>
          <a:p>
            <a:pPr marL="0" indent="0">
              <a:buNone/>
            </a:pPr>
            <a:r>
              <a:rPr lang="en-US" sz="2000" b="1" dirty="0" smtClean="0"/>
              <a:t>LLC</a:t>
            </a:r>
            <a:endParaRPr lang="en-US" sz="2000" dirty="0"/>
          </a:p>
          <a:p>
            <a:pPr marL="231775" indent="-231775">
              <a:buFont typeface="Wingdings" panose="05000000000000000000" pitchFamily="2" charset="2"/>
              <a:buChar char="§"/>
            </a:pPr>
            <a:r>
              <a:rPr lang="en-US" sz="2000" dirty="0"/>
              <a:t>H</a:t>
            </a:r>
            <a:r>
              <a:rPr lang="en-US" sz="2000" dirty="0" smtClean="0"/>
              <a:t>andles communication </a:t>
            </a:r>
            <a:r>
              <a:rPr lang="en-US" sz="2000" dirty="0"/>
              <a:t>between </a:t>
            </a:r>
            <a:r>
              <a:rPr lang="en-US" sz="2000" dirty="0" smtClean="0"/>
              <a:t>upper and lower layers.</a:t>
            </a:r>
          </a:p>
          <a:p>
            <a:pPr marL="231775" indent="-231775">
              <a:buFont typeface="Wingdings" panose="05000000000000000000" pitchFamily="2" charset="2"/>
              <a:buChar char="§"/>
            </a:pPr>
            <a:r>
              <a:rPr lang="en-US" sz="2000" dirty="0"/>
              <a:t>T</a:t>
            </a:r>
            <a:r>
              <a:rPr lang="en-US" sz="2000" dirty="0" smtClean="0"/>
              <a:t>akes </a:t>
            </a:r>
            <a:r>
              <a:rPr lang="en-US" sz="2000" dirty="0"/>
              <a:t>the network protocol </a:t>
            </a:r>
            <a:r>
              <a:rPr lang="en-US" sz="2000" dirty="0" smtClean="0"/>
              <a:t>data and </a:t>
            </a:r>
            <a:r>
              <a:rPr lang="en-US" sz="2000" dirty="0"/>
              <a:t>adds control information to help deliver the packet to the </a:t>
            </a:r>
            <a:r>
              <a:rPr lang="en-US" sz="2000" dirty="0" smtClean="0"/>
              <a:t>destination. </a:t>
            </a:r>
            <a:endParaRPr lang="en-US" sz="2000" dirty="0"/>
          </a:p>
          <a:p>
            <a:pPr marL="3175" indent="0">
              <a:buNone/>
            </a:pPr>
            <a:r>
              <a:rPr lang="en-US" sz="2000" b="1" dirty="0" smtClean="0"/>
              <a:t>MAC</a:t>
            </a:r>
            <a:endParaRPr lang="en-US" sz="2000" dirty="0"/>
          </a:p>
          <a:p>
            <a:pPr marL="231775" indent="-231775">
              <a:buFont typeface="Wingdings" panose="05000000000000000000" pitchFamily="2" charset="2"/>
              <a:buChar char="§"/>
              <a:tabLst>
                <a:tab pos="682625" algn="l"/>
              </a:tabLst>
            </a:pPr>
            <a:r>
              <a:rPr lang="en-US" sz="2000" dirty="0"/>
              <a:t>C</a:t>
            </a:r>
            <a:r>
              <a:rPr lang="en-US" sz="2000" dirty="0" smtClean="0"/>
              <a:t>onstitutes </a:t>
            </a:r>
            <a:r>
              <a:rPr lang="en-US" sz="2000" dirty="0"/>
              <a:t>the lower </a:t>
            </a:r>
            <a:r>
              <a:rPr lang="en-US" sz="2000" dirty="0" err="1"/>
              <a:t>sublayer</a:t>
            </a:r>
            <a:r>
              <a:rPr lang="en-US" sz="2000" dirty="0"/>
              <a:t> of the data </a:t>
            </a:r>
            <a:r>
              <a:rPr lang="en-US" sz="2000" dirty="0" smtClean="0"/>
              <a:t>link layer.</a:t>
            </a:r>
          </a:p>
          <a:p>
            <a:pPr marL="231775" indent="-231775">
              <a:buFont typeface="Wingdings" panose="05000000000000000000" pitchFamily="2" charset="2"/>
              <a:buChar char="§"/>
              <a:tabLst>
                <a:tab pos="682625" algn="l"/>
              </a:tabLst>
            </a:pPr>
            <a:r>
              <a:rPr lang="en-US" sz="2000" dirty="0"/>
              <a:t>I</a:t>
            </a:r>
            <a:r>
              <a:rPr lang="en-US" sz="2000" dirty="0" smtClean="0"/>
              <a:t>mplemented </a:t>
            </a:r>
            <a:r>
              <a:rPr lang="en-US" sz="2000" dirty="0"/>
              <a:t>by hardware, typically in the computer </a:t>
            </a:r>
            <a:r>
              <a:rPr lang="en-US" sz="2000" dirty="0" smtClean="0"/>
              <a:t>NIC.</a:t>
            </a:r>
          </a:p>
          <a:p>
            <a:pPr marL="231775" indent="-231775">
              <a:buFont typeface="Wingdings" panose="05000000000000000000" pitchFamily="2" charset="2"/>
              <a:buChar char="§"/>
              <a:tabLst>
                <a:tab pos="682625" algn="l"/>
              </a:tabLst>
            </a:pPr>
            <a:r>
              <a:rPr lang="en-US" sz="2000" dirty="0" smtClean="0"/>
              <a:t>Two primary responsibilities:  </a:t>
            </a:r>
          </a:p>
          <a:p>
            <a:pPr marL="571500" lvl="2" indent="-231775">
              <a:buFont typeface="Wingdings" panose="05000000000000000000" pitchFamily="2" charset="2"/>
              <a:buChar char="§"/>
            </a:pPr>
            <a:r>
              <a:rPr lang="en-US" dirty="0" smtClean="0"/>
              <a:t>Data encapsulation  </a:t>
            </a:r>
          </a:p>
          <a:p>
            <a:pPr marL="571500" lvl="2" indent="-231775">
              <a:buFont typeface="Wingdings" panose="05000000000000000000" pitchFamily="2" charset="2"/>
              <a:buChar char="§"/>
            </a:pPr>
            <a:r>
              <a:rPr lang="en-US" dirty="0" smtClean="0"/>
              <a:t>Media </a:t>
            </a:r>
            <a:r>
              <a:rPr lang="en-US" dirty="0"/>
              <a:t>access </a:t>
            </a:r>
            <a:r>
              <a:rPr lang="en-US" dirty="0" smtClean="0"/>
              <a:t>control</a:t>
            </a:r>
            <a:r>
              <a:rPr lang="en-US" dirty="0"/>
              <a:t/>
            </a:r>
            <a:br>
              <a:rPr lang="en-US" dirty="0"/>
            </a:br>
            <a:endParaRPr lang="en-US" dirty="0"/>
          </a:p>
        </p:txBody>
      </p:sp>
    </p:spTree>
    <p:extLst>
      <p:ext uri="{BB962C8B-B14F-4D97-AF65-F5344CB8AC3E}">
        <p14:creationId xmlns:p14="http://schemas.microsoft.com/office/powerpoint/2010/main" val="2093972658"/>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sz="1800" dirty="0">
                <a:latin typeface="Arial" charset="0"/>
              </a:rPr>
              <a:t>Ethernet Operation</a:t>
            </a:r>
            <a:r>
              <a:rPr lang="en-US" sz="1800" dirty="0" smtClean="0">
                <a:latin typeface="Arial" charset="0"/>
              </a:rPr>
              <a:t/>
            </a:r>
            <a:br>
              <a:rPr lang="en-US" sz="1800" dirty="0" smtClean="0">
                <a:latin typeface="Arial" charset="0"/>
              </a:rPr>
            </a:br>
            <a:r>
              <a:rPr lang="en-US" dirty="0" smtClean="0">
                <a:latin typeface="Arial" charset="0"/>
              </a:rPr>
              <a:t>MAC </a:t>
            </a:r>
            <a:r>
              <a:rPr lang="en-US" dirty="0" err="1" smtClean="0">
                <a:latin typeface="Arial" charset="0"/>
              </a:rPr>
              <a:t>Sublayer</a:t>
            </a:r>
            <a:endParaRPr lang="en-US" dirty="0">
              <a:latin typeface="Arial"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2543" y="1153225"/>
            <a:ext cx="6483929" cy="5820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412236" y="353448"/>
            <a:ext cx="8772157" cy="838200"/>
          </a:xfrm>
        </p:spPr>
        <p:txBody>
          <a:bodyPr/>
          <a:lstStyle/>
          <a:p>
            <a:pPr eaLnBrk="1" hangingPunct="1"/>
            <a:r>
              <a:rPr lang="en-US" sz="1800" dirty="0">
                <a:latin typeface="Arial" charset="0"/>
              </a:rPr>
              <a:t>Ethernet Operation</a:t>
            </a:r>
            <a:r>
              <a:rPr lang="en-US" sz="1800" dirty="0" smtClean="0">
                <a:latin typeface="Arial" charset="0"/>
              </a:rPr>
              <a:t/>
            </a:r>
            <a:br>
              <a:rPr lang="en-US" sz="1800" dirty="0" smtClean="0">
                <a:latin typeface="Arial" charset="0"/>
              </a:rPr>
            </a:br>
            <a:r>
              <a:rPr lang="en-US" dirty="0" smtClean="0">
                <a:latin typeface="Arial" charset="0"/>
              </a:rPr>
              <a:t>MAC </a:t>
            </a:r>
            <a:r>
              <a:rPr lang="en-US" dirty="0" err="1" smtClean="0">
                <a:latin typeface="Arial" charset="0"/>
              </a:rPr>
              <a:t>Sublayer</a:t>
            </a:r>
            <a:r>
              <a:rPr lang="en-US" dirty="0" smtClean="0">
                <a:latin typeface="Arial" charset="0"/>
              </a:rPr>
              <a:t> (cont.)</a:t>
            </a:r>
            <a:endParaRPr lang="en-US" dirty="0">
              <a:latin typeface="Arial" charset="0"/>
            </a:endParaRPr>
          </a:p>
        </p:txBody>
      </p:sp>
      <p:sp>
        <p:nvSpPr>
          <p:cNvPr id="3" name="Rectangle 2"/>
          <p:cNvSpPr/>
          <p:nvPr/>
        </p:nvSpPr>
        <p:spPr>
          <a:xfrm>
            <a:off x="396871" y="1320799"/>
            <a:ext cx="8296754" cy="4782848"/>
          </a:xfrm>
          <a:prstGeom prst="rect">
            <a:avLst/>
          </a:prstGeom>
        </p:spPr>
        <p:txBody>
          <a:bodyPr wrap="square">
            <a:spAutoFit/>
          </a:bodyPr>
          <a:lstStyle/>
          <a:p>
            <a:pPr algn="l"/>
            <a:r>
              <a:rPr lang="en-US" sz="2000" b="1" dirty="0">
                <a:latin typeface="+mn-lt"/>
              </a:rPr>
              <a:t>Data encapsulation</a:t>
            </a:r>
            <a:endParaRPr lang="en-US" sz="2000" dirty="0">
              <a:latin typeface="+mn-lt"/>
            </a:endParaRPr>
          </a:p>
          <a:p>
            <a:pPr marL="231775" indent="-231775" algn="l" defTabSz="814388">
              <a:lnSpc>
                <a:spcPct val="95000"/>
              </a:lnSpc>
              <a:spcBef>
                <a:spcPct val="50000"/>
              </a:spcBef>
              <a:buClr>
                <a:srgbClr val="708CA1"/>
              </a:buClr>
              <a:buFont typeface="Wingdings" panose="05000000000000000000" pitchFamily="2" charset="2"/>
              <a:buChar char="§"/>
            </a:pPr>
            <a:r>
              <a:rPr lang="en-US" sz="2000" dirty="0">
                <a:latin typeface="+mn-lt"/>
              </a:rPr>
              <a:t>Frame assembly before transmission and frame disassembly upon reception of a </a:t>
            </a:r>
            <a:r>
              <a:rPr lang="en-US" sz="2000" dirty="0" smtClean="0">
                <a:latin typeface="+mn-lt"/>
              </a:rPr>
              <a:t>frame.</a:t>
            </a:r>
            <a:endParaRPr lang="en-US" sz="2000" dirty="0">
              <a:latin typeface="+mn-lt"/>
            </a:endParaRPr>
          </a:p>
          <a:p>
            <a:pPr marL="231775" indent="-231775" algn="l" defTabSz="814388">
              <a:lnSpc>
                <a:spcPct val="95000"/>
              </a:lnSpc>
              <a:spcBef>
                <a:spcPct val="50000"/>
              </a:spcBef>
              <a:buClr>
                <a:srgbClr val="708CA1"/>
              </a:buClr>
              <a:buFont typeface="Wingdings" panose="05000000000000000000" pitchFamily="2" charset="2"/>
              <a:buChar char="§"/>
            </a:pPr>
            <a:r>
              <a:rPr lang="en-US" sz="2000" dirty="0">
                <a:latin typeface="+mn-lt"/>
              </a:rPr>
              <a:t>MAC layer adds a header and trailer to the network layer </a:t>
            </a:r>
            <a:r>
              <a:rPr lang="en-US" sz="2000" dirty="0" smtClean="0">
                <a:latin typeface="+mn-lt"/>
              </a:rPr>
              <a:t>PDU.</a:t>
            </a:r>
            <a:endParaRPr lang="en-US" sz="2000" dirty="0">
              <a:latin typeface="+mn-lt"/>
            </a:endParaRPr>
          </a:p>
          <a:p>
            <a:pPr algn="l"/>
            <a:endParaRPr lang="en-US" sz="2000" b="1" dirty="0" smtClean="0">
              <a:latin typeface="+mn-lt"/>
            </a:endParaRPr>
          </a:p>
          <a:p>
            <a:pPr algn="l"/>
            <a:r>
              <a:rPr lang="en-US" sz="2000" b="1" dirty="0" smtClean="0">
                <a:latin typeface="+mn-lt"/>
              </a:rPr>
              <a:t>Provides </a:t>
            </a:r>
            <a:r>
              <a:rPr lang="en-US" sz="2000" b="1" dirty="0">
                <a:latin typeface="+mn-lt"/>
              </a:rPr>
              <a:t>three primary functions:</a:t>
            </a:r>
          </a:p>
          <a:p>
            <a:pPr marL="231775" indent="-231775" algn="l" defTabSz="814388">
              <a:lnSpc>
                <a:spcPct val="95000"/>
              </a:lnSpc>
              <a:spcBef>
                <a:spcPct val="50000"/>
              </a:spcBef>
              <a:buClr>
                <a:srgbClr val="708CA1"/>
              </a:buClr>
              <a:buFont typeface="Wingdings" panose="05000000000000000000" pitchFamily="2" charset="2"/>
              <a:buChar char="§"/>
            </a:pPr>
            <a:r>
              <a:rPr lang="en-US" sz="2000" b="1" dirty="0">
                <a:latin typeface="+mn-lt"/>
              </a:rPr>
              <a:t>Frame delimiting </a:t>
            </a:r>
            <a:r>
              <a:rPr lang="en-US" sz="2000" dirty="0">
                <a:latin typeface="+mn-lt"/>
              </a:rPr>
              <a:t>– </a:t>
            </a:r>
            <a:r>
              <a:rPr lang="en-US" sz="2000" dirty="0" smtClean="0">
                <a:latin typeface="+mn-lt"/>
              </a:rPr>
              <a:t>Identifies </a:t>
            </a:r>
            <a:r>
              <a:rPr lang="en-US" sz="2000" dirty="0">
                <a:latin typeface="+mn-lt"/>
              </a:rPr>
              <a:t>a group of bits that make up a frame, synchronization between the transmitting and receiving </a:t>
            </a:r>
            <a:r>
              <a:rPr lang="en-US" sz="2000" dirty="0" smtClean="0">
                <a:latin typeface="+mn-lt"/>
              </a:rPr>
              <a:t>nodes.</a:t>
            </a:r>
            <a:endParaRPr lang="en-US" sz="2000" dirty="0">
              <a:latin typeface="+mn-lt"/>
            </a:endParaRPr>
          </a:p>
          <a:p>
            <a:pPr marL="231775" indent="-231775" algn="l" defTabSz="814388">
              <a:lnSpc>
                <a:spcPct val="95000"/>
              </a:lnSpc>
              <a:spcBef>
                <a:spcPct val="50000"/>
              </a:spcBef>
              <a:buClr>
                <a:srgbClr val="708CA1"/>
              </a:buClr>
              <a:buFont typeface="Wingdings" panose="05000000000000000000" pitchFamily="2" charset="2"/>
              <a:buChar char="§"/>
            </a:pPr>
            <a:r>
              <a:rPr lang="en-US" sz="2000" b="1" dirty="0">
                <a:latin typeface="+mn-lt"/>
              </a:rPr>
              <a:t>Addressing </a:t>
            </a:r>
            <a:r>
              <a:rPr lang="en-US" sz="2000" dirty="0">
                <a:latin typeface="+mn-lt"/>
              </a:rPr>
              <a:t>– </a:t>
            </a:r>
            <a:r>
              <a:rPr lang="en-US" sz="2000" dirty="0" smtClean="0">
                <a:latin typeface="+mn-lt"/>
              </a:rPr>
              <a:t>Each </a:t>
            </a:r>
            <a:r>
              <a:rPr lang="en-US" sz="2000" dirty="0">
                <a:latin typeface="+mn-lt"/>
              </a:rPr>
              <a:t>Ethernet header added in the frame contains the physical address (MAC address) that enables a frame to be delivered to a destination </a:t>
            </a:r>
            <a:r>
              <a:rPr lang="en-US" sz="2000" dirty="0" smtClean="0">
                <a:latin typeface="+mn-lt"/>
              </a:rPr>
              <a:t>node.</a:t>
            </a:r>
            <a:endParaRPr lang="en-US" sz="2000" dirty="0">
              <a:latin typeface="+mn-lt"/>
            </a:endParaRPr>
          </a:p>
          <a:p>
            <a:pPr marL="231775" indent="-231775" algn="l" defTabSz="814388">
              <a:lnSpc>
                <a:spcPct val="95000"/>
              </a:lnSpc>
              <a:spcBef>
                <a:spcPct val="50000"/>
              </a:spcBef>
              <a:buClr>
                <a:srgbClr val="708CA1"/>
              </a:buClr>
              <a:buFont typeface="Wingdings" panose="05000000000000000000" pitchFamily="2" charset="2"/>
              <a:buChar char="§"/>
            </a:pPr>
            <a:r>
              <a:rPr lang="en-US" sz="2000" b="1" dirty="0">
                <a:latin typeface="+mn-lt"/>
              </a:rPr>
              <a:t>Error </a:t>
            </a:r>
            <a:r>
              <a:rPr lang="en-US" sz="2000" b="1" dirty="0" smtClean="0">
                <a:latin typeface="+mn-lt"/>
              </a:rPr>
              <a:t>detection</a:t>
            </a:r>
            <a:r>
              <a:rPr lang="en-US" sz="2000" b="1" dirty="0"/>
              <a:t> </a:t>
            </a:r>
            <a:r>
              <a:rPr lang="en-US" sz="2000" dirty="0"/>
              <a:t>– </a:t>
            </a:r>
            <a:r>
              <a:rPr lang="en-US" sz="2000" dirty="0" smtClean="0">
                <a:latin typeface="+mn-lt"/>
              </a:rPr>
              <a:t>Each </a:t>
            </a:r>
            <a:r>
              <a:rPr lang="en-US" sz="2000" dirty="0">
                <a:latin typeface="+mn-lt"/>
              </a:rPr>
              <a:t>Ethernet frame contains a trailer with a cyclic redundancy check (CRC) of the frame </a:t>
            </a:r>
            <a:r>
              <a:rPr lang="en-US" sz="2000" dirty="0" smtClean="0">
                <a:latin typeface="+mn-lt"/>
              </a:rPr>
              <a:t>contents.</a:t>
            </a:r>
            <a:endParaRPr lang="en-US" sz="2000" dirty="0">
              <a:latin typeface="+mn-lt"/>
            </a:endParaRPr>
          </a:p>
        </p:txBody>
      </p:sp>
    </p:spTree>
    <p:extLst>
      <p:ext uri="{BB962C8B-B14F-4D97-AF65-F5344CB8AC3E}">
        <p14:creationId xmlns:p14="http://schemas.microsoft.com/office/powerpoint/2010/main" val="2269228843"/>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13826</TotalTime>
  <Pages>28</Pages>
  <Words>2138</Words>
  <Application>Microsoft Office PowerPoint</Application>
  <PresentationFormat>On-screen Show (4:3)</PresentationFormat>
  <Paragraphs>296</Paragraphs>
  <Slides>56</Slides>
  <Notes>55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56</vt:i4>
      </vt:variant>
    </vt:vector>
  </HeadingPairs>
  <TitlesOfParts>
    <vt:vector size="61" baseType="lpstr">
      <vt:lpstr>ＭＳ Ｐゴシック</vt:lpstr>
      <vt:lpstr>Arial</vt:lpstr>
      <vt:lpstr>Wingdings</vt:lpstr>
      <vt:lpstr>PPT-TMPLT-WHT_C</vt:lpstr>
      <vt:lpstr>NetAcad-4F_PPT-WHT_060408</vt:lpstr>
      <vt:lpstr>Chapter 4: Ethernet</vt:lpstr>
      <vt:lpstr>Chapter 5: Objectives</vt:lpstr>
      <vt:lpstr>Chapter 4</vt:lpstr>
      <vt:lpstr>4.1  Ethernet Protocol</vt:lpstr>
      <vt:lpstr>Ethernet Operation LLC and MAC Sublayers</vt:lpstr>
      <vt:lpstr>Ethernet Operation LLC and MAC Sublayers (cont.)</vt:lpstr>
      <vt:lpstr>Ethernet Operation LLC and MAC Sublayers (cont.)</vt:lpstr>
      <vt:lpstr>Ethernet Operation MAC Sublayer</vt:lpstr>
      <vt:lpstr>Ethernet Operation MAC Sublayer (cont.)</vt:lpstr>
      <vt:lpstr>Ethernet Operation MAC Sublayer (cont.)</vt:lpstr>
      <vt:lpstr>Ethernet Operation Media Access Control</vt:lpstr>
      <vt:lpstr>Ethernet Operation Media Access Control (cont.)</vt:lpstr>
      <vt:lpstr>Ethernet Operation Media Access Control (cont.)</vt:lpstr>
      <vt:lpstr>Ethernet Operation Media Access Control (cont.)</vt:lpstr>
      <vt:lpstr>Ethernet Operation MAC Address: Ethernet Identity</vt:lpstr>
      <vt:lpstr>Ethernet Operation Frame Processing</vt:lpstr>
      <vt:lpstr>Ethernet Frame Attributes Ethernet Encapsulation</vt:lpstr>
      <vt:lpstr>Ethernet Frame Attributes Ethernet Frame Size</vt:lpstr>
      <vt:lpstr>Ethernet Frame Attributes Ethernet Frame Size (cont.)</vt:lpstr>
      <vt:lpstr>Ethernet Frame Attributes Introduction to the Ethernet Frame</vt:lpstr>
      <vt:lpstr>Ethernet Frame Attributes Introduction to the Ethernet Frame (cont.)</vt:lpstr>
      <vt:lpstr>Ethernet MAC MAC Addresses and Hexadecimal</vt:lpstr>
      <vt:lpstr>Ethernet MAC MAC Address Representations</vt:lpstr>
      <vt:lpstr>Ethernet MAC Unicast MAC Address</vt:lpstr>
      <vt:lpstr>Ethernet MAC Broadcast MAC Address</vt:lpstr>
      <vt:lpstr>Ethernet MAC Multicast MAC Address</vt:lpstr>
      <vt:lpstr>MAC and IP MAC and IP</vt:lpstr>
      <vt:lpstr>Ethernet MAC End-to-End Connectivity, MAC, and IP</vt:lpstr>
      <vt:lpstr>Ethernet MAC End-to-End Connectivity, MAC, and IP (cont.)</vt:lpstr>
      <vt:lpstr>4.2 Address Resolution Protocol</vt:lpstr>
      <vt:lpstr>ARP Introduction to ARP</vt:lpstr>
      <vt:lpstr>ARP Introduction to ARP (cont.)</vt:lpstr>
      <vt:lpstr>ARP ARP Functions/Operation</vt:lpstr>
      <vt:lpstr>ARP ARP Operation</vt:lpstr>
      <vt:lpstr>ARP ARP Operation (cont.)</vt:lpstr>
      <vt:lpstr>ARP ARP Operation (cont.)</vt:lpstr>
      <vt:lpstr>ARP ARP Operation (cont.)</vt:lpstr>
      <vt:lpstr>ARP ARP Functions/Operation (cont.)</vt:lpstr>
      <vt:lpstr>ARP ARP Role in Remote Communication</vt:lpstr>
      <vt:lpstr>ARP Removing Entries from an ARP Table</vt:lpstr>
      <vt:lpstr>ARP ARP Tables on Networking Devices</vt:lpstr>
      <vt:lpstr>ARP Issues How ARP Can Create Problems</vt:lpstr>
      <vt:lpstr>ARP Issues Mitigating ARP Problems</vt:lpstr>
      <vt:lpstr>4.3 LAN Switches</vt:lpstr>
      <vt:lpstr>Switching Switch Port Fundamentals</vt:lpstr>
      <vt:lpstr>Switching Switch MAC Address Table</vt:lpstr>
      <vt:lpstr>Switching Switch MAC Address Table (cont.)</vt:lpstr>
      <vt:lpstr>Switching Duplex Settings</vt:lpstr>
      <vt:lpstr>Switching Auto-MDIX</vt:lpstr>
      <vt:lpstr>Switching Frame Forwarding Methods on Cisco Switches</vt:lpstr>
      <vt:lpstr>Switching Cut-through Switching</vt:lpstr>
      <vt:lpstr>Switching Memory Buffering on Switches</vt:lpstr>
      <vt:lpstr>Fixed or Modular Fixed versus Modular Configuration</vt:lpstr>
      <vt:lpstr>Chapter 4 Summary</vt:lpstr>
      <vt:lpstr>Chapter 4 Summary (cont.)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Hiep Bui</cp:lastModifiedBy>
  <cp:revision>957</cp:revision>
  <cp:lastPrinted>1999-01-27T00:54:54Z</cp:lastPrinted>
  <dcterms:created xsi:type="dcterms:W3CDTF">2006-10-23T15:07:30Z</dcterms:created>
  <dcterms:modified xsi:type="dcterms:W3CDTF">2018-03-07T16:45:05Z</dcterms:modified>
</cp:coreProperties>
</file>