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6"/>
  </p:notesMasterIdLst>
  <p:sldIdLst>
    <p:sldId id="306" r:id="rId2"/>
    <p:sldId id="316" r:id="rId3"/>
    <p:sldId id="312" r:id="rId4"/>
    <p:sldId id="384" r:id="rId5"/>
    <p:sldId id="318" r:id="rId6"/>
    <p:sldId id="443" r:id="rId7"/>
    <p:sldId id="582" r:id="rId8"/>
    <p:sldId id="583" r:id="rId9"/>
    <p:sldId id="560" r:id="rId10"/>
    <p:sldId id="561" r:id="rId11"/>
    <p:sldId id="562" r:id="rId12"/>
    <p:sldId id="584" r:id="rId13"/>
    <p:sldId id="564" r:id="rId14"/>
    <p:sldId id="428" r:id="rId15"/>
    <p:sldId id="321" r:id="rId16"/>
    <p:sldId id="320" r:id="rId17"/>
    <p:sldId id="537" r:id="rId18"/>
    <p:sldId id="565" r:id="rId19"/>
    <p:sldId id="566" r:id="rId20"/>
    <p:sldId id="567" r:id="rId21"/>
    <p:sldId id="568" r:id="rId22"/>
    <p:sldId id="569" r:id="rId23"/>
    <p:sldId id="570" r:id="rId24"/>
    <p:sldId id="398" r:id="rId25"/>
    <p:sldId id="538" r:id="rId26"/>
    <p:sldId id="322" r:id="rId27"/>
    <p:sldId id="495" r:id="rId28"/>
    <p:sldId id="573" r:id="rId29"/>
    <p:sldId id="574" r:id="rId30"/>
    <p:sldId id="386" r:id="rId31"/>
    <p:sldId id="403" r:id="rId32"/>
    <p:sldId id="404" r:id="rId33"/>
    <p:sldId id="329" r:id="rId34"/>
    <p:sldId id="548" r:id="rId35"/>
    <p:sldId id="549" r:id="rId36"/>
    <p:sldId id="387" r:id="rId37"/>
    <p:sldId id="409" r:id="rId38"/>
    <p:sldId id="410" r:id="rId39"/>
    <p:sldId id="550" r:id="rId40"/>
    <p:sldId id="575" r:id="rId41"/>
    <p:sldId id="576" r:id="rId42"/>
    <p:sldId id="577" r:id="rId43"/>
    <p:sldId id="578" r:id="rId44"/>
    <p:sldId id="383" r:id="rId4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60809" autoAdjust="0"/>
  </p:normalViewPr>
  <p:slideViewPr>
    <p:cSldViewPr snapToGrid="0">
      <p:cViewPr varScale="1">
        <p:scale>
          <a:sx n="52" d="100"/>
          <a:sy n="52" d="100"/>
        </p:scale>
        <p:origin x="21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8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3050" y="-15670"/>
            <a:ext cx="3790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1" y="4462818"/>
            <a:ext cx="3803355" cy="384721"/>
          </a:xfrm>
        </p:spPr>
        <p:txBody>
          <a:bodyPr/>
          <a:lstStyle/>
          <a:p>
            <a:r>
              <a:rPr lang="en-US" dirty="0" smtClean="0"/>
              <a:t>Introduction to Networks v5.1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112125" cy="2907239"/>
          </a:xfrm>
        </p:spPr>
        <p:txBody>
          <a:bodyPr/>
          <a:lstStyle/>
          <a:p>
            <a:r>
              <a:rPr lang="en-US" sz="4000" dirty="0" smtClean="0"/>
              <a:t>Chapter 6:</a:t>
            </a:r>
            <a:br>
              <a:rPr lang="en-US" sz="4000" dirty="0" smtClean="0"/>
            </a:br>
            <a:r>
              <a:rPr lang="en-US" sz="4000" dirty="0" smtClean="0"/>
              <a:t>Transport Layer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Transport Layer Reliability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221980" cy="4073652"/>
          </a:xfrm>
        </p:spPr>
        <p:txBody>
          <a:bodyPr/>
          <a:lstStyle/>
          <a:p>
            <a:pPr marL="285750" indent="-285750"/>
            <a:r>
              <a:rPr lang="en-US" sz="1600" dirty="0"/>
              <a:t>The transport layer is also responsible for managing reliability.</a:t>
            </a:r>
          </a:p>
          <a:p>
            <a:pPr marL="285750" indent="-285750"/>
            <a:r>
              <a:rPr lang="en-US" sz="1600" dirty="0"/>
              <a:t>Some applications may not require reliability. Transport layer requirements vary from application to application</a:t>
            </a:r>
            <a:r>
              <a:rPr lang="en-US" sz="1600" dirty="0" smtClean="0"/>
              <a:t>.</a:t>
            </a:r>
          </a:p>
          <a:p>
            <a:pPr marL="285750" indent="-285750"/>
            <a:r>
              <a:rPr lang="en-US" sz="1600" dirty="0"/>
              <a:t>TCP/IP suite provides two </a:t>
            </a:r>
            <a:r>
              <a:rPr lang="en-US" sz="1600" dirty="0" smtClean="0"/>
              <a:t>transport</a:t>
            </a:r>
            <a:br>
              <a:rPr lang="en-US" sz="1600" dirty="0" smtClean="0"/>
            </a:br>
            <a:r>
              <a:rPr lang="en-US" sz="1600" dirty="0" smtClean="0"/>
              <a:t>layer </a:t>
            </a:r>
            <a:r>
              <a:rPr lang="en-US" sz="1600" dirty="0"/>
              <a:t>protocols, Transmission </a:t>
            </a:r>
            <a:r>
              <a:rPr lang="en-US" sz="1600" dirty="0" smtClean="0"/>
              <a:t>Control</a:t>
            </a:r>
            <a:br>
              <a:rPr lang="en-US" sz="1600" dirty="0" smtClean="0"/>
            </a:br>
            <a:r>
              <a:rPr lang="en-US" sz="1600" dirty="0" smtClean="0"/>
              <a:t>Protocol </a:t>
            </a:r>
            <a:r>
              <a:rPr lang="en-US" sz="1600" dirty="0"/>
              <a:t>(TCP) and User </a:t>
            </a:r>
            <a:r>
              <a:rPr lang="en-US" sz="1600" dirty="0" smtClean="0"/>
              <a:t>Datagram</a:t>
            </a:r>
            <a:br>
              <a:rPr lang="en-US" sz="1600" dirty="0" smtClean="0"/>
            </a:br>
            <a:r>
              <a:rPr lang="en-US" sz="1600" dirty="0" smtClean="0"/>
              <a:t>Protocol </a:t>
            </a:r>
            <a:r>
              <a:rPr lang="en-US" sz="1600" dirty="0"/>
              <a:t>(UDP).</a:t>
            </a:r>
          </a:p>
          <a:p>
            <a:pPr marL="285750" indent="-285750"/>
            <a:r>
              <a:rPr lang="en-US" sz="1600" dirty="0"/>
              <a:t>IP uses these transport protocols </a:t>
            </a:r>
            <a:r>
              <a:rPr lang="en-US" sz="1600" dirty="0" smtClean="0"/>
              <a:t>to</a:t>
            </a:r>
            <a:br>
              <a:rPr lang="en-US" sz="1600" dirty="0" smtClean="0"/>
            </a:br>
            <a:r>
              <a:rPr lang="en-US" sz="1600" dirty="0" smtClean="0"/>
              <a:t>enable </a:t>
            </a:r>
            <a:r>
              <a:rPr lang="en-US" sz="1600" dirty="0"/>
              <a:t>hosts to communicate </a:t>
            </a:r>
            <a:r>
              <a:rPr lang="en-US" sz="1600" dirty="0" smtClean="0"/>
              <a:t>and</a:t>
            </a:r>
            <a:br>
              <a:rPr lang="en-US" sz="1600" dirty="0" smtClean="0"/>
            </a:br>
            <a:r>
              <a:rPr lang="en-US" sz="1600" dirty="0" smtClean="0"/>
              <a:t>transfer </a:t>
            </a:r>
            <a:r>
              <a:rPr lang="en-US" sz="1600" dirty="0"/>
              <a:t>data.</a:t>
            </a:r>
          </a:p>
          <a:p>
            <a:pPr marL="285750" indent="-285750"/>
            <a:r>
              <a:rPr lang="en-US" sz="1600" dirty="0"/>
              <a:t>TCP is considered a reliable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full-featured </a:t>
            </a:r>
            <a:r>
              <a:rPr lang="en-US" sz="1600" dirty="0"/>
              <a:t>transport layer protocol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which </a:t>
            </a:r>
            <a:r>
              <a:rPr lang="en-US" sz="1600" dirty="0"/>
              <a:t>allows for packet data </a:t>
            </a:r>
            <a:r>
              <a:rPr lang="en-US" sz="1600" dirty="0" smtClean="0"/>
              <a:t>delivery</a:t>
            </a:r>
            <a:br>
              <a:rPr lang="en-US" sz="1600" dirty="0" smtClean="0"/>
            </a:br>
            <a:r>
              <a:rPr lang="en-US" sz="1600" dirty="0" smtClean="0"/>
              <a:t>confirmation</a:t>
            </a:r>
            <a:r>
              <a:rPr lang="en-US" sz="1600" dirty="0"/>
              <a:t>.</a:t>
            </a:r>
          </a:p>
          <a:p>
            <a:pPr marL="285750" indent="-285750"/>
            <a:r>
              <a:rPr lang="en-US" sz="1600" dirty="0"/>
              <a:t>In contrast, UDP is a very </a:t>
            </a:r>
            <a:r>
              <a:rPr lang="en-US" sz="1600" dirty="0" smtClean="0"/>
              <a:t>simple</a:t>
            </a:r>
            <a:br>
              <a:rPr lang="en-US" sz="1600" dirty="0" smtClean="0"/>
            </a:br>
            <a:r>
              <a:rPr lang="en-US" sz="1600" dirty="0" smtClean="0"/>
              <a:t>transport </a:t>
            </a:r>
            <a:r>
              <a:rPr lang="en-US" sz="1600" dirty="0"/>
              <a:t>layer protocol that does </a:t>
            </a:r>
            <a:r>
              <a:rPr lang="en-US" sz="1600" dirty="0" smtClean="0"/>
              <a:t>not</a:t>
            </a:r>
            <a:br>
              <a:rPr lang="en-US" sz="1600" dirty="0" smtClean="0"/>
            </a:br>
            <a:r>
              <a:rPr lang="en-US" sz="1600" dirty="0" smtClean="0"/>
              <a:t>provide </a:t>
            </a:r>
            <a:r>
              <a:rPr lang="en-US" sz="1600" dirty="0"/>
              <a:t>any reliability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86" y="2598420"/>
            <a:ext cx="4243753" cy="365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TCP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40" y="3482871"/>
            <a:ext cx="4617827" cy="288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473440" cy="2900172"/>
          </a:xfrm>
        </p:spPr>
        <p:txBody>
          <a:bodyPr/>
          <a:lstStyle/>
          <a:p>
            <a:pPr marL="285750" indent="-285750"/>
            <a:r>
              <a:rPr lang="en-US" sz="2000" dirty="0"/>
              <a:t>TCP transport is </a:t>
            </a:r>
            <a:r>
              <a:rPr lang="en-US" sz="2000" dirty="0" smtClean="0"/>
              <a:t>reliable </a:t>
            </a:r>
            <a:r>
              <a:rPr lang="en-US" sz="2000" dirty="0"/>
              <a:t>because it supports packet delivery confirmation.</a:t>
            </a:r>
          </a:p>
          <a:p>
            <a:pPr marL="285750" indent="-285750"/>
            <a:r>
              <a:rPr lang="en-US" sz="2000" dirty="0"/>
              <a:t>There are three basic operations </a:t>
            </a:r>
            <a:r>
              <a:rPr lang="en-US" sz="2000" dirty="0" smtClean="0"/>
              <a:t>that enable </a:t>
            </a:r>
            <a:r>
              <a:rPr lang="en-US" sz="2000" dirty="0"/>
              <a:t>reliability with TCP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Numbering and tracking data segments transmitted to a specific host from a specific application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Acknowledging received data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Retransmitting </a:t>
            </a:r>
            <a:r>
              <a:rPr lang="en-US" sz="2000" dirty="0" smtClean="0"/>
              <a:t>any unacknowledged</a:t>
            </a:r>
            <a:br>
              <a:rPr lang="en-US" sz="2000" dirty="0" smtClean="0"/>
            </a:br>
            <a:r>
              <a:rPr lang="en-US" sz="2000" dirty="0" smtClean="0"/>
              <a:t>data after a certain </a:t>
            </a:r>
            <a:r>
              <a:rPr lang="en-US" sz="2000" dirty="0"/>
              <a:t>period </a:t>
            </a:r>
            <a:r>
              <a:rPr lang="en-US" sz="2000" dirty="0" smtClean="0"/>
              <a:t>of time</a:t>
            </a:r>
            <a:endParaRPr lang="en-US" sz="2000" dirty="0"/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7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r>
              <a:rPr lang="en-US" sz="3200" dirty="0" smtClean="0"/>
              <a:t>UDP</a:t>
            </a: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81560"/>
            <a:ext cx="4975670" cy="30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1" y="886777"/>
            <a:ext cx="499915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58239" y="665988"/>
            <a:ext cx="3695261" cy="4965192"/>
          </a:xfrm>
        </p:spPr>
        <p:txBody>
          <a:bodyPr/>
          <a:lstStyle/>
          <a:p>
            <a:pPr marL="285750" indent="-285750"/>
            <a:r>
              <a:rPr lang="en-US" sz="1800" dirty="0"/>
              <a:t>Some applications do </a:t>
            </a:r>
            <a:r>
              <a:rPr lang="en-US" sz="1800" dirty="0" smtClean="0"/>
              <a:t>not </a:t>
            </a:r>
            <a:r>
              <a:rPr lang="en-US" sz="1800" dirty="0"/>
              <a:t>require </a:t>
            </a:r>
            <a:r>
              <a:rPr lang="en-US" sz="1800" dirty="0" smtClean="0"/>
              <a:t>reliability. Reliability </a:t>
            </a:r>
            <a:r>
              <a:rPr lang="en-US" sz="1800" dirty="0"/>
              <a:t>incurs additional overhead and possible delays in transmission.</a:t>
            </a:r>
          </a:p>
          <a:p>
            <a:pPr marL="285750" indent="-285750"/>
            <a:r>
              <a:rPr lang="en-US" sz="1800" dirty="0"/>
              <a:t>Adding overhead to ensure reliability for some applications could reduce the usefulness of the application and can even be </a:t>
            </a:r>
            <a:r>
              <a:rPr lang="en-US" sz="1800" dirty="0" smtClean="0"/>
              <a:t>detrimental.</a:t>
            </a:r>
            <a:endParaRPr lang="en-US" sz="18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20040" y="3832860"/>
            <a:ext cx="41148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smtClean="0"/>
              <a:t>If reliability is not required, </a:t>
            </a:r>
            <a:br>
              <a:rPr lang="en-US" sz="1800" dirty="0" smtClean="0"/>
            </a:br>
            <a:r>
              <a:rPr lang="en-US" sz="1800" dirty="0" smtClean="0"/>
              <a:t>UDP is a better transport</a:t>
            </a:r>
            <a:br>
              <a:rPr lang="en-US" sz="1800" dirty="0" smtClean="0"/>
            </a:br>
            <a:r>
              <a:rPr lang="en-US" sz="1800" dirty="0" smtClean="0"/>
              <a:t>protocol.</a:t>
            </a:r>
          </a:p>
          <a:p>
            <a:pPr marL="285750" indent="-285750"/>
            <a:r>
              <a:rPr lang="en-US" sz="1800" dirty="0" smtClean="0"/>
              <a:t>UDP provides the basic</a:t>
            </a:r>
            <a:br>
              <a:rPr lang="en-US" sz="1800" dirty="0" smtClean="0"/>
            </a:br>
            <a:r>
              <a:rPr lang="en-US" sz="1800" dirty="0" smtClean="0"/>
              <a:t>functions for delivering data</a:t>
            </a:r>
            <a:br>
              <a:rPr lang="en-US" sz="1800" dirty="0" smtClean="0"/>
            </a:br>
            <a:r>
              <a:rPr lang="en-US" sz="1800" dirty="0" smtClean="0"/>
              <a:t>segments between the</a:t>
            </a:r>
            <a:br>
              <a:rPr lang="en-US" sz="1800" dirty="0" smtClean="0"/>
            </a:br>
            <a:r>
              <a:rPr lang="en-US" sz="1800" dirty="0" smtClean="0"/>
              <a:t>appropriate applications,</a:t>
            </a:r>
            <a:br>
              <a:rPr lang="en-US" sz="1800" dirty="0" smtClean="0"/>
            </a:br>
            <a:r>
              <a:rPr lang="en-US" sz="1800" dirty="0" smtClean="0"/>
              <a:t>with very little overhead and</a:t>
            </a:r>
            <a:br>
              <a:rPr lang="en-US" sz="1800" dirty="0" smtClean="0"/>
            </a:br>
            <a:r>
              <a:rPr lang="en-US" sz="1800" dirty="0" smtClean="0"/>
              <a:t>data checking.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57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Transport Layer Protocols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TCP is a better choice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whose </a:t>
            </a:r>
            <a:r>
              <a:rPr lang="en-US" dirty="0"/>
              <a:t>segments must arrive in a very specific sequence to be processed </a:t>
            </a:r>
            <a:r>
              <a:rPr lang="en-US" dirty="0" smtClean="0"/>
              <a:t>successfully.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in which all </a:t>
            </a:r>
            <a:r>
              <a:rPr lang="en-US" dirty="0"/>
              <a:t>data must be fully received before any is considered </a:t>
            </a:r>
            <a:r>
              <a:rPr lang="en-US" dirty="0" smtClean="0"/>
              <a:t>useful.</a:t>
            </a:r>
            <a:endParaRPr lang="en-US" dirty="0"/>
          </a:p>
          <a:p>
            <a:pPr marL="285750" indent="-285750"/>
            <a:r>
              <a:rPr lang="en-US" sz="1800" dirty="0"/>
              <a:t>Applications requiring TCP </a:t>
            </a:r>
            <a:r>
              <a:rPr lang="en-US" sz="1800" dirty="0" smtClean="0"/>
              <a:t>include: Databases, Web browsers, Email clients.</a:t>
            </a:r>
            <a:endParaRPr lang="en-US" sz="1800" dirty="0"/>
          </a:p>
          <a:p>
            <a:pPr marL="285750" indent="-285750"/>
            <a:r>
              <a:rPr lang="en-US" sz="1800" dirty="0"/>
              <a:t>UDP is a better choice for </a:t>
            </a:r>
            <a:r>
              <a:rPr lang="en-US" sz="1800" dirty="0" smtClean="0"/>
              <a:t>applications that </a:t>
            </a:r>
            <a:r>
              <a:rPr lang="en-US" sz="1800" dirty="0"/>
              <a:t>can tolerate some data loss during transmission, but delays in transmission are unacceptable.</a:t>
            </a:r>
          </a:p>
          <a:p>
            <a:pPr marL="285750" indent="-285750"/>
            <a:r>
              <a:rPr lang="en-US" sz="1800" dirty="0"/>
              <a:t>Applications using UDP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Live audio streaming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live video streaming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Voice over IP (VoIP)</a:t>
            </a:r>
          </a:p>
          <a:p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43" y="4030980"/>
            <a:ext cx="4522539" cy="23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3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6.1.2:</a:t>
            </a:r>
            <a:br>
              <a:rPr lang="en-US" sz="2800" dirty="0" smtClean="0"/>
            </a:br>
            <a:r>
              <a:rPr lang="en-US" sz="2800" dirty="0" smtClean="0"/>
              <a:t>TCP and UDP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19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TCP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In addition to supporting the basic functions of data segmentation and reassembly, TCP </a:t>
            </a:r>
            <a:r>
              <a:rPr lang="en-US" sz="2000" dirty="0" smtClean="0"/>
              <a:t>provides </a:t>
            </a:r>
            <a:r>
              <a:rPr lang="en-US" sz="2000" dirty="0"/>
              <a:t>the following </a:t>
            </a:r>
            <a:r>
              <a:rPr lang="en-US" sz="2000" dirty="0" smtClean="0"/>
              <a:t>services</a:t>
            </a:r>
            <a:r>
              <a:rPr lang="en-US" sz="2000" dirty="0"/>
              <a:t>:</a:t>
            </a:r>
          </a:p>
          <a:p>
            <a:pPr marL="685800">
              <a:buFont typeface="Courier New" panose="02070309020205020404" pitchFamily="49" charset="0"/>
              <a:buChar char="o"/>
            </a:pPr>
            <a:r>
              <a:rPr lang="en-US" sz="2000" dirty="0"/>
              <a:t>Establishing a Session</a:t>
            </a:r>
          </a:p>
          <a:p>
            <a:pPr marL="685800">
              <a:buFont typeface="Courier New" panose="02070309020205020404" pitchFamily="49" charset="0"/>
              <a:buChar char="o"/>
            </a:pPr>
            <a:r>
              <a:rPr lang="en-US" sz="2000" dirty="0"/>
              <a:t>Reliable Delivery</a:t>
            </a:r>
          </a:p>
          <a:p>
            <a:pPr marL="685800">
              <a:buFont typeface="Courier New" panose="02070309020205020404" pitchFamily="49" charset="0"/>
              <a:buChar char="o"/>
            </a:pPr>
            <a:r>
              <a:rPr lang="en-US" sz="2000" dirty="0"/>
              <a:t>Same-Order Delivery</a:t>
            </a:r>
          </a:p>
          <a:p>
            <a:pPr marL="685800">
              <a:buFont typeface="Courier New" panose="02070309020205020404" pitchFamily="49" charset="0"/>
              <a:buChar char="o"/>
            </a:pPr>
            <a:r>
              <a:rPr lang="en-US" sz="2000" dirty="0"/>
              <a:t>Flow Control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528888"/>
            <a:ext cx="530352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TCP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TCP is a </a:t>
            </a:r>
            <a:r>
              <a:rPr lang="en-US" sz="1800" dirty="0" err="1"/>
              <a:t>stateful</a:t>
            </a:r>
            <a:r>
              <a:rPr lang="en-US" sz="1800" dirty="0"/>
              <a:t> </a:t>
            </a:r>
            <a:r>
              <a:rPr lang="en-US" sz="1800" dirty="0" smtClean="0"/>
              <a:t>protocol. It </a:t>
            </a:r>
            <a:r>
              <a:rPr lang="en-US" sz="1800" dirty="0"/>
              <a:t>keeps track of the state of the communication session by recording which information it has sent and which information has been acknowledged.</a:t>
            </a:r>
          </a:p>
          <a:p>
            <a:pPr marL="285750" indent="-285750"/>
            <a:r>
              <a:rPr lang="en-US" sz="1800" dirty="0"/>
              <a:t>Each TCP segment has 20 </a:t>
            </a:r>
            <a:r>
              <a:rPr lang="en-US" sz="1800" dirty="0" smtClean="0"/>
              <a:t>bytes</a:t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overhead in the </a:t>
            </a:r>
            <a:r>
              <a:rPr lang="en-US" sz="1800" dirty="0" smtClean="0"/>
              <a:t>header</a:t>
            </a:r>
            <a:br>
              <a:rPr lang="en-US" sz="1800" dirty="0" smtClean="0"/>
            </a:br>
            <a:r>
              <a:rPr lang="en-US" sz="1800" dirty="0" smtClean="0"/>
              <a:t>encapsulating </a:t>
            </a:r>
            <a:r>
              <a:rPr lang="en-US" sz="1800" dirty="0"/>
              <a:t>the </a:t>
            </a:r>
            <a:r>
              <a:rPr lang="en-US" sz="1800" dirty="0" smtClean="0"/>
              <a:t>application</a:t>
            </a:r>
            <a:br>
              <a:rPr lang="en-US" sz="1800" dirty="0" smtClean="0"/>
            </a:br>
            <a:r>
              <a:rPr lang="en-US" sz="1800" dirty="0" smtClean="0"/>
              <a:t>layer data, as shown in this</a:t>
            </a:r>
            <a:br>
              <a:rPr lang="en-US" sz="1800" dirty="0" smtClean="0"/>
            </a:br>
            <a:r>
              <a:rPr lang="en-US" sz="1800" dirty="0" smtClean="0"/>
              <a:t>image.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22" y="2125980"/>
            <a:ext cx="4958603" cy="371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UDP Features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8" y="1222418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68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UDP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UDP is a stateless </a:t>
            </a:r>
            <a:r>
              <a:rPr lang="en-US" sz="1800" dirty="0" smtClean="0"/>
              <a:t>protocol. Neither </a:t>
            </a:r>
            <a:r>
              <a:rPr lang="en-US" sz="1800" dirty="0"/>
              <a:t>the sender or the receiver is obligated to keep track of the state of the communication session.</a:t>
            </a:r>
          </a:p>
          <a:p>
            <a:pPr marL="285750" indent="-285750"/>
            <a:r>
              <a:rPr lang="en-US" sz="1800" dirty="0"/>
              <a:t>Reliability must be handled by the application.</a:t>
            </a:r>
          </a:p>
          <a:p>
            <a:pPr marL="285750" indent="-285750"/>
            <a:r>
              <a:rPr lang="en-US" sz="1800" dirty="0"/>
              <a:t>Live video and voice applications must quickly deliver data and can tolerate some data loss; they are perfectly suited to UDP.</a:t>
            </a:r>
          </a:p>
          <a:p>
            <a:pPr marL="285750" indent="-285750"/>
            <a:r>
              <a:rPr lang="en-US" sz="1800" dirty="0"/>
              <a:t>The pieces of communication in UDP are called datagrams.</a:t>
            </a:r>
          </a:p>
          <a:p>
            <a:pPr marL="285750" indent="-285750"/>
            <a:r>
              <a:rPr lang="en-US" sz="1800" dirty="0"/>
              <a:t>These datagrams are </a:t>
            </a:r>
            <a:r>
              <a:rPr lang="en-US" sz="1800" dirty="0" smtClean="0"/>
              <a:t>sent</a:t>
            </a:r>
            <a:br>
              <a:rPr lang="en-US" sz="1800" dirty="0" smtClean="0"/>
            </a:br>
            <a:r>
              <a:rPr lang="en-US" sz="1800" dirty="0" smtClean="0"/>
              <a:t>as </a:t>
            </a:r>
            <a:r>
              <a:rPr lang="en-US" sz="1800" dirty="0"/>
              <a:t>best-effort by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transport </a:t>
            </a:r>
            <a:r>
              <a:rPr lang="en-US" sz="1800" dirty="0"/>
              <a:t>layer protocol</a:t>
            </a:r>
            <a:r>
              <a:rPr lang="en-US" sz="1800" dirty="0" smtClean="0"/>
              <a:t>.</a:t>
            </a:r>
          </a:p>
          <a:p>
            <a:pPr marL="285750" indent="-285750"/>
            <a:r>
              <a:rPr lang="en-US" sz="1800" dirty="0" smtClean="0"/>
              <a:t>UDP </a:t>
            </a:r>
            <a:r>
              <a:rPr lang="en-US" sz="1800" dirty="0"/>
              <a:t>has a low </a:t>
            </a:r>
            <a:r>
              <a:rPr lang="en-US" sz="1800" dirty="0" smtClean="0"/>
              <a:t>overhead</a:t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8 bytes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22851"/>
            <a:ext cx="5562508" cy="220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5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Multiple Separate Conversations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2000" dirty="0"/>
              <a:t>The transport layer must separate and manage </a:t>
            </a:r>
            <a:r>
              <a:rPr lang="en-US" sz="2000" dirty="0" smtClean="0"/>
              <a:t>multiple communications </a:t>
            </a:r>
            <a:r>
              <a:rPr lang="en-US" sz="2000" dirty="0"/>
              <a:t>with different transport </a:t>
            </a:r>
            <a:r>
              <a:rPr lang="en-US" sz="2000" dirty="0" smtClean="0"/>
              <a:t>requirements.</a:t>
            </a:r>
            <a:endParaRPr lang="en-US" sz="2000" dirty="0"/>
          </a:p>
          <a:p>
            <a:pPr marL="285750" indent="-285750"/>
            <a:r>
              <a:rPr lang="en-US" sz="2000" dirty="0"/>
              <a:t>Different applications are sending and receiving data over the network simultaneously.</a:t>
            </a:r>
          </a:p>
          <a:p>
            <a:pPr marL="285750" indent="-285750"/>
            <a:r>
              <a:rPr lang="en-US" sz="2000" dirty="0"/>
              <a:t>Unique header values allow TCP and UDP </a:t>
            </a:r>
            <a:r>
              <a:rPr lang="en-US" sz="2000" dirty="0" smtClean="0"/>
              <a:t>to manage </a:t>
            </a:r>
            <a:r>
              <a:rPr lang="en-US" sz="2000" dirty="0"/>
              <a:t>these </a:t>
            </a:r>
            <a:r>
              <a:rPr lang="en-US" sz="2000" dirty="0" smtClean="0"/>
              <a:t>multiple and simultaneous </a:t>
            </a:r>
            <a:r>
              <a:rPr lang="en-US" sz="2000" dirty="0"/>
              <a:t>conversations by identifying these applications.</a:t>
            </a:r>
          </a:p>
          <a:p>
            <a:pPr marL="285750" indent="-285750"/>
            <a:r>
              <a:rPr lang="en-US" sz="2000" dirty="0"/>
              <a:t>These unique </a:t>
            </a:r>
            <a:r>
              <a:rPr lang="en-US" sz="2000" dirty="0" smtClean="0"/>
              <a:t>identifiers</a:t>
            </a:r>
            <a:br>
              <a:rPr lang="en-US" sz="2000" dirty="0" smtClean="0"/>
            </a:br>
            <a:r>
              <a:rPr lang="en-US" sz="2000" dirty="0" smtClean="0"/>
              <a:t>are </a:t>
            </a:r>
            <a:r>
              <a:rPr lang="en-US" sz="2000" dirty="0"/>
              <a:t>the port numbers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7" y="3482340"/>
            <a:ext cx="4894203" cy="268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Chapter Outline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.0 Introduction</a:t>
            </a:r>
          </a:p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.1 Transport Layer Protocols</a:t>
            </a:r>
          </a:p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.2 TCP and UDP</a:t>
            </a:r>
          </a:p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.3 Summary</a:t>
            </a: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Port Numbers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11" y="3166111"/>
            <a:ext cx="4325538" cy="275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2000" dirty="0"/>
              <a:t>Source </a:t>
            </a:r>
            <a:r>
              <a:rPr lang="en-US" sz="2000" dirty="0" smtClean="0"/>
              <a:t>Port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The source port number is dynamically chosen by the sending device to identify a conversation between two devices.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An HTTP client usually sends </a:t>
            </a:r>
            <a:r>
              <a:rPr lang="en-US" dirty="0" smtClean="0"/>
              <a:t>multiple </a:t>
            </a:r>
            <a:r>
              <a:rPr lang="en-US" dirty="0"/>
              <a:t>HTTP requests to a web server at the same </a:t>
            </a:r>
            <a:r>
              <a:rPr lang="en-US" dirty="0" smtClean="0"/>
              <a:t>time. Each </a:t>
            </a:r>
            <a:r>
              <a:rPr lang="en-US" dirty="0"/>
              <a:t>separate HTTP conversation is tracked based on the source ports.</a:t>
            </a:r>
          </a:p>
          <a:p>
            <a:pPr marL="285750" indent="-285750"/>
            <a:r>
              <a:rPr lang="en-US" sz="2000" dirty="0"/>
              <a:t>Destination Port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Used to identify an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service running in the server.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A server can offer more than </a:t>
            </a:r>
            <a:r>
              <a:rPr lang="en-US" dirty="0" smtClean="0"/>
              <a:t>one</a:t>
            </a:r>
            <a:br>
              <a:rPr lang="en-US" dirty="0" smtClean="0"/>
            </a:br>
            <a:r>
              <a:rPr lang="en-US" dirty="0" smtClean="0"/>
              <a:t>service </a:t>
            </a:r>
            <a:r>
              <a:rPr lang="en-US" dirty="0"/>
              <a:t>at the same time, </a:t>
            </a:r>
            <a:r>
              <a:rPr lang="en-US" dirty="0" smtClean="0"/>
              <a:t>offering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web service on port 80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FTP </a:t>
            </a:r>
            <a:r>
              <a:rPr lang="en-US" dirty="0"/>
              <a:t>on port 21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4602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Socket Pairs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26" y="3093720"/>
            <a:ext cx="4058575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599" y="1344168"/>
            <a:ext cx="8524081" cy="4789932"/>
          </a:xfrm>
        </p:spPr>
        <p:txBody>
          <a:bodyPr/>
          <a:lstStyle/>
          <a:p>
            <a:pPr marL="285750" indent="-285750"/>
            <a:r>
              <a:rPr lang="en-US" sz="1800" dirty="0"/>
              <a:t>The combination of the source IP address and source port number, or the destination IP address and destination port </a:t>
            </a:r>
            <a:r>
              <a:rPr lang="en-US" sz="1800" dirty="0" smtClean="0"/>
              <a:t>number, </a:t>
            </a:r>
            <a:r>
              <a:rPr lang="en-US" sz="1800" dirty="0"/>
              <a:t>is known as a socket.</a:t>
            </a:r>
          </a:p>
          <a:p>
            <a:pPr marL="285750" indent="-285750"/>
            <a:r>
              <a:rPr lang="en-US" sz="1800" dirty="0"/>
              <a:t>The socket is used to identify the server and service being requested by the client.</a:t>
            </a:r>
          </a:p>
          <a:p>
            <a:pPr marL="285750" indent="-285750"/>
            <a:r>
              <a:rPr lang="en-US" sz="1800" dirty="0"/>
              <a:t>Two sockets combine to form a </a:t>
            </a:r>
            <a:r>
              <a:rPr lang="en-US" sz="1800" dirty="0" smtClean="0"/>
              <a:t>socket pair</a:t>
            </a:r>
            <a:r>
              <a:rPr lang="en-US" sz="1800" dirty="0"/>
              <a:t>: (192.168.1.5:1099, 192.168.1.7:80)</a:t>
            </a:r>
          </a:p>
          <a:p>
            <a:pPr marL="285750" indent="-285750"/>
            <a:r>
              <a:rPr lang="en-US" sz="1800" dirty="0"/>
              <a:t>Sockets enable multiple </a:t>
            </a:r>
            <a:r>
              <a:rPr lang="en-US" sz="1800" dirty="0" smtClean="0"/>
              <a:t>processes</a:t>
            </a:r>
            <a:br>
              <a:rPr lang="en-US" sz="1800" dirty="0" smtClean="0"/>
            </a:br>
            <a:r>
              <a:rPr lang="en-US" sz="1800" dirty="0" smtClean="0"/>
              <a:t>running </a:t>
            </a:r>
            <a:r>
              <a:rPr lang="en-US" sz="1800" dirty="0"/>
              <a:t>on a client and </a:t>
            </a:r>
            <a:r>
              <a:rPr lang="en-US" sz="1800" dirty="0" smtClean="0"/>
              <a:t>multiple</a:t>
            </a:r>
            <a:br>
              <a:rPr lang="en-US" sz="1800" dirty="0" smtClean="0"/>
            </a:br>
            <a:r>
              <a:rPr lang="en-US" sz="1800" dirty="0" smtClean="0"/>
              <a:t>connections </a:t>
            </a:r>
            <a:r>
              <a:rPr lang="en-US" sz="1800" dirty="0"/>
              <a:t>to a server process </a:t>
            </a:r>
            <a:r>
              <a:rPr lang="en-US" sz="1800" dirty="0" smtClean="0"/>
              <a:t>to</a:t>
            </a:r>
            <a:br>
              <a:rPr lang="en-US" sz="1800" dirty="0" smtClean="0"/>
            </a:br>
            <a:r>
              <a:rPr lang="en-US" sz="1800" dirty="0" smtClean="0"/>
              <a:t>be </a:t>
            </a:r>
            <a:r>
              <a:rPr lang="en-US" sz="1800" dirty="0"/>
              <a:t>distinguished from each other.</a:t>
            </a:r>
          </a:p>
          <a:p>
            <a:pPr marL="285750" indent="-285750"/>
            <a:r>
              <a:rPr lang="en-US" sz="1800" dirty="0"/>
              <a:t>The source port number acts as </a:t>
            </a:r>
            <a:r>
              <a:rPr lang="en-US" sz="1800" dirty="0" smtClean="0"/>
              <a:t>a</a:t>
            </a:r>
            <a:br>
              <a:rPr lang="en-US" sz="1800" dirty="0" smtClean="0"/>
            </a:br>
            <a:r>
              <a:rPr lang="en-US" sz="1800" dirty="0" smtClean="0"/>
              <a:t>return </a:t>
            </a:r>
            <a:r>
              <a:rPr lang="en-US" sz="1800" dirty="0"/>
              <a:t>address for the </a:t>
            </a:r>
            <a:r>
              <a:rPr lang="en-US" sz="1800" dirty="0" smtClean="0"/>
              <a:t>requesting</a:t>
            </a:r>
            <a:br>
              <a:rPr lang="en-US" sz="1800" dirty="0" smtClean="0"/>
            </a:br>
            <a:r>
              <a:rPr lang="en-US" sz="1800" dirty="0" smtClean="0"/>
              <a:t>application</a:t>
            </a:r>
            <a:r>
              <a:rPr lang="en-US" sz="1800" dirty="0"/>
              <a:t>.</a:t>
            </a:r>
          </a:p>
          <a:p>
            <a:pPr marL="285750" indent="-285750"/>
            <a:r>
              <a:rPr lang="en-US" sz="1800" dirty="0"/>
              <a:t>It is the transport layer’s job to </a:t>
            </a:r>
            <a:r>
              <a:rPr lang="en-US" sz="1800" dirty="0" smtClean="0"/>
              <a:t>keeps</a:t>
            </a:r>
            <a:br>
              <a:rPr lang="en-US" sz="1800" dirty="0" smtClean="0"/>
            </a:br>
            <a:r>
              <a:rPr lang="en-US" sz="1800" dirty="0" smtClean="0"/>
              <a:t>track </a:t>
            </a:r>
            <a:r>
              <a:rPr lang="en-US" sz="1800" dirty="0"/>
              <a:t>of active sockets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00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Port Number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2011680"/>
            <a:ext cx="2827020" cy="29565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Internet Assigned Numbers Authority (IANA) is the standards body responsible for assigning various addressing standards, including port numbers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1852487"/>
            <a:ext cx="5592399" cy="112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3621663"/>
            <a:ext cx="5720714" cy="275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3101907" y="1554194"/>
            <a:ext cx="351796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Port Numbers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118485" y="3305717"/>
            <a:ext cx="351796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Well-Known Port Numbers</a:t>
            </a:r>
          </a:p>
        </p:txBody>
      </p:sp>
    </p:spTree>
    <p:extLst>
      <p:ext uri="{BB962C8B-B14F-4D97-AF65-F5344CB8AC3E}">
        <p14:creationId xmlns:p14="http://schemas.microsoft.com/office/powerpoint/2010/main" val="370931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dirty="0" err="1"/>
              <a:t>netstat</a:t>
            </a:r>
            <a:r>
              <a:rPr lang="en-US" sz="3200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Unexplained TCP connections can indicate a major security threat.</a:t>
            </a:r>
          </a:p>
          <a:p>
            <a:pPr marL="285750" indent="-285750"/>
            <a:r>
              <a:rPr lang="en-US" sz="1800" dirty="0" err="1"/>
              <a:t>Netstat</a:t>
            </a:r>
            <a:r>
              <a:rPr lang="en-US" sz="1800" dirty="0"/>
              <a:t> is an important network utility that can be used to verify the active connections in a host.</a:t>
            </a:r>
          </a:p>
          <a:p>
            <a:pPr marL="285750" indent="-285750"/>
            <a:r>
              <a:rPr lang="en-US" sz="1800" dirty="0"/>
              <a:t>Use </a:t>
            </a:r>
            <a:r>
              <a:rPr lang="en-US" sz="1800" b="1" dirty="0" err="1"/>
              <a:t>netstat</a:t>
            </a:r>
            <a:r>
              <a:rPr lang="en-US" sz="1800" b="1" dirty="0"/>
              <a:t> </a:t>
            </a:r>
            <a:r>
              <a:rPr lang="en-US" sz="1800" dirty="0"/>
              <a:t>to list the protocols in use, the local address and port numbers, the foreign address and port numbers, and the connection state.</a:t>
            </a:r>
          </a:p>
          <a:p>
            <a:pPr marL="285750" indent="-285750"/>
            <a:r>
              <a:rPr lang="en-US" sz="1800" dirty="0"/>
              <a:t>By default, the </a:t>
            </a:r>
            <a:r>
              <a:rPr lang="en-US" sz="1800" b="1" dirty="0" err="1" smtClean="0"/>
              <a:t>netstat</a:t>
            </a:r>
            <a:r>
              <a:rPr lang="en-US" sz="1800" b="1" dirty="0" smtClean="0"/>
              <a:t> </a:t>
            </a:r>
            <a:r>
              <a:rPr lang="en-US" sz="1800" dirty="0" smtClean="0"/>
              <a:t>command </a:t>
            </a:r>
            <a:r>
              <a:rPr lang="en-US" sz="1800" dirty="0"/>
              <a:t>will attempt </a:t>
            </a:r>
            <a:r>
              <a:rPr lang="en-US" sz="1800" dirty="0" smtClean="0"/>
              <a:t>to resolve </a:t>
            </a:r>
            <a:r>
              <a:rPr lang="en-US" sz="1800" dirty="0"/>
              <a:t>IP addresses </a:t>
            </a:r>
            <a:r>
              <a:rPr lang="en-US" sz="1800" dirty="0" smtClean="0"/>
              <a:t>to domain </a:t>
            </a:r>
            <a:r>
              <a:rPr lang="en-US" sz="1800" dirty="0"/>
              <a:t>names and </a:t>
            </a:r>
            <a:r>
              <a:rPr lang="en-US" sz="1800" dirty="0" smtClean="0"/>
              <a:t>port numbers to well-known applications.</a:t>
            </a:r>
          </a:p>
          <a:p>
            <a:pPr marL="285750" indent="-285750"/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b="1" dirty="0"/>
              <a:t>-n</a:t>
            </a:r>
            <a:r>
              <a:rPr lang="en-US" sz="1800" dirty="0"/>
              <a:t> </a:t>
            </a:r>
            <a:r>
              <a:rPr lang="en-US" sz="1800" dirty="0" smtClean="0"/>
              <a:t>option can </a:t>
            </a:r>
            <a:r>
              <a:rPr lang="en-US" sz="1800" dirty="0"/>
              <a:t>be used </a:t>
            </a:r>
            <a:r>
              <a:rPr lang="en-US" sz="1800" dirty="0" smtClean="0"/>
              <a:t>to</a:t>
            </a:r>
            <a:br>
              <a:rPr lang="en-US" sz="1800" dirty="0" smtClean="0"/>
            </a:br>
            <a:r>
              <a:rPr lang="en-US" sz="1800" dirty="0" smtClean="0"/>
              <a:t>display </a:t>
            </a:r>
            <a:r>
              <a:rPr lang="en-US" sz="1800" dirty="0"/>
              <a:t>IP addresses and </a:t>
            </a:r>
            <a:r>
              <a:rPr lang="en-US" sz="1800" dirty="0" smtClean="0"/>
              <a:t>port</a:t>
            </a:r>
            <a:br>
              <a:rPr lang="en-US" sz="1800" dirty="0" smtClean="0"/>
            </a:br>
            <a:r>
              <a:rPr lang="en-US" sz="1800" dirty="0" smtClean="0"/>
              <a:t>numbers </a:t>
            </a:r>
            <a:r>
              <a:rPr lang="en-US" sz="1800" dirty="0"/>
              <a:t>in their </a:t>
            </a:r>
            <a:r>
              <a:rPr lang="en-US" sz="1800" dirty="0" smtClean="0"/>
              <a:t>numerical </a:t>
            </a:r>
            <a:r>
              <a:rPr lang="en-US" sz="1800" dirty="0"/>
              <a:t>form.</a:t>
            </a:r>
          </a:p>
          <a:p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3837351"/>
            <a:ext cx="4842042" cy="24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5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</a:t>
            </a:r>
            <a:r>
              <a:rPr lang="en-US" sz="4000" dirty="0"/>
              <a:t>6</a:t>
            </a:r>
            <a:r>
              <a:rPr lang="en-US" sz="4000" dirty="0" smtClean="0"/>
              <a:t>.2:</a:t>
            </a:r>
            <a:br>
              <a:rPr lang="en-US" sz="4000" dirty="0" smtClean="0"/>
            </a:br>
            <a:r>
              <a:rPr lang="en-US" sz="4000" dirty="0" smtClean="0"/>
              <a:t>TCP and UPD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740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Explain how TCP session establishment and termination processes facilitate reliable communication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how TCP protocol data units are transmitted and acknowledged to guarantee delivery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Describe the UDP client processes to establish communication with a server.</a:t>
            </a:r>
          </a:p>
          <a:p>
            <a:r>
              <a:rPr lang="en-US" sz="1800" dirty="0"/>
              <a:t>Compare UDP and TCP.</a:t>
            </a:r>
          </a:p>
        </p:txBody>
      </p:sp>
    </p:spTree>
    <p:extLst>
      <p:ext uri="{BB962C8B-B14F-4D97-AF65-F5344CB8AC3E}">
        <p14:creationId xmlns:p14="http://schemas.microsoft.com/office/powerpoint/2010/main" val="35046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6.2.1:</a:t>
            </a:r>
            <a:br>
              <a:rPr lang="en-US" sz="2800" dirty="0" smtClean="0"/>
            </a:br>
            <a:r>
              <a:rPr lang="en-US" sz="2800" dirty="0" smtClean="0"/>
              <a:t>TCP Communication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2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TCP Server Processes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Each application process running on the server uses a port number.</a:t>
            </a:r>
          </a:p>
          <a:p>
            <a:pPr marL="285750" indent="-285750"/>
            <a:r>
              <a:rPr lang="en-US" dirty="0"/>
              <a:t>An individual server cannot have two services assigned to the same port number within the same transport layer </a:t>
            </a:r>
            <a:r>
              <a:rPr lang="en-US" dirty="0" smtClean="0"/>
              <a:t>service.</a:t>
            </a:r>
            <a:endParaRPr lang="en-US" dirty="0"/>
          </a:p>
          <a:p>
            <a:pPr marL="285750" indent="-285750"/>
            <a:r>
              <a:rPr lang="en-US" dirty="0"/>
              <a:t>An active server application assigned to a specific port is considered to be open.</a:t>
            </a:r>
          </a:p>
          <a:p>
            <a:pPr marL="285750" indent="-285750"/>
            <a:r>
              <a:rPr lang="en-US" dirty="0"/>
              <a:t>Any incoming client request addressed to an open port is accepted and processed by the server application bound to that port.</a:t>
            </a:r>
          </a:p>
          <a:p>
            <a:pPr marL="285750" indent="-285750"/>
            <a:r>
              <a:rPr lang="en-US" dirty="0"/>
              <a:t>There can be many ports open simultaneously on a server, one for each active server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TCP </a:t>
            </a:r>
            <a:r>
              <a:rPr lang="en-US" sz="3200" dirty="0" smtClean="0"/>
              <a:t>Connection </a:t>
            </a:r>
            <a:r>
              <a:rPr lang="en-US" sz="3200" dirty="0"/>
              <a:t>Establishment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65" y="3535326"/>
            <a:ext cx="44386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412480" cy="49651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TCP connection is established in three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initiating client requests a client-to-server communication session with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server acknowledges the client-to-server communication session and requests </a:t>
            </a:r>
            <a:r>
              <a:rPr lang="en-US" dirty="0" smtClean="0"/>
              <a:t>a server-to-client</a:t>
            </a:r>
            <a:br>
              <a:rPr lang="en-US" dirty="0" smtClean="0"/>
            </a:br>
            <a:r>
              <a:rPr lang="en-US" dirty="0" smtClean="0"/>
              <a:t>communication session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initiating </a:t>
            </a:r>
            <a:r>
              <a:rPr lang="en-US" dirty="0" smtClean="0"/>
              <a:t>client acknowledges</a:t>
            </a:r>
            <a:br>
              <a:rPr lang="en-US" dirty="0" smtClean="0"/>
            </a:br>
            <a:r>
              <a:rPr lang="en-US" dirty="0" smtClean="0"/>
              <a:t>the server-to-client communication</a:t>
            </a:r>
            <a:br>
              <a:rPr lang="en-US" dirty="0" smtClean="0"/>
            </a:br>
            <a:r>
              <a:rPr lang="en-US" dirty="0" smtClean="0"/>
              <a:t>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3" r="13525" b="33948"/>
          <a:stretch/>
        </p:blipFill>
        <p:spPr bwMode="auto">
          <a:xfrm>
            <a:off x="4968240" y="3146894"/>
            <a:ext cx="4076700" cy="320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TCP Session Termination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427720" cy="49651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FIN TCP flag is used to terminate a TCP connection.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client has no more data to send in the stream, it sends a segment with the FIN flag 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server sends an ACK to acknowledge the receipt of the FIN to terminate the session from client to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server sends a FIN to the client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terminate </a:t>
            </a:r>
            <a:r>
              <a:rPr lang="en-US" dirty="0"/>
              <a:t>the server-to-client session.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client responds with an ACK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acknowledge </a:t>
            </a:r>
            <a:r>
              <a:rPr lang="en-US" dirty="0"/>
              <a:t>the FIN from the </a:t>
            </a:r>
            <a:r>
              <a:rPr lang="en-US" dirty="0" smtClean="0"/>
              <a:t>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all segments have </a:t>
            </a:r>
            <a:r>
              <a:rPr lang="en-US" dirty="0" smtClean="0"/>
              <a:t>been</a:t>
            </a:r>
            <a:br>
              <a:rPr lang="en-US" dirty="0" smtClean="0"/>
            </a:br>
            <a:r>
              <a:rPr lang="en-US" dirty="0" smtClean="0"/>
              <a:t>acknowledged</a:t>
            </a:r>
            <a:r>
              <a:rPr lang="en-US" dirty="0"/>
              <a:t>, the session is closed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TCP </a:t>
            </a:r>
            <a:r>
              <a:rPr lang="en-US" sz="3200" dirty="0" smtClean="0"/>
              <a:t>Three-Way </a:t>
            </a:r>
            <a:r>
              <a:rPr lang="en-US" sz="3200" dirty="0"/>
              <a:t>Handshake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three-way handshake:</a:t>
            </a:r>
          </a:p>
          <a:p>
            <a:pPr marL="285750" indent="-285750"/>
            <a:r>
              <a:rPr lang="en-US" sz="1800" dirty="0"/>
              <a:t>Establishes that the destination device is present on the </a:t>
            </a:r>
            <a:r>
              <a:rPr lang="en-US" sz="1800" dirty="0" smtClean="0"/>
              <a:t>network.</a:t>
            </a:r>
            <a:endParaRPr lang="en-US" sz="1800" dirty="0"/>
          </a:p>
          <a:p>
            <a:pPr marL="285750" indent="-285750"/>
            <a:r>
              <a:rPr lang="en-US" sz="1800" dirty="0"/>
              <a:t>Verifies that the destination device has an active service and is accepting requests on the destination port number that the initiating client intends to use</a:t>
            </a:r>
          </a:p>
          <a:p>
            <a:pPr marL="285750" indent="-285750"/>
            <a:r>
              <a:rPr lang="en-US" sz="1800" dirty="0"/>
              <a:t>Informs the destination device that the source client intends to establish a communication session on that port </a:t>
            </a:r>
            <a:r>
              <a:rPr lang="en-US" sz="1800" dirty="0" smtClean="0"/>
              <a:t>number.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55" y="3449659"/>
            <a:ext cx="5368290" cy="292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9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6.1:</a:t>
            </a:r>
            <a:br>
              <a:rPr lang="en-US" sz="4000" dirty="0" smtClean="0"/>
            </a:br>
            <a:r>
              <a:rPr lang="en-US" sz="4000" dirty="0" smtClean="0"/>
              <a:t>Transport Layer Protocols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Describe the purpose of the transport layer in managing the transportation of data in end-to-end communication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Describe characteristics of the TCP and UDP protocols, including port numbers and their uses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6.2.2:</a:t>
            </a:r>
            <a:br>
              <a:rPr lang="en-US" sz="2800" dirty="0" smtClean="0"/>
            </a:br>
            <a:r>
              <a:rPr lang="en-US" sz="2800" dirty="0" smtClean="0"/>
              <a:t>Reliability and Flow 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4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TCP Reliability – Ordered Delivery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2871922"/>
            <a:ext cx="4471035" cy="349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TCP segments use sequence numbers to </a:t>
            </a:r>
            <a:r>
              <a:rPr lang="en-US" sz="1800" dirty="0" smtClean="0"/>
              <a:t>uniquely identify and acknowledge each segment, keep </a:t>
            </a:r>
            <a:r>
              <a:rPr lang="en-US" sz="1800" dirty="0"/>
              <a:t>track of segment </a:t>
            </a:r>
            <a:r>
              <a:rPr lang="en-US" sz="1800" dirty="0" smtClean="0"/>
              <a:t>order, and indicate how to reassemble and reorder received segments.</a:t>
            </a:r>
            <a:endParaRPr lang="en-US" sz="1800" dirty="0"/>
          </a:p>
          <a:p>
            <a:pPr marL="285750" indent="-285750"/>
            <a:r>
              <a:rPr lang="en-US" sz="1800" dirty="0"/>
              <a:t>An initial sequence number (ISN) is randomly chosen during the TCP session </a:t>
            </a:r>
            <a:r>
              <a:rPr lang="en-US" sz="1800" dirty="0" smtClean="0"/>
              <a:t>setup. The </a:t>
            </a:r>
            <a:r>
              <a:rPr lang="en-US" sz="1800" dirty="0"/>
              <a:t>ISN is then incremented </a:t>
            </a:r>
            <a:r>
              <a:rPr lang="en-US" sz="1800" dirty="0" smtClean="0"/>
              <a:t>by the number </a:t>
            </a:r>
            <a:r>
              <a:rPr lang="en-US" sz="1800" dirty="0"/>
              <a:t>of transmitted bytes.</a:t>
            </a:r>
          </a:p>
          <a:p>
            <a:pPr marL="285750" indent="-285750"/>
            <a:r>
              <a:rPr lang="en-US" sz="1800" dirty="0" smtClean="0"/>
              <a:t>The </a:t>
            </a:r>
            <a:r>
              <a:rPr lang="en-US" sz="1800" dirty="0"/>
              <a:t>receiving TCP process </a:t>
            </a:r>
            <a:r>
              <a:rPr lang="en-US" sz="1800" dirty="0" smtClean="0"/>
              <a:t>buffers</a:t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segment data until all data </a:t>
            </a:r>
            <a:r>
              <a:rPr lang="en-US" sz="1800" dirty="0" smtClean="0"/>
              <a:t>is</a:t>
            </a:r>
            <a:br>
              <a:rPr lang="en-US" sz="1800" dirty="0" smtClean="0"/>
            </a:br>
            <a:r>
              <a:rPr lang="en-US" sz="1800" dirty="0" smtClean="0"/>
              <a:t>received </a:t>
            </a:r>
            <a:r>
              <a:rPr lang="en-US" sz="1800" dirty="0"/>
              <a:t>and </a:t>
            </a:r>
            <a:r>
              <a:rPr lang="en-US" sz="1800" dirty="0" smtClean="0"/>
              <a:t>reassembled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/>
            <a:r>
              <a:rPr lang="en-US" sz="1800" dirty="0" smtClean="0"/>
              <a:t>Segments </a:t>
            </a:r>
            <a:r>
              <a:rPr lang="en-US" sz="1800" dirty="0"/>
              <a:t>received out of </a:t>
            </a:r>
            <a:r>
              <a:rPr lang="en-US" sz="1800" dirty="0" smtClean="0"/>
              <a:t>order</a:t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held for later processing.</a:t>
            </a:r>
          </a:p>
          <a:p>
            <a:pPr marL="285750" indent="-285750"/>
            <a:r>
              <a:rPr lang="en-US" sz="1800" dirty="0"/>
              <a:t>The data is delivered to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application </a:t>
            </a:r>
            <a:r>
              <a:rPr lang="en-US" sz="1800" dirty="0"/>
              <a:t>layer only when it </a:t>
            </a:r>
            <a:r>
              <a:rPr lang="en-US" sz="1800" dirty="0" smtClean="0"/>
              <a:t>has</a:t>
            </a:r>
            <a:br>
              <a:rPr lang="en-US" sz="1800" dirty="0" smtClean="0"/>
            </a:br>
            <a:r>
              <a:rPr lang="en-US" sz="1800" dirty="0" smtClean="0"/>
              <a:t>been </a:t>
            </a:r>
            <a:r>
              <a:rPr lang="en-US" sz="1800" dirty="0"/>
              <a:t>completely received </a:t>
            </a:r>
            <a:r>
              <a:rPr lang="en-US" sz="1800" dirty="0" smtClean="0"/>
              <a:t>and</a:t>
            </a:r>
            <a:br>
              <a:rPr lang="en-US" sz="1800" dirty="0" smtClean="0"/>
            </a:br>
            <a:r>
              <a:rPr lang="en-US" sz="1800" dirty="0" smtClean="0"/>
              <a:t>reassembled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68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TCP Reliability </a:t>
            </a:r>
            <a:r>
              <a:rPr lang="en-US" sz="3200" dirty="0" smtClean="0"/>
              <a:t>- Sequence </a:t>
            </a:r>
            <a:r>
              <a:rPr lang="en-US" sz="3200" dirty="0"/>
              <a:t>Numbers and Acknowledgements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092440" cy="4965192"/>
          </a:xfrm>
        </p:spPr>
        <p:txBody>
          <a:bodyPr/>
          <a:lstStyle/>
          <a:p>
            <a:pPr marL="285750" indent="-285750"/>
            <a:r>
              <a:rPr lang="en-US" sz="1800" dirty="0"/>
              <a:t>TCP is designed to confirm that each segment reached its destination.</a:t>
            </a:r>
          </a:p>
          <a:p>
            <a:pPr marL="285750" indent="-285750"/>
            <a:r>
              <a:rPr lang="en-US" sz="1800" dirty="0"/>
              <a:t>TCP session setup ensures the destination is not only </a:t>
            </a:r>
            <a:r>
              <a:rPr lang="en-US" sz="1800" dirty="0" smtClean="0"/>
              <a:t>reachable, but </a:t>
            </a:r>
            <a:r>
              <a:rPr lang="en-US" sz="1800" dirty="0"/>
              <a:t>ready to receive data.</a:t>
            </a:r>
          </a:p>
          <a:p>
            <a:pPr marL="285750" indent="-285750"/>
            <a:r>
              <a:rPr lang="en-US" sz="1800" dirty="0"/>
              <a:t>The TCP process on the </a:t>
            </a:r>
            <a:r>
              <a:rPr lang="en-US" sz="1800" dirty="0" smtClean="0"/>
              <a:t>destination </a:t>
            </a:r>
            <a:r>
              <a:rPr lang="en-US" sz="1800" dirty="0"/>
              <a:t>host acknowledges the data it has received from the source application.</a:t>
            </a:r>
          </a:p>
          <a:p>
            <a:pPr marL="285750" indent="-285750"/>
            <a:r>
              <a:rPr lang="en-US" sz="1800" dirty="0"/>
              <a:t>TCP </a:t>
            </a:r>
            <a:r>
              <a:rPr lang="en-US" sz="1800" dirty="0" smtClean="0"/>
              <a:t>allows </a:t>
            </a:r>
            <a:r>
              <a:rPr lang="en-US" sz="1800" dirty="0"/>
              <a:t>for the retransmission of missed segments.</a:t>
            </a:r>
          </a:p>
          <a:p>
            <a:pPr marL="285750" indent="-285750"/>
            <a:r>
              <a:rPr lang="en-US" sz="1800" dirty="0" smtClean="0"/>
              <a:t>TCP ensures </a:t>
            </a:r>
            <a:r>
              <a:rPr lang="en-US" sz="1800" dirty="0"/>
              <a:t>all segments are properly re-ordered upon receipt.</a:t>
            </a:r>
          </a:p>
          <a:p>
            <a:pPr marL="285750" indent="-285750"/>
            <a:r>
              <a:rPr lang="en-US" sz="1800" dirty="0"/>
              <a:t>TCP session termination allows for parties to </a:t>
            </a:r>
            <a:r>
              <a:rPr lang="en-US" sz="1800" dirty="0" smtClean="0"/>
              <a:t>gracefully </a:t>
            </a:r>
            <a:r>
              <a:rPr lang="en-US" sz="1800" dirty="0"/>
              <a:t>end a TCP </a:t>
            </a:r>
            <a:r>
              <a:rPr lang="en-US" sz="1800" dirty="0" smtClean="0"/>
              <a:t>session when no </a:t>
            </a:r>
            <a:r>
              <a:rPr lang="en-US" sz="1800" dirty="0"/>
              <a:t>data is to be </a:t>
            </a:r>
            <a:r>
              <a:rPr lang="en-US" sz="1800" dirty="0" smtClean="0"/>
              <a:t>transferred (FIN flag).</a:t>
            </a:r>
            <a:endParaRPr lang="en-US" sz="1800" dirty="0"/>
          </a:p>
          <a:p>
            <a:pPr marL="285750" indent="-285750"/>
            <a:r>
              <a:rPr lang="en-US" sz="1800" dirty="0"/>
              <a:t>A TCP endpoint can </a:t>
            </a:r>
            <a:r>
              <a:rPr lang="en-US" sz="1800" dirty="0" smtClean="0"/>
              <a:t>abruptly </a:t>
            </a:r>
            <a:r>
              <a:rPr lang="en-US" sz="1800" dirty="0"/>
              <a:t>terminate a session if necessary </a:t>
            </a:r>
            <a:r>
              <a:rPr lang="en-US" sz="1800" dirty="0" smtClean="0"/>
              <a:t>(RST </a:t>
            </a:r>
            <a:r>
              <a:rPr lang="en-US" sz="1800" dirty="0"/>
              <a:t>flag).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98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TCP Reliability – Data Loss and Retransmission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provides methods of managing segment losses.</a:t>
            </a:r>
          </a:p>
          <a:p>
            <a:r>
              <a:rPr lang="en-US" dirty="0"/>
              <a:t>Among these </a:t>
            </a:r>
            <a:r>
              <a:rPr lang="en-US" dirty="0" smtClean="0"/>
              <a:t>methods is </a:t>
            </a:r>
            <a:r>
              <a:rPr lang="en-US" dirty="0"/>
              <a:t>a mechanism to retransmit segments for unacknowledged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TCP Flow Control – Window Size and </a:t>
            </a:r>
            <a:r>
              <a:rPr lang="en-US" sz="2800" dirty="0" smtClean="0"/>
              <a:t>Acknowledgements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1800" dirty="0" smtClean="0"/>
              <a:t>TCP </a:t>
            </a:r>
            <a:r>
              <a:rPr lang="en-US" sz="1800" dirty="0"/>
              <a:t>provides mechanisms for flow control.</a:t>
            </a:r>
          </a:p>
          <a:p>
            <a:pPr marL="285750" indent="-285750"/>
            <a:r>
              <a:rPr lang="en-US" sz="1800" dirty="0"/>
              <a:t>Flow control ensures the TCP endpoints can receive and process data reliably.</a:t>
            </a:r>
          </a:p>
          <a:p>
            <a:pPr marL="285750" indent="-285750"/>
            <a:r>
              <a:rPr lang="en-US" sz="1800" dirty="0"/>
              <a:t>TCP handles flow control by adjusting the rate of data flow between source and destination for a given session.</a:t>
            </a:r>
          </a:p>
          <a:p>
            <a:pPr marL="285750" indent="-285750"/>
            <a:r>
              <a:rPr lang="en-US" sz="1800" dirty="0"/>
              <a:t>TCP flow control function relies on </a:t>
            </a:r>
            <a:r>
              <a:rPr lang="en-US" sz="1800" dirty="0" smtClean="0"/>
              <a:t>a</a:t>
            </a:r>
            <a:br>
              <a:rPr lang="en-US" sz="1800" dirty="0" smtClean="0"/>
            </a:br>
            <a:r>
              <a:rPr lang="en-US" sz="1800" dirty="0" smtClean="0"/>
              <a:t>16-bit </a:t>
            </a:r>
            <a:r>
              <a:rPr lang="en-US" sz="1800" dirty="0"/>
              <a:t>TCP header field called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Window size. The </a:t>
            </a:r>
            <a:r>
              <a:rPr lang="en-US" sz="1800" dirty="0"/>
              <a:t>window size is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number </a:t>
            </a:r>
            <a:r>
              <a:rPr lang="en-US" sz="1800" dirty="0"/>
              <a:t>of bytes that the </a:t>
            </a:r>
            <a:r>
              <a:rPr lang="en-US" sz="1800" dirty="0" smtClean="0"/>
              <a:t>destination</a:t>
            </a:r>
            <a:br>
              <a:rPr lang="en-US" sz="1800" dirty="0" smtClean="0"/>
            </a:br>
            <a:r>
              <a:rPr lang="en-US" sz="1800" dirty="0" smtClean="0"/>
              <a:t>device </a:t>
            </a:r>
            <a:r>
              <a:rPr lang="en-US" sz="1800" dirty="0"/>
              <a:t>of a TCP session can </a:t>
            </a:r>
            <a:r>
              <a:rPr lang="en-US" sz="1800" dirty="0" smtClean="0"/>
              <a:t>accept</a:t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process at one time.</a:t>
            </a:r>
          </a:p>
          <a:p>
            <a:pPr marL="285750" indent="-285750"/>
            <a:r>
              <a:rPr lang="en-US" sz="1800" dirty="0"/>
              <a:t>TCP source and destination agree </a:t>
            </a:r>
            <a:r>
              <a:rPr lang="en-US" sz="1800" dirty="0" smtClean="0"/>
              <a:t>on</a:t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initial window size when the </a:t>
            </a:r>
            <a:r>
              <a:rPr lang="en-US" sz="1800" dirty="0" smtClean="0"/>
              <a:t>TCP</a:t>
            </a:r>
            <a:br>
              <a:rPr lang="en-US" sz="1800" dirty="0" smtClean="0"/>
            </a:br>
            <a:r>
              <a:rPr lang="en-US" sz="1800" dirty="0" smtClean="0"/>
              <a:t>session </a:t>
            </a:r>
            <a:r>
              <a:rPr lang="en-US" sz="1800" dirty="0"/>
              <a:t>is established</a:t>
            </a:r>
          </a:p>
          <a:p>
            <a:pPr marL="285750" indent="-285750"/>
            <a:r>
              <a:rPr lang="en-US" sz="1800" dirty="0"/>
              <a:t>TCP endpoints can adjust the </a:t>
            </a:r>
            <a:r>
              <a:rPr lang="en-US" sz="1800" dirty="0" smtClean="0"/>
              <a:t>window</a:t>
            </a:r>
            <a:br>
              <a:rPr lang="en-US" sz="1800" dirty="0" smtClean="0"/>
            </a:br>
            <a:r>
              <a:rPr lang="en-US" sz="1800" dirty="0" smtClean="0"/>
              <a:t>size </a:t>
            </a:r>
            <a:r>
              <a:rPr lang="en-US" sz="1800" dirty="0"/>
              <a:t>during a session if necessary.</a:t>
            </a:r>
          </a:p>
          <a:p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54" y="3156536"/>
            <a:ext cx="4261104" cy="305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7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TCP Flow Control – Congestion Avoidance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67968"/>
            <a:ext cx="8577072" cy="4965192"/>
          </a:xfrm>
        </p:spPr>
        <p:txBody>
          <a:bodyPr/>
          <a:lstStyle/>
          <a:p>
            <a:pPr marL="285750" indent="-285750"/>
            <a:r>
              <a:rPr lang="en-US" sz="1800" dirty="0"/>
              <a:t>Network congestion usually results in discarded packets.</a:t>
            </a:r>
          </a:p>
          <a:p>
            <a:pPr marL="285750" indent="-285750"/>
            <a:r>
              <a:rPr lang="en-US" sz="1800" dirty="0"/>
              <a:t>Undelivered TCP segments trigger </a:t>
            </a:r>
            <a:r>
              <a:rPr lang="en-US" sz="1800" dirty="0" smtClean="0"/>
              <a:t>re-transmission. TCP segment </a:t>
            </a:r>
            <a:r>
              <a:rPr lang="en-US" sz="1800" dirty="0"/>
              <a:t>retransmission can make the congestion even worse.</a:t>
            </a:r>
          </a:p>
          <a:p>
            <a:pPr marL="285750" indent="-285750"/>
            <a:r>
              <a:rPr lang="en-US" sz="1800" dirty="0"/>
              <a:t>The source can estimate a certain level of network congestion by looking at the rate at which TCP segments are sent but not acknowledged.</a:t>
            </a:r>
          </a:p>
          <a:p>
            <a:pPr marL="285750" indent="-285750"/>
            <a:r>
              <a:rPr lang="en-US" sz="1800" dirty="0"/>
              <a:t>The source can reduce the number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bytes </a:t>
            </a:r>
            <a:r>
              <a:rPr lang="en-US" sz="1800" dirty="0"/>
              <a:t>it sends before receiving </a:t>
            </a:r>
            <a:r>
              <a:rPr lang="en-US" sz="1800" dirty="0" smtClean="0"/>
              <a:t>an</a:t>
            </a:r>
            <a:br>
              <a:rPr lang="en-US" sz="1800" dirty="0" smtClean="0"/>
            </a:br>
            <a:r>
              <a:rPr lang="en-US" sz="1800" dirty="0" smtClean="0"/>
              <a:t>acknowledgement </a:t>
            </a:r>
            <a:r>
              <a:rPr lang="en-US" sz="1800" dirty="0"/>
              <a:t>upon </a:t>
            </a:r>
            <a:r>
              <a:rPr lang="en-US" sz="1800" dirty="0" smtClean="0"/>
              <a:t>congestion</a:t>
            </a:r>
            <a:br>
              <a:rPr lang="en-US" sz="1800" dirty="0" smtClean="0"/>
            </a:br>
            <a:r>
              <a:rPr lang="en-US" sz="1800" dirty="0" smtClean="0"/>
              <a:t>detection</a:t>
            </a:r>
            <a:r>
              <a:rPr lang="en-US" sz="1800" dirty="0"/>
              <a:t>.</a:t>
            </a:r>
          </a:p>
          <a:p>
            <a:pPr marL="285750" indent="-285750"/>
            <a:r>
              <a:rPr lang="en-US" sz="1800" dirty="0" smtClean="0"/>
              <a:t>The </a:t>
            </a:r>
            <a:r>
              <a:rPr lang="en-US" sz="1800" dirty="0"/>
              <a:t>source </a:t>
            </a:r>
            <a:r>
              <a:rPr lang="en-US" sz="1800" dirty="0" smtClean="0"/>
              <a:t>reduces </a:t>
            </a:r>
            <a:r>
              <a:rPr lang="en-US" sz="1800" dirty="0"/>
              <a:t>the number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unacknowledged bytes </a:t>
            </a:r>
            <a:r>
              <a:rPr lang="en-US" sz="1800" dirty="0"/>
              <a:t>it sends and </a:t>
            </a:r>
            <a:r>
              <a:rPr lang="en-US" sz="1800" dirty="0" smtClean="0"/>
              <a:t>not</a:t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window </a:t>
            </a:r>
            <a:r>
              <a:rPr lang="en-US" sz="1800" dirty="0" smtClean="0"/>
              <a:t>size, which is determined by</a:t>
            </a:r>
            <a:br>
              <a:rPr lang="en-US" sz="1800" dirty="0" smtClean="0"/>
            </a:br>
            <a:r>
              <a:rPr lang="en-US" sz="1800" dirty="0" smtClean="0"/>
              <a:t>the destination</a:t>
            </a:r>
            <a:r>
              <a:rPr lang="en-US" sz="1800" dirty="0"/>
              <a:t>.</a:t>
            </a:r>
          </a:p>
          <a:p>
            <a:pPr marL="285750" indent="-285750"/>
            <a:r>
              <a:rPr lang="en-US" sz="1800" dirty="0"/>
              <a:t>The destination is usually unaware of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network congestion </a:t>
            </a:r>
            <a:r>
              <a:rPr lang="en-US" sz="1800" dirty="0"/>
              <a:t>and sees no need </a:t>
            </a:r>
            <a:r>
              <a:rPr lang="en-US" sz="1800" dirty="0" smtClean="0"/>
              <a:t>to</a:t>
            </a:r>
            <a:br>
              <a:rPr lang="en-US" sz="1800" dirty="0" smtClean="0"/>
            </a:br>
            <a:r>
              <a:rPr lang="en-US" sz="1800" dirty="0" smtClean="0"/>
              <a:t>suggest </a:t>
            </a:r>
            <a:r>
              <a:rPr lang="en-US" sz="1800" dirty="0"/>
              <a:t>a new window size. </a:t>
            </a:r>
          </a:p>
          <a:p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86" y="3079055"/>
            <a:ext cx="3961956" cy="315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6.2.3:</a:t>
            </a:r>
            <a:br>
              <a:rPr lang="en-US" sz="2800" dirty="0" smtClean="0"/>
            </a:br>
            <a:r>
              <a:rPr lang="en-US" sz="2800" dirty="0" smtClean="0"/>
              <a:t>UDP Communication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UDP </a:t>
            </a:r>
            <a:r>
              <a:rPr lang="en-US" sz="2800" dirty="0"/>
              <a:t>Low Overhead versus Reliability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UDP is a simple protocol.</a:t>
            </a:r>
          </a:p>
          <a:p>
            <a:pPr marL="285750" indent="-285750"/>
            <a:r>
              <a:rPr lang="en-US" sz="1800" dirty="0"/>
              <a:t>UDP provides the basic transport layer functions.</a:t>
            </a:r>
          </a:p>
          <a:p>
            <a:pPr marL="285750" indent="-285750"/>
            <a:r>
              <a:rPr lang="en-US" sz="1800" dirty="0"/>
              <a:t>UDP has much lower overhead than </a:t>
            </a:r>
            <a:r>
              <a:rPr lang="en-US" sz="1800" dirty="0" smtClean="0"/>
              <a:t>TCP.</a:t>
            </a:r>
            <a:endParaRPr lang="en-US" sz="1800" dirty="0"/>
          </a:p>
          <a:p>
            <a:pPr marL="285750" indent="-285750"/>
            <a:r>
              <a:rPr lang="en-US" sz="1800" dirty="0"/>
              <a:t>UDP is not connection-oriented and does not offer the sophisticated retransmission, sequencing, and flow control mechanisms.</a:t>
            </a:r>
          </a:p>
          <a:p>
            <a:pPr marL="285750" indent="-285750"/>
            <a:r>
              <a:rPr lang="en-US" sz="1800" dirty="0"/>
              <a:t>Applications running UDP can still use </a:t>
            </a:r>
            <a:r>
              <a:rPr lang="en-US" sz="1800" dirty="0" smtClean="0"/>
              <a:t>reliability, </a:t>
            </a:r>
            <a:r>
              <a:rPr lang="en-US" sz="1800" dirty="0"/>
              <a:t>but it must be implemented in the application layer.</a:t>
            </a:r>
          </a:p>
          <a:p>
            <a:pPr marL="285750" indent="-285750"/>
            <a:r>
              <a:rPr lang="en-US" sz="1800" dirty="0" smtClean="0"/>
              <a:t>However, UDP </a:t>
            </a:r>
            <a:r>
              <a:rPr lang="en-US" sz="1800" dirty="0"/>
              <a:t>is not </a:t>
            </a:r>
            <a:r>
              <a:rPr lang="en-US" sz="1800" dirty="0" smtClean="0"/>
              <a:t>inferior.</a:t>
            </a:r>
            <a:br>
              <a:rPr lang="en-US" sz="1800" dirty="0" smtClean="0"/>
            </a:br>
            <a:r>
              <a:rPr lang="en-US" sz="1800" dirty="0" smtClean="0"/>
              <a:t>It </a:t>
            </a:r>
            <a:r>
              <a:rPr lang="en-US" sz="1800" dirty="0"/>
              <a:t>is designed to be </a:t>
            </a:r>
            <a:r>
              <a:rPr lang="en-US" sz="1800" dirty="0" smtClean="0"/>
              <a:t>simpler</a:t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faster </a:t>
            </a:r>
            <a:r>
              <a:rPr lang="en-US" sz="1800" dirty="0" smtClean="0"/>
              <a:t>than </a:t>
            </a:r>
            <a:r>
              <a:rPr lang="en-US" sz="1800" dirty="0"/>
              <a:t>TCP at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expense </a:t>
            </a:r>
            <a:r>
              <a:rPr lang="en-US" sz="1800" dirty="0"/>
              <a:t>of reliability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83" y="3970021"/>
            <a:ext cx="5078114" cy="23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UDP Datagram Reassembly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UDP does not track sequence numbers the way TCP does.</a:t>
            </a:r>
          </a:p>
          <a:p>
            <a:pPr marL="285750" indent="-285750"/>
            <a:r>
              <a:rPr lang="en-US" dirty="0"/>
              <a:t>UDP has no way to reorder the datagrams into their transmission </a:t>
            </a:r>
            <a:r>
              <a:rPr lang="en-US" dirty="0" smtClean="0"/>
              <a:t>order.</a:t>
            </a:r>
            <a:endParaRPr lang="en-US" dirty="0"/>
          </a:p>
          <a:p>
            <a:pPr marL="285750" indent="-285750"/>
            <a:r>
              <a:rPr lang="en-US" dirty="0"/>
              <a:t>UDP simply </a:t>
            </a:r>
            <a:r>
              <a:rPr lang="en-US" dirty="0" smtClean="0"/>
              <a:t>reassembles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in the order </a:t>
            </a:r>
            <a:r>
              <a:rPr lang="en-US" dirty="0" smtClean="0"/>
              <a:t>in which</a:t>
            </a:r>
            <a:br>
              <a:rPr lang="en-US" dirty="0" smtClean="0"/>
            </a:br>
            <a:r>
              <a:rPr lang="en-US" dirty="0" smtClean="0"/>
              <a:t>it was received.</a:t>
            </a:r>
            <a:endParaRPr lang="en-US" dirty="0"/>
          </a:p>
          <a:p>
            <a:pPr marL="285750" indent="-285750"/>
            <a:r>
              <a:rPr lang="en-US" dirty="0"/>
              <a:t>The application must </a:t>
            </a:r>
            <a:r>
              <a:rPr lang="en-US" dirty="0" smtClean="0"/>
              <a:t>identify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proper sequence, if </a:t>
            </a:r>
            <a:br>
              <a:rPr lang="en-US" dirty="0"/>
            </a:br>
            <a:r>
              <a:rPr lang="en-US" dirty="0" smtClean="0"/>
              <a:t>necessary.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8" y="2364829"/>
            <a:ext cx="4967093" cy="3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UDP Server Processes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238853"/>
            <a:ext cx="5328806" cy="29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UDP-based server applications are also assigned well-known or registered port </a:t>
            </a:r>
            <a:r>
              <a:rPr lang="en-US" dirty="0" smtClean="0"/>
              <a:t>numbers.</a:t>
            </a:r>
            <a:endParaRPr lang="en-US" dirty="0"/>
          </a:p>
          <a:p>
            <a:pPr marL="285750" indent="-285750"/>
            <a:r>
              <a:rPr lang="en-US" dirty="0"/>
              <a:t>UDP applications and services running on a server accept  UDP client </a:t>
            </a:r>
            <a:r>
              <a:rPr lang="en-US" dirty="0" smtClean="0"/>
              <a:t>requests.</a:t>
            </a:r>
            <a:endParaRPr lang="en-US" dirty="0"/>
          </a:p>
          <a:p>
            <a:pPr marL="285750" indent="-285750"/>
            <a:r>
              <a:rPr lang="en-US" dirty="0"/>
              <a:t>Requests received on a specific port </a:t>
            </a:r>
            <a:r>
              <a:rPr lang="en-US" dirty="0" smtClean="0"/>
              <a:t>are </a:t>
            </a:r>
            <a:r>
              <a:rPr lang="en-US" dirty="0"/>
              <a:t>forwarded to the proper application based on port numbers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6.1.1:</a:t>
            </a:r>
            <a:br>
              <a:rPr lang="en-US" sz="2800" dirty="0" smtClean="0"/>
            </a:br>
            <a:r>
              <a:rPr lang="en-US" sz="2800" dirty="0" smtClean="0"/>
              <a:t>Transportation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UDP </a:t>
            </a:r>
            <a:r>
              <a:rPr lang="en-US" sz="2800" dirty="0" smtClean="0"/>
              <a:t>Client </a:t>
            </a:r>
            <a:r>
              <a:rPr lang="en-US" sz="2800" dirty="0"/>
              <a:t>Processes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UDP client-server communication is also initiated by a client application.</a:t>
            </a:r>
          </a:p>
          <a:p>
            <a:pPr marL="285750" indent="-285750"/>
            <a:r>
              <a:rPr lang="en-US" dirty="0"/>
              <a:t>The UDP client process dynamically selects a port </a:t>
            </a:r>
            <a:r>
              <a:rPr lang="en-US" dirty="0" smtClean="0"/>
              <a:t>number and </a:t>
            </a:r>
            <a:r>
              <a:rPr lang="en-US" dirty="0"/>
              <a:t>uses this as the source port.</a:t>
            </a:r>
          </a:p>
          <a:p>
            <a:pPr marL="285750" indent="-285750"/>
            <a:r>
              <a:rPr lang="en-US" dirty="0"/>
              <a:t>The destination port is usually the well-known or registered port number assigned to the server process.</a:t>
            </a:r>
          </a:p>
          <a:p>
            <a:pPr marL="285750" indent="-285750"/>
            <a:r>
              <a:rPr lang="en-US" dirty="0"/>
              <a:t>The same source-destination pair of ports is used in the header of all datagrams used in the transaction.</a:t>
            </a:r>
          </a:p>
          <a:p>
            <a:pPr marL="285750" indent="-285750"/>
            <a:r>
              <a:rPr lang="en-US" dirty="0"/>
              <a:t>Data returning to the client from the server uses a flipped source and destination port numbers in the datagram header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6.2.4: Applications</a:t>
            </a:r>
            <a:br>
              <a:rPr lang="en-US" sz="2800" dirty="0" smtClean="0"/>
            </a:br>
            <a:r>
              <a:rPr lang="en-US" sz="2800" dirty="0" smtClean="0"/>
              <a:t>TCP or UDP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88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Applications that use TCP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TCP handles all transport layer related tasks.</a:t>
            </a:r>
          </a:p>
          <a:p>
            <a:pPr marL="285750" indent="-285750"/>
            <a:r>
              <a:rPr lang="en-US" dirty="0"/>
              <a:t>This frees the application from having to manage any of these tasks.</a:t>
            </a:r>
          </a:p>
          <a:p>
            <a:pPr marL="285750" indent="-285750"/>
            <a:r>
              <a:rPr lang="en-US" dirty="0"/>
              <a:t>Applications can simply send the data stream to the transport layer and use the services of TCP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02" y="2882016"/>
            <a:ext cx="4643605" cy="331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1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Applications that use UDP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3298451"/>
            <a:ext cx="3888701" cy="304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577072" cy="4645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three types of applications that are best suited for UDP: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Live </a:t>
            </a:r>
            <a:r>
              <a:rPr lang="en-US" b="1" dirty="0" smtClean="0"/>
              <a:t>video </a:t>
            </a:r>
            <a:r>
              <a:rPr lang="en-US" b="1" dirty="0"/>
              <a:t>and multimedia </a:t>
            </a:r>
            <a:r>
              <a:rPr lang="en-US" b="1" dirty="0" smtClean="0"/>
              <a:t>applications</a:t>
            </a:r>
            <a:r>
              <a:rPr lang="en-US" dirty="0" smtClean="0"/>
              <a:t> - </a:t>
            </a:r>
            <a:r>
              <a:rPr lang="en-US" dirty="0"/>
              <a:t>Can tolerate some data loss, but require little or no delay. Examples include VoIP and live streaming video.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Simple </a:t>
            </a:r>
            <a:r>
              <a:rPr lang="en-US" b="1" dirty="0"/>
              <a:t>request and reply </a:t>
            </a:r>
            <a:r>
              <a:rPr lang="en-US" b="1" dirty="0" smtClean="0"/>
              <a:t>applications</a:t>
            </a:r>
            <a:r>
              <a:rPr lang="en-US" dirty="0" smtClean="0"/>
              <a:t> - </a:t>
            </a:r>
            <a:r>
              <a:rPr lang="en-US" dirty="0"/>
              <a:t>Applications with simple transactions where a host sends a request and may or may not receive a reply. Examples include DNS and DHCP.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Applications </a:t>
            </a:r>
            <a:r>
              <a:rPr lang="en-US" b="1" dirty="0"/>
              <a:t>that handle </a:t>
            </a:r>
            <a:r>
              <a:rPr lang="en-US" b="1" dirty="0" smtClean="0"/>
              <a:t>reliability</a:t>
            </a:r>
            <a:br>
              <a:rPr lang="en-US" b="1" dirty="0" smtClean="0"/>
            </a:br>
            <a:r>
              <a:rPr lang="en-US" b="1" dirty="0" smtClean="0"/>
              <a:t>themselves</a:t>
            </a:r>
            <a:r>
              <a:rPr lang="en-US" dirty="0" smtClean="0"/>
              <a:t> - Unidirectional</a:t>
            </a:r>
            <a:br>
              <a:rPr lang="en-US" dirty="0" smtClean="0"/>
            </a:br>
            <a:r>
              <a:rPr lang="en-US" dirty="0" smtClean="0"/>
              <a:t>communications </a:t>
            </a:r>
            <a:r>
              <a:rPr lang="en-US" dirty="0"/>
              <a:t>where flow control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error </a:t>
            </a:r>
            <a:r>
              <a:rPr lang="en-US" dirty="0"/>
              <a:t>detection, acknowledgements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error recovery is not required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be handled by the application.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</a:t>
            </a:r>
            <a:r>
              <a:rPr lang="en-US" dirty="0"/>
              <a:t>include SNMP and TFTP.</a:t>
            </a:r>
          </a:p>
          <a:p>
            <a:pPr marL="457200" lvl="1"/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6.3: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Chapter Objectives: </a:t>
            </a:r>
          </a:p>
          <a:p>
            <a:r>
              <a:rPr lang="en-US" sz="1800" dirty="0"/>
              <a:t>Explain how transport layer protocols and services support communications across data networks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Compare the operations of transport layer protocols in supporting end-to-end communication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Role of the Transport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557528"/>
            <a:ext cx="3985260" cy="4568952"/>
          </a:xfrm>
        </p:spPr>
        <p:txBody>
          <a:bodyPr/>
          <a:lstStyle/>
          <a:p>
            <a:pPr marL="285750" indent="-285750"/>
            <a:r>
              <a:rPr lang="en-US" sz="2000" dirty="0"/>
              <a:t>The transport layer is responsible for establishing a temporary communication session between two applications and delivering data between them.</a:t>
            </a:r>
          </a:p>
          <a:p>
            <a:pPr marL="285750" indent="-285750"/>
            <a:r>
              <a:rPr lang="en-US" sz="2000" dirty="0"/>
              <a:t>The transport layer provides </a:t>
            </a:r>
            <a:r>
              <a:rPr lang="en-US" sz="2000" dirty="0" smtClean="0"/>
              <a:t>services, </a:t>
            </a:r>
            <a:r>
              <a:rPr lang="en-US" sz="2000" dirty="0"/>
              <a:t>such as: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Connection-oriented data stream support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Reliability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Flow control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Multiplexing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714826"/>
            <a:ext cx="4503647" cy="348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Transport Layer Responsibilities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1424940"/>
            <a:ext cx="4358640" cy="458724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Track </a:t>
            </a:r>
            <a:r>
              <a:rPr lang="en-US" sz="2000" b="1" dirty="0"/>
              <a:t>Individual Conversations</a:t>
            </a:r>
          </a:p>
          <a:p>
            <a:pPr marL="0" indent="0">
              <a:buNone/>
            </a:pPr>
            <a:r>
              <a:rPr lang="en-US" sz="2000" dirty="0"/>
              <a:t>By tracking each individual conversation flowing between a source application and a destination application separately</a:t>
            </a:r>
            <a:r>
              <a:rPr lang="en-US" sz="2000" b="1" dirty="0"/>
              <a:t>.</a:t>
            </a:r>
            <a:endParaRPr 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786966"/>
            <a:ext cx="4860131" cy="345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5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Transport Layer </a:t>
            </a:r>
            <a:r>
              <a:rPr lang="en-US" sz="3200" dirty="0" smtClean="0"/>
              <a:t>Responsibilities (cont.)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3657600" cy="496519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Segment </a:t>
            </a:r>
            <a:r>
              <a:rPr lang="en-US" sz="2000" b="1" dirty="0"/>
              <a:t>Data and </a:t>
            </a:r>
            <a:r>
              <a:rPr lang="en-US" sz="2000" b="1" dirty="0" smtClean="0"/>
              <a:t>Reassemble </a:t>
            </a:r>
            <a:r>
              <a:rPr lang="en-US" sz="2000" b="1" dirty="0"/>
              <a:t>Segments</a:t>
            </a:r>
          </a:p>
          <a:p>
            <a:pPr marL="50800" indent="0">
              <a:buNone/>
            </a:pPr>
            <a:r>
              <a:rPr lang="en-US" sz="2000" dirty="0"/>
              <a:t>By dividing the data into segments that are easier to manage and transport.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90" y="2560320"/>
            <a:ext cx="5316310" cy="372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Transport Layer </a:t>
            </a:r>
            <a:r>
              <a:rPr lang="en-US" sz="3200" dirty="0" smtClean="0"/>
              <a:t>Responsibilities (cont.)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3703320" cy="496519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Identify </a:t>
            </a:r>
            <a:r>
              <a:rPr lang="en-US" sz="2000" b="1" dirty="0"/>
              <a:t>the Applications</a:t>
            </a:r>
          </a:p>
          <a:p>
            <a:pPr marL="50800" indent="0">
              <a:buNone/>
            </a:pPr>
            <a:r>
              <a:rPr lang="en-US" sz="2000" dirty="0"/>
              <a:t>By ensuring </a:t>
            </a:r>
            <a:r>
              <a:rPr lang="en-US" sz="2000" dirty="0" smtClean="0"/>
              <a:t>even when multiple </a:t>
            </a:r>
            <a:r>
              <a:rPr lang="en-US" sz="2000" dirty="0"/>
              <a:t>applications </a:t>
            </a:r>
            <a:r>
              <a:rPr lang="en-US" sz="2000" dirty="0" smtClean="0"/>
              <a:t>are running </a:t>
            </a:r>
            <a:r>
              <a:rPr lang="en-US" sz="2000" dirty="0"/>
              <a:t>on a device, all applications receive the correct data.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760242"/>
            <a:ext cx="5322094" cy="35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Conversation Multiplexing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3919079" cy="4965192"/>
          </a:xfrm>
        </p:spPr>
        <p:txBody>
          <a:bodyPr/>
          <a:lstStyle/>
          <a:p>
            <a:pPr marL="285750" indent="-285750"/>
            <a:r>
              <a:rPr lang="en-US" sz="2000" dirty="0"/>
              <a:t>Segmenting the data into smaller chunks enables many different communications, from many different users, to be interleaved (multiplexed) on the same network.</a:t>
            </a:r>
          </a:p>
          <a:p>
            <a:pPr marL="285750" indent="-285750"/>
            <a:r>
              <a:rPr lang="en-US" sz="2000" dirty="0"/>
              <a:t>The transport layer adds a header </a:t>
            </a:r>
            <a:r>
              <a:rPr lang="en-US" sz="2000" dirty="0" smtClean="0"/>
              <a:t>that contains </a:t>
            </a:r>
            <a:r>
              <a:rPr lang="en-US" sz="2000" dirty="0"/>
              <a:t>binary data to identify each segment of data and to enable various transport layer protocols to perform different functions in </a:t>
            </a:r>
            <a:r>
              <a:rPr lang="en-US" sz="2000" dirty="0" smtClean="0"/>
              <a:t>the management of data communication</a:t>
            </a:r>
            <a:r>
              <a:rPr lang="en-US" sz="200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79" y="2613660"/>
            <a:ext cx="4605573" cy="365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3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13514</TotalTime>
  <Words>1916</Words>
  <Application>Microsoft Office PowerPoint</Application>
  <PresentationFormat>On-screen Show (4:3)</PresentationFormat>
  <Paragraphs>242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Ciscolight</vt:lpstr>
      <vt:lpstr>Courier New</vt:lpstr>
      <vt:lpstr>NetAcad_White_PPT_Template 05Oct12</vt:lpstr>
      <vt:lpstr>Chapter 6: Transport Layer</vt:lpstr>
      <vt:lpstr>Chapter Outline</vt:lpstr>
      <vt:lpstr>Section 6.1: Transport Layer Protocols</vt:lpstr>
      <vt:lpstr>Topic 6.1.1: Transportation of Data</vt:lpstr>
      <vt:lpstr>Role of the Transport Layer</vt:lpstr>
      <vt:lpstr>Transport Layer Responsibilities</vt:lpstr>
      <vt:lpstr>Transport Layer Responsibilities (cont.)</vt:lpstr>
      <vt:lpstr>Transport Layer Responsibilities (cont.)</vt:lpstr>
      <vt:lpstr>Conversation Multiplexing</vt:lpstr>
      <vt:lpstr>Transport Layer Reliability</vt:lpstr>
      <vt:lpstr>TCP</vt:lpstr>
      <vt:lpstr>UDP</vt:lpstr>
      <vt:lpstr>Transport Layer Protocols</vt:lpstr>
      <vt:lpstr>Topic 6.1.2: TCP and UDP Overview</vt:lpstr>
      <vt:lpstr>TCP Features</vt:lpstr>
      <vt:lpstr>TCP Header</vt:lpstr>
      <vt:lpstr>UDP Features</vt:lpstr>
      <vt:lpstr>UDP Header</vt:lpstr>
      <vt:lpstr>Multiple Separate Conversations</vt:lpstr>
      <vt:lpstr>Port Numbers</vt:lpstr>
      <vt:lpstr>Socket Pairs</vt:lpstr>
      <vt:lpstr>Port Number Groups</vt:lpstr>
      <vt:lpstr>The netstat Command</vt:lpstr>
      <vt:lpstr>Section 6.2: TCP and UPD</vt:lpstr>
      <vt:lpstr>Topic 6.2.1: TCP Communication Process</vt:lpstr>
      <vt:lpstr>TCP Server Processes</vt:lpstr>
      <vt:lpstr>TCP Connection Establishment</vt:lpstr>
      <vt:lpstr>TCP Session Termination</vt:lpstr>
      <vt:lpstr>TCP Three-Way Handshake Analysis</vt:lpstr>
      <vt:lpstr>Topic 6.2.2: Reliability and Flow Control</vt:lpstr>
      <vt:lpstr>TCP Reliability – Ordered Delivery</vt:lpstr>
      <vt:lpstr>TCP Reliability - Sequence Numbers and Acknowledgements</vt:lpstr>
      <vt:lpstr>TCP Reliability – Data Loss and Retransmission</vt:lpstr>
      <vt:lpstr>TCP Flow Control – Window Size and Acknowledgements</vt:lpstr>
      <vt:lpstr>TCP Flow Control – Congestion Avoidance</vt:lpstr>
      <vt:lpstr>Topic 6.2.3: UDP Communication</vt:lpstr>
      <vt:lpstr>UDP Low Overhead versus Reliability</vt:lpstr>
      <vt:lpstr>UDP Datagram Reassembly</vt:lpstr>
      <vt:lpstr>UDP Server Processes</vt:lpstr>
      <vt:lpstr>UDP Client Processes</vt:lpstr>
      <vt:lpstr>Topic 6.2.4: Applications TCP or UDP</vt:lpstr>
      <vt:lpstr>Applications that use TCP</vt:lpstr>
      <vt:lpstr>Applications that use UDP</vt:lpstr>
      <vt:lpstr>Section 6.3: Summary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Hiep Bui</cp:lastModifiedBy>
  <cp:revision>455</cp:revision>
  <dcterms:created xsi:type="dcterms:W3CDTF">2012-10-09T16:58:47Z</dcterms:created>
  <dcterms:modified xsi:type="dcterms:W3CDTF">2018-03-07T16:51:16Z</dcterms:modified>
</cp:coreProperties>
</file>