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3"/>
  </p:notesMasterIdLst>
  <p:handoutMasterIdLst>
    <p:handoutMasterId r:id="rId54"/>
  </p:handoutMasterIdLst>
  <p:sldIdLst>
    <p:sldId id="500" r:id="rId3"/>
    <p:sldId id="541" r:id="rId4"/>
    <p:sldId id="816" r:id="rId5"/>
    <p:sldId id="817" r:id="rId6"/>
    <p:sldId id="710" r:id="rId7"/>
    <p:sldId id="778" r:id="rId8"/>
    <p:sldId id="777" r:id="rId9"/>
    <p:sldId id="805" r:id="rId10"/>
    <p:sldId id="779" r:id="rId11"/>
    <p:sldId id="780" r:id="rId12"/>
    <p:sldId id="738" r:id="rId13"/>
    <p:sldId id="784" r:id="rId14"/>
    <p:sldId id="785" r:id="rId15"/>
    <p:sldId id="786" r:id="rId16"/>
    <p:sldId id="787" r:id="rId17"/>
    <p:sldId id="818" r:id="rId18"/>
    <p:sldId id="740" r:id="rId19"/>
    <p:sldId id="788" r:id="rId20"/>
    <p:sldId id="790" r:id="rId21"/>
    <p:sldId id="791" r:id="rId22"/>
    <p:sldId id="807" r:id="rId23"/>
    <p:sldId id="792" r:id="rId24"/>
    <p:sldId id="819" r:id="rId25"/>
    <p:sldId id="794" r:id="rId26"/>
    <p:sldId id="826" r:id="rId27"/>
    <p:sldId id="795" r:id="rId28"/>
    <p:sldId id="796" r:id="rId29"/>
    <p:sldId id="799" r:id="rId30"/>
    <p:sldId id="820" r:id="rId31"/>
    <p:sldId id="827" r:id="rId32"/>
    <p:sldId id="797" r:id="rId33"/>
    <p:sldId id="800" r:id="rId34"/>
    <p:sldId id="801" r:id="rId35"/>
    <p:sldId id="824" r:id="rId36"/>
    <p:sldId id="802" r:id="rId37"/>
    <p:sldId id="776" r:id="rId38"/>
    <p:sldId id="822" r:id="rId39"/>
    <p:sldId id="803" r:id="rId40"/>
    <p:sldId id="804" r:id="rId41"/>
    <p:sldId id="825" r:id="rId42"/>
    <p:sldId id="808" r:id="rId43"/>
    <p:sldId id="809" r:id="rId44"/>
    <p:sldId id="810" r:id="rId45"/>
    <p:sldId id="811" r:id="rId46"/>
    <p:sldId id="812" r:id="rId47"/>
    <p:sldId id="814" r:id="rId48"/>
    <p:sldId id="813" r:id="rId49"/>
    <p:sldId id="724" r:id="rId50"/>
    <p:sldId id="815" r:id="rId51"/>
    <p:sldId id="681" r:id="rId5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2" autoAdjust="0"/>
    <p:restoredTop sz="54937" autoAdjust="0"/>
  </p:normalViewPr>
  <p:slideViewPr>
    <p:cSldViewPr snapToGrid="0">
      <p:cViewPr varScale="1">
        <p:scale>
          <a:sx n="47" d="100"/>
          <a:sy n="47" d="100"/>
        </p:scale>
        <p:origin x="21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5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48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29" Type="http://schemas.openxmlformats.org/officeDocument/2006/relationships/slide" Target="slides/slide34.xml"/><Relationship Id="rId41" Type="http://schemas.openxmlformats.org/officeDocument/2006/relationships/slide" Target="slides/slide47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3.xml"/><Relationship Id="rId40" Type="http://schemas.openxmlformats.org/officeDocument/2006/relationships/slide" Target="slides/slide46.xml"/><Relationship Id="rId5" Type="http://schemas.openxmlformats.org/officeDocument/2006/relationships/slide" Target="slides/slide9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2.xml"/><Relationship Id="rId10" Type="http://schemas.openxmlformats.org/officeDocument/2006/relationships/slide" Target="slides/slide14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1.xml"/><Relationship Id="rId43" Type="http://schemas.openxmlformats.org/officeDocument/2006/relationships/slide" Target="slides/slide49.xml"/><Relationship Id="rId8" Type="http://schemas.openxmlformats.org/officeDocument/2006/relationships/slide" Target="slides/slide12.xml"/><Relationship Id="rId3" Type="http://schemas.openxmlformats.org/officeDocument/2006/relationships/slide" Target="slides/slide7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5838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b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10.1.1.4 </a:t>
            </a:r>
            <a:r>
              <a:rPr lang="en-CA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TCP/IP Application Layer Protocols (cont.)</a:t>
            </a:r>
            <a:endParaRPr lang="en-CA" sz="1200" b="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05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1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2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406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099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98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99960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51372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55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242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9B772C-9A16-E444-84E4-86EFFD35BFA2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</a:t>
            </a:r>
            <a:r>
              <a:rPr lang="en-US" b="1" dirty="0" smtClean="0"/>
              <a:t>10</a:t>
            </a:r>
            <a:r>
              <a:rPr lang="en-US" b="1" baseline="0" dirty="0" smtClean="0"/>
              <a:t> Objective</a:t>
            </a:r>
            <a:r>
              <a:rPr lang="en-US" b="1" dirty="0" smtClean="0"/>
              <a:t>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44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80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44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76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51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10.2.1.6  SMTP,</a:t>
            </a:r>
            <a:r>
              <a:rPr lang="en-US" baseline="0" dirty="0" smtClean="0"/>
              <a:t> POP, and IMAP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6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10.2.1.6 </a:t>
            </a:r>
            <a:r>
              <a:rPr lang="en-US" baseline="0" dirty="0" smtClean="0"/>
              <a:t> SMTP, POP, and IMAP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40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10.2.1.7  SMTP,</a:t>
            </a:r>
            <a:r>
              <a:rPr lang="en-US" baseline="0" dirty="0" smtClean="0"/>
              <a:t> POP, and IMAP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4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2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8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10.2.2.1  </a:t>
            </a:r>
            <a:r>
              <a:rPr lang="en-US" baseline="0" dirty="0" smtClean="0"/>
              <a:t>Domain Name Service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5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9B772C-9A16-E444-84E4-86EFFD35BFA2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</a:t>
            </a:r>
            <a:r>
              <a:rPr lang="en-US" b="1" dirty="0" smtClean="0"/>
              <a:t>10 </a:t>
            </a:r>
            <a:r>
              <a:rPr lang="en-US" b="1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235464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42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0147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7021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93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10.2.2.6 Dynamic Host</a:t>
            </a:r>
            <a:r>
              <a:rPr lang="en-US" baseline="0" dirty="0" smtClean="0"/>
              <a:t> Configuration Protocol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71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67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43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10.2.3.1  File Transfer</a:t>
            </a:r>
            <a:r>
              <a:rPr lang="en-US" baseline="0" dirty="0" smtClean="0"/>
              <a:t> Protocol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76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10.2.3.4 Server Message Block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8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10.1 Application Layer Protocols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694712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10.3  The Message Heard Around the World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844578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50876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5848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10.3.1.2  Message</a:t>
            </a:r>
            <a:r>
              <a:rPr lang="en-US" baseline="0" dirty="0" smtClean="0"/>
              <a:t> Travels Through a Network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81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10.3.1.2  Message Travels Through</a:t>
            </a:r>
            <a:r>
              <a:rPr lang="en-US" baseline="0" dirty="0" smtClean="0"/>
              <a:t> a Network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941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2250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46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368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88714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99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49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7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04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CA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3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CA" sz="1200" b="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8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b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10.1.1.3 </a:t>
            </a:r>
            <a:r>
              <a:rPr lang="en-CA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Presentation and Session Layers (cont.)</a:t>
            </a:r>
            <a:endParaRPr lang="en-CA" sz="1200" b="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8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CA" sz="1200" b="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1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53050" y="0"/>
            <a:ext cx="3790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Chapter 9</a:t>
            </a:r>
            <a:r>
              <a:rPr lang="en-US" sz="2800" dirty="0" smtClean="0">
                <a:latin typeface="Arial" charset="0"/>
              </a:rPr>
              <a:t>:</a:t>
            </a:r>
            <a:r>
              <a:rPr lang="en-US" sz="2800" dirty="0">
                <a:latin typeface="Arial" charset="0"/>
              </a:rPr>
              <a:t/>
            </a:r>
            <a:br>
              <a:rPr lang="en-US" sz="2800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Application Layer</a:t>
            </a:r>
            <a:endParaRPr lang="en-US" sz="28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724768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Introduction to Networks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88" y="32405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Application, Session and Presentation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TCP/IP Application Layer Protocols (cont.)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779" y="1494971"/>
            <a:ext cx="823205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File Transfer Protocol (FTP) </a:t>
            </a:r>
            <a:r>
              <a:rPr lang="en-US" sz="2000" dirty="0">
                <a:latin typeface="+mn-lt"/>
                <a:cs typeface="Arial" charset="0"/>
              </a:rPr>
              <a:t>- used for interactive file transfer between </a:t>
            </a:r>
            <a:r>
              <a:rPr lang="en-US" sz="2000" dirty="0" smtClean="0">
                <a:latin typeface="+mn-lt"/>
                <a:cs typeface="Arial" charset="0"/>
              </a:rPr>
              <a:t>systems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Trivial File Transfer Protocol (TFTP) </a:t>
            </a:r>
            <a:r>
              <a:rPr lang="en-US" sz="2000" dirty="0">
                <a:latin typeface="+mn-lt"/>
                <a:cs typeface="Arial" charset="0"/>
              </a:rPr>
              <a:t>- used for connectionless active file </a:t>
            </a:r>
            <a:r>
              <a:rPr lang="en-US" sz="2000" dirty="0" smtClean="0">
                <a:latin typeface="+mn-lt"/>
                <a:cs typeface="Arial" charset="0"/>
              </a:rPr>
              <a:t>transfer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Simple Mail Transfer Protocol (SMTP) </a:t>
            </a:r>
            <a:r>
              <a:rPr lang="en-US" sz="2000" dirty="0">
                <a:latin typeface="+mn-lt"/>
                <a:cs typeface="Arial" charset="0"/>
              </a:rPr>
              <a:t>- used for the transfer of mail messages and </a:t>
            </a:r>
            <a:r>
              <a:rPr lang="en-US" sz="2000" dirty="0" smtClean="0">
                <a:latin typeface="+mn-lt"/>
                <a:cs typeface="Arial" charset="0"/>
              </a:rPr>
              <a:t>attachments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Post Office Protocol (POP) </a:t>
            </a:r>
            <a:r>
              <a:rPr lang="en-US" sz="2000" b="1" dirty="0" smtClean="0">
                <a:latin typeface="+mn-lt"/>
                <a:cs typeface="Arial" charset="0"/>
              </a:rPr>
              <a:t> </a:t>
            </a:r>
            <a:r>
              <a:rPr lang="en-US" sz="2000" dirty="0" smtClean="0">
                <a:latin typeface="+mn-lt"/>
                <a:cs typeface="Arial" charset="0"/>
              </a:rPr>
              <a:t>- </a:t>
            </a:r>
            <a:r>
              <a:rPr lang="en-US" sz="2000" dirty="0">
                <a:latin typeface="+mn-lt"/>
                <a:cs typeface="Arial" charset="0"/>
              </a:rPr>
              <a:t>used by email clients to retrieve email from a remote </a:t>
            </a:r>
            <a:r>
              <a:rPr lang="en-US" sz="2000" dirty="0" smtClean="0">
                <a:latin typeface="+mn-lt"/>
                <a:cs typeface="Arial" charset="0"/>
              </a:rPr>
              <a:t>server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Internet Message Access Protocol (IMAP) </a:t>
            </a:r>
            <a:r>
              <a:rPr lang="en-US" sz="2000" dirty="0">
                <a:latin typeface="+mn-lt"/>
                <a:cs typeface="Arial" charset="0"/>
              </a:rPr>
              <a:t>– another protocol for email retrieval</a:t>
            </a:r>
          </a:p>
        </p:txBody>
      </p:sp>
    </p:spTree>
    <p:extLst>
      <p:ext uri="{BB962C8B-B14F-4D97-AF65-F5344CB8AC3E}">
        <p14:creationId xmlns:p14="http://schemas.microsoft.com/office/powerpoint/2010/main" val="35097236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88" y="366256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How Application Protocols Interact with End-User Applications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Peer-to-Peer Networks</a:t>
            </a:r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9280" y="5686525"/>
            <a:ext cx="7362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Both devices are considered equal in the communication.</a:t>
            </a:r>
          </a:p>
          <a:p>
            <a:pPr algn="l"/>
            <a:r>
              <a:rPr lang="en-US" sz="2000" dirty="0" smtClean="0"/>
              <a:t>The </a:t>
            </a:r>
            <a:r>
              <a:rPr lang="en-US" sz="2000" dirty="0"/>
              <a:t>roles of client and server are set on a per request basis.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80" y="1480788"/>
            <a:ext cx="6706932" cy="4093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60" y="443120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How Application Protocols Interact with End-User Applications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Peer-to-Peer Applications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600" y="1415064"/>
            <a:ext cx="8048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Client and server in the same communication.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279944" y="5817415"/>
            <a:ext cx="646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Both can initiate a communication and are considered equal in the communication </a:t>
            </a:r>
            <a:r>
              <a:rPr lang="en-US" sz="2000" dirty="0" smtClean="0"/>
              <a:t>process.</a:t>
            </a: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45" y="1786753"/>
            <a:ext cx="6460108" cy="387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406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5" y="352189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How Application Protocols Interact with End-User Applications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Common P2P Applications</a:t>
            </a:r>
            <a:endParaRPr lang="en-US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655" y="1509486"/>
            <a:ext cx="82338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  <a:cs typeface="Arial" charset="0"/>
              </a:rPr>
              <a:t>With P2P applications, each computer in the network running the application can act as a client or a server for the other computers in the network running the application</a:t>
            </a:r>
            <a:r>
              <a:rPr lang="en-US" sz="2000" dirty="0" smtClean="0">
                <a:latin typeface="+mn-lt"/>
                <a:cs typeface="Arial" charset="0"/>
              </a:rPr>
              <a:t>.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  <a:cs typeface="Arial" charset="0"/>
              </a:rPr>
              <a:t>Common P2P applications </a:t>
            </a:r>
            <a:r>
              <a:rPr lang="en-US" sz="2000" dirty="0" smtClean="0">
                <a:latin typeface="+mn-lt"/>
                <a:cs typeface="Arial" charset="0"/>
              </a:rPr>
              <a:t>include:</a:t>
            </a:r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/>
              <a:t>eDonkey</a:t>
            </a:r>
            <a:endParaRPr lang="en-US" sz="2000" dirty="0"/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/>
              <a:t>eMule</a:t>
            </a:r>
            <a:endParaRPr lang="en-US" sz="2000" dirty="0"/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/>
              <a:t>Shareaza</a:t>
            </a:r>
            <a:endParaRPr lang="en-US" sz="2000" dirty="0"/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/>
              <a:t>BitTorrent</a:t>
            </a:r>
            <a:endParaRPr lang="en-US" sz="2000" dirty="0"/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/>
              <a:t>Bitcoin</a:t>
            </a:r>
            <a:endParaRPr lang="en-US" sz="2000" dirty="0"/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/>
              <a:t>LionShare</a:t>
            </a:r>
            <a:endParaRPr lang="en-US" sz="2000" dirty="0" smtClean="0"/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  <a:cs typeface="Arial" charset="0"/>
              </a:rPr>
              <a:t>Some P2P applications are based on the Gnutella protocol which enables people to share files on their hard disks with others </a:t>
            </a:r>
          </a:p>
        </p:txBody>
      </p:sp>
    </p:spTree>
    <p:extLst>
      <p:ext uri="{BB962C8B-B14F-4D97-AF65-F5344CB8AC3E}">
        <p14:creationId xmlns:p14="http://schemas.microsoft.com/office/powerpoint/2010/main" val="11475751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625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How Application Protocols Interact with End-User Applications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Client-Server Model</a:t>
            </a:r>
            <a:endParaRPr lang="en-US" dirty="0"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5" y="1511300"/>
            <a:ext cx="7563885" cy="500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589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6749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How Application Protocols Interact with End-User Applications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Client-Server Model</a:t>
            </a:r>
            <a:endParaRPr lang="en-US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6" y="1308101"/>
            <a:ext cx="7564863" cy="520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0054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9</a:t>
            </a:r>
            <a:r>
              <a:rPr lang="en-US" sz="2400" dirty="0" smtClean="0"/>
              <a:t>.2  Well-Known Application Layer Protocols and Services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836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9" y="380324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Common Application Layer Protocols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Application Layer Protocols Revisited</a:t>
            </a:r>
            <a:endParaRPr lang="en-US" dirty="0">
              <a:latin typeface="Arial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54051" y="1703239"/>
            <a:ext cx="8424189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000" dirty="0" smtClean="0"/>
              <a:t>Three application layer protocols involved in everyday work or play include:</a:t>
            </a:r>
          </a:p>
          <a:p>
            <a:r>
              <a:rPr lang="en-US" sz="2000" b="1" dirty="0" smtClean="0"/>
              <a:t>HTTP</a:t>
            </a:r>
            <a:r>
              <a:rPr lang="en-US" sz="2000" dirty="0" smtClean="0"/>
              <a:t> to browse the web.</a:t>
            </a:r>
          </a:p>
          <a:p>
            <a:r>
              <a:rPr lang="en-US" sz="2000" b="1" dirty="0" smtClean="0"/>
              <a:t>Simple Mail Transfer Protocol (SMTP) </a:t>
            </a:r>
            <a:r>
              <a:rPr lang="en-US" sz="2000" dirty="0" smtClean="0"/>
              <a:t>to enable users to send email.</a:t>
            </a:r>
          </a:p>
          <a:p>
            <a:r>
              <a:rPr lang="en-US" sz="2000" b="1" dirty="0" smtClean="0"/>
              <a:t>Post Office Protocol (POP</a:t>
            </a:r>
            <a:r>
              <a:rPr lang="en-US" sz="2000" dirty="0" smtClean="0"/>
              <a:t>) to enable users to receive email.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619481"/>
            <a:ext cx="8391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Common Application Layer Protocols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Hypertext Transfer Protocol and Hypertext Markup Language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964" y="1631854"/>
            <a:ext cx="8243668" cy="49561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Example URL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http://www.cisco.com/index.html</a:t>
            </a:r>
            <a:endParaRPr 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338138" indent="-338138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First, the browser interprets the three parts of the URL:</a:t>
            </a:r>
          </a:p>
          <a:p>
            <a:pPr marL="581025" lvl="1" indent="-244475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http</a:t>
            </a:r>
            <a:r>
              <a:rPr lang="en-US" dirty="0"/>
              <a:t> (the protocol or scheme)</a:t>
            </a:r>
          </a:p>
          <a:p>
            <a:pPr marL="581025" lvl="1" indent="-244475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www.cisco.com </a:t>
            </a:r>
            <a:r>
              <a:rPr lang="en-US" dirty="0"/>
              <a:t>(the server </a:t>
            </a:r>
            <a:r>
              <a:rPr lang="en-US" dirty="0" smtClean="0"/>
              <a:t>name)</a:t>
            </a:r>
          </a:p>
          <a:p>
            <a:pPr marL="581025" lvl="1" indent="-244475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index.html</a:t>
            </a:r>
            <a:r>
              <a:rPr lang="en-US" dirty="0"/>
              <a:t> (the specific file name requested</a:t>
            </a:r>
            <a:r>
              <a:rPr lang="en-US" dirty="0" smtClean="0"/>
              <a:t>)</a:t>
            </a:r>
            <a:endParaRPr lang="en-US" sz="2000" dirty="0"/>
          </a:p>
          <a:p>
            <a:pPr marL="338138" indent="-338138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Browser checks with a name server to convert </a:t>
            </a:r>
            <a:r>
              <a:rPr lang="en-US" sz="2000" b="1" dirty="0"/>
              <a:t>www.cisco.com</a:t>
            </a:r>
            <a:r>
              <a:rPr lang="en-US" sz="2000" dirty="0"/>
              <a:t> into a numeric address </a:t>
            </a:r>
          </a:p>
          <a:p>
            <a:pPr marL="338138" indent="-338138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Using the HTTP protocol requirements sends a GET request to the server and asks for the file </a:t>
            </a:r>
            <a:r>
              <a:rPr lang="en-US" sz="2000" b="1" dirty="0"/>
              <a:t>index.html</a:t>
            </a:r>
            <a:endParaRPr lang="en-US" sz="2000" dirty="0"/>
          </a:p>
          <a:p>
            <a:pPr marL="338138" indent="-338138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Server sends the HTML code for this web page </a:t>
            </a:r>
          </a:p>
          <a:p>
            <a:pPr marL="338138" indent="-338138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Browser deciphers the HTML code and formats the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050" y="6400800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653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56009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Common Application Layer Protocols 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HTTP and HTTPS</a:t>
            </a:r>
            <a:endParaRPr lang="en-US" sz="28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393" y="1351109"/>
            <a:ext cx="8455479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Developed to publish and retrieve HTML pages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Used for data transfer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Specifies a request/response protocol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Three common message types are GET, POST, and PUT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GET is a client request for data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POST and PUT are used to send messages that upload data to the web server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146214"/>
            <a:ext cx="5060950" cy="3632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870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151725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Chapter 9</a:t>
            </a:r>
            <a:r>
              <a:rPr lang="en-US" dirty="0" smtClean="0">
                <a:latin typeface="Arial" charset="0"/>
              </a:rPr>
              <a:t>: Objectives</a:t>
            </a:r>
            <a:endParaRPr lang="en-US" dirty="0">
              <a:latin typeface="Arial" charset="0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40804" y="1088453"/>
            <a:ext cx="8058427" cy="55702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By the end of this chapter, </a:t>
            </a:r>
            <a:r>
              <a:rPr lang="en-US" sz="2000" dirty="0" smtClean="0">
                <a:cs typeface="Arial" charset="0"/>
              </a:rPr>
              <a:t>you </a:t>
            </a:r>
            <a:r>
              <a:rPr lang="en-US" sz="2000" dirty="0">
                <a:cs typeface="Arial" charset="0"/>
              </a:rPr>
              <a:t>will be able to:</a:t>
            </a:r>
          </a:p>
          <a:p>
            <a:pPr eaLnBrk="1" hangingPunct="1"/>
            <a:r>
              <a:rPr lang="en-US" sz="2000" dirty="0" smtClean="0">
                <a:cs typeface="Arial" charset="0"/>
              </a:rPr>
              <a:t>Explain </a:t>
            </a:r>
            <a:r>
              <a:rPr lang="en-US" sz="2000" dirty="0">
                <a:cs typeface="Arial" charset="0"/>
              </a:rPr>
              <a:t>how the functions of the application layer, session layer, and presentation layer work together to provide network services to end user applications.</a:t>
            </a:r>
          </a:p>
          <a:p>
            <a:pPr eaLnBrk="1" hangingPunct="1"/>
            <a:r>
              <a:rPr lang="en-US" sz="2000" dirty="0">
                <a:cs typeface="Arial" charset="0"/>
              </a:rPr>
              <a:t>Describe how common application layer protocols interact with end user applications.</a:t>
            </a:r>
          </a:p>
          <a:p>
            <a:pPr eaLnBrk="1" hangingPunct="1"/>
            <a:r>
              <a:rPr lang="en-US" sz="2000" dirty="0" smtClean="0">
                <a:cs typeface="Arial" charset="0"/>
              </a:rPr>
              <a:t>Describe, at a high level, </a:t>
            </a:r>
            <a:r>
              <a:rPr lang="en-US" sz="2000" dirty="0">
                <a:cs typeface="Arial" charset="0"/>
              </a:rPr>
              <a:t>common application layer protocols that provide Internet services to end-users, including </a:t>
            </a:r>
            <a:r>
              <a:rPr lang="en-US" sz="2000" dirty="0" smtClean="0">
                <a:cs typeface="Arial" charset="0"/>
              </a:rPr>
              <a:t>WWW services </a:t>
            </a:r>
            <a:r>
              <a:rPr lang="en-US" sz="2000" dirty="0">
                <a:cs typeface="Arial" charset="0"/>
              </a:rPr>
              <a:t>and email.</a:t>
            </a:r>
          </a:p>
          <a:p>
            <a:pPr eaLnBrk="1" hangingPunct="1"/>
            <a:r>
              <a:rPr lang="en-US" sz="2000" dirty="0">
                <a:cs typeface="Arial" charset="0"/>
              </a:rPr>
              <a:t>Describe application layer protocols that provide IP addressing services, including DNS and DHCP.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Describe the features and operation of well-known application layer protocols that allow for file sharing services, including: FTP, File Sharing Services, SMB protocol</a:t>
            </a:r>
            <a:r>
              <a:rPr lang="en-US" sz="2000" dirty="0" smtClean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Explain how data is moved across the network, from opening an application to receiving data.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2738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Common Application Layer Protocols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SMTP, POP, and IMAP</a:t>
            </a:r>
            <a:endParaRPr lang="en-US" sz="28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188" y="1347478"/>
            <a:ext cx="3584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Typically use an application called a Mail User Agent (email client)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Allows messages to be sent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Places received messages into the client's mailbox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SMTP - Send email from either a client or a server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POP - Receive email messages from an email server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IMAP - </a:t>
            </a:r>
            <a:r>
              <a:rPr lang="fr-FR" sz="2000" dirty="0">
                <a:latin typeface="+mn-lt"/>
              </a:rPr>
              <a:t>Internet Message Access Protocol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Email client provides the functionality of both protocols within one application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1872067"/>
            <a:ext cx="5029200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08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820" y="32405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Common Application Layer Protocols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SMTP, POP, and IMAP (cont.)</a:t>
            </a:r>
            <a:endParaRPr lang="en-US" sz="2800" dirty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236906"/>
            <a:ext cx="5732462" cy="517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717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368" y="1486773"/>
            <a:ext cx="82155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Simple Mail Transfer Protocol (</a:t>
            </a:r>
            <a:r>
              <a:rPr lang="en-US" sz="2000" b="1" dirty="0" smtClean="0"/>
              <a:t>SMTP)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transfers mail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message must be formatted properly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SMTP processes must be running on both the client and server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message header must have a properly formatted recipient email address and a sender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uses port 25</a:t>
            </a:r>
          </a:p>
          <a:p>
            <a:pPr algn="l"/>
            <a:r>
              <a:rPr lang="en-US" sz="2000" b="1" dirty="0"/>
              <a:t>Post Office Protocol (POP)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enables a workstation to retrieve mail from a mail server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mail is downloaded from the server to the client and then deleted on the server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uses port 110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POP does not store messages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POP3 is desirable for an ISP, because it alleviates their responsibility for managing large amounts of storage for their email servers</a:t>
            </a:r>
          </a:p>
          <a:p>
            <a:pPr algn="l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43" y="322276"/>
            <a:ext cx="8772157" cy="838200"/>
          </a:xfrm>
        </p:spPr>
        <p:txBody>
          <a:bodyPr/>
          <a:lstStyle/>
          <a:p>
            <a:r>
              <a:rPr lang="en-US" sz="1800" dirty="0">
                <a:latin typeface="Arial" charset="0"/>
              </a:rPr>
              <a:t>Common Application Layer Protocols 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SMTP, POP, and IMAP (cont.)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5712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6064300"/>
            <a:ext cx="7644378" cy="6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Common Application Layer Protocols 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SMTP, POP, and IMAP (cont.)</a:t>
            </a:r>
            <a:endParaRPr lang="en-US" sz="2800" dirty="0">
              <a:latin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09" y="1248756"/>
            <a:ext cx="6181810" cy="49408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69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625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Common Application Layer Protocols 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SMTP, POP, and IMAP (cont.)</a:t>
            </a:r>
            <a:endParaRPr lang="en-US" sz="2800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87" y="1315753"/>
            <a:ext cx="6565959" cy="5100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462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468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Everyday Application Layer Protocols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SMTP, POP, and IMAP (cont.)</a:t>
            </a:r>
            <a:endParaRPr lang="en-US" sz="28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" y="1583966"/>
            <a:ext cx="862584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MDA accepts a piece of email from MTA and performs the actual </a:t>
            </a:r>
            <a:r>
              <a:rPr lang="en-US" sz="2000" dirty="0" smtClean="0">
                <a:latin typeface="+mn-lt"/>
              </a:rPr>
              <a:t>delivery.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MDA receives all the inbound mail from the MTA and places it into </a:t>
            </a:r>
            <a:r>
              <a:rPr lang="en-US" sz="2000" dirty="0" smtClean="0">
                <a:latin typeface="+mn-lt"/>
              </a:rPr>
              <a:t>mailboxes.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MDA can also resolve final delivery issues, such as virus scanning, spam filtering, and return-receipt </a:t>
            </a:r>
            <a:r>
              <a:rPr lang="en-US" sz="2000" dirty="0" smtClean="0">
                <a:latin typeface="+mn-lt"/>
              </a:rPr>
              <a:t>handling.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96670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820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Common Application Layer Protocols </a:t>
            </a:r>
            <a:br>
              <a:rPr lang="en-US" sz="1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SMTP, POP, and IMAP </a:t>
            </a:r>
            <a:r>
              <a:rPr lang="en-US" sz="2800" dirty="0" smtClean="0">
                <a:latin typeface="Arial" charset="0"/>
              </a:rPr>
              <a:t>(cont.)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872" y="1574800"/>
            <a:ext cx="8305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Simple Mail Transfer Protocol (SMTP) </a:t>
            </a:r>
            <a:endParaRPr lang="en-US" sz="2000" b="1" dirty="0" smtClean="0"/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Transfers mail reliably and efficiently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 smtClean="0"/>
              <a:t>Post </a:t>
            </a:r>
            <a:r>
              <a:rPr lang="en-US" sz="2000" b="1" dirty="0"/>
              <a:t>Office Protocol (POP)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Enables a workstation to retrieve mail from a mail server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With POP, mail is downloaded from the server to the client and then deleted on the server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 smtClean="0"/>
              <a:t>Internet </a:t>
            </a:r>
            <a:r>
              <a:rPr lang="en-US" sz="2000" b="1" dirty="0"/>
              <a:t>Message Access Protocol (IMAP)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Another protocol that to retrieves email messages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Unlike POP, when the user connects to an IMAP-capable server, copies of the messages are downloaded to the client application 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Original messages are kept on the server until manually deleted</a:t>
            </a:r>
          </a:p>
        </p:txBody>
      </p:sp>
    </p:spTree>
    <p:extLst>
      <p:ext uri="{BB962C8B-B14F-4D97-AF65-F5344CB8AC3E}">
        <p14:creationId xmlns:p14="http://schemas.microsoft.com/office/powerpoint/2010/main" val="23696285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Domain Name Service</a:t>
            </a:r>
            <a:endParaRPr lang="en-US" sz="2800" dirty="0"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610004"/>
            <a:ext cx="4706937" cy="259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09" y="3860797"/>
            <a:ext cx="4908232" cy="265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5"/>
          <a:stretch/>
        </p:blipFill>
        <p:spPr bwMode="auto">
          <a:xfrm>
            <a:off x="3371055" y="3619500"/>
            <a:ext cx="2143125" cy="24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2640" y="1613491"/>
            <a:ext cx="2336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A human legible name is resolved to its numeric network device address by the DNS </a:t>
            </a:r>
            <a:r>
              <a:rPr lang="en-US" sz="2000" dirty="0" smtClean="0"/>
              <a:t>protocol.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18743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17510"/>
            <a:ext cx="8247327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7" y="1100636"/>
            <a:ext cx="4797425" cy="269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15768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Domain Name Service (cont.)</a:t>
            </a:r>
            <a:endParaRPr lang="en-US" sz="2800" dirty="0">
              <a:latin typeface="Arial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87920"/>
            <a:ext cx="5554663" cy="201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31" y="3987920"/>
            <a:ext cx="3411910" cy="47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6107" y="1569743"/>
            <a:ext cx="21336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A human legible name is resolved to its numeric network device address by the DNS protocol.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27558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15768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Domain Name Service (cont.)</a:t>
            </a:r>
            <a:endParaRPr lang="en-US" sz="2800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1" y="2708983"/>
            <a:ext cx="6200775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287642"/>
            <a:ext cx="6019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9" b="1"/>
          <a:stretch/>
        </p:blipFill>
        <p:spPr bwMode="auto">
          <a:xfrm>
            <a:off x="3179291" y="2300287"/>
            <a:ext cx="2654677" cy="33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037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63" y="352189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Chapter 9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27892" y="1561514"/>
            <a:ext cx="8595094" cy="4904393"/>
          </a:xfrm>
        </p:spPr>
        <p:txBody>
          <a:bodyPr/>
          <a:lstStyle/>
          <a:p>
            <a:pPr marL="0" lvl="1" indent="0" eaLnBrk="1" hangingPunct="1"/>
            <a:r>
              <a:rPr lang="en-US" dirty="0">
                <a:latin typeface="Arial" charset="0"/>
              </a:rPr>
              <a:t>9</a:t>
            </a:r>
            <a:r>
              <a:rPr lang="en-US" dirty="0" smtClean="0">
                <a:latin typeface="Arial" charset="0"/>
              </a:rPr>
              <a:t>.0  Introduction</a:t>
            </a:r>
          </a:p>
          <a:p>
            <a:pPr marL="0" lvl="1" indent="0" eaLnBrk="1" hangingPunct="1"/>
            <a:r>
              <a:rPr lang="en-US" dirty="0">
                <a:latin typeface="Arial" charset="0"/>
              </a:rPr>
              <a:t>9</a:t>
            </a:r>
            <a:r>
              <a:rPr lang="en-US" dirty="0" smtClean="0">
                <a:latin typeface="Arial" charset="0"/>
              </a:rPr>
              <a:t>.1  Application Layer Protocols</a:t>
            </a:r>
            <a:endParaRPr lang="en-US" dirty="0">
              <a:latin typeface="Arial" charset="0"/>
            </a:endParaRPr>
          </a:p>
          <a:p>
            <a:pPr marL="0" lvl="1" indent="0" eaLnBrk="1" hangingPunct="1"/>
            <a:r>
              <a:rPr lang="en-US" dirty="0">
                <a:latin typeface="Arial" charset="0"/>
              </a:rPr>
              <a:t>9</a:t>
            </a:r>
            <a:r>
              <a:rPr lang="en-US" dirty="0" smtClean="0">
                <a:latin typeface="Arial" charset="0"/>
              </a:rPr>
              <a:t>.2  Well-Known Application Layer Protocols and Service</a:t>
            </a:r>
            <a:endParaRPr lang="en-US" dirty="0">
              <a:latin typeface="Arial" charset="0"/>
            </a:endParaRPr>
          </a:p>
          <a:p>
            <a:pPr marL="0" lvl="1" indent="0" eaLnBrk="1" hangingPunct="1"/>
            <a:r>
              <a:rPr lang="en-US" dirty="0">
                <a:latin typeface="Arial" charset="0"/>
              </a:rPr>
              <a:t>9</a:t>
            </a:r>
            <a:r>
              <a:rPr lang="en-US" dirty="0" smtClean="0">
                <a:latin typeface="Arial" charset="0"/>
              </a:rPr>
              <a:t>.3  The Message Heard Around the World</a:t>
            </a:r>
          </a:p>
          <a:p>
            <a:pPr marL="0" lvl="1" indent="0" eaLnBrk="1" hangingPunct="1"/>
            <a:r>
              <a:rPr lang="en-US" dirty="0">
                <a:latin typeface="Arial" charset="0"/>
              </a:rPr>
              <a:t>9</a:t>
            </a:r>
            <a:r>
              <a:rPr lang="en-US" dirty="0" smtClean="0">
                <a:latin typeface="Arial" charset="0"/>
              </a:rPr>
              <a:t>.4  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07228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DNS Message Format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657" y="1349829"/>
            <a:ext cx="856342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DNS server stores different types of resource records used to resolve names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Contains </a:t>
            </a:r>
            <a:r>
              <a:rPr lang="en-US" sz="2000" dirty="0">
                <a:latin typeface="+mn-lt"/>
              </a:rPr>
              <a:t>the name, address, and type of </a:t>
            </a:r>
            <a:r>
              <a:rPr lang="en-US" sz="2000" dirty="0" smtClean="0">
                <a:latin typeface="+mn-lt"/>
              </a:rPr>
              <a:t>record.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Record types are:</a:t>
            </a:r>
          </a:p>
          <a:p>
            <a:pPr marL="693738" lvl="3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</a:rPr>
              <a:t>A</a:t>
            </a:r>
            <a:r>
              <a:rPr lang="en-US" sz="2000" dirty="0">
                <a:latin typeface="+mn-lt"/>
              </a:rPr>
              <a:t> – </a:t>
            </a:r>
            <a:r>
              <a:rPr lang="en-US" sz="2000" dirty="0" smtClean="0">
                <a:latin typeface="+mn-lt"/>
              </a:rPr>
              <a:t>An </a:t>
            </a:r>
            <a:r>
              <a:rPr lang="en-US" sz="2000" dirty="0">
                <a:latin typeface="+mn-lt"/>
              </a:rPr>
              <a:t>end device address</a:t>
            </a:r>
          </a:p>
          <a:p>
            <a:pPr marL="693738" lvl="3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</a:rPr>
              <a:t>NS</a:t>
            </a:r>
            <a:r>
              <a:rPr lang="en-US" sz="2000" dirty="0">
                <a:latin typeface="+mn-lt"/>
              </a:rPr>
              <a:t> – A</a:t>
            </a:r>
            <a:r>
              <a:rPr lang="en-US" sz="2000" dirty="0" smtClean="0">
                <a:latin typeface="+mn-lt"/>
              </a:rPr>
              <a:t>n </a:t>
            </a:r>
            <a:r>
              <a:rPr lang="en-US" sz="2000" dirty="0">
                <a:latin typeface="+mn-lt"/>
              </a:rPr>
              <a:t>authoritative name server</a:t>
            </a:r>
          </a:p>
          <a:p>
            <a:pPr marL="693738" lvl="3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</a:rPr>
              <a:t>CNAME</a:t>
            </a:r>
            <a:r>
              <a:rPr lang="en-US" sz="2000" dirty="0">
                <a:latin typeface="+mn-lt"/>
              </a:rPr>
              <a:t> – T</a:t>
            </a:r>
            <a:r>
              <a:rPr lang="en-US" sz="2000" dirty="0" smtClean="0">
                <a:latin typeface="+mn-lt"/>
              </a:rPr>
              <a:t>he </a:t>
            </a:r>
            <a:r>
              <a:rPr lang="en-US" sz="2000" dirty="0">
                <a:latin typeface="+mn-lt"/>
              </a:rPr>
              <a:t>canonical name for an alias; used when multiple services have the single network </a:t>
            </a:r>
            <a:r>
              <a:rPr lang="en-US" sz="2000" dirty="0" smtClean="0">
                <a:latin typeface="+mn-lt"/>
              </a:rPr>
              <a:t>address, </a:t>
            </a:r>
            <a:r>
              <a:rPr lang="en-US" sz="2000" dirty="0">
                <a:latin typeface="+mn-lt"/>
              </a:rPr>
              <a:t>but each service has its own entry in DNS</a:t>
            </a:r>
          </a:p>
          <a:p>
            <a:pPr marL="693738" lvl="3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</a:rPr>
              <a:t>MX</a:t>
            </a:r>
            <a:r>
              <a:rPr lang="en-US" sz="2000" dirty="0">
                <a:latin typeface="+mn-lt"/>
              </a:rPr>
              <a:t> – </a:t>
            </a:r>
            <a:r>
              <a:rPr lang="en-US" sz="2000" dirty="0" smtClean="0">
                <a:latin typeface="+mn-lt"/>
              </a:rPr>
              <a:t>Mail </a:t>
            </a:r>
            <a:r>
              <a:rPr lang="en-US" sz="2000" dirty="0">
                <a:latin typeface="+mn-lt"/>
              </a:rPr>
              <a:t>exchange record; maps a domain name to a list of mail exchange servers </a:t>
            </a:r>
          </a:p>
          <a:p>
            <a:pPr marL="236538" lvl="1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Unable to resolve the name using its stored records, contacts other </a:t>
            </a:r>
            <a:r>
              <a:rPr lang="en-US" sz="2000" dirty="0" smtClean="0">
                <a:latin typeface="+mn-lt"/>
              </a:rPr>
              <a:t>servers. 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Server temporarily stores the numbered address that matches the name in cache </a:t>
            </a:r>
            <a:r>
              <a:rPr lang="en-US" sz="2000" dirty="0" smtClean="0">
                <a:latin typeface="+mn-lt"/>
              </a:rPr>
              <a:t>memory.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Windows </a:t>
            </a:r>
            <a:r>
              <a:rPr lang="en-US" sz="2000" b="1" dirty="0" err="1"/>
              <a:t>ipconfig</a:t>
            </a:r>
            <a:r>
              <a:rPr lang="en-US" sz="2000" b="1" dirty="0"/>
              <a:t> /</a:t>
            </a:r>
            <a:r>
              <a:rPr lang="en-US" sz="2000" b="1" dirty="0" err="1"/>
              <a:t>displaydns</a:t>
            </a:r>
            <a:r>
              <a:rPr lang="en-US" sz="2000" b="1" dirty="0"/>
              <a:t> </a:t>
            </a:r>
            <a:r>
              <a:rPr lang="en-US" sz="2000" dirty="0" smtClean="0">
                <a:latin typeface="+mn-lt"/>
              </a:rPr>
              <a:t>displays </a:t>
            </a:r>
            <a:r>
              <a:rPr lang="en-US" sz="2000" dirty="0">
                <a:latin typeface="+mn-lt"/>
              </a:rPr>
              <a:t>all cached </a:t>
            </a:r>
            <a:r>
              <a:rPr lang="en-US" sz="2000" dirty="0" smtClean="0">
                <a:latin typeface="+mn-lt"/>
              </a:rPr>
              <a:t>DNS.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2750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5922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DNS Hierarchy</a:t>
            </a:r>
            <a:endParaRPr lang="en-US" sz="2800" dirty="0"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373550"/>
            <a:ext cx="6502092" cy="515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1687934"/>
            <a:ext cx="20456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Examples </a:t>
            </a:r>
            <a:r>
              <a:rPr lang="en-US" sz="2000" dirty="0" smtClean="0"/>
              <a:t>top-level domains: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.au - </a:t>
            </a:r>
            <a:r>
              <a:rPr lang="en-US" sz="2000" dirty="0" smtClean="0"/>
              <a:t>Australia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.co - </a:t>
            </a:r>
            <a:r>
              <a:rPr lang="en-US" sz="2000" dirty="0" smtClean="0"/>
              <a:t>Colombia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.com </a:t>
            </a:r>
            <a:r>
              <a:rPr lang="en-US" sz="2000" b="1" dirty="0" smtClean="0"/>
              <a:t>-</a:t>
            </a:r>
            <a:r>
              <a:rPr lang="en-US" sz="2000" dirty="0" smtClean="0"/>
              <a:t> </a:t>
            </a:r>
            <a:r>
              <a:rPr lang="en-US" sz="2000" dirty="0"/>
              <a:t>business or </a:t>
            </a:r>
            <a:r>
              <a:rPr lang="en-US" sz="2000" dirty="0" smtClean="0"/>
              <a:t>industry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.</a:t>
            </a:r>
            <a:r>
              <a:rPr lang="en-US" sz="2000" b="1" dirty="0" err="1"/>
              <a:t>jp</a:t>
            </a:r>
            <a:r>
              <a:rPr lang="en-US" sz="2000" b="1" dirty="0"/>
              <a:t> - </a:t>
            </a:r>
            <a:r>
              <a:rPr lang="en-US" sz="2000" dirty="0" smtClean="0"/>
              <a:t>Japan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.org - </a:t>
            </a:r>
            <a:r>
              <a:rPr lang="en-US" sz="2000" dirty="0" smtClean="0"/>
              <a:t>non-profit </a:t>
            </a:r>
            <a:r>
              <a:rPr lang="en-US" sz="2000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29484036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11976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err="1" smtClean="0">
                <a:latin typeface="Arial" charset="0"/>
              </a:rPr>
              <a:t>nslookup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395" y="1384300"/>
            <a:ext cx="83693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Operating system utility called </a:t>
            </a:r>
            <a:r>
              <a:rPr lang="en-US" sz="2000" dirty="0" err="1">
                <a:latin typeface="+mn-lt"/>
              </a:rPr>
              <a:t>nslookup</a:t>
            </a:r>
            <a:r>
              <a:rPr lang="en-US" sz="2000" dirty="0">
                <a:latin typeface="+mn-lt"/>
              </a:rPr>
              <a:t> allows the user to manually query the name servers to resolve a given host name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Utility can be used to troubleshoot name resolution issues and to verify the current status of the name servers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86063"/>
            <a:ext cx="4684313" cy="371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968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1197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Dynamic Host Configuration Protocol</a:t>
            </a:r>
            <a:endParaRPr lang="en-US" sz="28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223" y="1564234"/>
            <a:ext cx="8178069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DHCP allows a host to obtain an IP address dynamically.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DHCP server is contacted and address requested - chooses address from a configured range of addresses called a pool and “leases” it to the host for a set period.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DHCP used for general purpose hosts such as end user devices, and static addressing is used for network devices such as gateways, switches, servers and printers.</a:t>
            </a:r>
          </a:p>
        </p:txBody>
      </p:sp>
    </p:spTree>
    <p:extLst>
      <p:ext uri="{BB962C8B-B14F-4D97-AF65-F5344CB8AC3E}">
        <p14:creationId xmlns:p14="http://schemas.microsoft.com/office/powerpoint/2010/main" val="1617406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1197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Dynamic Host Configuration Protocol (cont.)</a:t>
            </a:r>
            <a:endParaRPr lang="en-US" sz="2800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1477288"/>
            <a:ext cx="6140206" cy="503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273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1197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IP Addressing Services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DHCP Operation</a:t>
            </a:r>
            <a:endParaRPr lang="en-US" sz="2800" dirty="0"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33538"/>
            <a:ext cx="7302501" cy="379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079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8245" y="376805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File Sharing Services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File Transfer Protocol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979" y="1557255"/>
            <a:ext cx="826623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FTP allow data transfers between a client and a server.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FTP client is an application that runs on a computer that is used to push and pull data from a server running an FTP daemon.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To successfully transfer data, FTP requires two connections between the client and the server, one for commands and replies, the other for the actual file transfer.</a:t>
            </a:r>
          </a:p>
        </p:txBody>
      </p:sp>
    </p:spTree>
    <p:extLst>
      <p:ext uri="{BB962C8B-B14F-4D97-AF65-F5344CB8AC3E}">
        <p14:creationId xmlns:p14="http://schemas.microsoft.com/office/powerpoint/2010/main" val="25596557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8245" y="376805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File Sharing Services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File Transfer Protocol (cont.)</a:t>
            </a:r>
            <a:endParaRPr lang="en-US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62" y="1354149"/>
            <a:ext cx="6320692" cy="531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909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88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File Sharing Services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Server Message Block</a:t>
            </a:r>
            <a:endParaRPr lang="en-US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8"/>
          <a:stretch/>
        </p:blipFill>
        <p:spPr bwMode="auto">
          <a:xfrm>
            <a:off x="3341076" y="1395473"/>
            <a:ext cx="5345723" cy="4512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3010" y="1584437"/>
            <a:ext cx="23729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Clients establish a long term connection to servers.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ts val="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After the connection is established, the user can access the resources on the server as if the resource is local to the client host.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7553" y="5926012"/>
            <a:ext cx="571678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SMB is a client-server, request-response protocol.  Servers can make their resources available to clients on the network.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60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47673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Providing File Sharing Services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Server Message Block (cont.)</a:t>
            </a:r>
            <a:endParaRPr lang="en-US" dirty="0"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9"/>
          <a:stretch/>
        </p:blipFill>
        <p:spPr bwMode="auto">
          <a:xfrm>
            <a:off x="1635368" y="1620371"/>
            <a:ext cx="5627078" cy="4232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7783" y="5896682"/>
            <a:ext cx="60261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A file may be copied from PC to PC with Windows Explorer using the SMB protocol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886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9</a:t>
            </a:r>
            <a:r>
              <a:rPr lang="en-US" sz="2400" dirty="0" smtClean="0"/>
              <a:t>.1 Application Layer Protocols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179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9</a:t>
            </a:r>
            <a:r>
              <a:rPr lang="en-US" sz="2400" dirty="0" smtClean="0"/>
              <a:t>.3  The Message Heard Around the World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819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Move It!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The Internet of Things</a:t>
            </a:r>
            <a:endParaRPr lang="en-US" dirty="0"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419224"/>
            <a:ext cx="6032914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2536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Move It!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Message Travels Through a Network</a:t>
            </a:r>
            <a:endParaRPr lang="en-US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30349"/>
            <a:ext cx="6684011" cy="48967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93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3" y="359223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Move It!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Message Travels Through a Network (cont.)</a:t>
            </a:r>
            <a:endParaRPr lang="en-US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9" y="1418671"/>
            <a:ext cx="6799261" cy="5017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013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1197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Move It!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Message Travels Through a Network (cont.)</a:t>
            </a:r>
            <a:endParaRPr lang="en-US" dirty="0"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627187"/>
            <a:ext cx="6426200" cy="4724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02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Move It!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Getting the Data to the End Device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4" y="1442186"/>
            <a:ext cx="7710971" cy="47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5325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7680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Move It!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Getting the Data through the Internetwork</a:t>
            </a:r>
            <a:endParaRPr lang="en-US" dirty="0"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362074"/>
            <a:ext cx="6263639" cy="498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8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11976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Move It!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Getting the Data to the Right Application</a:t>
            </a:r>
            <a:endParaRPr lang="en-US" dirty="0"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6"/>
          <a:stretch/>
        </p:blipFill>
        <p:spPr bwMode="auto">
          <a:xfrm>
            <a:off x="687388" y="1439863"/>
            <a:ext cx="7572171" cy="4780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062" y="5574323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At the end device, the service port number directs the data to the correct conversation.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520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Application Layer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0324" y="1521917"/>
            <a:ext cx="8364400" cy="4926405"/>
          </a:xfrm>
        </p:spPr>
        <p:txBody>
          <a:bodyPr/>
          <a:lstStyle/>
          <a:p>
            <a:r>
              <a:rPr lang="en-US" sz="2000" dirty="0" smtClean="0"/>
              <a:t>Applications </a:t>
            </a:r>
            <a:r>
              <a:rPr lang="en-US" sz="2000" dirty="0"/>
              <a:t>are computer programs with which the user interacts and which initiate the data transfer process at the user’s request.</a:t>
            </a:r>
          </a:p>
          <a:p>
            <a:r>
              <a:rPr lang="en-US" sz="2000" dirty="0"/>
              <a:t>Services are background programs that provide the connection between the application layer and the lower layers of the networking model.</a:t>
            </a:r>
          </a:p>
          <a:p>
            <a:r>
              <a:rPr lang="en-US" sz="2000" dirty="0"/>
              <a:t>Protocols provide a structure of agreed-upon rules and processes that ensure services running on one particular device can send and receive data from a range of different network devices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HTTP supports the delivery of web pages to end devices.</a:t>
            </a:r>
          </a:p>
          <a:p>
            <a:r>
              <a:rPr lang="en-US" sz="2000" dirty="0"/>
              <a:t>SMTP, POP, and IMAP support sending and receiving email.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Application Layer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031" y="1529861"/>
            <a:ext cx="8141677" cy="4760199"/>
          </a:xfrm>
        </p:spPr>
        <p:txBody>
          <a:bodyPr/>
          <a:lstStyle/>
          <a:p>
            <a:r>
              <a:rPr lang="en-US" sz="2000" dirty="0"/>
              <a:t>SMB and FTP enable users to share files.</a:t>
            </a:r>
          </a:p>
          <a:p>
            <a:r>
              <a:rPr lang="en-US" sz="2000" dirty="0"/>
              <a:t>P2P applications make it easier for consumers to seamlessly share media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DNS </a:t>
            </a:r>
            <a:r>
              <a:rPr lang="en-US" sz="2000" dirty="0"/>
              <a:t>resolves the human legible names used to refer to network resources into numeric addresses usable by the </a:t>
            </a:r>
            <a:r>
              <a:rPr lang="en-US" sz="2000" dirty="0" smtClean="0"/>
              <a:t>network</a:t>
            </a:r>
          </a:p>
          <a:p>
            <a:r>
              <a:rPr lang="en-US" sz="2000" dirty="0" smtClean="0"/>
              <a:t>All </a:t>
            </a:r>
            <a:r>
              <a:rPr lang="en-US" sz="2000" dirty="0"/>
              <a:t>of these elements work together, at the application </a:t>
            </a:r>
            <a:r>
              <a:rPr lang="en-US" sz="2000" dirty="0" smtClean="0"/>
              <a:t>layer.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application layer enables users to work and play over the Internet.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4041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0166" y="365363"/>
            <a:ext cx="8486830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Application, Session and Presentation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OSI and TCP/IP Models Revisited</a:t>
            </a:r>
            <a:endParaRPr lang="en-US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38" y="1442053"/>
            <a:ext cx="5481637" cy="4608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2506" y="6153186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key parallels are in the transport and network layer.</a:t>
            </a:r>
            <a:endParaRPr 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8149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Application Session and Presentation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Application Layer</a:t>
            </a:r>
            <a:endParaRPr lang="en-US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465263"/>
            <a:ext cx="6319837" cy="5016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45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80324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Application, Session and Presentation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Presentation and Session Layers</a:t>
            </a:r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720" y="1625600"/>
            <a:ext cx="746034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Presentation </a:t>
            </a:r>
            <a:r>
              <a:rPr lang="en-US" sz="2000" b="1" dirty="0" smtClean="0">
                <a:latin typeface="+mn-lt"/>
                <a:cs typeface="Arial" charset="0"/>
              </a:rPr>
              <a:t>layer</a:t>
            </a:r>
            <a:endParaRPr lang="en-US" sz="2000" b="1" dirty="0" smtClean="0">
              <a:latin typeface="+mn-lt"/>
            </a:endParaRPr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  <a:cs typeface="Arial" charset="0"/>
              </a:rPr>
              <a:t>Coding and conversion of application layer data </a:t>
            </a:r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  <a:cs typeface="Arial" charset="0"/>
              </a:rPr>
              <a:t>Data compression</a:t>
            </a:r>
            <a:endParaRPr lang="en-US" sz="2000" dirty="0">
              <a:latin typeface="+mn-lt"/>
              <a:cs typeface="Arial" charset="0"/>
            </a:endParaRPr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  <a:cs typeface="Arial" charset="0"/>
              </a:rPr>
              <a:t>Data encryption for the transmission </a:t>
            </a:r>
            <a:r>
              <a:rPr lang="en-US" sz="2000" dirty="0">
                <a:latin typeface="+mn-lt"/>
                <a:cs typeface="Arial" charset="0"/>
              </a:rPr>
              <a:t>and </a:t>
            </a:r>
            <a:r>
              <a:rPr lang="en-US" sz="2000" dirty="0" smtClean="0">
                <a:latin typeface="+mn-lt"/>
                <a:cs typeface="Arial" charset="0"/>
              </a:rPr>
              <a:t>decryption </a:t>
            </a:r>
            <a:r>
              <a:rPr lang="en-US" sz="2000" dirty="0">
                <a:latin typeface="+mn-lt"/>
                <a:cs typeface="Arial" charset="0"/>
              </a:rPr>
              <a:t>of data upon receipt by the </a:t>
            </a:r>
            <a:r>
              <a:rPr lang="en-US" sz="2000" dirty="0" smtClean="0">
                <a:latin typeface="+mn-lt"/>
                <a:cs typeface="Arial" charset="0"/>
              </a:rPr>
              <a:t>destination</a:t>
            </a:r>
            <a:endParaRPr lang="en-US" sz="2000" dirty="0" smtClean="0">
              <a:latin typeface="+mn-lt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Session l</a:t>
            </a:r>
            <a:r>
              <a:rPr lang="en-US" sz="2000" b="1" dirty="0" smtClean="0">
                <a:latin typeface="+mn-lt"/>
                <a:cs typeface="Arial" charset="0"/>
              </a:rPr>
              <a:t>ayer</a:t>
            </a:r>
            <a:endParaRPr lang="en-US" sz="2000" b="1" dirty="0">
              <a:latin typeface="+mn-lt"/>
            </a:endParaRPr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  <a:cs typeface="Arial" charset="0"/>
              </a:rPr>
              <a:t>Functions, creates, </a:t>
            </a:r>
            <a:r>
              <a:rPr lang="en-US" sz="2000" dirty="0">
                <a:latin typeface="+mn-lt"/>
                <a:cs typeface="Arial" charset="0"/>
              </a:rPr>
              <a:t>and </a:t>
            </a:r>
            <a:r>
              <a:rPr lang="en-US" sz="2000" dirty="0" smtClean="0">
                <a:latin typeface="+mn-lt"/>
                <a:cs typeface="Arial" charset="0"/>
              </a:rPr>
              <a:t>maintains </a:t>
            </a:r>
            <a:r>
              <a:rPr lang="en-US" sz="2000" dirty="0">
                <a:latin typeface="+mn-lt"/>
                <a:cs typeface="Arial" charset="0"/>
              </a:rPr>
              <a:t>dialogs between source and destination applications</a:t>
            </a:r>
          </a:p>
          <a:p>
            <a:pPr marL="693738" lvl="1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  <a:cs typeface="Arial" charset="0"/>
              </a:rPr>
              <a:t>Handles the exchange of information to initiate dialogs, keep them active, and to restart sessions</a:t>
            </a:r>
          </a:p>
        </p:txBody>
      </p:sp>
    </p:spTree>
    <p:extLst>
      <p:ext uri="{BB962C8B-B14F-4D97-AF65-F5344CB8AC3E}">
        <p14:creationId xmlns:p14="http://schemas.microsoft.com/office/powerpoint/2010/main" val="1104911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63" y="380325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Application, Session and Presentation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Presentation and Session Layers (cont.)</a:t>
            </a:r>
            <a:endParaRPr lang="en-US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4" y="1517485"/>
            <a:ext cx="6632576" cy="5090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24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370" y="380324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Application, Session and Presentation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TCP/IP Application Layer Protocols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575" y="1513505"/>
            <a:ext cx="822150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Domain Name Service Protocol (DNS) </a:t>
            </a:r>
            <a:r>
              <a:rPr lang="en-US" sz="2000" dirty="0">
                <a:latin typeface="+mn-lt"/>
                <a:cs typeface="Arial" charset="0"/>
              </a:rPr>
              <a:t>– used to resolve Internet names to IP </a:t>
            </a:r>
            <a:r>
              <a:rPr lang="en-US" sz="2000" dirty="0" smtClean="0">
                <a:latin typeface="+mn-lt"/>
                <a:cs typeface="Arial" charset="0"/>
              </a:rPr>
              <a:t>addresses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Telnet</a:t>
            </a:r>
            <a:r>
              <a:rPr lang="en-US" sz="2000" dirty="0">
                <a:latin typeface="+mn-lt"/>
                <a:cs typeface="Arial" charset="0"/>
              </a:rPr>
              <a:t> – a terminal emulation protocol used to provide remote access to servers and networking </a:t>
            </a:r>
            <a:r>
              <a:rPr lang="en-US" sz="2000" dirty="0" smtClean="0">
                <a:latin typeface="+mn-lt"/>
                <a:cs typeface="Arial" charset="0"/>
              </a:rPr>
              <a:t>devices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Bootstrap Protocol (BOOTP)</a:t>
            </a:r>
            <a:r>
              <a:rPr lang="en-US" sz="2000" dirty="0">
                <a:latin typeface="+mn-lt"/>
                <a:cs typeface="Arial" charset="0"/>
              </a:rPr>
              <a:t> – a precursor to the DHCP protocol, a network protocol used to obtain IP address information during </a:t>
            </a:r>
            <a:r>
              <a:rPr lang="en-US" sz="2000" dirty="0" err="1" smtClean="0">
                <a:latin typeface="+mn-lt"/>
                <a:cs typeface="Arial" charset="0"/>
              </a:rPr>
              <a:t>bootup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Dynamic Host Control Protocol (DHCP)</a:t>
            </a:r>
            <a:r>
              <a:rPr lang="en-US" sz="2000" dirty="0">
                <a:latin typeface="+mn-lt"/>
                <a:cs typeface="Arial" charset="0"/>
              </a:rPr>
              <a:t> – used to assign an IP address, subnet mask, default gateway and DNS server to a </a:t>
            </a:r>
            <a:r>
              <a:rPr lang="en-US" sz="2000" dirty="0" smtClean="0">
                <a:latin typeface="+mn-lt"/>
                <a:cs typeface="Arial" charset="0"/>
              </a:rPr>
              <a:t>host</a:t>
            </a:r>
            <a:endParaRPr lang="en-US" sz="2000" dirty="0">
              <a:latin typeface="+mn-lt"/>
              <a:cs typeface="Arial" charset="0"/>
            </a:endParaRP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>
                <a:latin typeface="+mn-lt"/>
                <a:cs typeface="Arial" charset="0"/>
              </a:rPr>
              <a:t>Hypertext Transfer Protocol (HTTP) </a:t>
            </a:r>
            <a:r>
              <a:rPr lang="en-US" sz="2000" dirty="0">
                <a:latin typeface="+mn-lt"/>
                <a:cs typeface="Arial" charset="0"/>
              </a:rPr>
              <a:t>– used to transfer files that make up the Web pages of the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2700108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21190</TotalTime>
  <Pages>28</Pages>
  <Words>1576</Words>
  <Application>Microsoft Office PowerPoint</Application>
  <PresentationFormat>On-screen Show (4:3)</PresentationFormat>
  <Paragraphs>263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ＭＳ Ｐゴシック</vt:lpstr>
      <vt:lpstr>Arial</vt:lpstr>
      <vt:lpstr>Wingdings</vt:lpstr>
      <vt:lpstr>PPT-TMPLT-WHT_C</vt:lpstr>
      <vt:lpstr>NetAcad-4F_PPT-WHT_060408</vt:lpstr>
      <vt:lpstr>Chapter 9: Application Layer</vt:lpstr>
      <vt:lpstr>Chapter 9: Objectives</vt:lpstr>
      <vt:lpstr>Chapter 9</vt:lpstr>
      <vt:lpstr>9.1 Application Layer Protocols</vt:lpstr>
      <vt:lpstr>Application, Session and Presentation OSI and TCP/IP Models Revisited</vt:lpstr>
      <vt:lpstr>Application Session and Presentation Application Layer</vt:lpstr>
      <vt:lpstr>Application, Session and Presentation Presentation and Session Layers</vt:lpstr>
      <vt:lpstr>Application, Session and Presentation Presentation and Session Layers (cont.)</vt:lpstr>
      <vt:lpstr>Application, Session and Presentation TCP/IP Application Layer Protocols</vt:lpstr>
      <vt:lpstr>Application, Session and Presentation TCP/IP Application Layer Protocols (cont.)</vt:lpstr>
      <vt:lpstr>How Application Protocols Interact with End-User Applications Peer-to-Peer Networks</vt:lpstr>
      <vt:lpstr>How Application Protocols Interact with End-User Applications Peer-to-Peer Applications</vt:lpstr>
      <vt:lpstr>How Application Protocols Interact with End-User Applications Common P2P Applications</vt:lpstr>
      <vt:lpstr>How Application Protocols Interact with End-User Applications Client-Server Model</vt:lpstr>
      <vt:lpstr>How Application Protocols Interact with End-User Applications Client-Server Model</vt:lpstr>
      <vt:lpstr>9.2  Well-Known Application Layer Protocols and Services</vt:lpstr>
      <vt:lpstr>Common Application Layer Protocols Application Layer Protocols Revisited</vt:lpstr>
      <vt:lpstr>Common Application Layer Protocols Hypertext Transfer Protocol and Hypertext Markup Language</vt:lpstr>
      <vt:lpstr>Common Application Layer Protocols  HTTP and HTTPS</vt:lpstr>
      <vt:lpstr>Common Application Layer Protocols SMTP, POP, and IMAP</vt:lpstr>
      <vt:lpstr>Common Application Layer Protocols SMTP, POP, and IMAP (cont.)</vt:lpstr>
      <vt:lpstr>Common Application Layer Protocols  SMTP, POP, and IMAP (cont.)</vt:lpstr>
      <vt:lpstr>Common Application Layer Protocols  SMTP, POP, and IMAP (cont.)</vt:lpstr>
      <vt:lpstr>Common Application Layer Protocols  SMTP, POP, and IMAP (cont.)</vt:lpstr>
      <vt:lpstr>Everyday Application Layer Protocols SMTP, POP, and IMAP (cont.)</vt:lpstr>
      <vt:lpstr>Common Application Layer Protocols  SMTP, POP, and IMAP (cont.)</vt:lpstr>
      <vt:lpstr>Providing IP Addressing Services Domain Name Service</vt:lpstr>
      <vt:lpstr>Providing IP Addressing Services Domain Name Service (cont.)</vt:lpstr>
      <vt:lpstr>Providing IP Addressing Services Domain Name Service (cont.)</vt:lpstr>
      <vt:lpstr>Providing IP Addressing Services DNS Message Format</vt:lpstr>
      <vt:lpstr>Providing IP Addressing Services DNS Hierarchy</vt:lpstr>
      <vt:lpstr>Providing IP Addressing Services nslookup</vt:lpstr>
      <vt:lpstr>Providing IP Addressing Services Dynamic Host Configuration Protocol</vt:lpstr>
      <vt:lpstr>Providing IP Addressing Services Dynamic Host Configuration Protocol (cont.)</vt:lpstr>
      <vt:lpstr>Providing IP Addressing Services DHCP Operation</vt:lpstr>
      <vt:lpstr>Providing File Sharing Services File Transfer Protocol</vt:lpstr>
      <vt:lpstr>Providing File Sharing Services File Transfer Protocol (cont.)</vt:lpstr>
      <vt:lpstr>Providing File Sharing Services Server Message Block</vt:lpstr>
      <vt:lpstr>Providing File Sharing Services Server Message Block (cont.)</vt:lpstr>
      <vt:lpstr>9.3  The Message Heard Around the World</vt:lpstr>
      <vt:lpstr>Move It! The Internet of Things</vt:lpstr>
      <vt:lpstr>Move It! Message Travels Through a Network</vt:lpstr>
      <vt:lpstr>Move It! Message Travels Through a Network (cont.)</vt:lpstr>
      <vt:lpstr>Move It! Message Travels Through a Network (cont.)</vt:lpstr>
      <vt:lpstr>Move It! Getting the Data to the End Device</vt:lpstr>
      <vt:lpstr>Move It! Getting the Data through the Internetwork</vt:lpstr>
      <vt:lpstr>Move It! Getting the Data to the Right Application</vt:lpstr>
      <vt:lpstr>Application Layer Summary</vt:lpstr>
      <vt:lpstr>Application Layer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Hiep Bui</cp:lastModifiedBy>
  <cp:revision>822</cp:revision>
  <cp:lastPrinted>1999-01-27T00:54:54Z</cp:lastPrinted>
  <dcterms:created xsi:type="dcterms:W3CDTF">2006-10-23T15:07:30Z</dcterms:created>
  <dcterms:modified xsi:type="dcterms:W3CDTF">2018-03-07T16:55:58Z</dcterms:modified>
</cp:coreProperties>
</file>