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166" y="-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your" TargetMode="External"/><Relationship Id="rId13" Type="http://schemas.openxmlformats.org/officeDocument/2006/relationships/hyperlink" Target="https://dictionary.cambridge.org/dictionary/english/recent" TargetMode="External"/><Relationship Id="rId18" Type="http://schemas.openxmlformats.org/officeDocument/2006/relationships/hyperlink" Target="https://dictionary.cambridge.org/dictionary/english/send" TargetMode="External"/><Relationship Id="rId26" Type="http://schemas.openxmlformats.org/officeDocument/2006/relationships/hyperlink" Target="https://dictionary.cambridge.org/dictionary/english/else" TargetMode="External"/><Relationship Id="rId3" Type="http://schemas.openxmlformats.org/officeDocument/2006/relationships/hyperlink" Target="https://dictionary.cambridge.org/dictionary/english/experience" TargetMode="External"/><Relationship Id="rId21" Type="http://schemas.openxmlformats.org/officeDocument/2006/relationships/hyperlink" Target="https://dictionary.cambridge.org/dictionary/english/old" TargetMode="External"/><Relationship Id="rId7" Type="http://schemas.openxmlformats.org/officeDocument/2006/relationships/hyperlink" Target="https://dictionary.cambridge.org/dictionary/english/tell" TargetMode="External"/><Relationship Id="rId12" Type="http://schemas.openxmlformats.org/officeDocument/2006/relationships/hyperlink" Target="https://dictionary.cambridge.org/dictionary/english/want" TargetMode="External"/><Relationship Id="rId17" Type="http://schemas.openxmlformats.org/officeDocument/2006/relationships/hyperlink" Target="https://dictionary.cambridge.org/dictionary/english/people" TargetMode="External"/><Relationship Id="rId25" Type="http://schemas.openxmlformats.org/officeDocument/2006/relationships/hyperlink" Target="https://dictionary.cambridge.org/dictionary/english/received" TargetMode="External"/><Relationship Id="rId2" Type="http://schemas.openxmlformats.org/officeDocument/2006/relationships/hyperlink" Target="https://dictionary.cambridge.org/dictionary/english/moment" TargetMode="External"/><Relationship Id="rId16" Type="http://schemas.openxmlformats.org/officeDocument/2006/relationships/hyperlink" Target="https://dictionary.cambridge.org/dictionary/english/local" TargetMode="External"/><Relationship Id="rId20" Type="http://schemas.openxmlformats.org/officeDocument/2006/relationships/hyperlink" Target="https://dictionary.cambridge.org/dictionary/english/especiall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subject" TargetMode="External"/><Relationship Id="rId11" Type="http://schemas.openxmlformats.org/officeDocument/2006/relationships/hyperlink" Target="https://dictionary.cambridge.org/dictionary/english/police" TargetMode="External"/><Relationship Id="rId24" Type="http://schemas.openxmlformats.org/officeDocument/2006/relationships/hyperlink" Target="https://dictionary.cambridge.org/dictionary/english/email" TargetMode="External"/><Relationship Id="rId5" Type="http://schemas.openxmlformats.org/officeDocument/2006/relationships/hyperlink" Target="https://dictionary.cambridge.org/dictionary/english/talk" TargetMode="External"/><Relationship Id="rId15" Type="http://schemas.openxmlformats.org/officeDocument/2006/relationships/hyperlink" Target="https://dictionary.cambridge.org/dictionary/english/attack" TargetMode="External"/><Relationship Id="rId23" Type="http://schemas.openxmlformats.org/officeDocument/2006/relationships/hyperlink" Target="https://dictionary.cambridge.org/dictionary/english/their" TargetMode="External"/><Relationship Id="rId28" Type="http://schemas.openxmlformats.org/officeDocument/2006/relationships/hyperlink" Target="https://dictionary.cambridge.org/dictionary/english/matter" TargetMode="External"/><Relationship Id="rId10" Type="http://schemas.openxmlformats.org/officeDocument/2006/relationships/hyperlink" Target="https://dictionary.cambridge.org/dictionary/english/opinion" TargetMode="External"/><Relationship Id="rId19" Type="http://schemas.openxmlformats.org/officeDocument/2006/relationships/hyperlink" Target="https://dictionary.cambridge.org/dictionary/english/letter" TargetMode="External"/><Relationship Id="rId4" Type="http://schemas.openxmlformats.org/officeDocument/2006/relationships/hyperlink" Target="https://dictionary.cambridge.org/dictionary/english/job" TargetMode="External"/><Relationship Id="rId9" Type="http://schemas.openxmlformats.org/officeDocument/2006/relationships/hyperlink" Target="https://dictionary.cambridge.org/dictionary/english/idea" TargetMode="External"/><Relationship Id="rId14" Type="http://schemas.openxmlformats.org/officeDocument/2006/relationships/hyperlink" Target="https://dictionary.cambridge.org/dictionary/english/racist" TargetMode="External"/><Relationship Id="rId22" Type="http://schemas.openxmlformats.org/officeDocument/2006/relationships/hyperlink" Target="https://dictionary.cambridge.org/dictionary/english/address" TargetMode="External"/><Relationship Id="rId27" Type="http://schemas.openxmlformats.org/officeDocument/2006/relationships/hyperlink" Target="https://dictionary.cambridge.org/dictionary/english/mai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demand" TargetMode="External"/><Relationship Id="rId13" Type="http://schemas.openxmlformats.org/officeDocument/2006/relationships/hyperlink" Target="https://dictionary.cambridge.org/dictionary/english/project" TargetMode="External"/><Relationship Id="rId3" Type="http://schemas.openxmlformats.org/officeDocument/2006/relationships/hyperlink" Target="https://dictionary.cambridge.org/dictionary/english/our" TargetMode="External"/><Relationship Id="rId7" Type="http://schemas.openxmlformats.org/officeDocument/2006/relationships/hyperlink" Target="https://dictionary.cambridge.org/dictionary/english/job" TargetMode="External"/><Relationship Id="rId12" Type="http://schemas.openxmlformats.org/officeDocument/2006/relationships/hyperlink" Target="https://dictionary.cambridge.org/dictionary/english/brief" TargetMode="External"/><Relationship Id="rId2" Type="http://schemas.openxmlformats.org/officeDocument/2006/relationships/hyperlink" Target="https://dictionary.cambridge.org/dictionary/english/mail" TargetMode="External"/><Relationship Id="rId16" Type="http://schemas.openxmlformats.org/officeDocument/2006/relationships/hyperlink" Target="https://dictionary.cambridge.org/dictionary/english/staf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day" TargetMode="External"/><Relationship Id="rId11" Type="http://schemas.openxmlformats.org/officeDocument/2006/relationships/hyperlink" Target="https://dictionary.cambridge.org/dictionary/english/statement" TargetMode="External"/><Relationship Id="rId5" Type="http://schemas.openxmlformats.org/officeDocument/2006/relationships/hyperlink" Target="https://dictionary.cambridge.org/dictionary/english/twice" TargetMode="External"/><Relationship Id="rId15" Type="http://schemas.openxmlformats.org/officeDocument/2006/relationships/hyperlink" Target="https://dictionary.cambridge.org/dictionary/english/employ" TargetMode="External"/><Relationship Id="rId10" Type="http://schemas.openxmlformats.org/officeDocument/2006/relationships/hyperlink" Target="https://dictionary.cambridge.org/dictionary/english/short" TargetMode="External"/><Relationship Id="rId4" Type="http://schemas.openxmlformats.org/officeDocument/2006/relationships/hyperlink" Target="https://dictionary.cambridge.org/dictionary/english/office" TargetMode="External"/><Relationship Id="rId9" Type="http://schemas.openxmlformats.org/officeDocument/2006/relationships/hyperlink" Target="https://dictionary.cambridge.org/dictionary/english/skill" TargetMode="External"/><Relationship Id="rId14" Type="http://schemas.openxmlformats.org/officeDocument/2006/relationships/hyperlink" Target="https://dictionary.cambridge.org/dictionary/english/fa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buy" TargetMode="External"/><Relationship Id="rId3" Type="http://schemas.openxmlformats.org/officeDocument/2006/relationships/hyperlink" Target="https://dictionary.cambridge.org/dictionary/english/economic" TargetMode="External"/><Relationship Id="rId7" Type="http://schemas.openxmlformats.org/officeDocument/2006/relationships/hyperlink" Target="https://dictionary.cambridge.org/dictionary/english/borrow" TargetMode="External"/><Relationship Id="rId2" Type="http://schemas.openxmlformats.org/officeDocument/2006/relationships/hyperlink" Target="https://dictionary.cambridge.org/dictionary/english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deal" TargetMode="External"/><Relationship Id="rId5" Type="http://schemas.openxmlformats.org/officeDocument/2006/relationships/hyperlink" Target="https://dictionary.cambridge.org/dictionary/english/small" TargetMode="External"/><Relationship Id="rId4" Type="http://schemas.openxmlformats.org/officeDocument/2006/relationships/hyperlink" Target="https://dictionary.cambridge.org/dictionary/english/monitor" TargetMode="External"/><Relationship Id="rId9" Type="http://schemas.openxmlformats.org/officeDocument/2006/relationships/hyperlink" Target="https://dictionary.cambridge.org/dictionary/english/hous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security" TargetMode="External"/><Relationship Id="rId3" Type="http://schemas.openxmlformats.org/officeDocument/2006/relationships/hyperlink" Target="https://dictionary.cambridge.org/dictionary/english/health" TargetMode="External"/><Relationship Id="rId7" Type="http://schemas.openxmlformats.org/officeDocument/2006/relationships/hyperlink" Target="https://dictionary.cambridge.org/dictionary/english/city" TargetMode="External"/><Relationship Id="rId2" Type="http://schemas.openxmlformats.org/officeDocument/2006/relationships/hyperlink" Target="https://dictionary.cambridge.org/dictionary/english/stat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major" TargetMode="External"/><Relationship Id="rId5" Type="http://schemas.openxmlformats.org/officeDocument/2006/relationships/hyperlink" Target="https://dictionary.cambridge.org/dictionary/english/firm" TargetMode="External"/><Relationship Id="rId4" Type="http://schemas.openxmlformats.org/officeDocument/2006/relationships/hyperlink" Target="https://dictionary.cambridge.org/dictionary/english/greatl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driver" TargetMode="External"/><Relationship Id="rId7" Type="http://schemas.openxmlformats.org/officeDocument/2006/relationships/hyperlink" Target="https://dictionary.cambridge.org/dictionary/english/mother" TargetMode="External"/><Relationship Id="rId2" Type="http://schemas.openxmlformats.org/officeDocument/2006/relationships/hyperlink" Target="https://dictionary.cambridge.org/dictionary/english/cras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ctionary.cambridge.org/dictionary/english/buy" TargetMode="External"/><Relationship Id="rId5" Type="http://schemas.openxmlformats.org/officeDocument/2006/relationships/hyperlink" Target="https://dictionary.cambridge.org/dictionary/english/opportunity" TargetMode="External"/><Relationship Id="rId4" Type="http://schemas.openxmlformats.org/officeDocument/2006/relationships/hyperlink" Target="https://dictionary.cambridge.org/dictionary/english/mis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624110"/>
            <a:ext cx="10154783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241" y="2122715"/>
            <a:ext cx="8915400" cy="3777622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UNIT 13-14-15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630" y="539448"/>
            <a:ext cx="1158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b="1" dirty="0" smtClean="0"/>
              <a:t>D</a:t>
            </a:r>
            <a:r>
              <a:rPr lang="en-US" sz="2400" b="1" dirty="0" smtClean="0"/>
              <a:t>issatisfaction </a:t>
            </a:r>
            <a:r>
              <a:rPr lang="en-US" sz="2400" dirty="0" smtClean="0"/>
              <a:t>(n) /</a:t>
            </a:r>
            <a:r>
              <a:rPr lang="en-US" sz="2400" dirty="0" err="1"/>
              <a:t>dɪsˌsæt.ɪsˈfæk.ʃ</a:t>
            </a:r>
            <a:r>
              <a:rPr lang="en-US" sz="2400" baseline="30000" dirty="0" err="1"/>
              <a:t>ə</a:t>
            </a:r>
            <a:r>
              <a:rPr lang="en-US" sz="2400" dirty="0" err="1"/>
              <a:t>n</a:t>
            </a:r>
            <a:r>
              <a:rPr lang="en-US" sz="2400" dirty="0"/>
              <a:t>/</a:t>
            </a:r>
            <a:r>
              <a:rPr lang="en-US" sz="2400" dirty="0" smtClean="0"/>
              <a:t> : not </a:t>
            </a:r>
            <a:r>
              <a:rPr lang="en-US" sz="2400" dirty="0"/>
              <a:t>pleased with something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Ex :</a:t>
            </a:r>
            <a:r>
              <a:rPr lang="en-US" sz="2400" i="1" dirty="0"/>
              <a:t>At the </a:t>
            </a:r>
            <a:r>
              <a:rPr lang="en-US" sz="2400" i="1" dirty="0">
                <a:hlinkClick r:id="rId2" tooltip="moment"/>
              </a:rPr>
              <a:t>moment</a:t>
            </a:r>
            <a:r>
              <a:rPr lang="en-US" sz="2400" i="1" dirty="0"/>
              <a:t> she's </a:t>
            </a:r>
            <a:r>
              <a:rPr lang="en-US" sz="2400" i="1" dirty="0" smtClean="0">
                <a:hlinkClick r:id="rId3" tooltip="experiencing"/>
              </a:rPr>
              <a:t>experiencing</a:t>
            </a:r>
            <a:r>
              <a:rPr lang="en-US" sz="2400" i="1" dirty="0" smtClean="0"/>
              <a:t> a </a:t>
            </a:r>
            <a:r>
              <a:rPr lang="en-US" sz="2400" i="1" dirty="0"/>
              <a:t>lot of dissatisfaction </a:t>
            </a:r>
            <a:r>
              <a:rPr lang="en-US" sz="2400" b="1" i="1" dirty="0"/>
              <a:t>with</a:t>
            </a:r>
            <a:r>
              <a:rPr lang="en-US" sz="2400" i="1" dirty="0"/>
              <a:t> her </a:t>
            </a:r>
            <a:r>
              <a:rPr lang="en-US" sz="2400" i="1" dirty="0">
                <a:hlinkClick r:id="rId4" tooltip="job"/>
              </a:rPr>
              <a:t>job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450" y="1605093"/>
            <a:ext cx="1155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b="1" dirty="0" smtClean="0"/>
              <a:t>Discuss</a:t>
            </a:r>
            <a:r>
              <a:rPr lang="en-US" sz="2400" dirty="0" smtClean="0"/>
              <a:t> (v) </a:t>
            </a:r>
            <a:r>
              <a:rPr lang="en-US" sz="2400" dirty="0"/>
              <a:t>/</a:t>
            </a:r>
            <a:r>
              <a:rPr lang="en-US" sz="2400" dirty="0" err="1"/>
              <a:t>dɪˈskʌs</a:t>
            </a:r>
            <a:r>
              <a:rPr lang="en-US" sz="2400" dirty="0" smtClean="0"/>
              <a:t>/ : </a:t>
            </a:r>
            <a:r>
              <a:rPr lang="en-US" sz="2400" dirty="0"/>
              <a:t> to </a:t>
            </a:r>
            <a:r>
              <a:rPr lang="en-US" sz="2400" dirty="0">
                <a:hlinkClick r:id="rId5" tooltip="talk"/>
              </a:rPr>
              <a:t>talk</a:t>
            </a:r>
            <a:r>
              <a:rPr lang="en-US" sz="2400" dirty="0"/>
              <a:t> about a </a:t>
            </a:r>
            <a:r>
              <a:rPr lang="en-US" sz="2400" dirty="0">
                <a:hlinkClick r:id="rId6" tooltip="subject"/>
              </a:rPr>
              <a:t>subject</a:t>
            </a:r>
            <a:r>
              <a:rPr lang="en-US" sz="2400" dirty="0"/>
              <a:t> with someone and </a:t>
            </a:r>
            <a:r>
              <a:rPr lang="en-US" sz="2400" dirty="0">
                <a:hlinkClick r:id="rId7" tooltip="tell"/>
              </a:rPr>
              <a:t>tell</a:t>
            </a:r>
            <a:r>
              <a:rPr lang="en-US" sz="2400" dirty="0"/>
              <a:t> each other </a:t>
            </a:r>
            <a:r>
              <a:rPr lang="en-US" sz="2400" dirty="0">
                <a:hlinkClick r:id="rId8" tooltip="your"/>
              </a:rPr>
              <a:t>your</a:t>
            </a:r>
            <a:r>
              <a:rPr lang="en-US" sz="2400" dirty="0"/>
              <a:t> </a:t>
            </a:r>
            <a:r>
              <a:rPr lang="en-US" sz="2400" dirty="0">
                <a:hlinkClick r:id="rId9" tooltip="ideas"/>
              </a:rPr>
              <a:t>ideas</a:t>
            </a:r>
            <a:r>
              <a:rPr lang="en-US" sz="2400" dirty="0"/>
              <a:t> </a:t>
            </a:r>
            <a:r>
              <a:rPr lang="en-US" sz="2400" dirty="0" smtClean="0"/>
              <a:t>or </a:t>
            </a:r>
            <a:r>
              <a:rPr lang="en-US" sz="2400" dirty="0" smtClean="0">
                <a:hlinkClick r:id="rId10" tooltip="opinions"/>
              </a:rPr>
              <a:t>opinions</a:t>
            </a:r>
            <a:endParaRPr lang="en-US" sz="2400" dirty="0" smtClean="0"/>
          </a:p>
          <a:p>
            <a:r>
              <a:rPr lang="en-US" sz="2400" dirty="0" smtClean="0"/>
              <a:t>Ex : </a:t>
            </a:r>
            <a:r>
              <a:rPr lang="en-US" sz="2400" i="1" dirty="0"/>
              <a:t>The </a:t>
            </a:r>
            <a:r>
              <a:rPr lang="en-US" sz="2400" i="1" dirty="0">
                <a:hlinkClick r:id="rId11" tooltip="police"/>
              </a:rPr>
              <a:t>police</a:t>
            </a:r>
            <a:r>
              <a:rPr lang="en-US" sz="2400" i="1" dirty="0"/>
              <a:t> </a:t>
            </a:r>
            <a:r>
              <a:rPr lang="en-US" sz="2400" i="1" dirty="0">
                <a:hlinkClick r:id="rId12" tooltip="want"/>
              </a:rPr>
              <a:t>want</a:t>
            </a:r>
            <a:r>
              <a:rPr lang="en-US" sz="2400" i="1" dirty="0"/>
              <a:t> to discuss these </a:t>
            </a:r>
            <a:r>
              <a:rPr lang="en-US" sz="2400" i="1" dirty="0">
                <a:hlinkClick r:id="rId13" tooltip="recent"/>
              </a:rPr>
              <a:t>recent</a:t>
            </a:r>
            <a:r>
              <a:rPr lang="en-US" sz="2400" i="1" dirty="0"/>
              <a:t> </a:t>
            </a:r>
            <a:r>
              <a:rPr lang="en-US" sz="2400" i="1" dirty="0">
                <a:hlinkClick r:id="rId14" tooltip="racist"/>
              </a:rPr>
              <a:t>racist</a:t>
            </a:r>
            <a:r>
              <a:rPr lang="en-US" sz="2400" i="1" dirty="0"/>
              <a:t> </a:t>
            </a:r>
            <a:r>
              <a:rPr lang="en-US" sz="2400" i="1" dirty="0">
                <a:hlinkClick r:id="rId15" tooltip="attacks"/>
              </a:rPr>
              <a:t>attacks</a:t>
            </a:r>
            <a:r>
              <a:rPr lang="en-US" sz="2400" i="1" dirty="0"/>
              <a:t> </a:t>
            </a:r>
            <a:r>
              <a:rPr lang="en-US" sz="2400" b="1" i="1" dirty="0"/>
              <a:t>with</a:t>
            </a:r>
            <a:r>
              <a:rPr lang="en-US" sz="2400" i="1" dirty="0"/>
              <a:t> </a:t>
            </a:r>
            <a:r>
              <a:rPr lang="en-US" sz="2400" i="1" dirty="0">
                <a:hlinkClick r:id="rId16" tooltip="local"/>
              </a:rPr>
              <a:t>local</a:t>
            </a:r>
            <a:r>
              <a:rPr lang="en-US" sz="2400" i="1" dirty="0"/>
              <a:t> </a:t>
            </a:r>
            <a:r>
              <a:rPr lang="en-US" sz="2400" i="1" dirty="0">
                <a:hlinkClick r:id="rId17" tooltip="people"/>
              </a:rPr>
              <a:t>people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015" y="4447418"/>
            <a:ext cx="1143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b="1" dirty="0" smtClean="0"/>
              <a:t>Forward</a:t>
            </a:r>
            <a:r>
              <a:rPr lang="en-US" sz="2400" dirty="0" smtClean="0"/>
              <a:t> (v</a:t>
            </a:r>
            <a:r>
              <a:rPr lang="en-US" sz="2400" dirty="0"/>
              <a:t>) </a:t>
            </a:r>
            <a:r>
              <a:rPr lang="en-US" sz="2400" dirty="0"/>
              <a:t>/ˈ</a:t>
            </a:r>
            <a:r>
              <a:rPr lang="en-US" sz="2400" dirty="0" err="1" smtClean="0"/>
              <a:t>fɔ</a:t>
            </a:r>
            <a:r>
              <a:rPr lang="en-US" sz="2400" dirty="0" smtClean="0"/>
              <a:t>ː.</a:t>
            </a:r>
            <a:r>
              <a:rPr lang="en-US" sz="2400" dirty="0" err="1" smtClean="0"/>
              <a:t>wəd</a:t>
            </a:r>
            <a:r>
              <a:rPr lang="en-US" sz="2400" dirty="0" smtClean="0"/>
              <a:t>/: to</a:t>
            </a:r>
            <a:r>
              <a:rPr lang="en-US" sz="2400" dirty="0"/>
              <a:t> </a:t>
            </a:r>
            <a:r>
              <a:rPr lang="en-US" sz="2400" dirty="0">
                <a:hlinkClick r:id="rId18" tooltip="send"/>
              </a:rPr>
              <a:t>send</a:t>
            </a:r>
            <a:r>
              <a:rPr lang="en-US" sz="2400" dirty="0"/>
              <a:t> a </a:t>
            </a:r>
            <a:r>
              <a:rPr lang="en-US" sz="2400" dirty="0">
                <a:hlinkClick r:id="rId19" tooltip="letter"/>
              </a:rPr>
              <a:t>letter</a:t>
            </a:r>
            <a:r>
              <a:rPr lang="en-US" sz="2400" dirty="0"/>
              <a:t>, etc., </a:t>
            </a:r>
            <a:r>
              <a:rPr lang="en-US" sz="2400" dirty="0">
                <a:hlinkClick r:id="rId20" tooltip="especially"/>
              </a:rPr>
              <a:t>especially</a:t>
            </a:r>
            <a:r>
              <a:rPr lang="en-US" sz="2400" dirty="0"/>
              <a:t> from someone's </a:t>
            </a:r>
            <a:r>
              <a:rPr lang="en-US" sz="2400" dirty="0">
                <a:hlinkClick r:id="rId21" tooltip="old"/>
              </a:rPr>
              <a:t>old</a:t>
            </a:r>
            <a:r>
              <a:rPr lang="en-US" sz="2400" dirty="0"/>
              <a:t> </a:t>
            </a:r>
            <a:r>
              <a:rPr lang="en-US" sz="2400" dirty="0">
                <a:hlinkClick r:id="rId22" tooltip="address"/>
              </a:rPr>
              <a:t>address</a:t>
            </a:r>
            <a:r>
              <a:rPr lang="en-US" sz="2400" dirty="0"/>
              <a:t> to </a:t>
            </a:r>
            <a:r>
              <a:rPr lang="en-US" sz="2400" dirty="0">
                <a:hlinkClick r:id="rId23" tooltip="their"/>
              </a:rPr>
              <a:t>their</a:t>
            </a:r>
            <a:r>
              <a:rPr lang="en-US" sz="2400" dirty="0"/>
              <a:t> new </a:t>
            </a:r>
            <a:r>
              <a:rPr lang="en-US" sz="2400" dirty="0">
                <a:hlinkClick r:id="rId22" tooltip="address"/>
              </a:rPr>
              <a:t>address</a:t>
            </a:r>
            <a:r>
              <a:rPr lang="en-US" sz="2400" dirty="0"/>
              <a:t>, or to </a:t>
            </a:r>
            <a:r>
              <a:rPr lang="en-US" sz="2400" dirty="0">
                <a:hlinkClick r:id="rId18" tooltip="send"/>
              </a:rPr>
              <a:t>send</a:t>
            </a:r>
            <a:r>
              <a:rPr lang="en-US" sz="2400" dirty="0"/>
              <a:t> a </a:t>
            </a:r>
            <a:r>
              <a:rPr lang="en-US" sz="2400" dirty="0">
                <a:hlinkClick r:id="rId19" tooltip="letter"/>
              </a:rPr>
              <a:t>letter</a:t>
            </a:r>
            <a:r>
              <a:rPr lang="en-US" sz="2400" dirty="0"/>
              <a:t>, </a:t>
            </a:r>
            <a:r>
              <a:rPr lang="en-US" sz="2400" dirty="0">
                <a:hlinkClick r:id="rId24" tooltip="email"/>
              </a:rPr>
              <a:t>email</a:t>
            </a:r>
            <a:r>
              <a:rPr lang="en-US" sz="2400" dirty="0"/>
              <a:t>, etc. that you have </a:t>
            </a:r>
            <a:r>
              <a:rPr lang="en-US" sz="2400" dirty="0">
                <a:hlinkClick r:id="rId25" tooltip="received"/>
              </a:rPr>
              <a:t>received</a:t>
            </a:r>
            <a:r>
              <a:rPr lang="en-US" sz="2400" dirty="0"/>
              <a:t> to someone </a:t>
            </a:r>
            <a:r>
              <a:rPr lang="en-US" sz="2400" dirty="0" smtClean="0">
                <a:hlinkClick r:id="rId26" tooltip="else"/>
              </a:rPr>
              <a:t>else</a:t>
            </a:r>
            <a:endParaRPr lang="en-US" sz="2400" dirty="0" smtClean="0"/>
          </a:p>
          <a:p>
            <a:r>
              <a:rPr lang="en-US" sz="2400" dirty="0" smtClean="0"/>
              <a:t>Ex : </a:t>
            </a:r>
            <a:r>
              <a:rPr lang="en-US" sz="2400" i="1" dirty="0"/>
              <a:t>I'll forward any </a:t>
            </a:r>
            <a:r>
              <a:rPr lang="en-US" sz="2400" i="1" dirty="0">
                <a:hlinkClick r:id="rId27" tooltip="mail"/>
              </a:rPr>
              <a:t>mail</a:t>
            </a:r>
            <a:r>
              <a:rPr lang="en-US" sz="2400" i="1" dirty="0"/>
              <a:t> </a:t>
            </a:r>
            <a:r>
              <a:rPr lang="en-US" sz="2400" b="1" i="1" dirty="0"/>
              <a:t>to</a:t>
            </a:r>
            <a:r>
              <a:rPr lang="en-US" sz="2400" i="1" dirty="0"/>
              <a:t> </a:t>
            </a:r>
            <a:r>
              <a:rPr lang="en-US" sz="2400" i="1" dirty="0">
                <a:hlinkClick r:id="rId8" tooltip="your"/>
              </a:rPr>
              <a:t>your</a:t>
            </a:r>
            <a:r>
              <a:rPr lang="en-US" sz="2400" i="1" dirty="0"/>
              <a:t> new </a:t>
            </a:r>
            <a:r>
              <a:rPr lang="en-US" sz="2400" i="1" dirty="0">
                <a:hlinkClick r:id="rId22" tooltip="address"/>
              </a:rPr>
              <a:t>address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1630" y="3119361"/>
            <a:ext cx="1143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b="1" dirty="0" smtClean="0"/>
              <a:t>Opinion</a:t>
            </a:r>
            <a:r>
              <a:rPr lang="en-US" sz="2400" dirty="0" smtClean="0"/>
              <a:t> </a:t>
            </a:r>
            <a:r>
              <a:rPr lang="en-US" sz="2400" dirty="0"/>
              <a:t>(n) /</a:t>
            </a:r>
            <a:r>
              <a:rPr lang="en-US" sz="2400" dirty="0" err="1"/>
              <a:t>əˈpɪn.jən</a:t>
            </a:r>
            <a:r>
              <a:rPr lang="en-US" sz="2400" dirty="0"/>
              <a:t>/ : a thought or belief about something or </a:t>
            </a:r>
            <a:r>
              <a:rPr lang="en-US" sz="2400" dirty="0" smtClean="0"/>
              <a:t>someone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What's </a:t>
            </a:r>
            <a:r>
              <a:rPr lang="en-US" sz="2400" i="1" dirty="0">
                <a:hlinkClick r:id="rId8" tooltip="your"/>
              </a:rPr>
              <a:t>your</a:t>
            </a:r>
            <a:r>
              <a:rPr lang="en-US" sz="2400" i="1" dirty="0"/>
              <a:t> opinion </a:t>
            </a:r>
            <a:r>
              <a:rPr lang="en-US" sz="2400" b="1" i="1" dirty="0"/>
              <a:t>about/on</a:t>
            </a:r>
            <a:r>
              <a:rPr lang="en-US" sz="2400" i="1" dirty="0"/>
              <a:t> the </a:t>
            </a:r>
            <a:r>
              <a:rPr lang="en-US" sz="2400" i="1" dirty="0" smtClean="0">
                <a:hlinkClick r:id="rId28" tooltip="matter"/>
              </a:rPr>
              <a:t>matter</a:t>
            </a:r>
            <a:r>
              <a:rPr lang="en-US" sz="2400" i="1" dirty="0" smtClean="0"/>
              <a:t>?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0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572" y="348178"/>
            <a:ext cx="1087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5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. 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Deliver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(v) </a:t>
            </a:r>
            <a:r>
              <a:rPr lang="en-US" sz="2400" dirty="0"/>
              <a:t>/</a:t>
            </a:r>
            <a:r>
              <a:rPr lang="en-US" sz="2400" dirty="0" err="1"/>
              <a:t>dɪˈlɪv.ə</a:t>
            </a:r>
            <a:r>
              <a:rPr lang="en-US" sz="2400" baseline="30000" dirty="0" err="1"/>
              <a:t>r</a:t>
            </a:r>
            <a:r>
              <a:rPr lang="en-US" sz="2400" dirty="0"/>
              <a:t>/ 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take goods, letters, parcels, etc. to people's houses or places of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work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400" i="1" dirty="0">
                <a:hlinkClick r:id="rId2" tooltip="Mail"/>
              </a:rPr>
              <a:t>Mail</a:t>
            </a:r>
            <a:r>
              <a:rPr lang="en-US" sz="2400" i="1" dirty="0"/>
              <a:t> is delivered </a:t>
            </a:r>
            <a:r>
              <a:rPr lang="en-US" sz="2400" b="1" i="1" dirty="0"/>
              <a:t>to</a:t>
            </a:r>
            <a:r>
              <a:rPr lang="en-US" sz="2400" i="1" dirty="0"/>
              <a:t> </a:t>
            </a:r>
            <a:r>
              <a:rPr lang="en-US" sz="2400" i="1" dirty="0">
                <a:hlinkClick r:id="rId3" tooltip="our"/>
              </a:rPr>
              <a:t>our</a:t>
            </a:r>
            <a:r>
              <a:rPr lang="en-US" sz="2400" i="1" dirty="0"/>
              <a:t> </a:t>
            </a:r>
            <a:r>
              <a:rPr lang="en-US" sz="2400" i="1" dirty="0">
                <a:hlinkClick r:id="rId4" tooltip="office"/>
              </a:rPr>
              <a:t>office</a:t>
            </a:r>
            <a:r>
              <a:rPr lang="en-US" sz="2400" i="1" dirty="0"/>
              <a:t> </a:t>
            </a:r>
            <a:r>
              <a:rPr lang="en-US" sz="2400" i="1" dirty="0">
                <a:hlinkClick r:id="rId5" tooltip="twice"/>
              </a:rPr>
              <a:t>twice</a:t>
            </a:r>
            <a:r>
              <a:rPr lang="en-US" sz="2400" i="1" dirty="0"/>
              <a:t> a </a:t>
            </a:r>
            <a:r>
              <a:rPr lang="en-US" sz="2400" i="1" dirty="0">
                <a:hlinkClick r:id="rId6" tooltip="day"/>
              </a:rPr>
              <a:t>day</a:t>
            </a:r>
            <a:r>
              <a:rPr lang="en-US" sz="2400" i="1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6686" y="3669092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7. </a:t>
            </a:r>
            <a:r>
              <a:rPr lang="en-US" sz="2400" b="1" dirty="0" smtClean="0">
                <a:latin typeface="+mj-lt"/>
                <a:cs typeface="Arial" panose="020B0604020202020204" pitchFamily="34" charset="0"/>
              </a:rPr>
              <a:t>Degree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(n) /</a:t>
            </a:r>
            <a:r>
              <a:rPr lang="en-US" sz="2400" dirty="0" err="1">
                <a:latin typeface="+mj-lt"/>
                <a:cs typeface="Arial" panose="020B0604020202020204" pitchFamily="34" charset="0"/>
              </a:rPr>
              <a:t>dɪˈɡri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ː/ : (an) amount or level of something 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+mj-lt"/>
                <a:cs typeface="Arial" panose="020B0604020202020204" pitchFamily="34" charset="0"/>
              </a:rPr>
              <a:t>EX: </a:t>
            </a:r>
            <a:r>
              <a:rPr lang="en-US" sz="2400" i="1" dirty="0"/>
              <a:t>This </a:t>
            </a:r>
            <a:r>
              <a:rPr lang="en-US" sz="2400" i="1" dirty="0">
                <a:hlinkClick r:id="rId7" tooltip="job"/>
              </a:rPr>
              <a:t>job</a:t>
            </a:r>
            <a:r>
              <a:rPr lang="en-US" sz="2400" i="1" dirty="0"/>
              <a:t> </a:t>
            </a:r>
            <a:r>
              <a:rPr lang="en-US" sz="2400" i="1" dirty="0">
                <a:hlinkClick r:id="rId8" tooltip="demands"/>
              </a:rPr>
              <a:t>demands</a:t>
            </a:r>
            <a:r>
              <a:rPr lang="en-US" sz="2400" i="1" dirty="0"/>
              <a:t> a high degree </a:t>
            </a:r>
            <a:r>
              <a:rPr lang="en-US" sz="2400" b="1" i="1" dirty="0"/>
              <a:t>of</a:t>
            </a:r>
            <a:r>
              <a:rPr lang="en-US" sz="2400" i="1" dirty="0"/>
              <a:t> </a:t>
            </a:r>
            <a:r>
              <a:rPr lang="en-US" sz="2400" i="1" dirty="0">
                <a:hlinkClick r:id="rId9" tooltip="skill"/>
              </a:rPr>
              <a:t>skill</a:t>
            </a:r>
            <a:r>
              <a:rPr lang="en-US" sz="2400" i="1" dirty="0"/>
              <a:t>.</a:t>
            </a:r>
            <a:endParaRPr lang="en-US" sz="24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572" y="2166092"/>
            <a:ext cx="1087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Arial" panose="020B0604020202020204" pitchFamily="34" charset="0"/>
              </a:rPr>
              <a:t>6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.</a:t>
            </a:r>
            <a:r>
              <a:rPr lang="en-US" sz="2400" b="1" dirty="0"/>
              <a:t> </a:t>
            </a:r>
            <a:r>
              <a:rPr lang="en-US" sz="2400" b="1" dirty="0" smtClean="0"/>
              <a:t>Résumé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(n) </a:t>
            </a:r>
            <a:r>
              <a:rPr lang="en-US" sz="2400" dirty="0"/>
              <a:t>/ˈrez.</a:t>
            </a:r>
            <a:r>
              <a:rPr lang="en-US" sz="2400" dirty="0" err="1"/>
              <a:t>ju</a:t>
            </a:r>
            <a:r>
              <a:rPr lang="en-US" sz="2400" dirty="0"/>
              <a:t>ː.</a:t>
            </a:r>
            <a:r>
              <a:rPr lang="en-US" sz="2400" dirty="0" err="1"/>
              <a:t>meɪ</a:t>
            </a:r>
            <a:r>
              <a:rPr lang="en-US" sz="2400" dirty="0" smtClean="0"/>
              <a:t>/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>
                <a:latin typeface="+mj-lt"/>
                <a:hlinkClick r:id="rId10" tooltip="short"/>
              </a:rPr>
              <a:t>short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>
                <a:latin typeface="+mj-lt"/>
                <a:hlinkClick r:id="rId11" tooltip="statement"/>
              </a:rPr>
              <a:t>statement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smtClean="0">
                <a:latin typeface="+mj-lt"/>
              </a:rPr>
              <a:t>of the important details of something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400" i="1" dirty="0"/>
              <a:t>She gave us a </a:t>
            </a:r>
            <a:r>
              <a:rPr lang="en-US" sz="2400" i="1" dirty="0">
                <a:hlinkClick r:id="rId12" tooltip="brief"/>
              </a:rPr>
              <a:t>brief</a:t>
            </a:r>
            <a:r>
              <a:rPr lang="en-US" sz="2400" i="1" dirty="0"/>
              <a:t> résumé </a:t>
            </a:r>
            <a:r>
              <a:rPr lang="en-US" sz="2400" b="1" i="1" dirty="0"/>
              <a:t>of</a:t>
            </a:r>
            <a:r>
              <a:rPr lang="en-US" sz="2400" i="1" dirty="0"/>
              <a:t> the </a:t>
            </a:r>
            <a:r>
              <a:rPr lang="en-US" sz="2400" i="1" dirty="0">
                <a:hlinkClick r:id="rId13" tooltip="project"/>
              </a:rPr>
              <a:t>project</a:t>
            </a:r>
            <a:r>
              <a:rPr lang="en-US" sz="2400" i="1" dirty="0"/>
              <a:t> so </a:t>
            </a:r>
            <a:r>
              <a:rPr lang="en-US" sz="2400" i="1" dirty="0">
                <a:hlinkClick r:id="rId14" tooltip="far"/>
              </a:rPr>
              <a:t>far</a:t>
            </a:r>
            <a:r>
              <a:rPr lang="en-US" sz="2400" i="1" dirty="0"/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6686" y="4989064"/>
            <a:ext cx="106897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8</a:t>
            </a:r>
            <a:r>
              <a:rPr lang="en-US" sz="2400" b="1" dirty="0"/>
              <a:t>. </a:t>
            </a:r>
            <a:r>
              <a:rPr lang="en-US" sz="2400" b="1" dirty="0" smtClean="0"/>
              <a:t>Supervisory </a:t>
            </a:r>
            <a:r>
              <a:rPr lang="en-US" sz="2400" dirty="0"/>
              <a:t>(</a:t>
            </a:r>
            <a:r>
              <a:rPr lang="en-US" sz="2400" dirty="0" err="1"/>
              <a:t>adj</a:t>
            </a:r>
            <a:r>
              <a:rPr lang="en-US" sz="2400" dirty="0"/>
              <a:t>) /ˌ</a:t>
            </a:r>
            <a:r>
              <a:rPr lang="en-US" sz="2400" dirty="0" err="1"/>
              <a:t>su</a:t>
            </a:r>
            <a:r>
              <a:rPr lang="en-US" sz="2400" dirty="0"/>
              <a:t>ː.</a:t>
            </a:r>
            <a:r>
              <a:rPr lang="en-US" sz="2400" dirty="0" err="1"/>
              <a:t>pəˈvaɪ.zər.i</a:t>
            </a:r>
            <a:r>
              <a:rPr lang="en-US" sz="2400" dirty="0"/>
              <a:t>/: having or involving the job of watching a person or activity to make certain that everything is done correctly, safely, etc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We need to </a:t>
            </a:r>
            <a:r>
              <a:rPr lang="en-US" sz="2400" i="1" dirty="0">
                <a:hlinkClick r:id="rId15" tooltip="employ"/>
              </a:rPr>
              <a:t>employ</a:t>
            </a:r>
            <a:r>
              <a:rPr lang="en-US" sz="2400" i="1" dirty="0"/>
              <a:t> more supervisory </a:t>
            </a:r>
            <a:r>
              <a:rPr lang="en-US" sz="2400" i="1" dirty="0">
                <a:hlinkClick r:id="rId16" tooltip="staff"/>
              </a:rPr>
              <a:t>staff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82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541" y="438835"/>
            <a:ext cx="10352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9. </a:t>
            </a:r>
            <a:r>
              <a:rPr lang="en-US" sz="2400" b="1" dirty="0" smtClean="0"/>
              <a:t>Adviser </a:t>
            </a:r>
            <a:r>
              <a:rPr lang="en-US" sz="2400" dirty="0"/>
              <a:t>(n) /</a:t>
            </a:r>
            <a:r>
              <a:rPr lang="en-US" sz="2400" dirty="0" err="1"/>
              <a:t>ədˈvaɪ.zər</a:t>
            </a:r>
            <a:r>
              <a:rPr lang="en-US" sz="2400" dirty="0"/>
              <a:t>/: someone whose job is to give advice about a </a:t>
            </a:r>
            <a:r>
              <a:rPr lang="en-US" sz="2400" dirty="0" smtClean="0"/>
              <a:t>subject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She is the party's </a:t>
            </a:r>
            <a:r>
              <a:rPr lang="en-US" sz="2400" i="1" dirty="0">
                <a:hlinkClick r:id="rId2" tooltip="main"/>
              </a:rPr>
              <a:t>main</a:t>
            </a:r>
            <a:r>
              <a:rPr lang="en-US" sz="2400" i="1" dirty="0"/>
              <a:t> </a:t>
            </a:r>
            <a:r>
              <a:rPr lang="en-US" sz="2400" i="1" dirty="0">
                <a:hlinkClick r:id="rId3" tooltip="economic"/>
              </a:rPr>
              <a:t>economic</a:t>
            </a:r>
            <a:r>
              <a:rPr lang="en-US" sz="2400" i="1" dirty="0"/>
              <a:t> adviser.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05541" y="2110379"/>
            <a:ext cx="10689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10. </a:t>
            </a:r>
            <a:r>
              <a:rPr lang="en-US" sz="2400" b="1" dirty="0" smtClean="0"/>
              <a:t>Transaction</a:t>
            </a:r>
            <a:r>
              <a:rPr lang="en-US" sz="2400" dirty="0" smtClean="0"/>
              <a:t> </a:t>
            </a:r>
            <a:r>
              <a:rPr lang="en-US" sz="2400" dirty="0"/>
              <a:t>(n) /</a:t>
            </a:r>
            <a:r>
              <a:rPr lang="en-US" sz="2400" dirty="0" err="1"/>
              <a:t>trænˈzæk.ʃən</a:t>
            </a:r>
            <a:r>
              <a:rPr lang="en-US" sz="2400" dirty="0"/>
              <a:t>/ : an occasion when someone buys or sells something, or when money is exchanged or the activity of buying or selling </a:t>
            </a:r>
            <a:r>
              <a:rPr lang="en-US" sz="2400" dirty="0" smtClean="0"/>
              <a:t>something.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We need to </a:t>
            </a:r>
            <a:r>
              <a:rPr lang="en-US" sz="2400" i="1" dirty="0">
                <a:hlinkClick r:id="rId4" tooltip="monitor"/>
              </a:rPr>
              <a:t>monitor</a:t>
            </a:r>
            <a:r>
              <a:rPr lang="en-US" sz="2400" i="1" dirty="0"/>
              <a:t> the transaction of </a:t>
            </a:r>
            <a:r>
              <a:rPr lang="en-US" sz="2400" i="1" dirty="0">
                <a:hlinkClick r:id="rId5" tooltip="smaller"/>
              </a:rPr>
              <a:t>smaller</a:t>
            </a:r>
            <a:r>
              <a:rPr lang="en-US" sz="2400" i="1" dirty="0"/>
              <a:t> </a:t>
            </a:r>
            <a:r>
              <a:rPr lang="en-US" sz="2400" i="1" dirty="0">
                <a:hlinkClick r:id="rId6" tooltip="deals"/>
              </a:rPr>
              <a:t>deals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914400" y="4029165"/>
            <a:ext cx="10243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11. </a:t>
            </a:r>
            <a:r>
              <a:rPr lang="en-US" sz="2400" b="1" dirty="0" smtClean="0"/>
              <a:t>Mortgage</a:t>
            </a:r>
            <a:r>
              <a:rPr lang="en-US" sz="2400" dirty="0" smtClean="0"/>
              <a:t> </a:t>
            </a:r>
            <a:r>
              <a:rPr lang="en-US" sz="2400" dirty="0"/>
              <a:t>(n) /ˈ</a:t>
            </a:r>
            <a:r>
              <a:rPr lang="en-US" sz="2400" dirty="0" err="1"/>
              <a:t>mɔ</a:t>
            </a:r>
            <a:r>
              <a:rPr lang="en-US" sz="2400" dirty="0"/>
              <a:t>ː.</a:t>
            </a:r>
            <a:r>
              <a:rPr lang="en-US" sz="2400" dirty="0" err="1"/>
              <a:t>ɡɪdʒ</a:t>
            </a:r>
            <a:r>
              <a:rPr lang="en-US" sz="2400" dirty="0"/>
              <a:t>/: an agreement that allows you to borrow money from a bank or similar organization, especially in order to buy a house, or the amount of money </a:t>
            </a:r>
            <a:r>
              <a:rPr lang="en-US" sz="2400" dirty="0" smtClean="0"/>
              <a:t>itself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They </a:t>
            </a:r>
            <a:r>
              <a:rPr lang="en-US" sz="2400" b="1" i="1" dirty="0"/>
              <a:t>took out</a:t>
            </a:r>
            <a:r>
              <a:rPr lang="en-US" sz="2400" i="1" dirty="0"/>
              <a:t> a £</a:t>
            </a:r>
            <a:r>
              <a:rPr lang="en-US" sz="2400" i="1" dirty="0" smtClean="0"/>
              <a:t>400,000 mortgage(= they</a:t>
            </a:r>
            <a:r>
              <a:rPr lang="en-US" sz="2400" i="1" dirty="0"/>
              <a:t> </a:t>
            </a:r>
            <a:r>
              <a:rPr lang="en-US" sz="2400" i="1" dirty="0">
                <a:hlinkClick r:id="rId7" tooltip="borrowed"/>
              </a:rPr>
              <a:t>borrowed</a:t>
            </a:r>
            <a:r>
              <a:rPr lang="en-US" sz="2400" i="1" dirty="0"/>
              <a:t> </a:t>
            </a:r>
            <a:r>
              <a:rPr lang="en-US" sz="2400" i="1" dirty="0" smtClean="0"/>
              <a:t>£400,000)</a:t>
            </a:r>
          </a:p>
          <a:p>
            <a:r>
              <a:rPr lang="en-US" sz="2400" i="1" dirty="0"/>
              <a:t> to </a:t>
            </a:r>
            <a:r>
              <a:rPr lang="en-US" sz="2400" i="1" dirty="0">
                <a:hlinkClick r:id="rId8" tooltip="buy"/>
              </a:rPr>
              <a:t>buy</a:t>
            </a:r>
            <a:r>
              <a:rPr lang="en-US" sz="2400" i="1" dirty="0"/>
              <a:t> the </a:t>
            </a:r>
            <a:r>
              <a:rPr lang="en-US" sz="2400" i="1" dirty="0">
                <a:hlinkClick r:id="rId9" tooltip="house"/>
              </a:rPr>
              <a:t>house</a:t>
            </a:r>
            <a:r>
              <a:rPr lang="en-US" sz="2400" i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6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631763"/>
            <a:ext cx="10450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12. </a:t>
            </a:r>
            <a:r>
              <a:rPr lang="en-US" sz="2400" b="1" dirty="0" smtClean="0"/>
              <a:t>Concern </a:t>
            </a:r>
            <a:r>
              <a:rPr lang="en-US" sz="2400" dirty="0"/>
              <a:t>(v) /</a:t>
            </a:r>
            <a:r>
              <a:rPr lang="en-US" sz="2400" dirty="0" err="1"/>
              <a:t>kənˈsɜːn</a:t>
            </a:r>
            <a:r>
              <a:rPr lang="en-US" sz="2400" dirty="0"/>
              <a:t>/: to cause worry to </a:t>
            </a:r>
            <a:r>
              <a:rPr lang="en-US" sz="2400" dirty="0" smtClean="0"/>
              <a:t>someone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The </a:t>
            </a:r>
            <a:r>
              <a:rPr lang="en-US" sz="2400" i="1" dirty="0">
                <a:hlinkClick r:id="rId2" tooltip="state"/>
              </a:rPr>
              <a:t>state</a:t>
            </a:r>
            <a:r>
              <a:rPr lang="en-US" sz="2400" i="1" dirty="0"/>
              <a:t> of my father's </a:t>
            </a:r>
            <a:r>
              <a:rPr lang="en-US" sz="2400" i="1" dirty="0">
                <a:hlinkClick r:id="rId3" tooltip="health"/>
              </a:rPr>
              <a:t>health</a:t>
            </a:r>
            <a:r>
              <a:rPr lang="en-US" sz="2400" i="1" dirty="0"/>
              <a:t> concerns us </a:t>
            </a:r>
            <a:r>
              <a:rPr lang="en-US" sz="2400" b="1" i="1" dirty="0">
                <a:hlinkClick r:id="rId4" tooltip="greatly"/>
              </a:rPr>
              <a:t>greatly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27314" y="1889650"/>
            <a:ext cx="104502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13. </a:t>
            </a:r>
            <a:r>
              <a:rPr lang="en-US" sz="2400" b="1" dirty="0" smtClean="0"/>
              <a:t>Representative</a:t>
            </a:r>
            <a:r>
              <a:rPr lang="en-US" sz="2400" dirty="0" smtClean="0"/>
              <a:t> </a:t>
            </a:r>
            <a:r>
              <a:rPr lang="en-US" sz="2400" dirty="0"/>
              <a:t>(n) /ˌ</a:t>
            </a:r>
            <a:r>
              <a:rPr lang="en-US" sz="2400" dirty="0" err="1"/>
              <a:t>rep.rɪˈzen.tə.tɪv</a:t>
            </a:r>
            <a:r>
              <a:rPr lang="en-US" sz="2400" dirty="0"/>
              <a:t>/: someone who speaks or does something officially for another person or group of </a:t>
            </a:r>
            <a:r>
              <a:rPr lang="en-US" sz="2400" dirty="0" smtClean="0"/>
              <a:t>people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The </a:t>
            </a:r>
            <a:r>
              <a:rPr lang="en-US" sz="2400" i="1" dirty="0">
                <a:hlinkClick r:id="rId5" tooltip="firm"/>
              </a:rPr>
              <a:t>firm</a:t>
            </a:r>
            <a:r>
              <a:rPr lang="en-US" sz="2400" i="1" dirty="0"/>
              <a:t> has representatives in every </a:t>
            </a:r>
            <a:r>
              <a:rPr lang="en-US" sz="2400" i="1" dirty="0">
                <a:hlinkClick r:id="rId6" tooltip="major"/>
              </a:rPr>
              <a:t>major</a:t>
            </a:r>
            <a:r>
              <a:rPr lang="en-US" sz="2400" i="1" dirty="0"/>
              <a:t> </a:t>
            </a:r>
            <a:r>
              <a:rPr lang="en-US" sz="2400" i="1" dirty="0">
                <a:hlinkClick r:id="rId7" tooltip="city"/>
              </a:rPr>
              <a:t>city</a:t>
            </a:r>
            <a:r>
              <a:rPr lang="en-US" sz="2400" i="1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27314" y="3752166"/>
            <a:ext cx="104502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14. </a:t>
            </a:r>
            <a:r>
              <a:rPr lang="en-US" sz="2400" b="1" dirty="0" smtClean="0"/>
              <a:t>Guard</a:t>
            </a:r>
            <a:r>
              <a:rPr lang="en-US" sz="2400" dirty="0" smtClean="0"/>
              <a:t> </a:t>
            </a:r>
            <a:r>
              <a:rPr lang="en-US" sz="2400" dirty="0"/>
              <a:t>(n) /</a:t>
            </a:r>
            <a:r>
              <a:rPr lang="en-US" sz="2400" dirty="0" err="1"/>
              <a:t>ɡɑːd</a:t>
            </a:r>
            <a:r>
              <a:rPr lang="en-US" sz="2400" dirty="0"/>
              <a:t>/ : a person or group of people whose job is to protect a person, place, or thing from danger or attack, or to prevent a person such as a criminal from </a:t>
            </a:r>
            <a:r>
              <a:rPr lang="en-US" sz="2400" dirty="0" smtClean="0"/>
              <a:t>escaping</a:t>
            </a:r>
          </a:p>
          <a:p>
            <a:r>
              <a:rPr lang="en-US" sz="2400" dirty="0" smtClean="0"/>
              <a:t>EX: </a:t>
            </a:r>
            <a:r>
              <a:rPr lang="en-US" sz="2400" i="1" dirty="0">
                <a:hlinkClick r:id="rId8" tooltip="security"/>
              </a:rPr>
              <a:t>security</a:t>
            </a:r>
            <a:r>
              <a:rPr lang="en-US" sz="2400" i="1" dirty="0"/>
              <a:t> </a:t>
            </a:r>
            <a:r>
              <a:rPr lang="en-US" sz="2400" i="1" dirty="0" smtClean="0"/>
              <a:t>guards.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36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430964"/>
            <a:ext cx="104720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15.</a:t>
            </a:r>
            <a:r>
              <a:rPr lang="en-US" sz="2400" b="1" dirty="0" smtClean="0"/>
              <a:t> Inspect </a:t>
            </a:r>
            <a:r>
              <a:rPr lang="en-US" sz="2400" dirty="0"/>
              <a:t>(v) /</a:t>
            </a:r>
            <a:r>
              <a:rPr lang="en-US" sz="2400" dirty="0" err="1"/>
              <a:t>ɪnˈspekt</a:t>
            </a:r>
            <a:r>
              <a:rPr lang="en-US" sz="2400" dirty="0"/>
              <a:t>/: to look at something or someone carefully in order to discover information, especially about their quality or </a:t>
            </a:r>
            <a:r>
              <a:rPr lang="en-US" sz="2400" dirty="0" smtClean="0"/>
              <a:t>condition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After the </a:t>
            </a:r>
            <a:r>
              <a:rPr lang="en-US" sz="2400" i="1" dirty="0">
                <a:hlinkClick r:id="rId2" tooltip="crash"/>
              </a:rPr>
              <a:t>crash</a:t>
            </a:r>
            <a:r>
              <a:rPr lang="en-US" sz="2400" i="1" dirty="0"/>
              <a:t> both </a:t>
            </a:r>
            <a:r>
              <a:rPr lang="en-US" sz="2400" i="1" dirty="0">
                <a:hlinkClick r:id="rId3" tooltip="drivers"/>
              </a:rPr>
              <a:t>drivers</a:t>
            </a:r>
            <a:r>
              <a:rPr lang="en-US" sz="2400" i="1" dirty="0"/>
              <a:t> got out and inspected </a:t>
            </a:r>
            <a:r>
              <a:rPr lang="en-US" sz="2400" i="1" u="sng" dirty="0" smtClean="0">
                <a:solidFill>
                  <a:srgbClr val="FF0000"/>
                </a:solidFill>
              </a:rPr>
              <a:t>their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smtClean="0">
                <a:solidFill>
                  <a:srgbClr val="FF0000"/>
                </a:solidFill>
              </a:rPr>
              <a:t>cars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/>
              <a:t>for damage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2629878"/>
            <a:ext cx="10472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16. </a:t>
            </a:r>
            <a:r>
              <a:rPr lang="en-US" sz="2400" b="1" dirty="0" smtClean="0"/>
              <a:t>Unique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adj</a:t>
            </a:r>
            <a:r>
              <a:rPr lang="en-US" sz="2400" dirty="0"/>
              <a:t>)  /</a:t>
            </a:r>
            <a:r>
              <a:rPr lang="en-US" sz="2400" dirty="0" err="1"/>
              <a:t>ju</a:t>
            </a:r>
            <a:r>
              <a:rPr lang="en-US" sz="2400" dirty="0"/>
              <a:t>ːˈ</a:t>
            </a:r>
            <a:r>
              <a:rPr lang="en-US" sz="2400" dirty="0" err="1"/>
              <a:t>niːk</a:t>
            </a:r>
            <a:r>
              <a:rPr lang="en-US" sz="2400" dirty="0"/>
              <a:t>/ : being the only existing one of its type or, more generally, unusual, or special in some </a:t>
            </a:r>
            <a:r>
              <a:rPr lang="en-US" sz="2400" dirty="0" smtClean="0"/>
              <a:t>way.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Do not </a:t>
            </a:r>
            <a:r>
              <a:rPr lang="en-US" sz="2400" i="1" dirty="0">
                <a:hlinkClick r:id="rId4" tooltip="miss"/>
              </a:rPr>
              <a:t>miss</a:t>
            </a:r>
            <a:r>
              <a:rPr lang="en-US" sz="2400" i="1" dirty="0"/>
              <a:t> this unique </a:t>
            </a:r>
            <a:r>
              <a:rPr lang="en-US" sz="2400" i="1" dirty="0">
                <a:hlinkClick r:id="rId5" tooltip="opportunity"/>
              </a:rPr>
              <a:t>opportunity</a:t>
            </a:r>
            <a:r>
              <a:rPr lang="en-US" sz="2400" i="1" dirty="0"/>
              <a:t> to </a:t>
            </a:r>
            <a:r>
              <a:rPr lang="en-US" sz="2400" i="1" dirty="0">
                <a:hlinkClick r:id="rId6" tooltip="buy"/>
              </a:rPr>
              <a:t>buy</a:t>
            </a:r>
            <a:r>
              <a:rPr lang="en-US" sz="2400" i="1" dirty="0"/>
              <a:t> </a:t>
            </a:r>
            <a:r>
              <a:rPr lang="en-US" sz="2400" i="1" dirty="0" smtClean="0"/>
              <a:t>all six </a:t>
            </a:r>
            <a:r>
              <a:rPr lang="en-US" sz="2400" i="1" u="sng" dirty="0" smtClean="0">
                <a:solidFill>
                  <a:srgbClr val="FF0000"/>
                </a:solidFill>
              </a:rPr>
              <a:t>pans</a:t>
            </a:r>
            <a:r>
              <a:rPr lang="en-US" sz="2400" i="1" dirty="0" smtClean="0"/>
              <a:t> at </a:t>
            </a:r>
            <a:r>
              <a:rPr lang="en-US" sz="2400" i="1" u="sng" dirty="0" smtClean="0">
                <a:solidFill>
                  <a:srgbClr val="FF0000"/>
                </a:solidFill>
              </a:rPr>
              <a:t>half</a:t>
            </a:r>
            <a:r>
              <a:rPr lang="en-US" sz="2400" i="1" dirty="0" smtClean="0"/>
              <a:t> the </a:t>
            </a:r>
            <a:r>
              <a:rPr lang="en-US" sz="2400" i="1" u="sng" dirty="0" smtClean="0">
                <a:solidFill>
                  <a:srgbClr val="FF0000"/>
                </a:solidFill>
              </a:rPr>
              <a:t>recommended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u="sng" dirty="0" smtClean="0">
                <a:solidFill>
                  <a:srgbClr val="FF0000"/>
                </a:solidFill>
              </a:rPr>
              <a:t>price.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199" y="4719935"/>
            <a:ext cx="10472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17. </a:t>
            </a:r>
            <a:r>
              <a:rPr lang="en-US" sz="2400" b="1" dirty="0" smtClean="0"/>
              <a:t>Expert</a:t>
            </a:r>
            <a:r>
              <a:rPr lang="en-US" sz="2400" dirty="0" smtClean="0"/>
              <a:t> </a:t>
            </a:r>
            <a:r>
              <a:rPr lang="en-US" sz="2400" dirty="0"/>
              <a:t>(n)  /ˈ</a:t>
            </a:r>
            <a:r>
              <a:rPr lang="en-US" sz="2400" dirty="0" err="1"/>
              <a:t>ek.spɜːt</a:t>
            </a:r>
            <a:r>
              <a:rPr lang="en-US" sz="2400" dirty="0"/>
              <a:t>/ : a person with a high level of knowledge or skill relating to a particular subject or </a:t>
            </a:r>
            <a:r>
              <a:rPr lang="en-US" sz="2400" dirty="0" smtClean="0"/>
              <a:t>activity.</a:t>
            </a:r>
          </a:p>
          <a:p>
            <a:r>
              <a:rPr lang="en-US" sz="2400" dirty="0" smtClean="0"/>
              <a:t>EX: </a:t>
            </a:r>
            <a:r>
              <a:rPr lang="en-US" sz="2400" i="1" dirty="0"/>
              <a:t>My </a:t>
            </a:r>
            <a:r>
              <a:rPr lang="en-US" sz="2400" i="1" dirty="0">
                <a:hlinkClick r:id="rId7" tooltip="mother"/>
              </a:rPr>
              <a:t>mother</a:t>
            </a:r>
            <a:r>
              <a:rPr lang="en-US" sz="2400" i="1" dirty="0"/>
              <a:t> is an expert </a:t>
            </a:r>
            <a:r>
              <a:rPr lang="en-US" sz="2400" b="1" i="1" dirty="0"/>
              <a:t>at</a:t>
            </a:r>
            <a:r>
              <a:rPr lang="en-US" sz="2400" i="1" dirty="0"/>
              <a:t> dress-making (= she does it very well).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7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Mini test</a:t>
            </a:r>
            <a:endParaRPr lang="en-US" sz="4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54380" y="1849396"/>
            <a:ext cx="3107877" cy="3362120"/>
            <a:chOff x="5154380" y="1849396"/>
            <a:chExt cx="3107877" cy="3362120"/>
          </a:xfrm>
        </p:grpSpPr>
        <p:sp>
          <p:nvSpPr>
            <p:cNvPr id="6" name="TextBox 5"/>
            <p:cNvSpPr txBox="1"/>
            <p:nvPr/>
          </p:nvSpPr>
          <p:spPr>
            <a:xfrm>
              <a:off x="5154383" y="1849396"/>
              <a:ext cx="3107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Dissatisfaction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54383" y="2554307"/>
              <a:ext cx="3107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Representative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4383" y="3896072"/>
              <a:ext cx="2593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Mortgage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54380" y="3231882"/>
              <a:ext cx="2593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Unique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54383" y="4749851"/>
              <a:ext cx="2593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Forward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6285" y="1849397"/>
            <a:ext cx="3848098" cy="3362120"/>
            <a:chOff x="1306285" y="1849397"/>
            <a:chExt cx="3848098" cy="3362120"/>
          </a:xfrm>
        </p:grpSpPr>
        <p:sp>
          <p:nvSpPr>
            <p:cNvPr id="5" name="TextBox 4"/>
            <p:cNvSpPr txBox="1"/>
            <p:nvPr/>
          </p:nvSpPr>
          <p:spPr>
            <a:xfrm>
              <a:off x="1306285" y="1849397"/>
              <a:ext cx="3167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/</a:t>
              </a:r>
              <a:r>
                <a:rPr lang="en-US" sz="2400" dirty="0" err="1"/>
                <a:t>dɪsˌsæt.ɪsˈfæk.ʃ</a:t>
              </a:r>
              <a:r>
                <a:rPr lang="en-US" sz="2400" baseline="30000" dirty="0" err="1"/>
                <a:t>ə</a:t>
              </a:r>
              <a:r>
                <a:rPr lang="en-US" sz="2400" dirty="0" err="1"/>
                <a:t>n</a:t>
              </a:r>
              <a:r>
                <a:rPr lang="en-US" sz="2400" dirty="0"/>
                <a:t>/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6285" y="2554307"/>
              <a:ext cx="384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/ˌ</a:t>
              </a:r>
              <a:r>
                <a:rPr lang="en-US" sz="2400" dirty="0" err="1"/>
                <a:t>rep.rɪˈzen.tə.tɪv</a:t>
              </a:r>
              <a:r>
                <a:rPr lang="en-US" sz="2400" dirty="0" smtClean="0"/>
                <a:t>/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06285" y="3231883"/>
              <a:ext cx="2079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/</a:t>
              </a:r>
              <a:r>
                <a:rPr lang="en-US" sz="2400" dirty="0" err="1"/>
                <a:t>ju</a:t>
              </a:r>
              <a:r>
                <a:rPr lang="en-US" sz="2400" dirty="0"/>
                <a:t>ːˈ</a:t>
              </a:r>
              <a:r>
                <a:rPr lang="en-US" sz="2400" dirty="0" err="1"/>
                <a:t>niːk</a:t>
              </a:r>
              <a:r>
                <a:rPr lang="en-US" sz="2400" dirty="0"/>
                <a:t>/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06285" y="3901082"/>
              <a:ext cx="22968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/ˈ</a:t>
              </a:r>
              <a:r>
                <a:rPr lang="en-US" sz="2800" dirty="0" err="1"/>
                <a:t>mɔ</a:t>
              </a:r>
              <a:r>
                <a:rPr lang="en-US" sz="2800" dirty="0"/>
                <a:t>ː.</a:t>
              </a:r>
              <a:r>
                <a:rPr lang="en-US" sz="2800" dirty="0" err="1"/>
                <a:t>ɡɪdʒ</a:t>
              </a:r>
              <a:r>
                <a:rPr lang="en-US" sz="2800" dirty="0"/>
                <a:t>/: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06285" y="4749852"/>
              <a:ext cx="3167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/ˈ</a:t>
              </a:r>
              <a:r>
                <a:rPr lang="en-US" sz="2400" dirty="0" err="1"/>
                <a:t>fɔ</a:t>
              </a:r>
              <a:r>
                <a:rPr lang="en-US" sz="2400" dirty="0"/>
                <a:t>ː.</a:t>
              </a:r>
              <a:r>
                <a:rPr lang="en-US" sz="2400" dirty="0" err="1"/>
                <a:t>wəd</a:t>
              </a:r>
              <a:r>
                <a:rPr lang="en-US" dirty="0"/>
                <a:t>/: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9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982" y="2289625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i="1" dirty="0" smtClean="0">
                <a:latin typeface="Times New Roman" pitchFamily="18" charset="0"/>
                <a:cs typeface="Times New Roman" pitchFamily="18" charset="0"/>
              </a:rPr>
              <a:t>THANK FOR LISTENING</a:t>
            </a:r>
            <a:endParaRPr lang="en-US" sz="6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488</TotalTime>
  <Words>499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 test</vt:lpstr>
      <vt:lpstr>THANK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DAVID-DIEP</dc:creator>
  <cp:lastModifiedBy>Windows User</cp:lastModifiedBy>
  <cp:revision>50</cp:revision>
  <dcterms:created xsi:type="dcterms:W3CDTF">2018-11-20T11:23:50Z</dcterms:created>
  <dcterms:modified xsi:type="dcterms:W3CDTF">2019-01-19T09:49:45Z</dcterms:modified>
</cp:coreProperties>
</file>