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79" r:id="rId3"/>
    <p:sldId id="266" r:id="rId4"/>
    <p:sldId id="269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2018/10/17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2018/10/17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0603" y="1015380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Nhóm 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7309" y="697679"/>
            <a:ext cx="3571782" cy="2387600"/>
          </a:xfrm>
        </p:spPr>
        <p:txBody>
          <a:bodyPr/>
          <a:lstStyle/>
          <a:p>
            <a:r>
              <a:rPr lang="en-ZA" sz="5400" dirty="0"/>
              <a:t>Operating Systems</a:t>
            </a:r>
            <a:endParaRPr lang="en-ZA" sz="5400" dirty="0"/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7309" y="319747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7309" y="3459994"/>
            <a:ext cx="3571782" cy="2794194"/>
          </a:xfrm>
        </p:spPr>
        <p:txBody>
          <a:bodyPr/>
          <a:lstStyle/>
          <a:p>
            <a:r>
              <a:rPr lang="en-ZA" sz="1600" dirty="0" err="1" smtClean="0"/>
              <a:t>Dùi</a:t>
            </a:r>
            <a:r>
              <a:rPr lang="en-ZA" sz="1600" dirty="0" smtClean="0"/>
              <a:t> </a:t>
            </a:r>
            <a:r>
              <a:rPr lang="en-ZA" sz="1600" dirty="0" err="1" smtClean="0"/>
              <a:t>Xuân</a:t>
            </a:r>
            <a:r>
              <a:rPr lang="en-ZA" sz="1600" dirty="0" smtClean="0"/>
              <a:t> </a:t>
            </a:r>
            <a:r>
              <a:rPr lang="en-ZA" sz="1600" dirty="0" err="1" smtClean="0"/>
              <a:t>Danh</a:t>
            </a:r>
            <a:endParaRPr lang="en-ZA" sz="1600" dirty="0" smtClean="0"/>
          </a:p>
          <a:p>
            <a:r>
              <a:rPr lang="en-ZA" sz="1600" dirty="0" err="1"/>
              <a:t>Dương</a:t>
            </a:r>
            <a:r>
              <a:rPr lang="en-ZA" sz="1600" dirty="0"/>
              <a:t> </a:t>
            </a:r>
            <a:r>
              <a:rPr lang="en-ZA" sz="1600" dirty="0" err="1"/>
              <a:t>Quỳnh</a:t>
            </a:r>
            <a:r>
              <a:rPr lang="en-ZA" sz="1600" dirty="0"/>
              <a:t> </a:t>
            </a:r>
            <a:r>
              <a:rPr lang="en-ZA" sz="1600" dirty="0" err="1" smtClean="0"/>
              <a:t>Quang</a:t>
            </a:r>
            <a:endParaRPr lang="en-ZA" sz="1600" dirty="0" smtClean="0"/>
          </a:p>
          <a:p>
            <a:r>
              <a:rPr lang="en-ZA" sz="1600" dirty="0" err="1" smtClean="0"/>
              <a:t>Đỗ</a:t>
            </a:r>
            <a:r>
              <a:rPr lang="en-ZA" sz="1600" dirty="0" smtClean="0"/>
              <a:t> </a:t>
            </a:r>
            <a:r>
              <a:rPr lang="en-ZA" sz="1600" dirty="0" err="1" smtClean="0"/>
              <a:t>Thị</a:t>
            </a:r>
            <a:r>
              <a:rPr lang="en-ZA" sz="1600" dirty="0" smtClean="0"/>
              <a:t> Minh </a:t>
            </a:r>
            <a:r>
              <a:rPr lang="en-ZA" sz="1600" dirty="0" err="1" smtClean="0"/>
              <a:t>Thuý</a:t>
            </a:r>
            <a:endParaRPr lang="en-ZA" sz="1600" dirty="0" smtClean="0"/>
          </a:p>
          <a:p>
            <a:r>
              <a:rPr lang="en-ZA" sz="1600" dirty="0" err="1" smtClean="0"/>
              <a:t>Đinh</a:t>
            </a:r>
            <a:r>
              <a:rPr lang="en-ZA" sz="1600" dirty="0" smtClean="0"/>
              <a:t> </a:t>
            </a:r>
            <a:r>
              <a:rPr lang="en-ZA" sz="1600" dirty="0" err="1" smtClean="0"/>
              <a:t>Quang</a:t>
            </a:r>
            <a:r>
              <a:rPr lang="en-ZA" sz="1600" dirty="0" smtClean="0"/>
              <a:t> </a:t>
            </a:r>
            <a:r>
              <a:rPr lang="en-ZA" sz="1600" dirty="0" err="1" smtClean="0"/>
              <a:t>Duy</a:t>
            </a:r>
            <a:endParaRPr lang="en-ZA" sz="1600" dirty="0" smtClean="0"/>
          </a:p>
          <a:p>
            <a:r>
              <a:rPr lang="en-ZA" sz="1600" dirty="0" err="1" smtClean="0"/>
              <a:t>Đặng</a:t>
            </a:r>
            <a:r>
              <a:rPr lang="en-ZA" sz="1600" dirty="0" smtClean="0"/>
              <a:t> Minh </a:t>
            </a:r>
            <a:r>
              <a:rPr lang="en-ZA" sz="1600" dirty="0" err="1" smtClean="0"/>
              <a:t>Đạt</a:t>
            </a:r>
            <a:endParaRPr lang="en-ZA" sz="1600" dirty="0" smtClean="0"/>
          </a:p>
          <a:p>
            <a:r>
              <a:rPr lang="en-ZA" sz="1600" dirty="0" smtClean="0"/>
              <a:t>Cao </a:t>
            </a:r>
            <a:r>
              <a:rPr lang="en-ZA" sz="1600" dirty="0" err="1" smtClean="0"/>
              <a:t>Tiến</a:t>
            </a:r>
            <a:r>
              <a:rPr lang="en-ZA" sz="1600" dirty="0" smtClean="0"/>
              <a:t> </a:t>
            </a:r>
            <a:r>
              <a:rPr lang="en-ZA" sz="1600" dirty="0" err="1" smtClean="0"/>
              <a:t>Dũng</a:t>
            </a:r>
            <a:endParaRPr lang="en-ZA" sz="1600" dirty="0" smtClean="0"/>
          </a:p>
          <a:p>
            <a:r>
              <a:rPr lang="en-ZA" sz="1600" dirty="0" err="1" smtClean="0"/>
              <a:t>Hồ</a:t>
            </a:r>
            <a:r>
              <a:rPr lang="en-ZA" sz="1600" dirty="0" smtClean="0"/>
              <a:t> </a:t>
            </a:r>
            <a:r>
              <a:rPr lang="en-ZA" sz="1600" dirty="0" err="1" smtClean="0"/>
              <a:t>Gia</a:t>
            </a:r>
            <a:r>
              <a:rPr lang="en-ZA" sz="1600" dirty="0" smtClean="0"/>
              <a:t> </a:t>
            </a:r>
            <a:r>
              <a:rPr lang="en-ZA" sz="1600" dirty="0" err="1" smtClean="0"/>
              <a:t>Khánh</a:t>
            </a:r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354" y="3972946"/>
            <a:ext cx="2762526" cy="2202020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Duy</a:t>
            </a:r>
            <a:r>
              <a:rPr lang="en-US" dirty="0" smtClean="0"/>
              <a:t>: </a:t>
            </a:r>
            <a:r>
              <a:rPr lang="en-US" dirty="0"/>
              <a:t>Determines how the operating system will stores files on a disk.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03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Database</a:t>
            </a:r>
            <a:endParaRPr lang="en-ZA" dirty="0"/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203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Dung: </a:t>
            </a:r>
            <a:r>
              <a:rPr lang="en-US" dirty="0"/>
              <a:t>a system containing a large amount of information that can be looked at changed easily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background task</a:t>
            </a:r>
            <a:endParaRPr lang="en-ZA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971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None/>
            </a:pPr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the task that the computer works on when the foreground task is not active</a:t>
            </a:r>
            <a:endParaRPr lang="en-US" dirty="0"/>
          </a:p>
          <a:p>
            <a:pPr marL="0" indent="0">
              <a:buNone/>
            </a:pP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97394" y="3972946"/>
            <a:ext cx="2762526" cy="2202020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61" y="378240"/>
            <a:ext cx="3880018" cy="520288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preempting</a:t>
            </a:r>
            <a:endParaRPr lang="en-ZA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1760" y="905387"/>
            <a:ext cx="3880019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Thuy</a:t>
            </a:r>
            <a:r>
              <a:rPr lang="en-US" dirty="0" smtClean="0"/>
              <a:t>: </a:t>
            </a:r>
            <a:r>
              <a:rPr lang="en-US" dirty="0"/>
              <a:t>The act of taking control of the operating system from one task and giving it to another task is </a:t>
            </a:r>
            <a:r>
              <a:rPr lang="en-US" dirty="0" smtClean="0"/>
              <a:t>called............................</a:t>
            </a:r>
            <a:endParaRPr lang="en-US" dirty="0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3967" y="905386"/>
            <a:ext cx="3710994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Used by GUI to help the user navigate within the computer system.</a:t>
            </a:r>
          </a:p>
          <a:p>
            <a:pPr marL="0" indent="0" algn="ctr" fontAlgn="base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173" y="387827"/>
            <a:ext cx="3782486" cy="5175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Command interpreter</a:t>
            </a:r>
            <a:endParaRPr lang="en-ZA" dirty="0"/>
          </a:p>
        </p:txBody>
      </p:sp>
      <p:sp>
        <p:nvSpPr>
          <p:cNvPr id="5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36173" y="905386"/>
            <a:ext cx="3782486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Danh</a:t>
            </a:r>
            <a:r>
              <a:rPr lang="en-US" dirty="0" smtClean="0"/>
              <a:t>: </a:t>
            </a:r>
            <a:r>
              <a:rPr lang="en-US" dirty="0"/>
              <a:t>the part of an operating system that processes commands that are part of a program or are input using a keyboard</a:t>
            </a:r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3967" y="378240"/>
            <a:ext cx="3710994" cy="527145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 8</a:t>
            </a:r>
            <a:endParaRPr lang="en-ZA" dirty="0"/>
          </a:p>
        </p:txBody>
      </p:sp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1760" y="3252948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</a:t>
            </a:r>
            <a:endParaRPr lang="en-ZA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4800" y="3287013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3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994450" flipV="1">
            <a:off x="-98095" y="2593311"/>
            <a:ext cx="1835655" cy="133777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Used by a Graphical User Interface to help the user navigate within the computer </a:t>
            </a:r>
            <a:r>
              <a:rPr lang="en-US" dirty="0" smtClean="0"/>
              <a:t>system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pPr fontAlgn="base"/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It’s free to user, anyone can contribute to it, develop and fix bugs in it. </a:t>
            </a:r>
            <a:endParaRPr lang="en-US" dirty="0" smtClean="0"/>
          </a:p>
          <a:p>
            <a:pPr fontAlgn="base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60128" y="313477"/>
            <a:ext cx="3761983" cy="2528681"/>
          </a:xfrm>
        </p:spPr>
        <p:txBody>
          <a:bodyPr/>
          <a:lstStyle/>
          <a:p>
            <a:pPr fontAlgn="base"/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The process does not affect or affect the execution of another </a:t>
            </a:r>
            <a:r>
              <a:rPr lang="en-US" dirty="0" smtClean="0"/>
              <a:t>process</a:t>
            </a:r>
          </a:p>
          <a:p>
            <a:pPr fontAlgn="base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creates the Windows program groups and allows you to select the program you want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</a:t>
            </a:r>
            <a:r>
              <a:rPr lang="en-US" dirty="0"/>
              <a:t>Is the central component of most computer operating </a:t>
            </a:r>
            <a:r>
              <a:rPr lang="en-US" dirty="0" err="1"/>
              <a:t>systems,it</a:t>
            </a:r>
            <a:r>
              <a:rPr lang="en-US" dirty="0"/>
              <a:t> is responsible for managing system resources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Thuy</a:t>
            </a:r>
            <a:r>
              <a:rPr lang="en-US" dirty="0">
                <a:solidFill>
                  <a:schemeClr val="tx1"/>
                </a:solidFill>
              </a:rPr>
              <a:t>: What is the opposite of resident programs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523049" y="1563732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latin typeface="+mj-lt"/>
              </a:rPr>
              <a:t>Non-resident </a:t>
            </a:r>
            <a:r>
              <a:rPr lang="en-US" sz="2400" b="1" dirty="0">
                <a:latin typeface="+mj-lt"/>
              </a:rPr>
              <a:t>programs</a:t>
            </a: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845568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Open-source</a:t>
            </a:r>
            <a:endParaRPr lang="en-US" sz="66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31442" y="1898994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Independent process</a:t>
            </a:r>
            <a:endParaRPr lang="en-US" sz="5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74392" y="5404270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Graphics</a:t>
            </a:r>
            <a:endParaRPr lang="en-US" sz="66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62343" y="5554187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kernel</a:t>
            </a:r>
            <a:endParaRPr lang="en-US" sz="60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204971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program manager</a:t>
            </a:r>
            <a:endParaRPr lang="en-US" sz="8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3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0" name="Rectangle 29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537309" y="633416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Nhóm 1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cxnSp>
        <p:nvCxnSpPr>
          <p:cNvPr id="34" name="Straight Connector 33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7309" y="3197479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7309" y="3459994"/>
            <a:ext cx="3571782" cy="2794194"/>
          </a:xfrm>
        </p:spPr>
        <p:txBody>
          <a:bodyPr/>
          <a:lstStyle/>
          <a:p>
            <a:r>
              <a:rPr lang="en-ZA" sz="1600" dirty="0" err="1" smtClean="0"/>
              <a:t>Dùi</a:t>
            </a:r>
            <a:r>
              <a:rPr lang="en-ZA" sz="1600" dirty="0" smtClean="0"/>
              <a:t> </a:t>
            </a:r>
            <a:r>
              <a:rPr lang="en-ZA" sz="1600" dirty="0" err="1" smtClean="0"/>
              <a:t>Xuân</a:t>
            </a:r>
            <a:r>
              <a:rPr lang="en-ZA" sz="1600" dirty="0" smtClean="0"/>
              <a:t> </a:t>
            </a:r>
            <a:r>
              <a:rPr lang="en-ZA" sz="1600" dirty="0" err="1" smtClean="0"/>
              <a:t>Danh</a:t>
            </a:r>
            <a:endParaRPr lang="en-ZA" sz="1600" dirty="0" smtClean="0"/>
          </a:p>
          <a:p>
            <a:r>
              <a:rPr lang="en-ZA" sz="1600" dirty="0" err="1"/>
              <a:t>Dương</a:t>
            </a:r>
            <a:r>
              <a:rPr lang="en-ZA" sz="1600" dirty="0"/>
              <a:t> </a:t>
            </a:r>
            <a:r>
              <a:rPr lang="en-ZA" sz="1600" dirty="0" err="1"/>
              <a:t>Quỳnh</a:t>
            </a:r>
            <a:r>
              <a:rPr lang="en-ZA" sz="1600" dirty="0"/>
              <a:t> </a:t>
            </a:r>
            <a:r>
              <a:rPr lang="en-ZA" sz="1600" dirty="0" err="1" smtClean="0"/>
              <a:t>Quang</a:t>
            </a:r>
            <a:endParaRPr lang="en-ZA" sz="1600" dirty="0" smtClean="0"/>
          </a:p>
          <a:p>
            <a:r>
              <a:rPr lang="en-ZA" sz="1600" dirty="0" err="1" smtClean="0"/>
              <a:t>Đỗ</a:t>
            </a:r>
            <a:r>
              <a:rPr lang="en-ZA" sz="1600" dirty="0" smtClean="0"/>
              <a:t> </a:t>
            </a:r>
            <a:r>
              <a:rPr lang="en-ZA" sz="1600" dirty="0" err="1" smtClean="0"/>
              <a:t>Thị</a:t>
            </a:r>
            <a:r>
              <a:rPr lang="en-ZA" sz="1600" dirty="0" smtClean="0"/>
              <a:t> Minh </a:t>
            </a:r>
            <a:r>
              <a:rPr lang="en-ZA" sz="1600" dirty="0" err="1" smtClean="0"/>
              <a:t>Thuý</a:t>
            </a:r>
            <a:endParaRPr lang="en-ZA" sz="1600" dirty="0" smtClean="0"/>
          </a:p>
          <a:p>
            <a:r>
              <a:rPr lang="en-ZA" sz="1600" dirty="0" err="1" smtClean="0"/>
              <a:t>Đinh</a:t>
            </a:r>
            <a:r>
              <a:rPr lang="en-ZA" sz="1600" dirty="0" smtClean="0"/>
              <a:t> </a:t>
            </a:r>
            <a:r>
              <a:rPr lang="en-ZA" sz="1600" dirty="0" err="1" smtClean="0"/>
              <a:t>Quang</a:t>
            </a:r>
            <a:r>
              <a:rPr lang="en-ZA" sz="1600" dirty="0" smtClean="0"/>
              <a:t> </a:t>
            </a:r>
            <a:r>
              <a:rPr lang="en-ZA" sz="1600" dirty="0" err="1" smtClean="0"/>
              <a:t>Duy</a:t>
            </a:r>
            <a:endParaRPr lang="en-ZA" sz="1600" dirty="0" smtClean="0"/>
          </a:p>
          <a:p>
            <a:r>
              <a:rPr lang="en-ZA" sz="1600" dirty="0" err="1" smtClean="0"/>
              <a:t>Đặng</a:t>
            </a:r>
            <a:r>
              <a:rPr lang="en-ZA" sz="1600" dirty="0" smtClean="0"/>
              <a:t> Minh </a:t>
            </a:r>
            <a:r>
              <a:rPr lang="en-ZA" sz="1600" dirty="0" err="1" smtClean="0"/>
              <a:t>Đạt</a:t>
            </a:r>
            <a:endParaRPr lang="en-ZA" sz="1600" dirty="0" smtClean="0"/>
          </a:p>
          <a:p>
            <a:r>
              <a:rPr lang="en-ZA" sz="1600" dirty="0" smtClean="0"/>
              <a:t>Cao </a:t>
            </a:r>
            <a:r>
              <a:rPr lang="en-ZA" sz="1600" dirty="0" err="1" smtClean="0"/>
              <a:t>Tiến</a:t>
            </a:r>
            <a:r>
              <a:rPr lang="en-ZA" sz="1600" dirty="0" smtClean="0"/>
              <a:t> </a:t>
            </a:r>
            <a:r>
              <a:rPr lang="en-ZA" sz="1600" dirty="0" err="1" smtClean="0"/>
              <a:t>Dũng</a:t>
            </a:r>
            <a:endParaRPr lang="en-ZA" sz="1600" dirty="0" smtClean="0"/>
          </a:p>
          <a:p>
            <a:r>
              <a:rPr lang="en-ZA" sz="1600" dirty="0" err="1" smtClean="0"/>
              <a:t>Hồ</a:t>
            </a:r>
            <a:r>
              <a:rPr lang="en-ZA" sz="1600" dirty="0" smtClean="0"/>
              <a:t> </a:t>
            </a:r>
            <a:r>
              <a:rPr lang="en-ZA" sz="1600" dirty="0" err="1" smtClean="0"/>
              <a:t>Gia</a:t>
            </a:r>
            <a:r>
              <a:rPr lang="en-ZA" sz="1600" dirty="0" smtClean="0"/>
              <a:t> </a:t>
            </a:r>
            <a:r>
              <a:rPr lang="en-ZA" sz="1600" dirty="0" err="1" smtClean="0"/>
              <a:t>Khánh</a:t>
            </a:r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 smtClean="0"/>
          </a:p>
          <a:p>
            <a:endParaRPr lang="en-ZA" sz="1600" dirty="0"/>
          </a:p>
        </p:txBody>
      </p:sp>
      <p:sp>
        <p:nvSpPr>
          <p:cNvPr id="36" name="Title 3"/>
          <p:cNvSpPr>
            <a:spLocks noGrp="1"/>
          </p:cNvSpPr>
          <p:nvPr>
            <p:ph type="ctrTitle"/>
          </p:nvPr>
        </p:nvSpPr>
        <p:spPr>
          <a:xfrm>
            <a:off x="6572073" y="104172"/>
            <a:ext cx="4076636" cy="3021870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994450" flipV="1">
            <a:off x="-98095" y="2593311"/>
            <a:ext cx="1835655" cy="133777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a text-only link between a computer and its </a:t>
            </a:r>
            <a:r>
              <a:rPr lang="en-US" dirty="0" smtClean="0"/>
              <a:t>operator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r>
              <a:rPr lang="en-US" sz="2000" dirty="0" err="1" smtClean="0"/>
              <a:t>Khanh</a:t>
            </a:r>
            <a:r>
              <a:rPr lang="en-US" sz="2000" dirty="0" smtClean="0"/>
              <a:t>: Wakes </a:t>
            </a:r>
            <a:r>
              <a:rPr lang="en-US" sz="2000" dirty="0"/>
              <a:t>up the computer and reminds it what to </a:t>
            </a:r>
            <a:r>
              <a:rPr lang="en-US" sz="2000" dirty="0" smtClean="0"/>
              <a:t>do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90193" y="313477"/>
            <a:ext cx="3664575" cy="2528681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an </a:t>
            </a:r>
            <a:r>
              <a:rPr lang="en-US" dirty="0" err="1"/>
              <a:t>organisation</a:t>
            </a:r>
            <a:r>
              <a:rPr lang="en-US" dirty="0"/>
              <a:t> that is dedicated to producing software that can be used by anyone who wants to use it at no </a:t>
            </a:r>
            <a:r>
              <a:rPr lang="en-US" dirty="0" smtClean="0"/>
              <a:t>cost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a </a:t>
            </a:r>
            <a:r>
              <a:rPr lang="en-US" dirty="0"/>
              <a:t>file which does not appear by default in a directory listing; normally for security </a:t>
            </a:r>
            <a:r>
              <a:rPr lang="en-US" dirty="0" smtClean="0"/>
              <a:t>reasons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a </a:t>
            </a:r>
            <a:r>
              <a:rPr lang="en-US" dirty="0"/>
              <a:t>computer program or data that is stored on a chip and that cannot be changed or </a:t>
            </a:r>
            <a:r>
              <a:rPr lang="en-US" dirty="0" smtClean="0"/>
              <a:t>lost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sz="1600" dirty="0" err="1" smtClean="0">
                <a:solidFill>
                  <a:schemeClr val="tx1"/>
                </a:solidFill>
              </a:rPr>
              <a:t>Thuy</a:t>
            </a:r>
            <a:r>
              <a:rPr lang="en-US" sz="1600" dirty="0" smtClean="0">
                <a:solidFill>
                  <a:schemeClr val="tx1"/>
                </a:solidFill>
              </a:rPr>
              <a:t>: What does OS stand for? It </a:t>
            </a:r>
            <a:r>
              <a:rPr lang="en-US" sz="1600" dirty="0" smtClean="0"/>
              <a:t>is system software </a:t>
            </a:r>
            <a:r>
              <a:rPr lang="en-US" sz="1600" dirty="0"/>
              <a:t>that </a:t>
            </a:r>
            <a:r>
              <a:rPr lang="en-US" sz="1600" dirty="0" smtClean="0"/>
              <a:t>manages computer hardware </a:t>
            </a:r>
            <a:r>
              <a:rPr lang="en-US" sz="1600" dirty="0"/>
              <a:t>and </a:t>
            </a:r>
            <a:r>
              <a:rPr lang="en-US" sz="1600" dirty="0" smtClean="0"/>
              <a:t>software </a:t>
            </a:r>
            <a:r>
              <a:rPr lang="en-US" sz="1600" dirty="0"/>
              <a:t>resources and provides common </a:t>
            </a:r>
            <a:r>
              <a:rPr lang="en-US" sz="1600" dirty="0" smtClean="0"/>
              <a:t>services for computer programs</a:t>
            </a: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13206" y="2069204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operating system</a:t>
            </a:r>
            <a:endParaRPr lang="en-US" sz="2400" b="1" dirty="0">
              <a:latin typeface="+mj-lt"/>
            </a:endParaRP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967122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latin typeface="+mj-lt"/>
              </a:rPr>
              <a:t>BIOS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34674" y="1979105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Free Software Foundation</a:t>
            </a:r>
            <a:endParaRPr lang="en-US" sz="2400" b="1" dirty="0"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93306" y="5111555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CLI(command line interface)</a:t>
            </a:r>
            <a:endParaRPr lang="en-US" sz="20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38066" y="5187429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Firmware</a:t>
            </a:r>
            <a:endParaRPr lang="en-US" sz="32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204971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hidden file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577" y="2874350"/>
            <a:ext cx="4640423" cy="3784830"/>
          </a:xfrm>
        </p:spPr>
        <p:txBody>
          <a:bodyPr/>
          <a:lstStyle/>
          <a:p>
            <a:r>
              <a:rPr lang="en-US" sz="2000" dirty="0" err="1" smtClean="0"/>
              <a:t>Thuy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chemeClr val="tx1"/>
                </a:solidFill>
              </a:rPr>
              <a:t>What does </a:t>
            </a:r>
            <a:r>
              <a:rPr lang="en-US" sz="2000" dirty="0" smtClean="0">
                <a:solidFill>
                  <a:schemeClr val="tx1"/>
                </a:solidFill>
              </a:rPr>
              <a:t>GUI </a:t>
            </a:r>
            <a:r>
              <a:rPr lang="en-US" sz="2000" dirty="0">
                <a:solidFill>
                  <a:schemeClr val="tx1"/>
                </a:solidFill>
              </a:rPr>
              <a:t>stand </a:t>
            </a:r>
            <a:r>
              <a:rPr lang="en-US" sz="2000" dirty="0" smtClean="0">
                <a:solidFill>
                  <a:schemeClr val="tx1"/>
                </a:solidFill>
              </a:rPr>
              <a:t>for? </a:t>
            </a:r>
            <a:r>
              <a:rPr lang="en-US" sz="2000" dirty="0" smtClean="0"/>
              <a:t>It is </a:t>
            </a:r>
            <a:r>
              <a:rPr lang="en-US" sz="2000" dirty="0"/>
              <a:t>a form of user interface that allows users to interact with electronic devices through graphical icons and visual indicators</a:t>
            </a:r>
            <a:r>
              <a:rPr lang="en-US" sz="2000" dirty="0" smtClean="0"/>
              <a:t>.</a:t>
            </a:r>
          </a:p>
          <a:p>
            <a:endParaRPr lang="en-ZA" sz="2000" dirty="0"/>
          </a:p>
        </p:txBody>
      </p:sp>
      <p:sp>
        <p:nvSpPr>
          <p:cNvPr id="7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63603" y="109774"/>
            <a:ext cx="2675626" cy="2867349"/>
          </a:xfrm>
        </p:spPr>
        <p:txBody>
          <a:bodyPr/>
          <a:lstStyle/>
          <a:p>
            <a:pPr fontAlgn="base"/>
            <a:r>
              <a:rPr lang="en-US" sz="2000" dirty="0" err="1" smtClean="0"/>
              <a:t>Khanh</a:t>
            </a:r>
            <a:r>
              <a:rPr lang="en-US" sz="2000" dirty="0" smtClean="0"/>
              <a:t>: The </a:t>
            </a:r>
            <a:r>
              <a:rPr lang="en-US" sz="2000" dirty="0"/>
              <a:t>part of operating system that is stored on ROM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</p:txBody>
      </p:sp>
      <p:sp>
        <p:nvSpPr>
          <p:cNvPr id="7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9229" y="80878"/>
            <a:ext cx="3044371" cy="2872816"/>
          </a:xfrm>
        </p:spPr>
        <p:txBody>
          <a:bodyPr/>
          <a:lstStyle/>
          <a:p>
            <a:pPr fontAlgn="base"/>
            <a:r>
              <a:rPr lang="en-US" sz="2000" dirty="0" err="1" smtClean="0"/>
              <a:t>Danh</a:t>
            </a:r>
            <a:r>
              <a:rPr lang="en-US" sz="2000" dirty="0" smtClean="0"/>
              <a:t>: </a:t>
            </a:r>
            <a:r>
              <a:rPr lang="en-US" sz="2000" dirty="0"/>
              <a:t>a graphical user interface used with the Linux operating </a:t>
            </a:r>
            <a:r>
              <a:rPr lang="en-US" sz="2000" dirty="0" smtClean="0"/>
              <a:t>system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76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076" y="52835"/>
            <a:ext cx="2655258" cy="2973197"/>
          </a:xfrm>
        </p:spPr>
        <p:txBody>
          <a:bodyPr/>
          <a:lstStyle/>
          <a:p>
            <a:r>
              <a:rPr lang="en-US" sz="2000" dirty="0" err="1" smtClean="0"/>
              <a:t>Duy</a:t>
            </a:r>
            <a:r>
              <a:rPr lang="en-US" sz="2000" dirty="0" smtClean="0"/>
              <a:t>: a </a:t>
            </a:r>
            <a:r>
              <a:rPr lang="en-US" sz="2000" dirty="0"/>
              <a:t>software program which mimics the </a:t>
            </a:r>
            <a:endParaRPr lang="en-US" sz="2000" dirty="0" smtClean="0"/>
          </a:p>
          <a:p>
            <a:endParaRPr lang="en-US" sz="2000" dirty="0"/>
          </a:p>
          <a:p>
            <a:endParaRPr lang="en-ZA" sz="2000" dirty="0"/>
          </a:p>
        </p:txBody>
      </p:sp>
      <p:sp>
        <p:nvSpPr>
          <p:cNvPr id="78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94" y="3124514"/>
            <a:ext cx="3685017" cy="3436184"/>
          </a:xfrm>
        </p:spPr>
        <p:txBody>
          <a:bodyPr/>
          <a:lstStyle/>
          <a:p>
            <a:r>
              <a:rPr lang="en-US" sz="2000" dirty="0" smtClean="0"/>
              <a:t>Dung: a </a:t>
            </a:r>
            <a:r>
              <a:rPr lang="en-US" sz="2000" dirty="0"/>
              <a:t>very large, powerful computer with a lot of memory that many people can use at the same </a:t>
            </a:r>
            <a:r>
              <a:rPr lang="en-US" sz="2000" dirty="0" smtClean="0"/>
              <a:t>time</a:t>
            </a:r>
          </a:p>
          <a:p>
            <a:endParaRPr lang="en-US" sz="2000" dirty="0"/>
          </a:p>
          <a:p>
            <a:endParaRPr lang="en-ZA" sz="2000" dirty="0"/>
          </a:p>
        </p:txBody>
      </p:sp>
      <p:sp>
        <p:nvSpPr>
          <p:cNvPr id="8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83600" y="0"/>
            <a:ext cx="3535783" cy="2947671"/>
          </a:xfrm>
        </p:spPr>
        <p:txBody>
          <a:bodyPr/>
          <a:lstStyle/>
          <a:p>
            <a:r>
              <a:rPr lang="en-US" sz="2000" dirty="0" err="1" smtClean="0"/>
              <a:t>Dat</a:t>
            </a:r>
            <a:r>
              <a:rPr lang="en-US" sz="2000" dirty="0" smtClean="0"/>
              <a:t>: a </a:t>
            </a:r>
            <a:r>
              <a:rPr lang="en-US" sz="2000" dirty="0"/>
              <a:t>method of packing data in order to save disk storage space or download </a:t>
            </a:r>
            <a:r>
              <a:rPr lang="en-US" sz="2000" dirty="0" smtClean="0"/>
              <a:t>time</a:t>
            </a:r>
          </a:p>
          <a:p>
            <a:endParaRPr lang="en-US" sz="2000" dirty="0"/>
          </a:p>
        </p:txBody>
      </p:sp>
      <p:sp>
        <p:nvSpPr>
          <p:cNvPr id="8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39689" y="2933997"/>
            <a:ext cx="3857634" cy="373283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4625714" y="4887409"/>
            <a:ext cx="2810516" cy="1299512"/>
          </a:xfrm>
        </p:spPr>
        <p:txBody>
          <a:bodyPr/>
          <a:lstStyle/>
          <a:p>
            <a:r>
              <a:rPr lang="en-US" sz="2000" dirty="0"/>
              <a:t>graphical user interfaces (GUI)</a:t>
            </a:r>
            <a:endParaRPr lang="en-US" sz="2000" dirty="0"/>
          </a:p>
        </p:txBody>
      </p:sp>
      <p:sp>
        <p:nvSpPr>
          <p:cNvPr id="91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13444" y="4660671"/>
            <a:ext cx="2810516" cy="1299512"/>
          </a:xfrm>
        </p:spPr>
        <p:txBody>
          <a:bodyPr/>
          <a:lstStyle/>
          <a:p>
            <a:r>
              <a:rPr lang="en-US" sz="2400" dirty="0"/>
              <a:t>Mainframe computer</a:t>
            </a:r>
            <a:endParaRPr lang="en-US" sz="2400" dirty="0"/>
          </a:p>
        </p:txBody>
      </p:sp>
      <p:sp>
        <p:nvSpPr>
          <p:cNvPr id="92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-39460" y="1097600"/>
            <a:ext cx="2810516" cy="1299512"/>
          </a:xfrm>
        </p:spPr>
        <p:txBody>
          <a:bodyPr/>
          <a:lstStyle/>
          <a:p>
            <a:r>
              <a:rPr lang="en-US" sz="2400" dirty="0"/>
              <a:t>VM (virtual machine)</a:t>
            </a:r>
            <a:endParaRPr lang="en-US" sz="2400" dirty="0"/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713334" y="1105447"/>
            <a:ext cx="2810516" cy="1299512"/>
          </a:xfrm>
        </p:spPr>
        <p:txBody>
          <a:bodyPr/>
          <a:lstStyle/>
          <a:p>
            <a:r>
              <a:rPr lang="en-US" sz="2400" dirty="0"/>
              <a:t>Essential</a:t>
            </a:r>
            <a:endParaRPr lang="en-US" sz="2400" dirty="0"/>
          </a:p>
        </p:txBody>
      </p:sp>
      <p:sp>
        <p:nvSpPr>
          <p:cNvPr id="94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554829" y="1179008"/>
            <a:ext cx="2810516" cy="1299512"/>
          </a:xfrm>
        </p:spPr>
        <p:txBody>
          <a:bodyPr/>
          <a:lstStyle/>
          <a:p>
            <a:r>
              <a:rPr lang="en-US" sz="2800" dirty="0"/>
              <a:t>KDE</a:t>
            </a:r>
            <a:endParaRPr lang="en-US" sz="2800" dirty="0"/>
          </a:p>
        </p:txBody>
      </p:sp>
      <p:sp>
        <p:nvSpPr>
          <p:cNvPr id="9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863248" y="1097600"/>
            <a:ext cx="2810516" cy="1299512"/>
          </a:xfrm>
        </p:spPr>
        <p:txBody>
          <a:bodyPr/>
          <a:lstStyle/>
          <a:p>
            <a:r>
              <a:rPr lang="en-US" sz="2400" dirty="0"/>
              <a:t>Compression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354" y="3972946"/>
            <a:ext cx="2762526" cy="2202020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Duy</a:t>
            </a:r>
            <a:r>
              <a:rPr lang="en-US" dirty="0" smtClean="0"/>
              <a:t>: a </a:t>
            </a:r>
            <a:r>
              <a:rPr lang="en-US" dirty="0"/>
              <a:t>set of strict rules for controlling read, write, and execute access to a file or directory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03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Processor</a:t>
            </a:r>
            <a:endParaRPr lang="en-ZA" dirty="0"/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203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Dung: the </a:t>
            </a:r>
            <a:r>
              <a:rPr lang="en-US" dirty="0"/>
              <a:t>part of a computer the performs operations on the information that is put into it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back up</a:t>
            </a:r>
            <a:endParaRPr lang="en-ZA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971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None/>
            </a:pPr>
            <a:r>
              <a:rPr lang="en-US" dirty="0" err="1" smtClean="0"/>
              <a:t>Dat</a:t>
            </a:r>
            <a:r>
              <a:rPr lang="en-US" dirty="0" smtClean="0"/>
              <a:t>: the </a:t>
            </a:r>
            <a:r>
              <a:rPr lang="en-US" dirty="0"/>
              <a:t>process of copying the data to another medium so that is available for use should the original be destroyed </a:t>
            </a:r>
            <a:r>
              <a:rPr lang="en-US" dirty="0"/>
              <a:t/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97394" y="3972946"/>
            <a:ext cx="2762526" cy="2202020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61" y="378240"/>
            <a:ext cx="3880018" cy="520288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Value Stream Mapping (VSM)</a:t>
            </a:r>
            <a:endParaRPr lang="en-ZA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1760" y="905387"/>
            <a:ext cx="3880019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Thuy</a:t>
            </a:r>
            <a:r>
              <a:rPr lang="en-US" dirty="0" smtClean="0"/>
              <a:t>: What is VSM stand for?</a:t>
            </a:r>
            <a:br>
              <a:rPr lang="en-US" dirty="0" smtClean="0"/>
            </a:br>
            <a:r>
              <a:rPr lang="en-US" dirty="0" smtClean="0"/>
              <a:t>It is </a:t>
            </a:r>
            <a:r>
              <a:rPr lang="en-US" dirty="0"/>
              <a:t>a lean-management method to take a product or service from its beginning through to the customer with reduced lean wastes as compared to current map.</a:t>
            </a:r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3967" y="905386"/>
            <a:ext cx="3710994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Khanh</a:t>
            </a:r>
            <a:r>
              <a:rPr lang="en-US" dirty="0" smtClean="0"/>
              <a:t>: It </a:t>
            </a:r>
            <a:r>
              <a:rPr lang="en-US" dirty="0"/>
              <a:t>is computer software designed to operate and control the computer hardware and to provide a platform for running application software.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173" y="387827"/>
            <a:ext cx="3782486" cy="5175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Minix</a:t>
            </a:r>
            <a:endParaRPr lang="en-ZA" dirty="0"/>
          </a:p>
        </p:txBody>
      </p:sp>
      <p:sp>
        <p:nvSpPr>
          <p:cNvPr id="5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36173" y="905386"/>
            <a:ext cx="3782486" cy="2020694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err="1" smtClean="0"/>
              <a:t>Danh</a:t>
            </a:r>
            <a:r>
              <a:rPr lang="en-US" dirty="0" smtClean="0"/>
              <a:t>: a </a:t>
            </a:r>
            <a:r>
              <a:rPr lang="en-US" dirty="0"/>
              <a:t>compact Unix clone written as a teaching aid by Professor Andy </a:t>
            </a:r>
            <a:r>
              <a:rPr lang="en-US" dirty="0" err="1"/>
              <a:t>Tannenbaum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3967" y="378240"/>
            <a:ext cx="3710994" cy="527145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System software</a:t>
            </a:r>
            <a:endParaRPr lang="en-ZA" dirty="0"/>
          </a:p>
        </p:txBody>
      </p:sp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1760" y="3252948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file permissions</a:t>
            </a:r>
            <a:endParaRPr lang="en-ZA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4800" y="3287013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994450" flipV="1">
            <a:off x="-98095" y="2593311"/>
            <a:ext cx="1835655" cy="133777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The process used to bring an operating system up to date with technology advances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Disk-based operating system.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90193" y="313477"/>
            <a:ext cx="3664575" cy="2528681"/>
          </a:xfrm>
        </p:spPr>
        <p:txBody>
          <a:bodyPr/>
          <a:lstStyle/>
          <a:p>
            <a:pPr fontAlgn="base"/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a popular multi-user multitasking operating system originally designed for mainframe computer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the process of copying data from the backup media to a hard disk after a failure has been fixed</a:t>
            </a:r>
            <a:endParaRPr lang="en-US" dirty="0"/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</a:t>
            </a:r>
            <a:r>
              <a:rPr lang="en-US" dirty="0"/>
              <a:t>In computer architecture, used to speed up the processing of computer programs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Thuy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dirty="0">
                <a:solidFill>
                  <a:schemeClr val="tx1"/>
                </a:solidFill>
              </a:rPr>
              <a:t>a small, relatively inexpensive computer with a microprocessor as its central processing </a:t>
            </a:r>
            <a:r>
              <a:rPr lang="en-US" dirty="0" smtClean="0">
                <a:solidFill>
                  <a:schemeClr val="tx1"/>
                </a:solidFill>
              </a:rPr>
              <a:t>unit. What is it?</a:t>
            </a:r>
          </a:p>
          <a:p>
            <a:pPr fontAlgn="base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13206" y="2069204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Microcomputers</a:t>
            </a:r>
            <a:endParaRPr lang="en-US" sz="2400" b="1" dirty="0">
              <a:latin typeface="+mj-lt"/>
            </a:endParaRP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845568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DOS</a:t>
            </a:r>
            <a:endParaRPr lang="en-US" sz="32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34674" y="1979105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Unix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74392" y="5404270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Upgrade</a:t>
            </a:r>
            <a:endParaRPr lang="en-US" sz="36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62343" y="5438058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+mj-lt"/>
              </a:rPr>
              <a:t>Register</a:t>
            </a:r>
            <a:endParaRPr lang="en-US" sz="44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204971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restoring</a:t>
            </a:r>
            <a:endParaRPr lang="en-US" sz="6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1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92210" y="2917848"/>
            <a:ext cx="4169539" cy="3784830"/>
          </a:xfrm>
        </p:spPr>
        <p:txBody>
          <a:bodyPr/>
          <a:lstStyle/>
          <a:p>
            <a:r>
              <a:rPr lang="en-US" dirty="0" err="1" smtClean="0"/>
              <a:t>Thuy</a:t>
            </a:r>
            <a:r>
              <a:rPr lang="en-US" dirty="0"/>
              <a:t>: fill in the </a:t>
            </a:r>
            <a:r>
              <a:rPr lang="en-US" dirty="0" smtClean="0"/>
              <a:t>blank.</a:t>
            </a:r>
          </a:p>
          <a:p>
            <a:r>
              <a:rPr lang="en-US" dirty="0" smtClean="0"/>
              <a:t>A </a:t>
            </a:r>
            <a:r>
              <a:rPr lang="en-US" dirty="0"/>
              <a:t>processor in a computer running Windows has two different modes: </a:t>
            </a:r>
            <a:r>
              <a:rPr lang="en-US" dirty="0" smtClean="0"/>
              <a:t>…………… and </a:t>
            </a:r>
            <a:r>
              <a:rPr lang="en-US" dirty="0"/>
              <a:t>kernel mode</a:t>
            </a:r>
            <a:r>
              <a:rPr lang="en-US" dirty="0" smtClean="0"/>
              <a:t>.</a:t>
            </a:r>
          </a:p>
          <a:p>
            <a:endParaRPr lang="en-ZA" sz="2000" dirty="0"/>
          </a:p>
        </p:txBody>
      </p:sp>
      <p:sp>
        <p:nvSpPr>
          <p:cNvPr id="7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63603" y="109774"/>
            <a:ext cx="2675626" cy="2867349"/>
          </a:xfrm>
        </p:spPr>
        <p:txBody>
          <a:bodyPr/>
          <a:lstStyle/>
          <a:p>
            <a:pPr fontAlgn="base"/>
            <a:r>
              <a:rPr lang="en-US" sz="2000" dirty="0" err="1" smtClean="0"/>
              <a:t>Khanh</a:t>
            </a:r>
            <a:r>
              <a:rPr lang="en-US" sz="2000" dirty="0" smtClean="0"/>
              <a:t>: </a:t>
            </a:r>
            <a:r>
              <a:rPr lang="en-US" dirty="0"/>
              <a:t>The most common operating system for </a:t>
            </a:r>
            <a:r>
              <a:rPr lang="en-US" dirty="0" smtClean="0"/>
              <a:t>PCs</a:t>
            </a:r>
          </a:p>
          <a:p>
            <a:pPr fontAlgn="base"/>
            <a:endParaRPr lang="en-US" sz="2000" dirty="0"/>
          </a:p>
        </p:txBody>
      </p:sp>
      <p:sp>
        <p:nvSpPr>
          <p:cNvPr id="7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9229" y="80878"/>
            <a:ext cx="3044371" cy="2872816"/>
          </a:xfrm>
        </p:spPr>
        <p:txBody>
          <a:bodyPr/>
          <a:lstStyle/>
          <a:p>
            <a:pPr fontAlgn="base"/>
            <a:r>
              <a:rPr lang="en-US" sz="2000" dirty="0" err="1" smtClean="0"/>
              <a:t>Danh</a:t>
            </a:r>
            <a:r>
              <a:rPr lang="en-US" sz="2000" dirty="0" smtClean="0"/>
              <a:t>: </a:t>
            </a:r>
            <a:r>
              <a:rPr lang="en-US" dirty="0"/>
              <a:t>It is part of the GNU project and part of the  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smtClean="0"/>
              <a:t>movement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76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076" y="52835"/>
            <a:ext cx="2828580" cy="2973197"/>
          </a:xfrm>
        </p:spPr>
        <p:txBody>
          <a:bodyPr/>
          <a:lstStyle/>
          <a:p>
            <a:r>
              <a:rPr lang="en-US" dirty="0"/>
              <a:t>An operating system that runs on Palm handhelds and other </a:t>
            </a:r>
            <a:r>
              <a:rPr lang="en-US" dirty="0" err="1"/>
              <a:t>thirdy</a:t>
            </a:r>
            <a:r>
              <a:rPr lang="en-US" dirty="0"/>
              <a:t> party </a:t>
            </a:r>
            <a:r>
              <a:rPr lang="en-US" dirty="0" smtClean="0"/>
              <a:t>devices</a:t>
            </a:r>
          </a:p>
          <a:p>
            <a:endParaRPr lang="en-ZA" sz="2000" dirty="0"/>
          </a:p>
        </p:txBody>
      </p:sp>
      <p:sp>
        <p:nvSpPr>
          <p:cNvPr id="78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9253" y="3230648"/>
            <a:ext cx="3685017" cy="3436184"/>
          </a:xfrm>
        </p:spPr>
        <p:txBody>
          <a:bodyPr/>
          <a:lstStyle/>
          <a:p>
            <a:r>
              <a:rPr lang="en-US" sz="2000" dirty="0" smtClean="0"/>
              <a:t>Dung: </a:t>
            </a:r>
            <a:r>
              <a:rPr lang="en-US" dirty="0"/>
              <a:t>the physical and electronic parts of a computer, rather than the instructions it follows</a:t>
            </a:r>
            <a:br>
              <a:rPr lang="en-US" dirty="0"/>
            </a:br>
            <a:endParaRPr lang="en-US" sz="2000" dirty="0"/>
          </a:p>
          <a:p>
            <a:endParaRPr lang="en-ZA" sz="2000" dirty="0"/>
          </a:p>
        </p:txBody>
      </p:sp>
      <p:sp>
        <p:nvSpPr>
          <p:cNvPr id="8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83600" y="0"/>
            <a:ext cx="3535783" cy="2947671"/>
          </a:xfrm>
        </p:spPr>
        <p:txBody>
          <a:bodyPr/>
          <a:lstStyle/>
          <a:p>
            <a:r>
              <a:rPr lang="en-US" dirty="0"/>
              <a:t>the term usually used in the PC to refer to extensions to the operating system </a:t>
            </a:r>
            <a:endParaRPr lang="en-US" dirty="0" smtClean="0"/>
          </a:p>
          <a:p>
            <a:endParaRPr lang="en-US" sz="2000" dirty="0"/>
          </a:p>
        </p:txBody>
      </p:sp>
      <p:sp>
        <p:nvSpPr>
          <p:cNvPr id="8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39689" y="2933997"/>
            <a:ext cx="3857634" cy="373283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4612911" y="4665734"/>
            <a:ext cx="2810516" cy="1299512"/>
          </a:xfrm>
        </p:spPr>
        <p:txBody>
          <a:bodyPr/>
          <a:lstStyle/>
          <a:p>
            <a:r>
              <a:rPr lang="en-US" sz="3200" dirty="0"/>
              <a:t>User mode</a:t>
            </a:r>
            <a:endParaRPr lang="en-US" sz="3200" dirty="0"/>
          </a:p>
        </p:txBody>
      </p:sp>
      <p:sp>
        <p:nvSpPr>
          <p:cNvPr id="91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66503" y="4766805"/>
            <a:ext cx="2810516" cy="1299512"/>
          </a:xfrm>
        </p:spPr>
        <p:txBody>
          <a:bodyPr/>
          <a:lstStyle/>
          <a:p>
            <a:r>
              <a:rPr lang="en-US" sz="2800" dirty="0"/>
              <a:t>hardware device</a:t>
            </a:r>
            <a:endParaRPr lang="en-US" sz="1000" dirty="0"/>
          </a:p>
        </p:txBody>
      </p:sp>
      <p:sp>
        <p:nvSpPr>
          <p:cNvPr id="92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7097" y="1259590"/>
            <a:ext cx="2810516" cy="1299512"/>
          </a:xfrm>
        </p:spPr>
        <p:txBody>
          <a:bodyPr/>
          <a:lstStyle/>
          <a:p>
            <a:r>
              <a:rPr lang="en-US" sz="2800" dirty="0"/>
              <a:t>Palm OS</a:t>
            </a:r>
            <a:endParaRPr lang="en-US" sz="1000" dirty="0"/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708642" y="989101"/>
            <a:ext cx="2810516" cy="1299512"/>
          </a:xfrm>
        </p:spPr>
        <p:txBody>
          <a:bodyPr/>
          <a:lstStyle/>
          <a:p>
            <a:r>
              <a:rPr lang="en-US" sz="2400" dirty="0"/>
              <a:t>Window</a:t>
            </a:r>
            <a:endParaRPr lang="en-US" sz="2400" dirty="0"/>
          </a:p>
        </p:txBody>
      </p:sp>
      <p:sp>
        <p:nvSpPr>
          <p:cNvPr id="94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554829" y="1179008"/>
            <a:ext cx="2810516" cy="1299512"/>
          </a:xfrm>
        </p:spPr>
        <p:txBody>
          <a:bodyPr/>
          <a:lstStyle/>
          <a:p>
            <a:r>
              <a:rPr lang="en-US" sz="3600" dirty="0"/>
              <a:t>Gnome</a:t>
            </a:r>
            <a:endParaRPr lang="en-US" sz="1200" dirty="0"/>
          </a:p>
        </p:txBody>
      </p:sp>
      <p:sp>
        <p:nvSpPr>
          <p:cNvPr id="9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863248" y="1097600"/>
            <a:ext cx="2810516" cy="1299512"/>
          </a:xfrm>
        </p:spPr>
        <p:txBody>
          <a:bodyPr/>
          <a:lstStyle/>
          <a:p>
            <a:r>
              <a:rPr lang="en-US" sz="3200" dirty="0"/>
              <a:t>drivers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354" y="3972946"/>
            <a:ext cx="2762526" cy="2202020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Duy</a:t>
            </a:r>
            <a:r>
              <a:rPr lang="en-US" dirty="0" smtClean="0"/>
              <a:t>: </a:t>
            </a:r>
            <a:r>
              <a:rPr lang="en-US" dirty="0"/>
              <a:t>A card that provides the ability for the computer to run a program that was designed for a different operating system.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03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resources</a:t>
            </a:r>
            <a:endParaRPr lang="en-ZA" dirty="0"/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203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/>
              <a:t>Dung: </a:t>
            </a:r>
            <a:r>
              <a:rPr lang="en-US" dirty="0"/>
              <a:t>the program that you put into a computer to make it do particular jobs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4" y="3252947"/>
            <a:ext cx="276252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personal firewall</a:t>
            </a:r>
            <a:endParaRPr lang="en-ZA" dirty="0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9714" y="3972946"/>
            <a:ext cx="2762526" cy="2202020"/>
          </a:xfrm>
        </p:spPr>
        <p:txBody>
          <a:bodyPr lIns="137160" rIns="137160"/>
          <a:lstStyle/>
          <a:p>
            <a:pPr marL="0" indent="0" algn="ctr">
              <a:buNone/>
            </a:pPr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application which control network traffic to and from computer allow and deny communication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97394" y="3972946"/>
            <a:ext cx="2762526" cy="2202020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61" y="378240"/>
            <a:ext cx="3880018" cy="520288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Supervisor mode</a:t>
            </a:r>
            <a:endParaRPr lang="en-ZA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1760" y="905387"/>
            <a:ext cx="3880019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Thuy</a:t>
            </a:r>
            <a:r>
              <a:rPr lang="en-US" dirty="0" smtClean="0"/>
              <a:t>: It is </a:t>
            </a:r>
            <a:r>
              <a:rPr lang="en-US" dirty="0"/>
              <a:t>a mode of execution in a device in which all instructions, including privileged ones, can be performed by the </a:t>
            </a:r>
            <a:r>
              <a:rPr lang="en-US" dirty="0" smtClean="0"/>
              <a:t>processor. What’s type of mode ?</a:t>
            </a:r>
            <a:endParaRPr lang="en-US" dirty="0"/>
          </a:p>
          <a:p>
            <a:pPr marL="0" indent="0" algn="ctr" fontAlgn="base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3967" y="905386"/>
            <a:ext cx="3710994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Is the suffix at the end of a file name that indicates what type of file it is.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173" y="387827"/>
            <a:ext cx="3782486" cy="5175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Linux</a:t>
            </a:r>
            <a:endParaRPr lang="en-ZA" dirty="0"/>
          </a:p>
        </p:txBody>
      </p:sp>
      <p:sp>
        <p:nvSpPr>
          <p:cNvPr id="51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36173" y="905386"/>
            <a:ext cx="3782486" cy="2020694"/>
          </a:xfrm>
        </p:spPr>
        <p:txBody>
          <a:bodyPr lIns="137160" rIns="137160"/>
          <a:lstStyle/>
          <a:p>
            <a:pPr marL="0" indent="0" algn="ctr" fontAlgn="base">
              <a:buNone/>
            </a:pPr>
            <a:r>
              <a:rPr lang="en-US" dirty="0" err="1" smtClean="0"/>
              <a:t>Danh</a:t>
            </a:r>
            <a:r>
              <a:rPr lang="en-US" dirty="0" smtClean="0"/>
              <a:t>: </a:t>
            </a:r>
            <a:r>
              <a:rPr lang="en-US" dirty="0"/>
              <a:t>The name of a computer operating system is also the kernel name of the operating system</a:t>
            </a:r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3967" y="378240"/>
            <a:ext cx="3710994" cy="527145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File extension</a:t>
            </a:r>
            <a:endParaRPr lang="en-ZA" dirty="0"/>
          </a:p>
        </p:txBody>
      </p:sp>
      <p:sp>
        <p:nvSpPr>
          <p:cNvPr id="5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1760" y="3252948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Emulation </a:t>
            </a:r>
            <a:r>
              <a:rPr lang="en-US" dirty="0" smtClean="0"/>
              <a:t>Card</a:t>
            </a:r>
            <a:endParaRPr lang="en-ZA" dirty="0"/>
          </a:p>
        </p:txBody>
      </p:sp>
      <p:sp>
        <p:nvSpPr>
          <p:cNvPr id="57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94800" y="3287013"/>
            <a:ext cx="276512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201824" y="334660"/>
            <a:ext cx="3954834" cy="250749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043416" y="1782532"/>
            <a:ext cx="1347173" cy="169565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578" y="2191542"/>
            <a:ext cx="3364957" cy="22456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153649" y="3271328"/>
            <a:ext cx="2954789" cy="395051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994450" flipV="1">
            <a:off x="-98095" y="2593311"/>
            <a:ext cx="1835655" cy="1337779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3649" y="3271329"/>
            <a:ext cx="2738730" cy="2979288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dirty="0"/>
              <a:t>A collection of information that determines which files you can access and which settings you use</a:t>
            </a:r>
            <a:r>
              <a:rPr lang="en-US" dirty="0" smtClean="0"/>
              <a:t>.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296528" y="3386840"/>
            <a:ext cx="2597393" cy="66134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4162435" y="313475"/>
            <a:ext cx="4177279" cy="2932825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188483" y="313476"/>
            <a:ext cx="3871831" cy="2528682"/>
          </a:xfrm>
        </p:spPr>
        <p:txBody>
          <a:bodyPr/>
          <a:lstStyle/>
          <a:p>
            <a:pPr fontAlgn="base"/>
            <a:r>
              <a:rPr lang="en-US" dirty="0" err="1" smtClean="0"/>
              <a:t>Khanh</a:t>
            </a:r>
            <a:r>
              <a:rPr lang="en-US" dirty="0" smtClean="0"/>
              <a:t>: </a:t>
            </a:r>
            <a:r>
              <a:rPr lang="en-US" dirty="0"/>
              <a:t>The concurrent execution of two or more tasks by a processor.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4388297" y="418998"/>
            <a:ext cx="3672017" cy="445407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46307" y="6359443"/>
            <a:ext cx="420000" cy="421200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26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8290193" y="313477"/>
            <a:ext cx="3953672" cy="2932823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1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60128" y="313477"/>
            <a:ext cx="3761983" cy="2528681"/>
          </a:xfrm>
        </p:spPr>
        <p:txBody>
          <a:bodyPr/>
          <a:lstStyle/>
          <a:p>
            <a:pPr fontAlgn="base"/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/>
              <a:t>the largest computer company in the world.it launched the first personal computer called the IBM PC which quickly became the </a:t>
            </a:r>
            <a:r>
              <a:rPr lang="en-US" dirty="0" smtClean="0"/>
              <a:t>standard</a:t>
            </a:r>
            <a:endParaRPr lang="en-US" dirty="0"/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8433073" y="428989"/>
            <a:ext cx="3475456" cy="457667"/>
            <a:chOff x="4468052" y="3707170"/>
            <a:chExt cx="3358880" cy="432000"/>
          </a:xfrm>
        </p:grpSpPr>
        <p:sp>
          <p:nvSpPr>
            <p:cNvPr id="35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37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52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9702" y="3112310"/>
            <a:ext cx="2754284" cy="3113850"/>
          </a:xfrm>
        </p:spPr>
        <p:txBody>
          <a:bodyPr/>
          <a:lstStyle/>
          <a:p>
            <a:r>
              <a:rPr lang="en-US" dirty="0" err="1" smtClean="0"/>
              <a:t>Dat</a:t>
            </a:r>
            <a:r>
              <a:rPr lang="en-US" dirty="0" smtClean="0"/>
              <a:t>: </a:t>
            </a:r>
            <a:r>
              <a:rPr lang="en-US" dirty="0"/>
              <a:t>allow shared file and printer access among multiple computer in a network to enable the sharing of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6326665" y="3167589"/>
            <a:ext cx="2612143" cy="741596"/>
            <a:chOff x="8401320" y="1942266"/>
            <a:chExt cx="3358880" cy="432000"/>
          </a:xfrm>
        </p:grpSpPr>
        <p:sp>
          <p:nvSpPr>
            <p:cNvPr id="55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56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58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3221316" y="3101399"/>
            <a:ext cx="3184872" cy="4307536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9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37026" y="3006787"/>
            <a:ext cx="2795549" cy="3248539"/>
          </a:xfrm>
        </p:spPr>
        <p:txBody>
          <a:bodyPr/>
          <a:lstStyle/>
          <a:p>
            <a:r>
              <a:rPr lang="en-US" dirty="0" smtClean="0"/>
              <a:t>Dung: </a:t>
            </a:r>
            <a:r>
              <a:rPr lang="en-US" dirty="0"/>
              <a:t>Is the central component of most computer operating </a:t>
            </a:r>
            <a:r>
              <a:rPr lang="en-US" dirty="0" err="1"/>
              <a:t>systems,it</a:t>
            </a:r>
            <a:r>
              <a:rPr lang="en-US" dirty="0"/>
              <a:t> is responsible for managing system resources</a:t>
            </a:r>
            <a:br>
              <a:rPr lang="en-US" dirty="0"/>
            </a:b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287976" y="3112310"/>
            <a:ext cx="2651277" cy="721108"/>
            <a:chOff x="582750" y="1942266"/>
            <a:chExt cx="3358880" cy="432000"/>
          </a:xfrm>
        </p:grpSpPr>
        <p:sp>
          <p:nvSpPr>
            <p:cNvPr id="62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63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5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9175156" y="2892049"/>
            <a:ext cx="2991151" cy="3783071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6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6562" y="2963501"/>
            <a:ext cx="2795549" cy="3248539"/>
          </a:xfrm>
        </p:spPr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67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9377512" y="3069024"/>
            <a:ext cx="2651277" cy="721108"/>
            <a:chOff x="582750" y="1942266"/>
            <a:chExt cx="3358880" cy="432000"/>
          </a:xfrm>
        </p:grpSpPr>
        <p:sp>
          <p:nvSpPr>
            <p:cNvPr id="69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0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73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1823" y="284958"/>
            <a:ext cx="3665652" cy="2557200"/>
          </a:xfrm>
        </p:spPr>
        <p:txBody>
          <a:bodyPr/>
          <a:lstStyle/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Thuy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……………………….........is </a:t>
            </a:r>
            <a:r>
              <a:rPr lang="en-US" dirty="0">
                <a:solidFill>
                  <a:schemeClr val="tx1"/>
                </a:solidFill>
              </a:rPr>
              <a:t>a text file version of a computer program or software that contains instructions that the computer follows to do something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314549" y="344527"/>
            <a:ext cx="3523857" cy="445391"/>
            <a:chOff x="545819" y="1843821"/>
            <a:chExt cx="3404656" cy="458367"/>
          </a:xfrm>
        </p:grpSpPr>
        <p:sp>
          <p:nvSpPr>
            <p:cNvPr id="75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45819" y="1843821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76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67060" y="1870188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97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70349" y="641851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source </a:t>
            </a:r>
            <a:r>
              <a:rPr lang="en-US" sz="2400" b="1" dirty="0" smtClean="0"/>
              <a:t>code</a:t>
            </a:r>
            <a:endParaRPr lang="en-US" sz="3200" b="1" dirty="0">
              <a:latin typeface="+mj-lt"/>
            </a:endParaRPr>
          </a:p>
        </p:txBody>
      </p:sp>
      <p:sp>
        <p:nvSpPr>
          <p:cNvPr id="98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4563993" y="1845568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+mj-lt"/>
              </a:rPr>
              <a:t>Multitasking</a:t>
            </a:r>
            <a:endParaRPr lang="en-US" sz="4800" b="1" dirty="0">
              <a:latin typeface="+mj-lt"/>
            </a:endParaRPr>
          </a:p>
        </p:txBody>
      </p:sp>
      <p:sp>
        <p:nvSpPr>
          <p:cNvPr id="99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8647366" y="2010665"/>
            <a:ext cx="3098941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International Business Machines</a:t>
            </a:r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74392" y="5404270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Administrative Account</a:t>
            </a:r>
            <a:endParaRPr lang="en-US" sz="4400" b="1" dirty="0">
              <a:latin typeface="+mj-lt"/>
            </a:endParaRPr>
          </a:p>
        </p:txBody>
      </p:sp>
      <p:sp>
        <p:nvSpPr>
          <p:cNvPr id="101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3362343" y="5554187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kernel</a:t>
            </a:r>
            <a:endParaRPr lang="en-US" sz="6000" b="1" dirty="0">
              <a:latin typeface="+mj-lt"/>
            </a:endParaRPr>
          </a:p>
        </p:txBody>
      </p:sp>
      <p:sp>
        <p:nvSpPr>
          <p:cNvPr id="102" name="Text Placeholder 89"/>
          <p:cNvSpPr>
            <a:spLocks noGrp="1"/>
          </p:cNvSpPr>
          <p:nvPr>
            <p:ph type="body" sz="quarter" idx="4294967295"/>
          </p:nvPr>
        </p:nvSpPr>
        <p:spPr>
          <a:xfrm>
            <a:off x="6490478" y="5529248"/>
            <a:ext cx="2344913" cy="64854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network</a:t>
            </a:r>
            <a:endParaRPr lang="en-US" sz="8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82634" y="2877080"/>
            <a:ext cx="3394687" cy="3656072"/>
          </a:xfrm>
        </p:spPr>
        <p:txBody>
          <a:bodyPr/>
          <a:lstStyle/>
          <a:p>
            <a:r>
              <a:rPr lang="en-US" sz="2000" dirty="0" err="1" smtClean="0"/>
              <a:t>Thuy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chemeClr val="tx1"/>
                </a:solidFill>
              </a:rPr>
              <a:t>In computer programming, this is a program statement that has been translated or compiled into machine </a:t>
            </a:r>
            <a:r>
              <a:rPr lang="en-US" sz="2000" dirty="0" smtClean="0">
                <a:solidFill>
                  <a:schemeClr val="tx1"/>
                </a:solidFill>
              </a:rPr>
              <a:t>language.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ZA" sz="2000" b="1" dirty="0"/>
          </a:p>
        </p:txBody>
      </p:sp>
      <p:sp>
        <p:nvSpPr>
          <p:cNvPr id="7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33290" y="9731"/>
            <a:ext cx="3708318" cy="2867349"/>
          </a:xfrm>
        </p:spPr>
        <p:txBody>
          <a:bodyPr/>
          <a:lstStyle/>
          <a:p>
            <a:pPr fontAlgn="base"/>
            <a:r>
              <a:rPr lang="en-US" dirty="0" smtClean="0"/>
              <a:t>Dung: The </a:t>
            </a:r>
            <a:r>
              <a:rPr lang="en-US" dirty="0"/>
              <a:t> main part of a computer, which contains the </a:t>
            </a:r>
            <a:r>
              <a:rPr lang="en-US" dirty="0" err="1"/>
              <a:t>cpu</a:t>
            </a:r>
            <a:r>
              <a:rPr lang="en-US" dirty="0"/>
              <a:t> .The part of  a computer that controls all the other </a:t>
            </a:r>
            <a:r>
              <a:rPr lang="en-US" dirty="0" smtClean="0"/>
              <a:t>part</a:t>
            </a:r>
          </a:p>
          <a:p>
            <a:pPr fontAlgn="base"/>
            <a:endParaRPr lang="en-US" sz="2000" dirty="0"/>
          </a:p>
        </p:txBody>
      </p:sp>
      <p:sp>
        <p:nvSpPr>
          <p:cNvPr id="7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5751" y="9731"/>
            <a:ext cx="2901872" cy="2872816"/>
          </a:xfrm>
        </p:spPr>
        <p:txBody>
          <a:bodyPr/>
          <a:lstStyle/>
          <a:p>
            <a:pPr fontAlgn="base"/>
            <a:r>
              <a:rPr lang="en-US" sz="2000" dirty="0" err="1" smtClean="0"/>
              <a:t>Danh</a:t>
            </a:r>
            <a:r>
              <a:rPr lang="en-US" sz="2000" dirty="0" smtClean="0"/>
              <a:t>: </a:t>
            </a:r>
            <a:r>
              <a:rPr lang="en-US" dirty="0"/>
              <a:t>Divide the user's logical memory into parts from the memory </a:t>
            </a:r>
            <a:r>
              <a:rPr lang="en-US" dirty="0" smtClean="0"/>
              <a:t>pool</a:t>
            </a:r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76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316" y="178355"/>
            <a:ext cx="4287324" cy="2544525"/>
          </a:xfrm>
        </p:spPr>
        <p:txBody>
          <a:bodyPr/>
          <a:lstStyle/>
          <a:p>
            <a:pPr fontAlgn="base"/>
            <a:r>
              <a:rPr lang="en-US" sz="2000" dirty="0" err="1" smtClean="0"/>
              <a:t>Duy</a:t>
            </a:r>
            <a:r>
              <a:rPr lang="en-US" sz="2000" dirty="0" smtClean="0"/>
              <a:t>: </a:t>
            </a:r>
            <a:r>
              <a:rPr lang="en-US" dirty="0"/>
              <a:t>a person who maintains a computer server network, including patches, upgrades, and security related </a:t>
            </a:r>
            <a:r>
              <a:rPr lang="en-US" dirty="0" smtClean="0"/>
              <a:t>duties</a:t>
            </a:r>
            <a:endParaRPr lang="en-US" sz="2000" dirty="0"/>
          </a:p>
          <a:p>
            <a:endParaRPr lang="en-ZA" sz="2000" dirty="0"/>
          </a:p>
        </p:txBody>
      </p:sp>
      <p:sp>
        <p:nvSpPr>
          <p:cNvPr id="78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95" y="2877080"/>
            <a:ext cx="2805638" cy="3683619"/>
          </a:xfrm>
        </p:spPr>
        <p:txBody>
          <a:bodyPr/>
          <a:lstStyle/>
          <a:p>
            <a:r>
              <a:rPr lang="en-US" dirty="0" err="1" smtClean="0"/>
              <a:t>Khanh</a:t>
            </a:r>
            <a:r>
              <a:rPr lang="en-US" dirty="0" smtClean="0"/>
              <a:t>: A </a:t>
            </a:r>
            <a:r>
              <a:rPr lang="en-US" dirty="0"/>
              <a:t>software toolkit for Unix systems underlying numerous GUI window managers including KDE and </a:t>
            </a:r>
            <a:r>
              <a:rPr lang="en-US" dirty="0" smtClean="0"/>
              <a:t>Gnome</a:t>
            </a:r>
            <a:endParaRPr lang="en-ZA" sz="2000" dirty="0"/>
          </a:p>
        </p:txBody>
      </p:sp>
      <p:sp>
        <p:nvSpPr>
          <p:cNvPr id="80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675657" y="3031280"/>
            <a:ext cx="2771094" cy="3453181"/>
          </a:xfrm>
        </p:spPr>
        <p:txBody>
          <a:bodyPr/>
          <a:lstStyle/>
          <a:p>
            <a:r>
              <a:rPr lang="en-US" sz="2000" dirty="0" err="1" smtClean="0"/>
              <a:t>Dat</a:t>
            </a:r>
            <a:r>
              <a:rPr lang="en-US" sz="2000" dirty="0" smtClean="0"/>
              <a:t>: </a:t>
            </a:r>
            <a:r>
              <a:rPr lang="en-US" dirty="0"/>
              <a:t>devices that operating systems are designed to use on a generic basic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39689" y="2933997"/>
            <a:ext cx="3857634" cy="373283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2874719" y="4894779"/>
            <a:ext cx="2810516" cy="1299512"/>
          </a:xfrm>
        </p:spPr>
        <p:txBody>
          <a:bodyPr/>
          <a:lstStyle/>
          <a:p>
            <a:r>
              <a:rPr lang="en-US" sz="2800" dirty="0"/>
              <a:t>command</a:t>
            </a:r>
            <a:endParaRPr lang="en-US" sz="2800" dirty="0"/>
          </a:p>
        </p:txBody>
      </p:sp>
      <p:sp>
        <p:nvSpPr>
          <p:cNvPr id="91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0895" y="4980808"/>
            <a:ext cx="2810516" cy="1299512"/>
          </a:xfrm>
        </p:spPr>
        <p:txBody>
          <a:bodyPr/>
          <a:lstStyle/>
          <a:p>
            <a:r>
              <a:rPr lang="en-US" sz="2800" dirty="0"/>
              <a:t>X</a:t>
            </a:r>
            <a:endParaRPr lang="en-US" sz="2800" dirty="0"/>
          </a:p>
        </p:txBody>
      </p:sp>
      <p:sp>
        <p:nvSpPr>
          <p:cNvPr id="92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09720" y="1081891"/>
            <a:ext cx="2810516" cy="1299512"/>
          </a:xfrm>
        </p:spPr>
        <p:txBody>
          <a:bodyPr/>
          <a:lstStyle/>
          <a:p>
            <a:r>
              <a:rPr lang="en-US" sz="1800" dirty="0" err="1"/>
              <a:t>sysadmin</a:t>
            </a:r>
            <a:r>
              <a:rPr lang="en-US" sz="1800" dirty="0"/>
              <a:t> (system administrator)</a:t>
            </a:r>
            <a:endParaRPr lang="en-US" sz="700" dirty="0"/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4936493" y="1094394"/>
            <a:ext cx="2810516" cy="1299512"/>
          </a:xfrm>
        </p:spPr>
        <p:txBody>
          <a:bodyPr/>
          <a:lstStyle/>
          <a:p>
            <a:r>
              <a:rPr lang="en-US" sz="2400" dirty="0"/>
              <a:t>motherboard</a:t>
            </a:r>
            <a:endParaRPr lang="en-US" sz="900" dirty="0"/>
          </a:p>
        </p:txBody>
      </p:sp>
      <p:sp>
        <p:nvSpPr>
          <p:cNvPr id="94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8670401" y="1253938"/>
            <a:ext cx="2552573" cy="1299512"/>
          </a:xfrm>
        </p:spPr>
        <p:txBody>
          <a:bodyPr/>
          <a:lstStyle/>
          <a:p>
            <a:r>
              <a:rPr lang="en-US" sz="2400" dirty="0"/>
              <a:t>Virtual memory</a:t>
            </a:r>
            <a:endParaRPr lang="en-US" sz="1000" dirty="0"/>
          </a:p>
        </p:txBody>
      </p:sp>
      <p:sp>
        <p:nvSpPr>
          <p:cNvPr id="95" name="Text Placeholder 89"/>
          <p:cNvSpPr>
            <a:spLocks noGrp="1"/>
          </p:cNvSpPr>
          <p:nvPr>
            <p:ph type="body" sz="quarter" idx="30"/>
          </p:nvPr>
        </p:nvSpPr>
        <p:spPr>
          <a:xfrm>
            <a:off x="5685235" y="4808750"/>
            <a:ext cx="2810516" cy="1299512"/>
          </a:xfrm>
        </p:spPr>
        <p:txBody>
          <a:bodyPr/>
          <a:lstStyle/>
          <a:p>
            <a:r>
              <a:rPr lang="en-US" sz="2400" dirty="0"/>
              <a:t>logical </a:t>
            </a:r>
            <a:endParaRPr lang="en-US" sz="2400" dirty="0" smtClean="0"/>
          </a:p>
          <a:p>
            <a:r>
              <a:rPr lang="en-US" sz="2400" dirty="0" smtClean="0"/>
              <a:t>device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75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1287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Tahoma</vt:lpstr>
      <vt:lpstr>Times New Roman</vt:lpstr>
      <vt:lpstr>Office Theme</vt:lpstr>
      <vt:lpstr>Operating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2018-10-17T13:21:02Z</dcterms:created>
  <dcterms:modified xsi:type="dcterms:W3CDTF">2018-10-17T15:40:52Z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