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 T. M. Huynh" initials="QTMH" lastIdx="1" clrIdx="0">
    <p:extLst>
      <p:ext uri="{19B8F6BF-5375-455C-9EA6-DF929625EA0E}">
        <p15:presenceInfo xmlns:p15="http://schemas.microsoft.com/office/powerpoint/2012/main" userId="5f0fea645e6c9c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1E738-7A2A-4C83-A3CF-96BEBDFB0ABE}"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49BEB-8D8E-4B2F-864A-F7EDA126E55C}" type="slidenum">
              <a:rPr lang="en-US" smtClean="0"/>
              <a:t>‹#›</a:t>
            </a:fld>
            <a:endParaRPr lang="en-US"/>
          </a:p>
        </p:txBody>
      </p:sp>
    </p:spTree>
    <p:extLst>
      <p:ext uri="{BB962C8B-B14F-4D97-AF65-F5344CB8AC3E}">
        <p14:creationId xmlns:p14="http://schemas.microsoft.com/office/powerpoint/2010/main" val="1314360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7BDD-FC45-4B70-9F1F-61DB23410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D1E21-F4A0-429E-B58F-F7B64E111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49D092-C0FA-48EA-8410-69FB99A841BE}"/>
              </a:ext>
            </a:extLst>
          </p:cNvPr>
          <p:cNvSpPr>
            <a:spLocks noGrp="1"/>
          </p:cNvSpPr>
          <p:nvPr>
            <p:ph type="dt" sz="half" idx="10"/>
          </p:nvPr>
        </p:nvSpPr>
        <p:spPr/>
        <p:txBody>
          <a:bodyPr/>
          <a:lstStyle/>
          <a:p>
            <a:fld id="{E516BD16-8693-44B9-B72A-66B89DE1A6ED}" type="datetimeFigureOut">
              <a:rPr lang="en-US" smtClean="0"/>
              <a:t>10/31/2018</a:t>
            </a:fld>
            <a:endParaRPr lang="en-US"/>
          </a:p>
        </p:txBody>
      </p:sp>
      <p:sp>
        <p:nvSpPr>
          <p:cNvPr id="5" name="Footer Placeholder 4">
            <a:extLst>
              <a:ext uri="{FF2B5EF4-FFF2-40B4-BE49-F238E27FC236}">
                <a16:creationId xmlns:a16="http://schemas.microsoft.com/office/drawing/2014/main" id="{F1AB1191-1DF9-4F34-9D99-1F84F613EB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16BCF-E9A4-4626-B550-563FB0BD3A5B}"/>
              </a:ext>
            </a:extLst>
          </p:cNvPr>
          <p:cNvSpPr>
            <a:spLocks noGrp="1"/>
          </p:cNvSpPr>
          <p:nvPr>
            <p:ph type="sldNum" sz="quarter" idx="12"/>
          </p:nvPr>
        </p:nvSpPr>
        <p:spPr/>
        <p:txBody>
          <a:bodyPr/>
          <a:lstStyle/>
          <a:p>
            <a:fld id="{030A0E13-A2D5-4207-8501-6E48698784F7}" type="slidenum">
              <a:rPr lang="en-US" smtClean="0"/>
              <a:t>‹#›</a:t>
            </a:fld>
            <a:endParaRPr lang="en-US"/>
          </a:p>
        </p:txBody>
      </p:sp>
    </p:spTree>
    <p:extLst>
      <p:ext uri="{BB962C8B-B14F-4D97-AF65-F5344CB8AC3E}">
        <p14:creationId xmlns:p14="http://schemas.microsoft.com/office/powerpoint/2010/main" val="3809853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78C6-0AC6-4C41-B596-0933788699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1A80F6-930B-4ACA-A8FA-4B88185332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8C73B-DF1A-40BE-8FAB-575CD2338DB0}"/>
              </a:ext>
            </a:extLst>
          </p:cNvPr>
          <p:cNvSpPr>
            <a:spLocks noGrp="1"/>
          </p:cNvSpPr>
          <p:nvPr>
            <p:ph type="dt" sz="half" idx="10"/>
          </p:nvPr>
        </p:nvSpPr>
        <p:spPr/>
        <p:txBody>
          <a:bodyPr/>
          <a:lstStyle/>
          <a:p>
            <a:fld id="{E516BD16-8693-44B9-B72A-66B89DE1A6ED}" type="datetimeFigureOut">
              <a:rPr lang="en-US" smtClean="0"/>
              <a:t>10/31/2018</a:t>
            </a:fld>
            <a:endParaRPr lang="en-US"/>
          </a:p>
        </p:txBody>
      </p:sp>
      <p:sp>
        <p:nvSpPr>
          <p:cNvPr id="5" name="Footer Placeholder 4">
            <a:extLst>
              <a:ext uri="{FF2B5EF4-FFF2-40B4-BE49-F238E27FC236}">
                <a16:creationId xmlns:a16="http://schemas.microsoft.com/office/drawing/2014/main" id="{56DD4E2A-50C9-4256-BDCC-009664F12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B8C4E-B745-4625-A53F-2A191D33B784}"/>
              </a:ext>
            </a:extLst>
          </p:cNvPr>
          <p:cNvSpPr>
            <a:spLocks noGrp="1"/>
          </p:cNvSpPr>
          <p:nvPr>
            <p:ph type="sldNum" sz="quarter" idx="12"/>
          </p:nvPr>
        </p:nvSpPr>
        <p:spPr/>
        <p:txBody>
          <a:bodyPr/>
          <a:lstStyle/>
          <a:p>
            <a:fld id="{030A0E13-A2D5-4207-8501-6E48698784F7}" type="slidenum">
              <a:rPr lang="en-US" smtClean="0"/>
              <a:t>‹#›</a:t>
            </a:fld>
            <a:endParaRPr lang="en-US"/>
          </a:p>
        </p:txBody>
      </p:sp>
    </p:spTree>
    <p:extLst>
      <p:ext uri="{BB962C8B-B14F-4D97-AF65-F5344CB8AC3E}">
        <p14:creationId xmlns:p14="http://schemas.microsoft.com/office/powerpoint/2010/main" val="126481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A8A1A-B894-44CD-8203-2F0804DBC4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BB1DB8-ADA5-4496-BBC9-31E9C5CC78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50689-76CA-4809-9F89-871C046ACC04}"/>
              </a:ext>
            </a:extLst>
          </p:cNvPr>
          <p:cNvSpPr>
            <a:spLocks noGrp="1"/>
          </p:cNvSpPr>
          <p:nvPr>
            <p:ph type="dt" sz="half" idx="10"/>
          </p:nvPr>
        </p:nvSpPr>
        <p:spPr/>
        <p:txBody>
          <a:bodyPr/>
          <a:lstStyle/>
          <a:p>
            <a:fld id="{E516BD16-8693-44B9-B72A-66B89DE1A6ED}" type="datetimeFigureOut">
              <a:rPr lang="en-US" smtClean="0"/>
              <a:t>10/31/2018</a:t>
            </a:fld>
            <a:endParaRPr lang="en-US"/>
          </a:p>
        </p:txBody>
      </p:sp>
      <p:sp>
        <p:nvSpPr>
          <p:cNvPr id="5" name="Footer Placeholder 4">
            <a:extLst>
              <a:ext uri="{FF2B5EF4-FFF2-40B4-BE49-F238E27FC236}">
                <a16:creationId xmlns:a16="http://schemas.microsoft.com/office/drawing/2014/main" id="{ECB0980D-7EFB-4F15-9EFB-46C4D5358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672F8-9748-400D-8443-09255BF5A0EA}"/>
              </a:ext>
            </a:extLst>
          </p:cNvPr>
          <p:cNvSpPr>
            <a:spLocks noGrp="1"/>
          </p:cNvSpPr>
          <p:nvPr>
            <p:ph type="sldNum" sz="quarter" idx="12"/>
          </p:nvPr>
        </p:nvSpPr>
        <p:spPr/>
        <p:txBody>
          <a:bodyPr/>
          <a:lstStyle/>
          <a:p>
            <a:fld id="{030A0E13-A2D5-4207-8501-6E48698784F7}" type="slidenum">
              <a:rPr lang="en-US" smtClean="0"/>
              <a:t>‹#›</a:t>
            </a:fld>
            <a:endParaRPr lang="en-US"/>
          </a:p>
        </p:txBody>
      </p:sp>
    </p:spTree>
    <p:extLst>
      <p:ext uri="{BB962C8B-B14F-4D97-AF65-F5344CB8AC3E}">
        <p14:creationId xmlns:p14="http://schemas.microsoft.com/office/powerpoint/2010/main" val="2654478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0D03-7887-4B8D-B6EF-8ACCC15A7F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191ED-C7AD-4230-A6E9-070AD941A1A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F3073-1CC4-4031-A265-F9577A782CCD}"/>
              </a:ext>
            </a:extLst>
          </p:cNvPr>
          <p:cNvSpPr>
            <a:spLocks noGrp="1"/>
          </p:cNvSpPr>
          <p:nvPr>
            <p:ph type="dt" sz="half" idx="10"/>
          </p:nvPr>
        </p:nvSpPr>
        <p:spPr/>
        <p:txBody>
          <a:bodyPr/>
          <a:lstStyle/>
          <a:p>
            <a:fld id="{E516BD16-8693-44B9-B72A-66B89DE1A6ED}" type="datetimeFigureOut">
              <a:rPr lang="en-US" smtClean="0"/>
              <a:t>10/31/2018</a:t>
            </a:fld>
            <a:endParaRPr lang="en-US"/>
          </a:p>
        </p:txBody>
      </p:sp>
      <p:sp>
        <p:nvSpPr>
          <p:cNvPr id="5" name="Footer Placeholder 4">
            <a:extLst>
              <a:ext uri="{FF2B5EF4-FFF2-40B4-BE49-F238E27FC236}">
                <a16:creationId xmlns:a16="http://schemas.microsoft.com/office/drawing/2014/main" id="{AA2620DE-DFE5-4169-A838-BDF2EDC59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16F02-04AD-462B-A803-F834B1871C6A}"/>
              </a:ext>
            </a:extLst>
          </p:cNvPr>
          <p:cNvSpPr>
            <a:spLocks noGrp="1"/>
          </p:cNvSpPr>
          <p:nvPr>
            <p:ph type="sldNum" sz="quarter" idx="12"/>
          </p:nvPr>
        </p:nvSpPr>
        <p:spPr/>
        <p:txBody>
          <a:bodyPr/>
          <a:lstStyle/>
          <a:p>
            <a:fld id="{030A0E13-A2D5-4207-8501-6E48698784F7}" type="slidenum">
              <a:rPr lang="en-US" smtClean="0"/>
              <a:t>‹#›</a:t>
            </a:fld>
            <a:endParaRPr lang="en-US"/>
          </a:p>
        </p:txBody>
      </p:sp>
    </p:spTree>
    <p:extLst>
      <p:ext uri="{BB962C8B-B14F-4D97-AF65-F5344CB8AC3E}">
        <p14:creationId xmlns:p14="http://schemas.microsoft.com/office/powerpoint/2010/main" val="382720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A5CA-E504-4CD9-B715-D79104433D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5625D7-915A-4C63-8206-E4433145BA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C2A9E0-6E09-400A-800E-9248DDA6DB0C}"/>
              </a:ext>
            </a:extLst>
          </p:cNvPr>
          <p:cNvSpPr>
            <a:spLocks noGrp="1"/>
          </p:cNvSpPr>
          <p:nvPr>
            <p:ph type="dt" sz="half" idx="10"/>
          </p:nvPr>
        </p:nvSpPr>
        <p:spPr/>
        <p:txBody>
          <a:bodyPr/>
          <a:lstStyle/>
          <a:p>
            <a:fld id="{E516BD16-8693-44B9-B72A-66B89DE1A6ED}" type="datetimeFigureOut">
              <a:rPr lang="en-US" smtClean="0"/>
              <a:t>10/31/2018</a:t>
            </a:fld>
            <a:endParaRPr lang="en-US"/>
          </a:p>
        </p:txBody>
      </p:sp>
      <p:sp>
        <p:nvSpPr>
          <p:cNvPr id="5" name="Footer Placeholder 4">
            <a:extLst>
              <a:ext uri="{FF2B5EF4-FFF2-40B4-BE49-F238E27FC236}">
                <a16:creationId xmlns:a16="http://schemas.microsoft.com/office/drawing/2014/main" id="{88F1763E-1DD8-4794-B61B-A0A4FB6E3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981FD-9A75-4E0B-8825-8BDAFA98582A}"/>
              </a:ext>
            </a:extLst>
          </p:cNvPr>
          <p:cNvSpPr>
            <a:spLocks noGrp="1"/>
          </p:cNvSpPr>
          <p:nvPr>
            <p:ph type="sldNum" sz="quarter" idx="12"/>
          </p:nvPr>
        </p:nvSpPr>
        <p:spPr/>
        <p:txBody>
          <a:bodyPr/>
          <a:lstStyle/>
          <a:p>
            <a:fld id="{030A0E13-A2D5-4207-8501-6E48698784F7}" type="slidenum">
              <a:rPr lang="en-US" smtClean="0"/>
              <a:t>‹#›</a:t>
            </a:fld>
            <a:endParaRPr lang="en-US"/>
          </a:p>
        </p:txBody>
      </p:sp>
    </p:spTree>
    <p:extLst>
      <p:ext uri="{BB962C8B-B14F-4D97-AF65-F5344CB8AC3E}">
        <p14:creationId xmlns:p14="http://schemas.microsoft.com/office/powerpoint/2010/main" val="139995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DCB2-7CBD-4535-B7DF-D21F272B16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FC273-267D-43F1-B7E5-CC407EEEA7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44CD04-9E6D-456C-9A1D-F7A7CF75AD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3F346D-FE24-4E22-AC10-F8BE928CB678}"/>
              </a:ext>
            </a:extLst>
          </p:cNvPr>
          <p:cNvSpPr>
            <a:spLocks noGrp="1"/>
          </p:cNvSpPr>
          <p:nvPr>
            <p:ph type="dt" sz="half" idx="10"/>
          </p:nvPr>
        </p:nvSpPr>
        <p:spPr/>
        <p:txBody>
          <a:bodyPr/>
          <a:lstStyle/>
          <a:p>
            <a:fld id="{E516BD16-8693-44B9-B72A-66B89DE1A6ED}" type="datetimeFigureOut">
              <a:rPr lang="en-US" smtClean="0"/>
              <a:t>10/31/2018</a:t>
            </a:fld>
            <a:endParaRPr lang="en-US"/>
          </a:p>
        </p:txBody>
      </p:sp>
      <p:sp>
        <p:nvSpPr>
          <p:cNvPr id="6" name="Footer Placeholder 5">
            <a:extLst>
              <a:ext uri="{FF2B5EF4-FFF2-40B4-BE49-F238E27FC236}">
                <a16:creationId xmlns:a16="http://schemas.microsoft.com/office/drawing/2014/main" id="{09D1BD56-DE8D-47D2-99CB-0D4ED0916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BCBD6A-BA90-4F1E-A340-70D725A38B10}"/>
              </a:ext>
            </a:extLst>
          </p:cNvPr>
          <p:cNvSpPr>
            <a:spLocks noGrp="1"/>
          </p:cNvSpPr>
          <p:nvPr>
            <p:ph type="sldNum" sz="quarter" idx="12"/>
          </p:nvPr>
        </p:nvSpPr>
        <p:spPr/>
        <p:txBody>
          <a:bodyPr/>
          <a:lstStyle/>
          <a:p>
            <a:fld id="{030A0E13-A2D5-4207-8501-6E48698784F7}" type="slidenum">
              <a:rPr lang="en-US" smtClean="0"/>
              <a:t>‹#›</a:t>
            </a:fld>
            <a:endParaRPr lang="en-US"/>
          </a:p>
        </p:txBody>
      </p:sp>
    </p:spTree>
    <p:extLst>
      <p:ext uri="{BB962C8B-B14F-4D97-AF65-F5344CB8AC3E}">
        <p14:creationId xmlns:p14="http://schemas.microsoft.com/office/powerpoint/2010/main" val="22248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4E3BC-E85A-4123-B850-2E869E1478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FB516A-9844-4CF0-B632-BAD9296826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E99682-5BDA-40AD-80DC-C9574A8E76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4C5040-6DFE-4BB2-8374-589FE2A78F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6317A5-0AE1-4EAF-B5E2-F90F048DE0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72ACE2-9A43-4B2F-ACA2-4C74E62E7510}"/>
              </a:ext>
            </a:extLst>
          </p:cNvPr>
          <p:cNvSpPr>
            <a:spLocks noGrp="1"/>
          </p:cNvSpPr>
          <p:nvPr>
            <p:ph type="dt" sz="half" idx="10"/>
          </p:nvPr>
        </p:nvSpPr>
        <p:spPr/>
        <p:txBody>
          <a:bodyPr/>
          <a:lstStyle/>
          <a:p>
            <a:fld id="{E516BD16-8693-44B9-B72A-66B89DE1A6ED}" type="datetimeFigureOut">
              <a:rPr lang="en-US" smtClean="0"/>
              <a:t>10/31/2018</a:t>
            </a:fld>
            <a:endParaRPr lang="en-US"/>
          </a:p>
        </p:txBody>
      </p:sp>
      <p:sp>
        <p:nvSpPr>
          <p:cNvPr id="8" name="Footer Placeholder 7">
            <a:extLst>
              <a:ext uri="{FF2B5EF4-FFF2-40B4-BE49-F238E27FC236}">
                <a16:creationId xmlns:a16="http://schemas.microsoft.com/office/drawing/2014/main" id="{6F422A01-8389-4339-8096-E9A0927586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59D163-5309-4537-A840-F4A54ECE9484}"/>
              </a:ext>
            </a:extLst>
          </p:cNvPr>
          <p:cNvSpPr>
            <a:spLocks noGrp="1"/>
          </p:cNvSpPr>
          <p:nvPr>
            <p:ph type="sldNum" sz="quarter" idx="12"/>
          </p:nvPr>
        </p:nvSpPr>
        <p:spPr/>
        <p:txBody>
          <a:bodyPr/>
          <a:lstStyle/>
          <a:p>
            <a:fld id="{030A0E13-A2D5-4207-8501-6E48698784F7}" type="slidenum">
              <a:rPr lang="en-US" smtClean="0"/>
              <a:t>‹#›</a:t>
            </a:fld>
            <a:endParaRPr lang="en-US"/>
          </a:p>
        </p:txBody>
      </p:sp>
    </p:spTree>
    <p:extLst>
      <p:ext uri="{BB962C8B-B14F-4D97-AF65-F5344CB8AC3E}">
        <p14:creationId xmlns:p14="http://schemas.microsoft.com/office/powerpoint/2010/main" val="1308214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41807-F92E-4EB4-ADAF-1CCCD85ABD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5318EE-814A-48C3-B1DD-97C24E9E45CF}"/>
              </a:ext>
            </a:extLst>
          </p:cNvPr>
          <p:cNvSpPr>
            <a:spLocks noGrp="1"/>
          </p:cNvSpPr>
          <p:nvPr>
            <p:ph type="dt" sz="half" idx="10"/>
          </p:nvPr>
        </p:nvSpPr>
        <p:spPr/>
        <p:txBody>
          <a:bodyPr/>
          <a:lstStyle/>
          <a:p>
            <a:fld id="{E516BD16-8693-44B9-B72A-66B89DE1A6ED}" type="datetimeFigureOut">
              <a:rPr lang="en-US" smtClean="0"/>
              <a:t>10/31/2018</a:t>
            </a:fld>
            <a:endParaRPr lang="en-US"/>
          </a:p>
        </p:txBody>
      </p:sp>
      <p:sp>
        <p:nvSpPr>
          <p:cNvPr id="4" name="Footer Placeholder 3">
            <a:extLst>
              <a:ext uri="{FF2B5EF4-FFF2-40B4-BE49-F238E27FC236}">
                <a16:creationId xmlns:a16="http://schemas.microsoft.com/office/drawing/2014/main" id="{739AFE8A-61FB-45C1-BD88-4C7E05ACA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E879EE-3574-4AC5-ACAB-DD7789E6DE10}"/>
              </a:ext>
            </a:extLst>
          </p:cNvPr>
          <p:cNvSpPr>
            <a:spLocks noGrp="1"/>
          </p:cNvSpPr>
          <p:nvPr>
            <p:ph type="sldNum" sz="quarter" idx="12"/>
          </p:nvPr>
        </p:nvSpPr>
        <p:spPr/>
        <p:txBody>
          <a:bodyPr/>
          <a:lstStyle/>
          <a:p>
            <a:fld id="{030A0E13-A2D5-4207-8501-6E48698784F7}" type="slidenum">
              <a:rPr lang="en-US" smtClean="0"/>
              <a:t>‹#›</a:t>
            </a:fld>
            <a:endParaRPr lang="en-US"/>
          </a:p>
        </p:txBody>
      </p:sp>
    </p:spTree>
    <p:extLst>
      <p:ext uri="{BB962C8B-B14F-4D97-AF65-F5344CB8AC3E}">
        <p14:creationId xmlns:p14="http://schemas.microsoft.com/office/powerpoint/2010/main" val="245744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F2FDAC-71ED-474D-9F81-F025533FF01F}"/>
              </a:ext>
            </a:extLst>
          </p:cNvPr>
          <p:cNvSpPr>
            <a:spLocks noGrp="1"/>
          </p:cNvSpPr>
          <p:nvPr>
            <p:ph type="dt" sz="half" idx="10"/>
          </p:nvPr>
        </p:nvSpPr>
        <p:spPr/>
        <p:txBody>
          <a:bodyPr/>
          <a:lstStyle/>
          <a:p>
            <a:fld id="{E516BD16-8693-44B9-B72A-66B89DE1A6ED}" type="datetimeFigureOut">
              <a:rPr lang="en-US" smtClean="0"/>
              <a:t>10/31/2018</a:t>
            </a:fld>
            <a:endParaRPr lang="en-US"/>
          </a:p>
        </p:txBody>
      </p:sp>
      <p:sp>
        <p:nvSpPr>
          <p:cNvPr id="3" name="Footer Placeholder 2">
            <a:extLst>
              <a:ext uri="{FF2B5EF4-FFF2-40B4-BE49-F238E27FC236}">
                <a16:creationId xmlns:a16="http://schemas.microsoft.com/office/drawing/2014/main" id="{C860EDD8-3237-4ECF-ADE5-E751E95C78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180959-7234-4051-B54B-4AE15942B95E}"/>
              </a:ext>
            </a:extLst>
          </p:cNvPr>
          <p:cNvSpPr>
            <a:spLocks noGrp="1"/>
          </p:cNvSpPr>
          <p:nvPr>
            <p:ph type="sldNum" sz="quarter" idx="12"/>
          </p:nvPr>
        </p:nvSpPr>
        <p:spPr/>
        <p:txBody>
          <a:bodyPr/>
          <a:lstStyle/>
          <a:p>
            <a:fld id="{030A0E13-A2D5-4207-8501-6E48698784F7}" type="slidenum">
              <a:rPr lang="en-US" smtClean="0"/>
              <a:t>‹#›</a:t>
            </a:fld>
            <a:endParaRPr lang="en-US"/>
          </a:p>
        </p:txBody>
      </p:sp>
    </p:spTree>
    <p:extLst>
      <p:ext uri="{BB962C8B-B14F-4D97-AF65-F5344CB8AC3E}">
        <p14:creationId xmlns:p14="http://schemas.microsoft.com/office/powerpoint/2010/main" val="340704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92A2-E1AC-4AF9-B43E-8FBF4A788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B8C194-D74A-4EE4-AEC1-775AE5CABD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5143CF-1C18-4BE2-AE80-FAA62BCA8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F718A91-2353-408E-935B-459BEA8B52E9}"/>
              </a:ext>
            </a:extLst>
          </p:cNvPr>
          <p:cNvSpPr>
            <a:spLocks noGrp="1"/>
          </p:cNvSpPr>
          <p:nvPr>
            <p:ph type="dt" sz="half" idx="10"/>
          </p:nvPr>
        </p:nvSpPr>
        <p:spPr/>
        <p:txBody>
          <a:bodyPr/>
          <a:lstStyle/>
          <a:p>
            <a:fld id="{E516BD16-8693-44B9-B72A-66B89DE1A6ED}" type="datetimeFigureOut">
              <a:rPr lang="en-US" smtClean="0"/>
              <a:t>10/31/2018</a:t>
            </a:fld>
            <a:endParaRPr lang="en-US"/>
          </a:p>
        </p:txBody>
      </p:sp>
      <p:sp>
        <p:nvSpPr>
          <p:cNvPr id="6" name="Footer Placeholder 5">
            <a:extLst>
              <a:ext uri="{FF2B5EF4-FFF2-40B4-BE49-F238E27FC236}">
                <a16:creationId xmlns:a16="http://schemas.microsoft.com/office/drawing/2014/main" id="{BF388B49-F29E-4E2D-A90B-D15305D67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E9629-4842-4726-A338-8207902C2646}"/>
              </a:ext>
            </a:extLst>
          </p:cNvPr>
          <p:cNvSpPr>
            <a:spLocks noGrp="1"/>
          </p:cNvSpPr>
          <p:nvPr>
            <p:ph type="sldNum" sz="quarter" idx="12"/>
          </p:nvPr>
        </p:nvSpPr>
        <p:spPr/>
        <p:txBody>
          <a:bodyPr/>
          <a:lstStyle/>
          <a:p>
            <a:fld id="{030A0E13-A2D5-4207-8501-6E48698784F7}" type="slidenum">
              <a:rPr lang="en-US" smtClean="0"/>
              <a:t>‹#›</a:t>
            </a:fld>
            <a:endParaRPr lang="en-US"/>
          </a:p>
        </p:txBody>
      </p:sp>
    </p:spTree>
    <p:extLst>
      <p:ext uri="{BB962C8B-B14F-4D97-AF65-F5344CB8AC3E}">
        <p14:creationId xmlns:p14="http://schemas.microsoft.com/office/powerpoint/2010/main" val="416241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87BB-15D5-4297-AFBA-BD31BD614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5050B8-1C58-4E7F-AE59-EF3CA6137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548E7C-017C-407B-A1D4-E4863C7F7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FD24991-B3A9-4860-A602-02AD74454260}"/>
              </a:ext>
            </a:extLst>
          </p:cNvPr>
          <p:cNvSpPr>
            <a:spLocks noGrp="1"/>
          </p:cNvSpPr>
          <p:nvPr>
            <p:ph type="dt" sz="half" idx="10"/>
          </p:nvPr>
        </p:nvSpPr>
        <p:spPr/>
        <p:txBody>
          <a:bodyPr/>
          <a:lstStyle/>
          <a:p>
            <a:fld id="{E516BD16-8693-44B9-B72A-66B89DE1A6ED}" type="datetimeFigureOut">
              <a:rPr lang="en-US" smtClean="0"/>
              <a:t>10/31/2018</a:t>
            </a:fld>
            <a:endParaRPr lang="en-US"/>
          </a:p>
        </p:txBody>
      </p:sp>
      <p:sp>
        <p:nvSpPr>
          <p:cNvPr id="6" name="Footer Placeholder 5">
            <a:extLst>
              <a:ext uri="{FF2B5EF4-FFF2-40B4-BE49-F238E27FC236}">
                <a16:creationId xmlns:a16="http://schemas.microsoft.com/office/drawing/2014/main" id="{C62B71EA-989A-42D3-9FD6-5A7C1F289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D6DE89-8587-42EA-9B54-92CA803D0754}"/>
              </a:ext>
            </a:extLst>
          </p:cNvPr>
          <p:cNvSpPr>
            <a:spLocks noGrp="1"/>
          </p:cNvSpPr>
          <p:nvPr>
            <p:ph type="sldNum" sz="quarter" idx="12"/>
          </p:nvPr>
        </p:nvSpPr>
        <p:spPr/>
        <p:txBody>
          <a:bodyPr/>
          <a:lstStyle/>
          <a:p>
            <a:fld id="{030A0E13-A2D5-4207-8501-6E48698784F7}" type="slidenum">
              <a:rPr lang="en-US" smtClean="0"/>
              <a:t>‹#›</a:t>
            </a:fld>
            <a:endParaRPr lang="en-US"/>
          </a:p>
        </p:txBody>
      </p:sp>
    </p:spTree>
    <p:extLst>
      <p:ext uri="{BB962C8B-B14F-4D97-AF65-F5344CB8AC3E}">
        <p14:creationId xmlns:p14="http://schemas.microsoft.com/office/powerpoint/2010/main" val="377666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F9845-B000-4E56-9878-964720A0DF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21644C-304B-4D10-98B1-08DC88429A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5AC88-2448-44BE-A9EA-7A3949BF19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6BD16-8693-44B9-B72A-66B89DE1A6ED}" type="datetimeFigureOut">
              <a:rPr lang="en-US" smtClean="0"/>
              <a:t>10/31/2018</a:t>
            </a:fld>
            <a:endParaRPr lang="en-US"/>
          </a:p>
        </p:txBody>
      </p:sp>
      <p:sp>
        <p:nvSpPr>
          <p:cNvPr id="5" name="Footer Placeholder 4">
            <a:extLst>
              <a:ext uri="{FF2B5EF4-FFF2-40B4-BE49-F238E27FC236}">
                <a16:creationId xmlns:a16="http://schemas.microsoft.com/office/drawing/2014/main" id="{789B2A1A-B475-4FDD-B7AD-10D832A00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BF0B6D-663F-4177-9B92-E2E4AFA87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A0E13-A2D5-4207-8501-6E48698784F7}" type="slidenum">
              <a:rPr lang="en-US" smtClean="0"/>
              <a:t>‹#›</a:t>
            </a:fld>
            <a:endParaRPr lang="en-US"/>
          </a:p>
        </p:txBody>
      </p:sp>
    </p:spTree>
    <p:extLst>
      <p:ext uri="{BB962C8B-B14F-4D97-AF65-F5344CB8AC3E}">
        <p14:creationId xmlns:p14="http://schemas.microsoft.com/office/powerpoint/2010/main" val="1903201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CCE7-F2BC-4CF7-A751-9D7C417D884B}"/>
              </a:ext>
            </a:extLst>
          </p:cNvPr>
          <p:cNvSpPr>
            <a:spLocks noGrp="1"/>
          </p:cNvSpPr>
          <p:nvPr>
            <p:ph type="ctrTitle"/>
          </p:nvPr>
        </p:nvSpPr>
        <p:spPr>
          <a:xfrm>
            <a:off x="301840" y="1222975"/>
            <a:ext cx="11789545" cy="2032987"/>
          </a:xfrm>
        </p:spPr>
        <p:txBody>
          <a:bodyPr/>
          <a:lstStyle/>
          <a:p>
            <a:r>
              <a:rPr lang="en-US" b="1" dirty="0">
                <a:solidFill>
                  <a:schemeClr val="accent1"/>
                </a:solidFill>
              </a:rPr>
              <a:t>Chapter 3: Computer Applications</a:t>
            </a:r>
          </a:p>
        </p:txBody>
      </p:sp>
      <p:sp>
        <p:nvSpPr>
          <p:cNvPr id="3" name="Subtitle 2">
            <a:extLst>
              <a:ext uri="{FF2B5EF4-FFF2-40B4-BE49-F238E27FC236}">
                <a16:creationId xmlns:a16="http://schemas.microsoft.com/office/drawing/2014/main" id="{C6A55200-24DD-4C8C-ABB4-E32D301235C9}"/>
              </a:ext>
            </a:extLst>
          </p:cNvPr>
          <p:cNvSpPr>
            <a:spLocks noGrp="1"/>
          </p:cNvSpPr>
          <p:nvPr>
            <p:ph type="subTitle" idx="1"/>
          </p:nvPr>
        </p:nvSpPr>
        <p:spPr>
          <a:xfrm>
            <a:off x="1524000" y="4720624"/>
            <a:ext cx="9144000" cy="1655762"/>
          </a:xfrm>
        </p:spPr>
        <p:txBody>
          <a:bodyPr/>
          <a:lstStyle/>
          <a:p>
            <a:r>
              <a:rPr lang="en-US" dirty="0"/>
              <a:t>Group 2</a:t>
            </a:r>
          </a:p>
        </p:txBody>
      </p:sp>
    </p:spTree>
    <p:extLst>
      <p:ext uri="{BB962C8B-B14F-4D97-AF65-F5344CB8AC3E}">
        <p14:creationId xmlns:p14="http://schemas.microsoft.com/office/powerpoint/2010/main" val="1988863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3C53F071-FE92-4855-B35E-57E7AF2005C1}"/>
              </a:ext>
            </a:extLst>
          </p:cNvPr>
          <p:cNvSpPr txBox="1"/>
          <p:nvPr/>
        </p:nvSpPr>
        <p:spPr>
          <a:xfrm>
            <a:off x="242839" y="216795"/>
            <a:ext cx="3479385"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Universal Resource Locator </a:t>
            </a:r>
            <a:r>
              <a:rPr lang="en-GB" dirty="0"/>
              <a:t>- Location of file or </a:t>
            </a:r>
            <a:r>
              <a:rPr lang="en-GB" dirty="0" smtClean="0"/>
              <a:t>page </a:t>
            </a:r>
            <a:r>
              <a:rPr lang="en-GB" dirty="0"/>
              <a:t>to be </a:t>
            </a:r>
            <a:r>
              <a:rPr lang="en-GB" dirty="0" smtClean="0"/>
              <a:t>accessed </a:t>
            </a:r>
            <a:r>
              <a:rPr lang="en-US" dirty="0" smtClean="0">
                <a:solidFill>
                  <a:srgbClr val="FF0000"/>
                </a:solidFill>
              </a:rPr>
              <a:t>URL</a:t>
            </a:r>
          </a:p>
          <a:p>
            <a:pPr algn="just"/>
            <a:r>
              <a:rPr lang="en-US" dirty="0">
                <a:solidFill>
                  <a:schemeClr val="accent1">
                    <a:lumMod val="75000"/>
                  </a:schemeClr>
                </a:solidFill>
              </a:rPr>
              <a:t>Universal Resource Locator - </a:t>
            </a:r>
            <a:r>
              <a:rPr lang="en-US" dirty="0" err="1">
                <a:solidFill>
                  <a:schemeClr val="accent1">
                    <a:lumMod val="75000"/>
                  </a:schemeClr>
                </a:solidFill>
              </a:rPr>
              <a:t>Vị</a:t>
            </a:r>
            <a:r>
              <a:rPr lang="en-US" dirty="0">
                <a:solidFill>
                  <a:schemeClr val="accent1">
                    <a:lumMod val="75000"/>
                  </a:schemeClr>
                </a:solidFill>
              </a:rPr>
              <a:t> </a:t>
            </a:r>
            <a:r>
              <a:rPr lang="en-US" dirty="0" err="1">
                <a:solidFill>
                  <a:schemeClr val="accent1">
                    <a:lumMod val="75000"/>
                  </a:schemeClr>
                </a:solidFill>
              </a:rPr>
              <a:t>trí</a:t>
            </a:r>
            <a:r>
              <a:rPr lang="en-US" dirty="0">
                <a:solidFill>
                  <a:schemeClr val="accent1">
                    <a:lumMod val="75000"/>
                  </a:schemeClr>
                </a:solidFill>
              </a:rPr>
              <a:t> </a:t>
            </a:r>
            <a:r>
              <a:rPr lang="en-US" dirty="0" err="1">
                <a:solidFill>
                  <a:schemeClr val="accent1">
                    <a:lumMod val="75000"/>
                  </a:schemeClr>
                </a:solidFill>
              </a:rPr>
              <a:t>của</a:t>
            </a:r>
            <a:r>
              <a:rPr lang="en-US" dirty="0">
                <a:solidFill>
                  <a:schemeClr val="accent1">
                    <a:lumMod val="75000"/>
                  </a:schemeClr>
                </a:solidFill>
              </a:rPr>
              <a:t> </a:t>
            </a:r>
            <a:r>
              <a:rPr lang="en-US" dirty="0" err="1">
                <a:solidFill>
                  <a:schemeClr val="accent1">
                    <a:lumMod val="75000"/>
                  </a:schemeClr>
                </a:solidFill>
              </a:rPr>
              <a:t>tập</a:t>
            </a:r>
            <a:r>
              <a:rPr lang="en-US" dirty="0">
                <a:solidFill>
                  <a:schemeClr val="accent1">
                    <a:lumMod val="75000"/>
                  </a:schemeClr>
                </a:solidFill>
              </a:rPr>
              <a:t> tin </a:t>
            </a:r>
            <a:r>
              <a:rPr lang="en-US" dirty="0" err="1">
                <a:solidFill>
                  <a:schemeClr val="accent1">
                    <a:lumMod val="75000"/>
                  </a:schemeClr>
                </a:solidFill>
              </a:rPr>
              <a:t>hoặc</a:t>
            </a:r>
            <a:r>
              <a:rPr lang="en-US" dirty="0">
                <a:solidFill>
                  <a:schemeClr val="accent1">
                    <a:lumMod val="75000"/>
                  </a:schemeClr>
                </a:solidFill>
              </a:rPr>
              <a:t> </a:t>
            </a:r>
            <a:r>
              <a:rPr lang="en-US" dirty="0" err="1">
                <a:solidFill>
                  <a:schemeClr val="accent1">
                    <a:lumMod val="75000"/>
                  </a:schemeClr>
                </a:solidFill>
              </a:rPr>
              <a:t>trang</a:t>
            </a:r>
            <a:r>
              <a:rPr lang="en-US" dirty="0">
                <a:solidFill>
                  <a:schemeClr val="accent1">
                    <a:lumMod val="75000"/>
                  </a:schemeClr>
                </a:solidFill>
              </a:rPr>
              <a:t> </a:t>
            </a:r>
            <a:r>
              <a:rPr lang="en-US" dirty="0" err="1">
                <a:solidFill>
                  <a:schemeClr val="accent1">
                    <a:lumMod val="75000"/>
                  </a:schemeClr>
                </a:solidFill>
              </a:rPr>
              <a:t>để</a:t>
            </a:r>
            <a:r>
              <a:rPr lang="en-US" dirty="0">
                <a:solidFill>
                  <a:schemeClr val="accent1">
                    <a:lumMod val="75000"/>
                  </a:schemeClr>
                </a:solidFill>
              </a:rPr>
              <a:t> </a:t>
            </a:r>
            <a:r>
              <a:rPr lang="en-US" dirty="0" err="1">
                <a:solidFill>
                  <a:schemeClr val="accent1">
                    <a:lumMod val="75000"/>
                  </a:schemeClr>
                </a:solidFill>
              </a:rPr>
              <a:t>được</a:t>
            </a:r>
            <a:r>
              <a:rPr lang="en-US" dirty="0">
                <a:solidFill>
                  <a:schemeClr val="accent1">
                    <a:lumMod val="75000"/>
                  </a:schemeClr>
                </a:solidFill>
              </a:rPr>
              <a:t> </a:t>
            </a:r>
            <a:r>
              <a:rPr lang="en-US" dirty="0" err="1">
                <a:solidFill>
                  <a:schemeClr val="accent1">
                    <a:lumMod val="75000"/>
                  </a:schemeClr>
                </a:solidFill>
              </a:rPr>
              <a:t>truy</a:t>
            </a:r>
            <a:r>
              <a:rPr lang="en-US" dirty="0">
                <a:solidFill>
                  <a:schemeClr val="accent1">
                    <a:lumMod val="75000"/>
                  </a:schemeClr>
                </a:solidFill>
              </a:rPr>
              <a:t> </a:t>
            </a:r>
            <a:r>
              <a:rPr lang="en-US" dirty="0" err="1">
                <a:solidFill>
                  <a:schemeClr val="accent1">
                    <a:lumMod val="75000"/>
                  </a:schemeClr>
                </a:solidFill>
              </a:rPr>
              <a:t>cập</a:t>
            </a:r>
            <a:r>
              <a:rPr lang="en-US" dirty="0">
                <a:solidFill>
                  <a:schemeClr val="accent1">
                    <a:lumMod val="75000"/>
                  </a:schemeClr>
                </a:solidFill>
              </a:rPr>
              <a:t> URL</a:t>
            </a:r>
          </a:p>
          <a:p>
            <a:pPr algn="just"/>
            <a:endParaRPr lang="en-US" dirty="0"/>
          </a:p>
        </p:txBody>
      </p:sp>
      <p:sp>
        <p:nvSpPr>
          <p:cNvPr id="52" name="TextBox 51">
            <a:extLst>
              <a:ext uri="{FF2B5EF4-FFF2-40B4-BE49-F238E27FC236}">
                <a16:creationId xmlns:a16="http://schemas.microsoft.com/office/drawing/2014/main" id="{EAD76678-2A0E-42B0-AEAD-C16024FFA034}"/>
              </a:ext>
            </a:extLst>
          </p:cNvPr>
          <p:cNvSpPr txBox="1"/>
          <p:nvPr/>
        </p:nvSpPr>
        <p:spPr>
          <a:xfrm>
            <a:off x="3928872" y="178023"/>
            <a:ext cx="409722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a:t>
            </a:r>
            <a:r>
              <a:rPr lang="en-GB" dirty="0"/>
              <a:t>Terminal Network for short) is a </a:t>
            </a:r>
            <a:r>
              <a:rPr lang="en-GB" dirty="0" smtClean="0"/>
              <a:t>network </a:t>
            </a:r>
            <a:r>
              <a:rPr lang="en-GB" dirty="0"/>
              <a:t>protocol that is used on Internet connections or local area network (LAN) connections</a:t>
            </a:r>
            <a:r>
              <a:rPr lang="en-GB" dirty="0" smtClean="0"/>
              <a:t>. </a:t>
            </a:r>
            <a:r>
              <a:rPr lang="en-US" dirty="0" smtClean="0">
                <a:solidFill>
                  <a:srgbClr val="FF0000"/>
                </a:solidFill>
              </a:rPr>
              <a:t>Telnet</a:t>
            </a:r>
          </a:p>
          <a:p>
            <a:pPr algn="just"/>
            <a:r>
              <a:rPr lang="vi-VN" dirty="0">
                <a:solidFill>
                  <a:schemeClr val="accent1">
                    <a:lumMod val="75000"/>
                  </a:schemeClr>
                </a:solidFill>
              </a:rPr>
              <a:t>(</a:t>
            </a:r>
            <a:r>
              <a:rPr lang="vi-VN" dirty="0" err="1">
                <a:solidFill>
                  <a:schemeClr val="accent1">
                    <a:lumMod val="75000"/>
                  </a:schemeClr>
                </a:solidFill>
              </a:rPr>
              <a:t>Mạng</a:t>
            </a:r>
            <a:r>
              <a:rPr lang="vi-VN" dirty="0">
                <a:solidFill>
                  <a:schemeClr val="accent1">
                    <a:lumMod val="75000"/>
                  </a:schemeClr>
                </a:solidFill>
              </a:rPr>
              <a:t> </a:t>
            </a:r>
            <a:r>
              <a:rPr lang="vi-VN" dirty="0" err="1">
                <a:solidFill>
                  <a:schemeClr val="accent1">
                    <a:lumMod val="75000"/>
                  </a:schemeClr>
                </a:solidFill>
              </a:rPr>
              <a:t>đầu</a:t>
            </a:r>
            <a:r>
              <a:rPr lang="vi-VN" dirty="0">
                <a:solidFill>
                  <a:schemeClr val="accent1">
                    <a:lumMod val="75000"/>
                  </a:schemeClr>
                </a:solidFill>
              </a:rPr>
              <a:t> </a:t>
            </a:r>
            <a:r>
              <a:rPr lang="vi-VN" dirty="0" err="1">
                <a:solidFill>
                  <a:schemeClr val="accent1">
                    <a:lumMod val="75000"/>
                  </a:schemeClr>
                </a:solidFill>
              </a:rPr>
              <a:t>cuối</a:t>
            </a:r>
            <a:r>
              <a:rPr lang="vi-VN" dirty="0">
                <a:solidFill>
                  <a:schemeClr val="accent1">
                    <a:lumMod val="75000"/>
                  </a:schemeClr>
                </a:solidFill>
              </a:rPr>
              <a:t>) </a:t>
            </a:r>
            <a:r>
              <a:rPr lang="vi-VN" dirty="0" err="1">
                <a:solidFill>
                  <a:schemeClr val="accent1">
                    <a:lumMod val="75000"/>
                  </a:schemeClr>
                </a:solidFill>
              </a:rPr>
              <a:t>là</a:t>
            </a:r>
            <a:r>
              <a:rPr lang="vi-VN" dirty="0">
                <a:solidFill>
                  <a:schemeClr val="accent1">
                    <a:lumMod val="75000"/>
                  </a:schemeClr>
                </a:solidFill>
              </a:rPr>
              <a:t> giao </a:t>
            </a:r>
            <a:r>
              <a:rPr lang="vi-VN" dirty="0" err="1">
                <a:solidFill>
                  <a:schemeClr val="accent1">
                    <a:lumMod val="75000"/>
                  </a:schemeClr>
                </a:solidFill>
              </a:rPr>
              <a:t>thức</a:t>
            </a:r>
            <a:r>
              <a:rPr lang="vi-VN" dirty="0">
                <a:solidFill>
                  <a:schemeClr val="accent1">
                    <a:lumMod val="75000"/>
                  </a:schemeClr>
                </a:solidFill>
              </a:rPr>
              <a:t> </a:t>
            </a:r>
            <a:r>
              <a:rPr lang="vi-VN" dirty="0" err="1">
                <a:solidFill>
                  <a:schemeClr val="accent1">
                    <a:lumMod val="75000"/>
                  </a:schemeClr>
                </a:solidFill>
              </a:rPr>
              <a:t>mạng</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trên </a:t>
            </a:r>
            <a:r>
              <a:rPr lang="vi-VN" dirty="0" err="1">
                <a:solidFill>
                  <a:schemeClr val="accent1">
                    <a:lumMod val="75000"/>
                  </a:schemeClr>
                </a:solidFill>
              </a:rPr>
              <a:t>kết</a:t>
            </a:r>
            <a:r>
              <a:rPr lang="vi-VN" dirty="0">
                <a:solidFill>
                  <a:schemeClr val="accent1">
                    <a:lumMod val="75000"/>
                  </a:schemeClr>
                </a:solidFill>
              </a:rPr>
              <a:t> </a:t>
            </a:r>
            <a:r>
              <a:rPr lang="vi-VN" dirty="0" err="1">
                <a:solidFill>
                  <a:schemeClr val="accent1">
                    <a:lumMod val="75000"/>
                  </a:schemeClr>
                </a:solidFill>
              </a:rPr>
              <a:t>nối</a:t>
            </a:r>
            <a:r>
              <a:rPr lang="vi-VN" dirty="0">
                <a:solidFill>
                  <a:schemeClr val="accent1">
                    <a:lumMod val="75000"/>
                  </a:schemeClr>
                </a:solidFill>
              </a:rPr>
              <a:t> </a:t>
            </a:r>
            <a:r>
              <a:rPr lang="vi-VN" dirty="0" err="1">
                <a:solidFill>
                  <a:schemeClr val="accent1">
                    <a:lumMod val="75000"/>
                  </a:schemeClr>
                </a:solidFill>
              </a:rPr>
              <a:t>Internet</a:t>
            </a:r>
            <a:r>
              <a:rPr lang="vi-VN" dirty="0">
                <a:solidFill>
                  <a:schemeClr val="accent1">
                    <a:lumMod val="75000"/>
                  </a:schemeClr>
                </a:solidFill>
              </a:rPr>
              <a:t> </a:t>
            </a:r>
            <a:r>
              <a:rPr lang="vi-VN" dirty="0" err="1">
                <a:solidFill>
                  <a:schemeClr val="accent1">
                    <a:lumMod val="75000"/>
                  </a:schemeClr>
                </a:solidFill>
              </a:rPr>
              <a:t>hoặc</a:t>
            </a:r>
            <a:r>
              <a:rPr lang="vi-VN" dirty="0">
                <a:solidFill>
                  <a:schemeClr val="accent1">
                    <a:lumMod val="75000"/>
                  </a:schemeClr>
                </a:solidFill>
              </a:rPr>
              <a:t> </a:t>
            </a:r>
            <a:r>
              <a:rPr lang="vi-VN" dirty="0" err="1">
                <a:solidFill>
                  <a:schemeClr val="accent1">
                    <a:lumMod val="75000"/>
                  </a:schemeClr>
                </a:solidFill>
              </a:rPr>
              <a:t>kết</a:t>
            </a:r>
            <a:r>
              <a:rPr lang="vi-VN" dirty="0">
                <a:solidFill>
                  <a:schemeClr val="accent1">
                    <a:lumMod val="75000"/>
                  </a:schemeClr>
                </a:solidFill>
              </a:rPr>
              <a:t> </a:t>
            </a:r>
            <a:r>
              <a:rPr lang="vi-VN" dirty="0" err="1">
                <a:solidFill>
                  <a:schemeClr val="accent1">
                    <a:lumMod val="75000"/>
                  </a:schemeClr>
                </a:solidFill>
              </a:rPr>
              <a:t>nối</a:t>
            </a:r>
            <a:r>
              <a:rPr lang="vi-VN" dirty="0">
                <a:solidFill>
                  <a:schemeClr val="accent1">
                    <a:lumMod val="75000"/>
                  </a:schemeClr>
                </a:solidFill>
              </a:rPr>
              <a:t> </a:t>
            </a:r>
            <a:r>
              <a:rPr lang="vi-VN" dirty="0" err="1">
                <a:solidFill>
                  <a:schemeClr val="accent1">
                    <a:lumMod val="75000"/>
                  </a:schemeClr>
                </a:solidFill>
              </a:rPr>
              <a:t>mạng</a:t>
            </a:r>
            <a:r>
              <a:rPr lang="vi-VN" dirty="0">
                <a:solidFill>
                  <a:schemeClr val="accent1">
                    <a:lumMod val="75000"/>
                  </a:schemeClr>
                </a:solidFill>
              </a:rPr>
              <a:t> </a:t>
            </a:r>
            <a:r>
              <a:rPr lang="vi-VN" dirty="0" err="1">
                <a:solidFill>
                  <a:schemeClr val="accent1">
                    <a:lumMod val="75000"/>
                  </a:schemeClr>
                </a:solidFill>
              </a:rPr>
              <a:t>cục</a:t>
            </a:r>
            <a:r>
              <a:rPr lang="vi-VN" dirty="0">
                <a:solidFill>
                  <a:schemeClr val="accent1">
                    <a:lumMod val="75000"/>
                  </a:schemeClr>
                </a:solidFill>
              </a:rPr>
              <a:t> </a:t>
            </a:r>
            <a:r>
              <a:rPr lang="vi-VN" dirty="0" err="1">
                <a:solidFill>
                  <a:schemeClr val="accent1">
                    <a:lumMod val="75000"/>
                  </a:schemeClr>
                </a:solidFill>
              </a:rPr>
              <a:t>bộ</a:t>
            </a:r>
            <a:r>
              <a:rPr lang="vi-VN" dirty="0">
                <a:solidFill>
                  <a:schemeClr val="accent1">
                    <a:lumMod val="75000"/>
                  </a:schemeClr>
                </a:solidFill>
              </a:rPr>
              <a:t> (LAN).</a:t>
            </a:r>
            <a:endParaRPr lang="en-GB" dirty="0">
              <a:solidFill>
                <a:schemeClr val="accent1">
                  <a:lumMod val="75000"/>
                </a:schemeClr>
              </a:solidFill>
              <a:effectLst/>
            </a:endParaRPr>
          </a:p>
          <a:p>
            <a:pPr algn="just"/>
            <a:endParaRPr lang="en-US" dirty="0"/>
          </a:p>
        </p:txBody>
      </p:sp>
      <p:sp>
        <p:nvSpPr>
          <p:cNvPr id="53" name="TextBox 52">
            <a:extLst>
              <a:ext uri="{FF2B5EF4-FFF2-40B4-BE49-F238E27FC236}">
                <a16:creationId xmlns:a16="http://schemas.microsoft.com/office/drawing/2014/main" id="{91857E3A-2E86-4772-A7AC-0E2043584CF2}"/>
              </a:ext>
            </a:extLst>
          </p:cNvPr>
          <p:cNvSpPr txBox="1"/>
          <p:nvPr/>
        </p:nvSpPr>
        <p:spPr>
          <a:xfrm>
            <a:off x="8232741" y="178023"/>
            <a:ext cx="382823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a:t>an electronic device that can read and output printed barcodes to a computer</a:t>
            </a:r>
            <a:r>
              <a:rPr lang="en-GB" dirty="0" smtClean="0"/>
              <a:t>. </a:t>
            </a:r>
            <a:r>
              <a:rPr lang="en-US" dirty="0">
                <a:solidFill>
                  <a:srgbClr val="FF0000"/>
                </a:solidFill>
              </a:rPr>
              <a:t>Barcode </a:t>
            </a:r>
            <a:r>
              <a:rPr lang="en-US" dirty="0" smtClean="0">
                <a:solidFill>
                  <a:srgbClr val="FF0000"/>
                </a:solidFill>
              </a:rPr>
              <a:t>Scanner</a:t>
            </a:r>
          </a:p>
          <a:p>
            <a:pPr algn="just"/>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thiết</a:t>
            </a:r>
            <a:r>
              <a:rPr lang="vi-VN" dirty="0">
                <a:solidFill>
                  <a:schemeClr val="accent1">
                    <a:lumMod val="75000"/>
                  </a:schemeClr>
                </a:solidFill>
              </a:rPr>
              <a:t> </a:t>
            </a:r>
            <a:r>
              <a:rPr lang="vi-VN" dirty="0" err="1">
                <a:solidFill>
                  <a:schemeClr val="accent1">
                    <a:lumMod val="75000"/>
                  </a:schemeClr>
                </a:solidFill>
              </a:rPr>
              <a:t>bị</a:t>
            </a:r>
            <a:r>
              <a:rPr lang="vi-VN" dirty="0">
                <a:solidFill>
                  <a:schemeClr val="accent1">
                    <a:lumMod val="75000"/>
                  </a:schemeClr>
                </a:solidFill>
              </a:rPr>
              <a:t> </a:t>
            </a:r>
            <a:r>
              <a:rPr lang="vi-VN" dirty="0" err="1">
                <a:solidFill>
                  <a:schemeClr val="accent1">
                    <a:lumMod val="75000"/>
                  </a:schemeClr>
                </a:solidFill>
              </a:rPr>
              <a:t>điện</a:t>
            </a:r>
            <a:r>
              <a:rPr lang="vi-VN" dirty="0">
                <a:solidFill>
                  <a:schemeClr val="accent1">
                    <a:lumMod val="75000"/>
                  </a:schemeClr>
                </a:solidFill>
              </a:rPr>
              <a:t> </a:t>
            </a:r>
            <a:r>
              <a:rPr lang="vi-VN" dirty="0" err="1">
                <a:solidFill>
                  <a:schemeClr val="accent1">
                    <a:lumMod val="75000"/>
                  </a:schemeClr>
                </a:solidFill>
              </a:rPr>
              <a:t>tử</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a:t>
            </a:r>
            <a:r>
              <a:rPr lang="vi-VN" dirty="0" err="1">
                <a:solidFill>
                  <a:schemeClr val="accent1">
                    <a:lumMod val="75000"/>
                  </a:schemeClr>
                </a:solidFill>
              </a:rPr>
              <a:t>thể</a:t>
            </a:r>
            <a:r>
              <a:rPr lang="vi-VN" dirty="0">
                <a:solidFill>
                  <a:schemeClr val="accent1">
                    <a:lumMod val="75000"/>
                  </a:schemeClr>
                </a:solidFill>
              </a:rPr>
              <a:t> </a:t>
            </a:r>
            <a:r>
              <a:rPr lang="vi-VN" dirty="0" err="1">
                <a:solidFill>
                  <a:schemeClr val="accent1">
                    <a:lumMod val="75000"/>
                  </a:schemeClr>
                </a:solidFill>
              </a:rPr>
              <a:t>đọc</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xuất</a:t>
            </a:r>
            <a:r>
              <a:rPr lang="vi-VN" dirty="0">
                <a:solidFill>
                  <a:schemeClr val="accent1">
                    <a:lumMod val="75000"/>
                  </a:schemeClr>
                </a:solidFill>
              </a:rPr>
              <a:t> </a:t>
            </a:r>
            <a:r>
              <a:rPr lang="vi-VN" dirty="0" err="1">
                <a:solidFill>
                  <a:schemeClr val="accent1">
                    <a:lumMod val="75000"/>
                  </a:schemeClr>
                </a:solidFill>
              </a:rPr>
              <a:t>mã</a:t>
            </a:r>
            <a:r>
              <a:rPr lang="vi-VN" dirty="0">
                <a:solidFill>
                  <a:schemeClr val="accent1">
                    <a:lumMod val="75000"/>
                  </a:schemeClr>
                </a:solidFill>
              </a:rPr>
              <a:t> </a:t>
            </a:r>
            <a:r>
              <a:rPr lang="vi-VN" dirty="0" err="1">
                <a:solidFill>
                  <a:schemeClr val="accent1">
                    <a:lumMod val="75000"/>
                  </a:schemeClr>
                </a:solidFill>
              </a:rPr>
              <a:t>vạch</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in ra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quét</a:t>
            </a:r>
            <a:r>
              <a:rPr lang="vi-VN" dirty="0">
                <a:solidFill>
                  <a:schemeClr val="accent1">
                    <a:lumMod val="75000"/>
                  </a:schemeClr>
                </a:solidFill>
              </a:rPr>
              <a:t> </a:t>
            </a:r>
            <a:r>
              <a:rPr lang="vi-VN" dirty="0" err="1">
                <a:solidFill>
                  <a:schemeClr val="accent1">
                    <a:lumMod val="75000"/>
                  </a:schemeClr>
                </a:solidFill>
              </a:rPr>
              <a:t>mã</a:t>
            </a:r>
            <a:r>
              <a:rPr lang="vi-VN" dirty="0">
                <a:solidFill>
                  <a:schemeClr val="accent1">
                    <a:lumMod val="75000"/>
                  </a:schemeClr>
                </a:solidFill>
              </a:rPr>
              <a:t> </a:t>
            </a:r>
            <a:r>
              <a:rPr lang="vi-VN" dirty="0" err="1">
                <a:solidFill>
                  <a:schemeClr val="accent1">
                    <a:lumMod val="75000"/>
                  </a:schemeClr>
                </a:solidFill>
              </a:rPr>
              <a:t>vạch</a:t>
            </a:r>
            <a:endParaRPr lang="en-GB" dirty="0">
              <a:solidFill>
                <a:schemeClr val="accent1">
                  <a:lumMod val="75000"/>
                </a:schemeClr>
              </a:solidFill>
              <a:effectLst/>
            </a:endParaRPr>
          </a:p>
          <a:p>
            <a:pPr algn="just"/>
            <a:endParaRPr lang="en-US" dirty="0"/>
          </a:p>
        </p:txBody>
      </p:sp>
      <p:sp>
        <p:nvSpPr>
          <p:cNvPr id="54" name="TextBox 53">
            <a:extLst>
              <a:ext uri="{FF2B5EF4-FFF2-40B4-BE49-F238E27FC236}">
                <a16:creationId xmlns:a16="http://schemas.microsoft.com/office/drawing/2014/main" id="{D026C421-6765-4C5C-949C-B2F7CE690490}"/>
              </a:ext>
            </a:extLst>
          </p:cNvPr>
          <p:cNvSpPr txBox="1"/>
          <p:nvPr/>
        </p:nvSpPr>
        <p:spPr>
          <a:xfrm>
            <a:off x="298300" y="2486347"/>
            <a:ext cx="3368462" cy="424731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fontAlgn="base"/>
            <a:r>
              <a:rPr lang="en-GB" dirty="0"/>
              <a:t>Local area </a:t>
            </a:r>
            <a:r>
              <a:rPr lang="en-GB" dirty="0" smtClean="0"/>
              <a:t>networks are </a:t>
            </a:r>
            <a:r>
              <a:rPr lang="en-GB" dirty="0"/>
              <a:t>communications systems that link several computer devices and allow them to use each other’s resources. Linked devices may include computers, terminals, printers and disk drives. </a:t>
            </a:r>
            <a:r>
              <a:rPr lang="en-US" dirty="0" smtClean="0">
                <a:solidFill>
                  <a:srgbClr val="FF0000"/>
                </a:solidFill>
              </a:rPr>
              <a:t>LAN</a:t>
            </a:r>
          </a:p>
          <a:p>
            <a:pPr algn="just" fontAlgn="base"/>
            <a:r>
              <a:rPr lang="vi-VN" dirty="0" err="1">
                <a:solidFill>
                  <a:schemeClr val="accent1">
                    <a:lumMod val="75000"/>
                  </a:schemeClr>
                </a:solidFill>
              </a:rPr>
              <a:t>Mạng</a:t>
            </a:r>
            <a:r>
              <a:rPr lang="vi-VN" dirty="0">
                <a:solidFill>
                  <a:schemeClr val="accent1">
                    <a:lumMod val="75000"/>
                  </a:schemeClr>
                </a:solidFill>
              </a:rPr>
              <a:t> </a:t>
            </a:r>
            <a:r>
              <a:rPr lang="vi-VN" dirty="0" err="1">
                <a:solidFill>
                  <a:schemeClr val="accent1">
                    <a:lumMod val="75000"/>
                  </a:schemeClr>
                </a:solidFill>
              </a:rPr>
              <a:t>cục</a:t>
            </a:r>
            <a:r>
              <a:rPr lang="vi-VN" dirty="0">
                <a:solidFill>
                  <a:schemeClr val="accent1">
                    <a:lumMod val="75000"/>
                  </a:schemeClr>
                </a:solidFill>
              </a:rPr>
              <a:t> </a:t>
            </a:r>
            <a:r>
              <a:rPr lang="vi-VN" dirty="0" err="1">
                <a:solidFill>
                  <a:schemeClr val="accent1">
                    <a:lumMod val="75000"/>
                  </a:schemeClr>
                </a:solidFill>
              </a:rPr>
              <a:t>bộ</a:t>
            </a:r>
            <a:r>
              <a:rPr lang="vi-VN" dirty="0">
                <a:solidFill>
                  <a:schemeClr val="accent1">
                    <a:lumMod val="75000"/>
                  </a:schemeClr>
                </a:solidFill>
              </a:rPr>
              <a:t> </a:t>
            </a:r>
            <a:r>
              <a:rPr lang="vi-VN" dirty="0" err="1">
                <a:solidFill>
                  <a:schemeClr val="accent1">
                    <a:lumMod val="75000"/>
                  </a:schemeClr>
                </a:solidFill>
              </a:rPr>
              <a:t>là</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hệ</a:t>
            </a:r>
            <a:r>
              <a:rPr lang="vi-VN" dirty="0">
                <a:solidFill>
                  <a:schemeClr val="accent1">
                    <a:lumMod val="75000"/>
                  </a:schemeClr>
                </a:solidFill>
              </a:rPr>
              <a:t> </a:t>
            </a:r>
            <a:r>
              <a:rPr lang="vi-VN" dirty="0" err="1">
                <a:solidFill>
                  <a:schemeClr val="accent1">
                    <a:lumMod val="75000"/>
                  </a:schemeClr>
                </a:solidFill>
              </a:rPr>
              <a:t>thống</a:t>
            </a:r>
            <a:r>
              <a:rPr lang="vi-VN" dirty="0">
                <a:solidFill>
                  <a:schemeClr val="accent1">
                    <a:lumMod val="75000"/>
                  </a:schemeClr>
                </a:solidFill>
              </a:rPr>
              <a:t> liên </a:t>
            </a:r>
            <a:r>
              <a:rPr lang="vi-VN" dirty="0" err="1">
                <a:solidFill>
                  <a:schemeClr val="accent1">
                    <a:lumMod val="75000"/>
                  </a:schemeClr>
                </a:solidFill>
              </a:rPr>
              <a:t>lạc</a:t>
            </a:r>
            <a:r>
              <a:rPr lang="vi-VN" dirty="0">
                <a:solidFill>
                  <a:schemeClr val="accent1">
                    <a:lumMod val="75000"/>
                  </a:schemeClr>
                </a:solidFill>
              </a:rPr>
              <a:t> liên </a:t>
            </a:r>
            <a:r>
              <a:rPr lang="vi-VN" dirty="0" err="1">
                <a:solidFill>
                  <a:schemeClr val="accent1">
                    <a:lumMod val="75000"/>
                  </a:schemeClr>
                </a:solidFill>
              </a:rPr>
              <a:t>kết</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số</a:t>
            </a:r>
            <a:r>
              <a:rPr lang="vi-VN" dirty="0">
                <a:solidFill>
                  <a:schemeClr val="accent1">
                    <a:lumMod val="75000"/>
                  </a:schemeClr>
                </a:solidFill>
              </a:rPr>
              <a:t> </a:t>
            </a:r>
            <a:r>
              <a:rPr lang="vi-VN" dirty="0" err="1">
                <a:solidFill>
                  <a:schemeClr val="accent1">
                    <a:lumMod val="75000"/>
                  </a:schemeClr>
                </a:solidFill>
              </a:rPr>
              <a:t>thiết</a:t>
            </a:r>
            <a:r>
              <a:rPr lang="vi-VN" dirty="0">
                <a:solidFill>
                  <a:schemeClr val="accent1">
                    <a:lumMod val="75000"/>
                  </a:schemeClr>
                </a:solidFill>
              </a:rPr>
              <a:t> </a:t>
            </a:r>
            <a:r>
              <a:rPr lang="vi-VN" dirty="0" err="1">
                <a:solidFill>
                  <a:schemeClr val="accent1">
                    <a:lumMod val="75000"/>
                  </a:schemeClr>
                </a:solidFill>
              </a:rPr>
              <a:t>bị</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cho </a:t>
            </a:r>
            <a:r>
              <a:rPr lang="vi-VN" dirty="0" err="1">
                <a:solidFill>
                  <a:schemeClr val="accent1">
                    <a:lumMod val="75000"/>
                  </a:schemeClr>
                </a:solidFill>
              </a:rPr>
              <a:t>phép</a:t>
            </a:r>
            <a:r>
              <a:rPr lang="vi-VN" dirty="0">
                <a:solidFill>
                  <a:schemeClr val="accent1">
                    <a:lumMod val="75000"/>
                  </a:schemeClr>
                </a:solidFill>
              </a:rPr>
              <a:t> </a:t>
            </a:r>
            <a:r>
              <a:rPr lang="vi-VN" dirty="0" err="1">
                <a:solidFill>
                  <a:schemeClr val="accent1">
                    <a:lumMod val="75000"/>
                  </a:schemeClr>
                </a:solidFill>
              </a:rPr>
              <a:t>chúng</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tài</a:t>
            </a:r>
            <a:r>
              <a:rPr lang="vi-VN" dirty="0">
                <a:solidFill>
                  <a:schemeClr val="accent1">
                    <a:lumMod val="75000"/>
                  </a:schemeClr>
                </a:solidFill>
              </a:rPr>
              <a:t> nguyên </a:t>
            </a:r>
            <a:r>
              <a:rPr lang="vi-VN" dirty="0" err="1">
                <a:solidFill>
                  <a:schemeClr val="accent1">
                    <a:lumMod val="75000"/>
                  </a:schemeClr>
                </a:solidFill>
              </a:rPr>
              <a:t>của</a:t>
            </a:r>
            <a:r>
              <a:rPr lang="vi-VN" dirty="0">
                <a:solidFill>
                  <a:schemeClr val="accent1">
                    <a:lumMod val="75000"/>
                  </a:schemeClr>
                </a:solidFill>
              </a:rPr>
              <a:t> nhau.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thiết</a:t>
            </a:r>
            <a:r>
              <a:rPr lang="vi-VN" dirty="0">
                <a:solidFill>
                  <a:schemeClr val="accent1">
                    <a:lumMod val="75000"/>
                  </a:schemeClr>
                </a:solidFill>
              </a:rPr>
              <a:t> </a:t>
            </a:r>
            <a:r>
              <a:rPr lang="vi-VN" dirty="0" err="1">
                <a:solidFill>
                  <a:schemeClr val="accent1">
                    <a:lumMod val="75000"/>
                  </a:schemeClr>
                </a:solidFill>
              </a:rPr>
              <a:t>bị</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liên </a:t>
            </a:r>
            <a:r>
              <a:rPr lang="vi-VN" dirty="0" err="1">
                <a:solidFill>
                  <a:schemeClr val="accent1">
                    <a:lumMod val="75000"/>
                  </a:schemeClr>
                </a:solidFill>
              </a:rPr>
              <a:t>kết</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a:t>
            </a:r>
            <a:r>
              <a:rPr lang="vi-VN" dirty="0" err="1">
                <a:solidFill>
                  <a:schemeClr val="accent1">
                    <a:lumMod val="75000"/>
                  </a:schemeClr>
                </a:solidFill>
              </a:rPr>
              <a:t>thể</a:t>
            </a:r>
            <a:r>
              <a:rPr lang="vi-VN" dirty="0">
                <a:solidFill>
                  <a:schemeClr val="accent1">
                    <a:lumMod val="75000"/>
                  </a:schemeClr>
                </a:solidFill>
              </a:rPr>
              <a:t> bao </a:t>
            </a:r>
            <a:r>
              <a:rPr lang="vi-VN" dirty="0" err="1">
                <a:solidFill>
                  <a:schemeClr val="accent1">
                    <a:lumMod val="75000"/>
                  </a:schemeClr>
                </a:solidFill>
              </a:rPr>
              <a:t>gồm</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a:t>
            </a:r>
            <a:r>
              <a:rPr lang="vi-VN" dirty="0" err="1">
                <a:solidFill>
                  <a:schemeClr val="accent1">
                    <a:lumMod val="75000"/>
                  </a:schemeClr>
                </a:solidFill>
              </a:rPr>
              <a:t>thiết</a:t>
            </a:r>
            <a:r>
              <a:rPr lang="vi-VN" dirty="0">
                <a:solidFill>
                  <a:schemeClr val="accent1">
                    <a:lumMod val="75000"/>
                  </a:schemeClr>
                </a:solidFill>
              </a:rPr>
              <a:t> </a:t>
            </a:r>
            <a:r>
              <a:rPr lang="vi-VN" dirty="0" err="1">
                <a:solidFill>
                  <a:schemeClr val="accent1">
                    <a:lumMod val="75000"/>
                  </a:schemeClr>
                </a:solidFill>
              </a:rPr>
              <a:t>bị</a:t>
            </a:r>
            <a:r>
              <a:rPr lang="vi-VN" dirty="0">
                <a:solidFill>
                  <a:schemeClr val="accent1">
                    <a:lumMod val="75000"/>
                  </a:schemeClr>
                </a:solidFill>
              </a:rPr>
              <a:t> </a:t>
            </a:r>
            <a:r>
              <a:rPr lang="vi-VN" dirty="0" err="1">
                <a:solidFill>
                  <a:schemeClr val="accent1">
                    <a:lumMod val="75000"/>
                  </a:schemeClr>
                </a:solidFill>
              </a:rPr>
              <a:t>đầu</a:t>
            </a:r>
            <a:r>
              <a:rPr lang="vi-VN" dirty="0">
                <a:solidFill>
                  <a:schemeClr val="accent1">
                    <a:lumMod val="75000"/>
                  </a:schemeClr>
                </a:solidFill>
              </a:rPr>
              <a:t> </a:t>
            </a:r>
            <a:r>
              <a:rPr lang="vi-VN" dirty="0" err="1">
                <a:solidFill>
                  <a:schemeClr val="accent1">
                    <a:lumMod val="75000"/>
                  </a:schemeClr>
                </a:solidFill>
              </a:rPr>
              <a:t>cuối</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in </a:t>
            </a:r>
            <a:r>
              <a:rPr lang="vi-VN" dirty="0" err="1">
                <a:solidFill>
                  <a:schemeClr val="accent1">
                    <a:lumMod val="75000"/>
                  </a:schemeClr>
                </a:solidFill>
              </a:rPr>
              <a:t>và</a:t>
            </a:r>
            <a:r>
              <a:rPr lang="vi-VN" dirty="0">
                <a:solidFill>
                  <a:schemeClr val="accent1">
                    <a:lumMod val="75000"/>
                  </a:schemeClr>
                </a:solidFill>
              </a:rPr>
              <a:t> ổ </a:t>
            </a:r>
            <a:r>
              <a:rPr lang="vi-VN" dirty="0" err="1">
                <a:solidFill>
                  <a:schemeClr val="accent1">
                    <a:lumMod val="75000"/>
                  </a:schemeClr>
                </a:solidFill>
              </a:rPr>
              <a:t>đĩa</a:t>
            </a:r>
            <a:r>
              <a:rPr lang="vi-VN" dirty="0">
                <a:solidFill>
                  <a:schemeClr val="accent1">
                    <a:lumMod val="75000"/>
                  </a:schemeClr>
                </a:solidFill>
              </a:rPr>
              <a:t>. </a:t>
            </a:r>
            <a:endParaRPr lang="en-US" dirty="0">
              <a:solidFill>
                <a:schemeClr val="accent1">
                  <a:lumMod val="75000"/>
                </a:schemeClr>
              </a:solidFill>
            </a:endParaRPr>
          </a:p>
          <a:p>
            <a:pPr algn="just" fontAlgn="base"/>
            <a:endParaRPr lang="en-US" dirty="0">
              <a:solidFill>
                <a:schemeClr val="accent1">
                  <a:lumMod val="75000"/>
                </a:schemeClr>
              </a:solidFill>
            </a:endParaRPr>
          </a:p>
        </p:txBody>
      </p:sp>
      <p:sp>
        <p:nvSpPr>
          <p:cNvPr id="56" name="TextBox 55">
            <a:extLst>
              <a:ext uri="{FF2B5EF4-FFF2-40B4-BE49-F238E27FC236}">
                <a16:creationId xmlns:a16="http://schemas.microsoft.com/office/drawing/2014/main" id="{59AEA43C-654D-4C72-AEC0-8D417AEE18B2}"/>
              </a:ext>
            </a:extLst>
          </p:cNvPr>
          <p:cNvSpPr txBox="1"/>
          <p:nvPr/>
        </p:nvSpPr>
        <p:spPr>
          <a:xfrm>
            <a:off x="3866999" y="2869165"/>
            <a:ext cx="2179301"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A </a:t>
            </a:r>
            <a:r>
              <a:rPr lang="en-GB" dirty="0"/>
              <a:t>key that is indicated by the underlined character in a </a:t>
            </a:r>
            <a:r>
              <a:rPr lang="en-GB" dirty="0" smtClean="0"/>
              <a:t>command </a:t>
            </a:r>
            <a:r>
              <a:rPr lang="en-US" dirty="0"/>
              <a:t> </a:t>
            </a:r>
            <a:r>
              <a:rPr lang="en-US" dirty="0">
                <a:solidFill>
                  <a:srgbClr val="FF0000"/>
                </a:solidFill>
              </a:rPr>
              <a:t>Access </a:t>
            </a:r>
            <a:r>
              <a:rPr lang="en-US" dirty="0" smtClean="0">
                <a:solidFill>
                  <a:srgbClr val="FF0000"/>
                </a:solidFill>
              </a:rPr>
              <a:t>Key</a:t>
            </a:r>
          </a:p>
          <a:p>
            <a:pPr algn="just"/>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khóa</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chỉ</a:t>
            </a:r>
            <a:r>
              <a:rPr lang="vi-VN" dirty="0">
                <a:solidFill>
                  <a:schemeClr val="accent1">
                    <a:lumMod val="75000"/>
                  </a:schemeClr>
                </a:solidFill>
              </a:rPr>
              <a:t> </a:t>
            </a:r>
            <a:r>
              <a:rPr lang="vi-VN" dirty="0" err="1">
                <a:solidFill>
                  <a:schemeClr val="accent1">
                    <a:lumMod val="75000"/>
                  </a:schemeClr>
                </a:solidFill>
              </a:rPr>
              <a:t>định</a:t>
            </a:r>
            <a:r>
              <a:rPr lang="vi-VN" dirty="0">
                <a:solidFill>
                  <a:schemeClr val="accent1">
                    <a:lumMod val="75000"/>
                  </a:schemeClr>
                </a:solidFill>
              </a:rPr>
              <a:t> </a:t>
            </a:r>
            <a:r>
              <a:rPr lang="vi-VN" dirty="0" err="1">
                <a:solidFill>
                  <a:schemeClr val="accent1">
                    <a:lumMod val="75000"/>
                  </a:schemeClr>
                </a:solidFill>
              </a:rPr>
              <a:t>bởi</a:t>
            </a:r>
            <a:r>
              <a:rPr lang="vi-VN" dirty="0">
                <a:solidFill>
                  <a:schemeClr val="accent1">
                    <a:lumMod val="75000"/>
                  </a:schemeClr>
                </a:solidFill>
              </a:rPr>
              <a:t> </a:t>
            </a:r>
            <a:r>
              <a:rPr lang="vi-VN" dirty="0" err="1">
                <a:solidFill>
                  <a:schemeClr val="accent1">
                    <a:lumMod val="75000"/>
                  </a:schemeClr>
                </a:solidFill>
              </a:rPr>
              <a:t>ký</a:t>
            </a:r>
            <a:r>
              <a:rPr lang="vi-VN" dirty="0">
                <a:solidFill>
                  <a:schemeClr val="accent1">
                    <a:lumMod val="75000"/>
                  </a:schemeClr>
                </a:solidFill>
              </a:rPr>
              <a:t> </a:t>
            </a:r>
            <a:r>
              <a:rPr lang="vi-VN" dirty="0" err="1">
                <a:solidFill>
                  <a:schemeClr val="accent1">
                    <a:lumMod val="75000"/>
                  </a:schemeClr>
                </a:solidFill>
              </a:rPr>
              <a:t>tự</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gạch</a:t>
            </a:r>
            <a:r>
              <a:rPr lang="vi-VN" dirty="0">
                <a:solidFill>
                  <a:schemeClr val="accent1">
                    <a:lumMod val="75000"/>
                  </a:schemeClr>
                </a:solidFill>
              </a:rPr>
              <a:t> </a:t>
            </a:r>
            <a:r>
              <a:rPr lang="vi-VN" dirty="0" err="1">
                <a:solidFill>
                  <a:schemeClr val="accent1">
                    <a:lumMod val="75000"/>
                  </a:schemeClr>
                </a:solidFill>
              </a:rPr>
              <a:t>dưới</a:t>
            </a:r>
            <a:r>
              <a:rPr lang="vi-VN" dirty="0">
                <a:solidFill>
                  <a:schemeClr val="accent1">
                    <a:lumMod val="75000"/>
                  </a:schemeClr>
                </a:solidFill>
              </a:rPr>
              <a:t> trong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khóa</a:t>
            </a:r>
            <a:r>
              <a:rPr lang="vi-VN" dirty="0">
                <a:solidFill>
                  <a:schemeClr val="accent1">
                    <a:lumMod val="75000"/>
                  </a:schemeClr>
                </a:solidFill>
              </a:rPr>
              <a:t> truy </a:t>
            </a:r>
            <a:r>
              <a:rPr lang="vi-VN" dirty="0" err="1">
                <a:solidFill>
                  <a:schemeClr val="accent1">
                    <a:lumMod val="75000"/>
                  </a:schemeClr>
                </a:solidFill>
              </a:rPr>
              <a:t>cập</a:t>
            </a:r>
            <a:r>
              <a:rPr lang="vi-VN" dirty="0">
                <a:solidFill>
                  <a:schemeClr val="accent1">
                    <a:lumMod val="75000"/>
                  </a:schemeClr>
                </a:solidFill>
              </a:rPr>
              <a:t> </a:t>
            </a:r>
            <a:r>
              <a:rPr lang="vi-VN" dirty="0" err="1">
                <a:solidFill>
                  <a:schemeClr val="accent1">
                    <a:lumMod val="75000"/>
                  </a:schemeClr>
                </a:solidFill>
              </a:rPr>
              <a:t>lệnh</a:t>
            </a:r>
            <a:endParaRPr lang="en-GB" dirty="0">
              <a:solidFill>
                <a:schemeClr val="accent1">
                  <a:lumMod val="75000"/>
                </a:schemeClr>
              </a:solidFill>
              <a:effectLst/>
            </a:endParaRPr>
          </a:p>
        </p:txBody>
      </p:sp>
      <p:sp>
        <p:nvSpPr>
          <p:cNvPr id="57" name="TextBox 56">
            <a:extLst>
              <a:ext uri="{FF2B5EF4-FFF2-40B4-BE49-F238E27FC236}">
                <a16:creationId xmlns:a16="http://schemas.microsoft.com/office/drawing/2014/main" id="{1B0518A4-A240-497B-9A27-726C54988133}"/>
              </a:ext>
            </a:extLst>
          </p:cNvPr>
          <p:cNvSpPr txBox="1"/>
          <p:nvPr/>
        </p:nvSpPr>
        <p:spPr>
          <a:xfrm>
            <a:off x="6149624" y="3146164"/>
            <a:ext cx="2710593"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a:t>  what is a technique for collecting and managing data from varied sources to provide meaningful business insights</a:t>
            </a:r>
            <a:r>
              <a:rPr lang="en-GB" dirty="0" smtClean="0"/>
              <a:t>. </a:t>
            </a:r>
            <a:r>
              <a:rPr lang="en-US" dirty="0">
                <a:solidFill>
                  <a:srgbClr val="FF0000"/>
                </a:solidFill>
              </a:rPr>
              <a:t>Data </a:t>
            </a:r>
            <a:r>
              <a:rPr lang="en-US" dirty="0" smtClean="0">
                <a:solidFill>
                  <a:srgbClr val="FF0000"/>
                </a:solidFill>
              </a:rPr>
              <a:t>warehousing</a:t>
            </a:r>
          </a:p>
          <a:p>
            <a:pPr algn="just"/>
            <a:r>
              <a:rPr lang="en-US" dirty="0" err="1">
                <a:solidFill>
                  <a:schemeClr val="accent1">
                    <a:lumMod val="75000"/>
                  </a:schemeClr>
                </a:solidFill>
              </a:rPr>
              <a:t>kỹ</a:t>
            </a:r>
            <a:r>
              <a:rPr lang="en-US" dirty="0">
                <a:solidFill>
                  <a:schemeClr val="accent1">
                    <a:lumMod val="75000"/>
                  </a:schemeClr>
                </a:solidFill>
              </a:rPr>
              <a:t> </a:t>
            </a:r>
            <a:r>
              <a:rPr lang="en-US" dirty="0" err="1">
                <a:solidFill>
                  <a:schemeClr val="accent1">
                    <a:lumMod val="75000"/>
                  </a:schemeClr>
                </a:solidFill>
              </a:rPr>
              <a:t>thuật</a:t>
            </a:r>
            <a:r>
              <a:rPr lang="en-US" dirty="0">
                <a:solidFill>
                  <a:schemeClr val="accent1">
                    <a:lumMod val="75000"/>
                  </a:schemeClr>
                </a:solidFill>
              </a:rPr>
              <a:t> </a:t>
            </a:r>
            <a:r>
              <a:rPr lang="en-US" dirty="0" err="1">
                <a:solidFill>
                  <a:schemeClr val="accent1">
                    <a:lumMod val="75000"/>
                  </a:schemeClr>
                </a:solidFill>
              </a:rPr>
              <a:t>thu</a:t>
            </a:r>
            <a:r>
              <a:rPr lang="en-US" dirty="0">
                <a:solidFill>
                  <a:schemeClr val="accent1">
                    <a:lumMod val="75000"/>
                  </a:schemeClr>
                </a:solidFill>
              </a:rPr>
              <a:t> </a:t>
            </a:r>
            <a:r>
              <a:rPr lang="en-US" dirty="0" err="1">
                <a:solidFill>
                  <a:schemeClr val="accent1">
                    <a:lumMod val="75000"/>
                  </a:schemeClr>
                </a:solidFill>
              </a:rPr>
              <a:t>thập</a:t>
            </a:r>
            <a:r>
              <a:rPr lang="en-US" dirty="0">
                <a:solidFill>
                  <a:schemeClr val="accent1">
                    <a:lumMod val="75000"/>
                  </a:schemeClr>
                </a:solidFill>
              </a:rPr>
              <a:t> </a:t>
            </a:r>
            <a:r>
              <a:rPr lang="en-US" dirty="0" err="1">
                <a:solidFill>
                  <a:schemeClr val="accent1">
                    <a:lumMod val="75000"/>
                  </a:schemeClr>
                </a:solidFill>
              </a:rPr>
              <a:t>và</a:t>
            </a:r>
            <a:r>
              <a:rPr lang="en-US" dirty="0">
                <a:solidFill>
                  <a:schemeClr val="accent1">
                    <a:lumMod val="75000"/>
                  </a:schemeClr>
                </a:solidFill>
              </a:rPr>
              <a:t> </a:t>
            </a:r>
            <a:r>
              <a:rPr lang="en-US" dirty="0" err="1">
                <a:solidFill>
                  <a:schemeClr val="accent1">
                    <a:lumMod val="75000"/>
                  </a:schemeClr>
                </a:solidFill>
              </a:rPr>
              <a:t>quản</a:t>
            </a:r>
            <a:r>
              <a:rPr lang="en-US" dirty="0">
                <a:solidFill>
                  <a:schemeClr val="accent1">
                    <a:lumMod val="75000"/>
                  </a:schemeClr>
                </a:solidFill>
              </a:rPr>
              <a:t> </a:t>
            </a:r>
            <a:r>
              <a:rPr lang="en-US" dirty="0" err="1">
                <a:solidFill>
                  <a:schemeClr val="accent1">
                    <a:lumMod val="75000"/>
                  </a:schemeClr>
                </a:solidFill>
              </a:rPr>
              <a:t>lý</a:t>
            </a:r>
            <a:r>
              <a:rPr lang="en-US" dirty="0">
                <a:solidFill>
                  <a:schemeClr val="accent1">
                    <a:lumMod val="75000"/>
                  </a:schemeClr>
                </a:solidFill>
              </a:rPr>
              <a:t> </a:t>
            </a:r>
            <a:r>
              <a:rPr lang="en-US" dirty="0" err="1">
                <a:solidFill>
                  <a:schemeClr val="accent1">
                    <a:lumMod val="75000"/>
                  </a:schemeClr>
                </a:solidFill>
              </a:rPr>
              <a:t>dữ</a:t>
            </a:r>
            <a:r>
              <a:rPr lang="en-US" dirty="0">
                <a:solidFill>
                  <a:schemeClr val="accent1">
                    <a:lumMod val="75000"/>
                  </a:schemeClr>
                </a:solidFill>
              </a:rPr>
              <a:t> </a:t>
            </a:r>
            <a:r>
              <a:rPr lang="en-US" dirty="0" err="1">
                <a:solidFill>
                  <a:schemeClr val="accent1">
                    <a:lumMod val="75000"/>
                  </a:schemeClr>
                </a:solidFill>
              </a:rPr>
              <a:t>liệu</a:t>
            </a:r>
            <a:r>
              <a:rPr lang="en-US" dirty="0">
                <a:solidFill>
                  <a:schemeClr val="accent1">
                    <a:lumMod val="75000"/>
                  </a:schemeClr>
                </a:solidFill>
              </a:rPr>
              <a:t> </a:t>
            </a:r>
            <a:r>
              <a:rPr lang="en-US" dirty="0" err="1">
                <a:solidFill>
                  <a:schemeClr val="accent1">
                    <a:lumMod val="75000"/>
                  </a:schemeClr>
                </a:solidFill>
              </a:rPr>
              <a:t>từ</a:t>
            </a:r>
            <a:r>
              <a:rPr lang="en-US" dirty="0">
                <a:solidFill>
                  <a:schemeClr val="accent1">
                    <a:lumMod val="75000"/>
                  </a:schemeClr>
                </a:solidFill>
              </a:rPr>
              <a:t> </a:t>
            </a:r>
            <a:r>
              <a:rPr lang="en-US" dirty="0" err="1">
                <a:solidFill>
                  <a:schemeClr val="accent1">
                    <a:lumMod val="75000"/>
                  </a:schemeClr>
                </a:solidFill>
              </a:rPr>
              <a:t>các</a:t>
            </a:r>
            <a:r>
              <a:rPr lang="en-US" dirty="0">
                <a:solidFill>
                  <a:schemeClr val="accent1">
                    <a:lumMod val="75000"/>
                  </a:schemeClr>
                </a:solidFill>
              </a:rPr>
              <a:t> </a:t>
            </a:r>
            <a:r>
              <a:rPr lang="en-US" dirty="0" err="1">
                <a:solidFill>
                  <a:schemeClr val="accent1">
                    <a:lumMod val="75000"/>
                  </a:schemeClr>
                </a:solidFill>
              </a:rPr>
              <a:t>nguồn</a:t>
            </a:r>
            <a:r>
              <a:rPr lang="en-US" dirty="0">
                <a:solidFill>
                  <a:schemeClr val="accent1">
                    <a:lumMod val="75000"/>
                  </a:schemeClr>
                </a:solidFill>
              </a:rPr>
              <a:t> </a:t>
            </a:r>
            <a:r>
              <a:rPr lang="en-US" dirty="0" err="1">
                <a:solidFill>
                  <a:schemeClr val="accent1">
                    <a:lumMod val="75000"/>
                  </a:schemeClr>
                </a:solidFill>
              </a:rPr>
              <a:t>khác</a:t>
            </a:r>
            <a:r>
              <a:rPr lang="en-US" dirty="0">
                <a:solidFill>
                  <a:schemeClr val="accent1">
                    <a:lumMod val="75000"/>
                  </a:schemeClr>
                </a:solidFill>
              </a:rPr>
              <a:t> </a:t>
            </a:r>
            <a:r>
              <a:rPr lang="en-US" dirty="0" err="1">
                <a:solidFill>
                  <a:schemeClr val="accent1">
                    <a:lumMod val="75000"/>
                  </a:schemeClr>
                </a:solidFill>
              </a:rPr>
              <a:t>nhau</a:t>
            </a:r>
            <a:r>
              <a:rPr lang="en-US" dirty="0">
                <a:solidFill>
                  <a:schemeClr val="accent1">
                    <a:lumMod val="75000"/>
                  </a:schemeClr>
                </a:solidFill>
              </a:rPr>
              <a:t> </a:t>
            </a:r>
            <a:r>
              <a:rPr lang="en-US" dirty="0" err="1">
                <a:solidFill>
                  <a:schemeClr val="accent1">
                    <a:lumMod val="75000"/>
                  </a:schemeClr>
                </a:solidFill>
              </a:rPr>
              <a:t>là</a:t>
            </a:r>
            <a:r>
              <a:rPr lang="en-US" dirty="0">
                <a:solidFill>
                  <a:schemeClr val="accent1">
                    <a:lumMod val="75000"/>
                  </a:schemeClr>
                </a:solidFill>
              </a:rPr>
              <a:t> </a:t>
            </a:r>
            <a:r>
              <a:rPr lang="en-US" dirty="0" err="1">
                <a:solidFill>
                  <a:schemeClr val="accent1">
                    <a:lumMod val="75000"/>
                  </a:schemeClr>
                </a:solidFill>
              </a:rPr>
              <a:t>gì</a:t>
            </a:r>
            <a:r>
              <a:rPr lang="en-US" dirty="0">
                <a:solidFill>
                  <a:schemeClr val="accent1">
                    <a:lumMod val="75000"/>
                  </a:schemeClr>
                </a:solidFill>
              </a:rPr>
              <a:t> </a:t>
            </a:r>
            <a:r>
              <a:rPr lang="en-US" dirty="0" err="1">
                <a:solidFill>
                  <a:schemeClr val="accent1">
                    <a:lumMod val="75000"/>
                  </a:schemeClr>
                </a:solidFill>
              </a:rPr>
              <a:t>để</a:t>
            </a:r>
            <a:r>
              <a:rPr lang="en-US" dirty="0">
                <a:solidFill>
                  <a:schemeClr val="accent1">
                    <a:lumMod val="75000"/>
                  </a:schemeClr>
                </a:solidFill>
              </a:rPr>
              <a:t> </a:t>
            </a:r>
            <a:r>
              <a:rPr lang="en-US" dirty="0" err="1">
                <a:solidFill>
                  <a:schemeClr val="accent1">
                    <a:lumMod val="75000"/>
                  </a:schemeClr>
                </a:solidFill>
              </a:rPr>
              <a:t>cung</a:t>
            </a:r>
            <a:r>
              <a:rPr lang="en-US" dirty="0">
                <a:solidFill>
                  <a:schemeClr val="accent1">
                    <a:lumMod val="75000"/>
                  </a:schemeClr>
                </a:solidFill>
              </a:rPr>
              <a:t> </a:t>
            </a:r>
            <a:r>
              <a:rPr lang="en-US" dirty="0" err="1">
                <a:solidFill>
                  <a:schemeClr val="accent1">
                    <a:lumMod val="75000"/>
                  </a:schemeClr>
                </a:solidFill>
              </a:rPr>
              <a:t>cấp</a:t>
            </a:r>
            <a:r>
              <a:rPr lang="en-US" dirty="0">
                <a:solidFill>
                  <a:schemeClr val="accent1">
                    <a:lumMod val="75000"/>
                  </a:schemeClr>
                </a:solidFill>
              </a:rPr>
              <a:t> </a:t>
            </a:r>
            <a:r>
              <a:rPr lang="en-US" dirty="0" err="1">
                <a:solidFill>
                  <a:schemeClr val="accent1">
                    <a:lumMod val="75000"/>
                  </a:schemeClr>
                </a:solidFill>
              </a:rPr>
              <a:t>thông</a:t>
            </a:r>
            <a:r>
              <a:rPr lang="en-US" dirty="0">
                <a:solidFill>
                  <a:schemeClr val="accent1">
                    <a:lumMod val="75000"/>
                  </a:schemeClr>
                </a:solidFill>
              </a:rPr>
              <a:t> tin chi </a:t>
            </a:r>
            <a:r>
              <a:rPr lang="en-US" dirty="0" err="1">
                <a:solidFill>
                  <a:schemeClr val="accent1">
                    <a:lumMod val="75000"/>
                  </a:schemeClr>
                </a:solidFill>
              </a:rPr>
              <a:t>tiết</a:t>
            </a:r>
            <a:r>
              <a:rPr lang="en-US" dirty="0">
                <a:solidFill>
                  <a:schemeClr val="accent1">
                    <a:lumMod val="75000"/>
                  </a:schemeClr>
                </a:solidFill>
              </a:rPr>
              <a:t> </a:t>
            </a:r>
            <a:r>
              <a:rPr lang="en-US" dirty="0" err="1">
                <a:solidFill>
                  <a:schemeClr val="accent1">
                    <a:lumMod val="75000"/>
                  </a:schemeClr>
                </a:solidFill>
              </a:rPr>
              <a:t>về</a:t>
            </a:r>
            <a:r>
              <a:rPr lang="en-US" dirty="0">
                <a:solidFill>
                  <a:schemeClr val="accent1">
                    <a:lumMod val="75000"/>
                  </a:schemeClr>
                </a:solidFill>
              </a:rPr>
              <a:t> </a:t>
            </a:r>
            <a:r>
              <a:rPr lang="en-US" dirty="0" err="1">
                <a:solidFill>
                  <a:schemeClr val="accent1">
                    <a:lumMod val="75000"/>
                  </a:schemeClr>
                </a:solidFill>
              </a:rPr>
              <a:t>doanh</a:t>
            </a:r>
            <a:r>
              <a:rPr lang="en-US" dirty="0">
                <a:solidFill>
                  <a:schemeClr val="accent1">
                    <a:lumMod val="75000"/>
                  </a:schemeClr>
                </a:solidFill>
              </a:rPr>
              <a:t> </a:t>
            </a:r>
            <a:r>
              <a:rPr lang="en-US" dirty="0" err="1">
                <a:solidFill>
                  <a:schemeClr val="accent1">
                    <a:lumMod val="75000"/>
                  </a:schemeClr>
                </a:solidFill>
              </a:rPr>
              <a:t>nghiệp</a:t>
            </a:r>
            <a:r>
              <a:rPr lang="en-US" dirty="0">
                <a:solidFill>
                  <a:schemeClr val="accent1">
                    <a:lumMod val="75000"/>
                  </a:schemeClr>
                </a:solidFill>
              </a:rPr>
              <a:t> </a:t>
            </a:r>
            <a:r>
              <a:rPr lang="en-US" dirty="0" err="1">
                <a:solidFill>
                  <a:schemeClr val="accent1">
                    <a:lumMod val="75000"/>
                  </a:schemeClr>
                </a:solidFill>
              </a:rPr>
              <a:t>có</a:t>
            </a:r>
            <a:r>
              <a:rPr lang="en-US" dirty="0">
                <a:solidFill>
                  <a:schemeClr val="accent1">
                    <a:lumMod val="75000"/>
                  </a:schemeClr>
                </a:solidFill>
              </a:rPr>
              <a:t> ý </a:t>
            </a:r>
            <a:r>
              <a:rPr lang="en-US" dirty="0" err="1">
                <a:solidFill>
                  <a:schemeClr val="accent1">
                    <a:lumMod val="75000"/>
                  </a:schemeClr>
                </a:solidFill>
              </a:rPr>
              <a:t>nghĩa</a:t>
            </a:r>
            <a:r>
              <a:rPr lang="en-US" dirty="0">
                <a:solidFill>
                  <a:schemeClr val="accent1">
                    <a:lumMod val="75000"/>
                  </a:schemeClr>
                </a:solidFill>
              </a:rPr>
              <a:t>. </a:t>
            </a:r>
            <a:r>
              <a:rPr lang="en-US" dirty="0" smtClean="0">
                <a:solidFill>
                  <a:schemeClr val="accent1">
                    <a:lumMod val="75000"/>
                  </a:schemeClr>
                </a:solidFill>
              </a:rPr>
              <a:t>-&gt; Kho </a:t>
            </a:r>
            <a:r>
              <a:rPr lang="en-US" dirty="0" err="1">
                <a:solidFill>
                  <a:schemeClr val="accent1">
                    <a:lumMod val="75000"/>
                  </a:schemeClr>
                </a:solidFill>
              </a:rPr>
              <a:t>dữ</a:t>
            </a:r>
            <a:r>
              <a:rPr lang="en-US" dirty="0">
                <a:solidFill>
                  <a:schemeClr val="accent1">
                    <a:lumMod val="75000"/>
                  </a:schemeClr>
                </a:solidFill>
              </a:rPr>
              <a:t> </a:t>
            </a:r>
            <a:r>
              <a:rPr lang="en-US" dirty="0" err="1">
                <a:solidFill>
                  <a:schemeClr val="accent1">
                    <a:lumMod val="75000"/>
                  </a:schemeClr>
                </a:solidFill>
              </a:rPr>
              <a:t>liệu</a:t>
            </a:r>
            <a:endParaRPr lang="en-US" dirty="0">
              <a:solidFill>
                <a:schemeClr val="accent1">
                  <a:lumMod val="75000"/>
                </a:schemeClr>
              </a:solidFill>
            </a:endParaRPr>
          </a:p>
          <a:p>
            <a:pPr algn="just"/>
            <a:endParaRPr lang="en-GB" dirty="0">
              <a:effectLst/>
            </a:endParaRPr>
          </a:p>
        </p:txBody>
      </p:sp>
      <p:sp>
        <p:nvSpPr>
          <p:cNvPr id="58" name="TextBox 57">
            <a:extLst>
              <a:ext uri="{FF2B5EF4-FFF2-40B4-BE49-F238E27FC236}">
                <a16:creationId xmlns:a16="http://schemas.microsoft.com/office/drawing/2014/main" id="{E71FF316-4CF4-4483-B602-827BE9F36B07}"/>
              </a:ext>
            </a:extLst>
          </p:cNvPr>
          <p:cNvSpPr txBox="1"/>
          <p:nvPr/>
        </p:nvSpPr>
        <p:spPr>
          <a:xfrm>
            <a:off x="9193519" y="3146164"/>
            <a:ext cx="2867460"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a:t>to examine the nature or structure of something, especially by separating it into its parts, in order to understand or explain it</a:t>
            </a:r>
            <a:r>
              <a:rPr lang="en-GB" dirty="0" smtClean="0"/>
              <a:t>. </a:t>
            </a:r>
            <a:r>
              <a:rPr lang="en-US" dirty="0" err="1" smtClean="0">
                <a:solidFill>
                  <a:srgbClr val="FF0000"/>
                </a:solidFill>
              </a:rPr>
              <a:t>Analyse</a:t>
            </a:r>
            <a:endParaRPr lang="en-US" dirty="0" smtClean="0">
              <a:solidFill>
                <a:srgbClr val="FF0000"/>
              </a:solidFill>
            </a:endParaRPr>
          </a:p>
          <a:p>
            <a:pPr algn="just"/>
            <a:r>
              <a:rPr lang="en-GB" dirty="0" err="1">
                <a:solidFill>
                  <a:schemeClr val="accent1">
                    <a:lumMod val="75000"/>
                  </a:schemeClr>
                </a:solidFill>
              </a:rPr>
              <a:t>để</a:t>
            </a:r>
            <a:r>
              <a:rPr lang="en-GB" dirty="0">
                <a:solidFill>
                  <a:schemeClr val="accent1">
                    <a:lumMod val="75000"/>
                  </a:schemeClr>
                </a:solidFill>
              </a:rPr>
              <a:t> </a:t>
            </a:r>
            <a:r>
              <a:rPr lang="en-GB" dirty="0" err="1">
                <a:solidFill>
                  <a:schemeClr val="accent1">
                    <a:lumMod val="75000"/>
                  </a:schemeClr>
                </a:solidFill>
              </a:rPr>
              <a:t>kiểm</a:t>
            </a:r>
            <a:r>
              <a:rPr lang="en-GB" dirty="0">
                <a:solidFill>
                  <a:schemeClr val="accent1">
                    <a:lumMod val="75000"/>
                  </a:schemeClr>
                </a:solidFill>
              </a:rPr>
              <a:t> </a:t>
            </a:r>
            <a:r>
              <a:rPr lang="en-GB" dirty="0" err="1">
                <a:solidFill>
                  <a:schemeClr val="accent1">
                    <a:lumMod val="75000"/>
                  </a:schemeClr>
                </a:solidFill>
              </a:rPr>
              <a:t>tra</a:t>
            </a:r>
            <a:r>
              <a:rPr lang="en-GB" dirty="0">
                <a:solidFill>
                  <a:schemeClr val="accent1">
                    <a:lumMod val="75000"/>
                  </a:schemeClr>
                </a:solidFill>
              </a:rPr>
              <a:t> </a:t>
            </a:r>
            <a:r>
              <a:rPr lang="en-GB" dirty="0" err="1">
                <a:solidFill>
                  <a:schemeClr val="accent1">
                    <a:lumMod val="75000"/>
                  </a:schemeClr>
                </a:solidFill>
              </a:rPr>
              <a:t>bản</a:t>
            </a:r>
            <a:r>
              <a:rPr lang="en-GB" dirty="0">
                <a:solidFill>
                  <a:schemeClr val="accent1">
                    <a:lumMod val="75000"/>
                  </a:schemeClr>
                </a:solidFill>
              </a:rPr>
              <a:t> </a:t>
            </a:r>
            <a:r>
              <a:rPr lang="en-GB" dirty="0" err="1">
                <a:solidFill>
                  <a:schemeClr val="accent1">
                    <a:lumMod val="75000"/>
                  </a:schemeClr>
                </a:solidFill>
              </a:rPr>
              <a:t>chất</a:t>
            </a:r>
            <a:r>
              <a:rPr lang="en-GB" dirty="0">
                <a:solidFill>
                  <a:schemeClr val="accent1">
                    <a:lumMod val="75000"/>
                  </a:schemeClr>
                </a:solidFill>
              </a:rPr>
              <a:t> </a:t>
            </a:r>
            <a:r>
              <a:rPr lang="en-GB" dirty="0" err="1">
                <a:solidFill>
                  <a:schemeClr val="accent1">
                    <a:lumMod val="75000"/>
                  </a:schemeClr>
                </a:solidFill>
              </a:rPr>
              <a:t>hoặc</a:t>
            </a:r>
            <a:r>
              <a:rPr lang="en-GB" dirty="0">
                <a:solidFill>
                  <a:schemeClr val="accent1">
                    <a:lumMod val="75000"/>
                  </a:schemeClr>
                </a:solidFill>
              </a:rPr>
              <a:t> </a:t>
            </a:r>
            <a:r>
              <a:rPr lang="en-GB" dirty="0" err="1">
                <a:solidFill>
                  <a:schemeClr val="accent1">
                    <a:lumMod val="75000"/>
                  </a:schemeClr>
                </a:solidFill>
              </a:rPr>
              <a:t>cấu</a:t>
            </a:r>
            <a:r>
              <a:rPr lang="en-GB" dirty="0">
                <a:solidFill>
                  <a:schemeClr val="accent1">
                    <a:lumMod val="75000"/>
                  </a:schemeClr>
                </a:solidFill>
              </a:rPr>
              <a:t> </a:t>
            </a:r>
            <a:r>
              <a:rPr lang="en-GB" dirty="0" err="1">
                <a:solidFill>
                  <a:schemeClr val="accent1">
                    <a:lumMod val="75000"/>
                  </a:schemeClr>
                </a:solidFill>
              </a:rPr>
              <a:t>trúc</a:t>
            </a:r>
            <a:r>
              <a:rPr lang="en-GB" dirty="0">
                <a:solidFill>
                  <a:schemeClr val="accent1">
                    <a:lumMod val="75000"/>
                  </a:schemeClr>
                </a:solidFill>
              </a:rPr>
              <a:t> </a:t>
            </a:r>
            <a:r>
              <a:rPr lang="en-GB" dirty="0" err="1">
                <a:solidFill>
                  <a:schemeClr val="accent1">
                    <a:lumMod val="75000"/>
                  </a:schemeClr>
                </a:solidFill>
              </a:rPr>
              <a:t>của</a:t>
            </a:r>
            <a:r>
              <a:rPr lang="en-GB" dirty="0">
                <a:solidFill>
                  <a:schemeClr val="accent1">
                    <a:lumMod val="75000"/>
                  </a:schemeClr>
                </a:solidFill>
              </a:rPr>
              <a:t> </a:t>
            </a:r>
            <a:r>
              <a:rPr lang="en-GB" dirty="0" err="1">
                <a:solidFill>
                  <a:schemeClr val="accent1">
                    <a:lumMod val="75000"/>
                  </a:schemeClr>
                </a:solidFill>
              </a:rPr>
              <a:t>một</a:t>
            </a:r>
            <a:r>
              <a:rPr lang="en-GB" dirty="0">
                <a:solidFill>
                  <a:schemeClr val="accent1">
                    <a:lumMod val="75000"/>
                  </a:schemeClr>
                </a:solidFill>
              </a:rPr>
              <a:t> </a:t>
            </a:r>
            <a:r>
              <a:rPr lang="en-GB" dirty="0" err="1">
                <a:solidFill>
                  <a:schemeClr val="accent1">
                    <a:lumMod val="75000"/>
                  </a:schemeClr>
                </a:solidFill>
              </a:rPr>
              <a:t>cái</a:t>
            </a:r>
            <a:r>
              <a:rPr lang="en-GB" dirty="0">
                <a:solidFill>
                  <a:schemeClr val="accent1">
                    <a:lumMod val="75000"/>
                  </a:schemeClr>
                </a:solidFill>
              </a:rPr>
              <a:t> </a:t>
            </a:r>
            <a:r>
              <a:rPr lang="en-GB" dirty="0" err="1">
                <a:solidFill>
                  <a:schemeClr val="accent1">
                    <a:lumMod val="75000"/>
                  </a:schemeClr>
                </a:solidFill>
              </a:rPr>
              <a:t>gì</a:t>
            </a:r>
            <a:r>
              <a:rPr lang="en-GB" dirty="0">
                <a:solidFill>
                  <a:schemeClr val="accent1">
                    <a:lumMod val="75000"/>
                  </a:schemeClr>
                </a:solidFill>
              </a:rPr>
              <a:t> </a:t>
            </a:r>
            <a:r>
              <a:rPr lang="en-GB" dirty="0" err="1">
                <a:solidFill>
                  <a:schemeClr val="accent1">
                    <a:lumMod val="75000"/>
                  </a:schemeClr>
                </a:solidFill>
              </a:rPr>
              <a:t>đó</a:t>
            </a:r>
            <a:r>
              <a:rPr lang="en-GB" dirty="0">
                <a:solidFill>
                  <a:schemeClr val="accent1">
                    <a:lumMod val="75000"/>
                  </a:schemeClr>
                </a:solidFill>
              </a:rPr>
              <a:t>, </a:t>
            </a:r>
            <a:r>
              <a:rPr lang="en-GB" dirty="0" err="1">
                <a:solidFill>
                  <a:schemeClr val="accent1">
                    <a:lumMod val="75000"/>
                  </a:schemeClr>
                </a:solidFill>
              </a:rPr>
              <a:t>đặc</a:t>
            </a:r>
            <a:r>
              <a:rPr lang="en-GB" dirty="0">
                <a:solidFill>
                  <a:schemeClr val="accent1">
                    <a:lumMod val="75000"/>
                  </a:schemeClr>
                </a:solidFill>
              </a:rPr>
              <a:t> </a:t>
            </a:r>
            <a:r>
              <a:rPr lang="en-GB" dirty="0" err="1">
                <a:solidFill>
                  <a:schemeClr val="accent1">
                    <a:lumMod val="75000"/>
                  </a:schemeClr>
                </a:solidFill>
              </a:rPr>
              <a:t>biệt</a:t>
            </a:r>
            <a:r>
              <a:rPr lang="en-GB" dirty="0">
                <a:solidFill>
                  <a:schemeClr val="accent1">
                    <a:lumMod val="75000"/>
                  </a:schemeClr>
                </a:solidFill>
              </a:rPr>
              <a:t> </a:t>
            </a:r>
            <a:r>
              <a:rPr lang="en-GB" dirty="0" err="1">
                <a:solidFill>
                  <a:schemeClr val="accent1">
                    <a:lumMod val="75000"/>
                  </a:schemeClr>
                </a:solidFill>
              </a:rPr>
              <a:t>là</a:t>
            </a:r>
            <a:r>
              <a:rPr lang="en-GB" dirty="0">
                <a:solidFill>
                  <a:schemeClr val="accent1">
                    <a:lumMod val="75000"/>
                  </a:schemeClr>
                </a:solidFill>
              </a:rPr>
              <a:t> </a:t>
            </a:r>
            <a:r>
              <a:rPr lang="en-GB" dirty="0" err="1">
                <a:solidFill>
                  <a:schemeClr val="accent1">
                    <a:lumMod val="75000"/>
                  </a:schemeClr>
                </a:solidFill>
              </a:rPr>
              <a:t>bằng</a:t>
            </a:r>
            <a:r>
              <a:rPr lang="en-GB" dirty="0">
                <a:solidFill>
                  <a:schemeClr val="accent1">
                    <a:lumMod val="75000"/>
                  </a:schemeClr>
                </a:solidFill>
              </a:rPr>
              <a:t> </a:t>
            </a:r>
            <a:r>
              <a:rPr lang="en-GB" dirty="0" err="1">
                <a:solidFill>
                  <a:schemeClr val="accent1">
                    <a:lumMod val="75000"/>
                  </a:schemeClr>
                </a:solidFill>
              </a:rPr>
              <a:t>cách</a:t>
            </a:r>
            <a:r>
              <a:rPr lang="en-GB" dirty="0">
                <a:solidFill>
                  <a:schemeClr val="accent1">
                    <a:lumMod val="75000"/>
                  </a:schemeClr>
                </a:solidFill>
              </a:rPr>
              <a:t> </a:t>
            </a:r>
            <a:r>
              <a:rPr lang="en-GB" dirty="0" err="1">
                <a:solidFill>
                  <a:schemeClr val="accent1">
                    <a:lumMod val="75000"/>
                  </a:schemeClr>
                </a:solidFill>
              </a:rPr>
              <a:t>tách</a:t>
            </a:r>
            <a:r>
              <a:rPr lang="en-GB" dirty="0">
                <a:solidFill>
                  <a:schemeClr val="accent1">
                    <a:lumMod val="75000"/>
                  </a:schemeClr>
                </a:solidFill>
              </a:rPr>
              <a:t> </a:t>
            </a:r>
            <a:r>
              <a:rPr lang="en-GB" dirty="0" err="1">
                <a:solidFill>
                  <a:schemeClr val="accent1">
                    <a:lumMod val="75000"/>
                  </a:schemeClr>
                </a:solidFill>
              </a:rPr>
              <a:t>nó</a:t>
            </a:r>
            <a:r>
              <a:rPr lang="en-GB" dirty="0">
                <a:solidFill>
                  <a:schemeClr val="accent1">
                    <a:lumMod val="75000"/>
                  </a:schemeClr>
                </a:solidFill>
              </a:rPr>
              <a:t> </a:t>
            </a:r>
            <a:r>
              <a:rPr lang="en-GB" dirty="0" err="1">
                <a:solidFill>
                  <a:schemeClr val="accent1">
                    <a:lumMod val="75000"/>
                  </a:schemeClr>
                </a:solidFill>
              </a:rPr>
              <a:t>thành</a:t>
            </a:r>
            <a:r>
              <a:rPr lang="en-GB" dirty="0">
                <a:solidFill>
                  <a:schemeClr val="accent1">
                    <a:lumMod val="75000"/>
                  </a:schemeClr>
                </a:solidFill>
              </a:rPr>
              <a:t> </a:t>
            </a:r>
            <a:r>
              <a:rPr lang="en-GB" dirty="0" err="1">
                <a:solidFill>
                  <a:schemeClr val="accent1">
                    <a:lumMod val="75000"/>
                  </a:schemeClr>
                </a:solidFill>
              </a:rPr>
              <a:t>các</a:t>
            </a:r>
            <a:r>
              <a:rPr lang="en-GB" dirty="0">
                <a:solidFill>
                  <a:schemeClr val="accent1">
                    <a:lumMod val="75000"/>
                  </a:schemeClr>
                </a:solidFill>
              </a:rPr>
              <a:t> </a:t>
            </a:r>
            <a:r>
              <a:rPr lang="en-GB" dirty="0" err="1">
                <a:solidFill>
                  <a:schemeClr val="accent1">
                    <a:lumMod val="75000"/>
                  </a:schemeClr>
                </a:solidFill>
              </a:rPr>
              <a:t>phần</a:t>
            </a:r>
            <a:r>
              <a:rPr lang="en-GB" dirty="0">
                <a:solidFill>
                  <a:schemeClr val="accent1">
                    <a:lumMod val="75000"/>
                  </a:schemeClr>
                </a:solidFill>
              </a:rPr>
              <a:t> </a:t>
            </a:r>
            <a:r>
              <a:rPr lang="en-GB" dirty="0" err="1">
                <a:solidFill>
                  <a:schemeClr val="accent1">
                    <a:lumMod val="75000"/>
                  </a:schemeClr>
                </a:solidFill>
              </a:rPr>
              <a:t>của</a:t>
            </a:r>
            <a:r>
              <a:rPr lang="en-GB" dirty="0">
                <a:solidFill>
                  <a:schemeClr val="accent1">
                    <a:lumMod val="75000"/>
                  </a:schemeClr>
                </a:solidFill>
              </a:rPr>
              <a:t> </a:t>
            </a:r>
            <a:r>
              <a:rPr lang="en-GB" dirty="0" err="1">
                <a:solidFill>
                  <a:schemeClr val="accent1">
                    <a:lumMod val="75000"/>
                  </a:schemeClr>
                </a:solidFill>
              </a:rPr>
              <a:t>nó</a:t>
            </a:r>
            <a:r>
              <a:rPr lang="en-GB" dirty="0">
                <a:solidFill>
                  <a:schemeClr val="accent1">
                    <a:lumMod val="75000"/>
                  </a:schemeClr>
                </a:solidFill>
              </a:rPr>
              <a:t>, </a:t>
            </a:r>
            <a:r>
              <a:rPr lang="en-GB" dirty="0" err="1">
                <a:solidFill>
                  <a:schemeClr val="accent1">
                    <a:lumMod val="75000"/>
                  </a:schemeClr>
                </a:solidFill>
              </a:rPr>
              <a:t>để</a:t>
            </a:r>
            <a:r>
              <a:rPr lang="en-GB" dirty="0">
                <a:solidFill>
                  <a:schemeClr val="accent1">
                    <a:lumMod val="75000"/>
                  </a:schemeClr>
                </a:solidFill>
              </a:rPr>
              <a:t> </a:t>
            </a:r>
            <a:r>
              <a:rPr lang="en-GB" dirty="0" err="1">
                <a:solidFill>
                  <a:schemeClr val="accent1">
                    <a:lumMod val="75000"/>
                  </a:schemeClr>
                </a:solidFill>
              </a:rPr>
              <a:t>hiểu</a:t>
            </a:r>
            <a:r>
              <a:rPr lang="en-GB" dirty="0">
                <a:solidFill>
                  <a:schemeClr val="accent1">
                    <a:lumMod val="75000"/>
                  </a:schemeClr>
                </a:solidFill>
              </a:rPr>
              <a:t> </a:t>
            </a:r>
            <a:r>
              <a:rPr lang="en-GB" dirty="0" err="1">
                <a:solidFill>
                  <a:schemeClr val="accent1">
                    <a:lumMod val="75000"/>
                  </a:schemeClr>
                </a:solidFill>
              </a:rPr>
              <a:t>hoặc</a:t>
            </a:r>
            <a:r>
              <a:rPr lang="en-GB" dirty="0">
                <a:solidFill>
                  <a:schemeClr val="accent1">
                    <a:lumMod val="75000"/>
                  </a:schemeClr>
                </a:solidFill>
              </a:rPr>
              <a:t> </a:t>
            </a:r>
            <a:r>
              <a:rPr lang="en-GB" dirty="0" err="1">
                <a:solidFill>
                  <a:schemeClr val="accent1">
                    <a:lumMod val="75000"/>
                  </a:schemeClr>
                </a:solidFill>
              </a:rPr>
              <a:t>giải</a:t>
            </a:r>
            <a:r>
              <a:rPr lang="en-GB" dirty="0">
                <a:solidFill>
                  <a:schemeClr val="accent1">
                    <a:lumMod val="75000"/>
                  </a:schemeClr>
                </a:solidFill>
              </a:rPr>
              <a:t> </a:t>
            </a:r>
            <a:r>
              <a:rPr lang="en-GB" dirty="0" err="1">
                <a:solidFill>
                  <a:schemeClr val="accent1">
                    <a:lumMod val="75000"/>
                  </a:schemeClr>
                </a:solidFill>
              </a:rPr>
              <a:t>thích</a:t>
            </a:r>
            <a:r>
              <a:rPr lang="en-GB" dirty="0">
                <a:solidFill>
                  <a:schemeClr val="accent1">
                    <a:lumMod val="75000"/>
                  </a:schemeClr>
                </a:solidFill>
              </a:rPr>
              <a:t> </a:t>
            </a:r>
            <a:r>
              <a:rPr lang="en-GB" dirty="0" err="1">
                <a:solidFill>
                  <a:schemeClr val="accent1">
                    <a:lumMod val="75000"/>
                  </a:schemeClr>
                </a:solidFill>
              </a:rPr>
              <a:t>nó</a:t>
            </a:r>
            <a:r>
              <a:rPr lang="en-GB" dirty="0">
                <a:solidFill>
                  <a:schemeClr val="accent1">
                    <a:lumMod val="75000"/>
                  </a:schemeClr>
                </a:solidFill>
              </a:rPr>
              <a:t>. </a:t>
            </a:r>
            <a:r>
              <a:rPr lang="en-GB" dirty="0" err="1">
                <a:solidFill>
                  <a:schemeClr val="accent1">
                    <a:lumMod val="75000"/>
                  </a:schemeClr>
                </a:solidFill>
              </a:rPr>
              <a:t>Phân</a:t>
            </a:r>
            <a:r>
              <a:rPr lang="en-GB" dirty="0">
                <a:solidFill>
                  <a:schemeClr val="accent1">
                    <a:lumMod val="75000"/>
                  </a:schemeClr>
                </a:solidFill>
              </a:rPr>
              <a:t> </a:t>
            </a:r>
            <a:r>
              <a:rPr lang="en-GB" dirty="0" err="1">
                <a:solidFill>
                  <a:schemeClr val="accent1">
                    <a:lumMod val="75000"/>
                  </a:schemeClr>
                </a:solidFill>
              </a:rPr>
              <a:t>tích</a:t>
            </a:r>
            <a:endParaRPr lang="en-GB" dirty="0">
              <a:solidFill>
                <a:schemeClr val="accent1">
                  <a:lumMod val="75000"/>
                </a:schemeClr>
              </a:solidFill>
              <a:effectLst/>
            </a:endParaRPr>
          </a:p>
        </p:txBody>
      </p:sp>
    </p:spTree>
    <p:extLst>
      <p:ext uri="{BB962C8B-B14F-4D97-AF65-F5344CB8AC3E}">
        <p14:creationId xmlns:p14="http://schemas.microsoft.com/office/powerpoint/2010/main" val="90655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additive="base">
                                        <p:cTn id="16" dur="500" fill="hold"/>
                                        <p:tgtEl>
                                          <p:spTgt spid="53"/>
                                        </p:tgtEl>
                                        <p:attrNameLst>
                                          <p:attrName>ppt_x</p:attrName>
                                        </p:attrNameLst>
                                      </p:cBhvr>
                                      <p:tavLst>
                                        <p:tav tm="0">
                                          <p:val>
                                            <p:strVal val="#ppt_x"/>
                                          </p:val>
                                        </p:tav>
                                        <p:tav tm="100000">
                                          <p:val>
                                            <p:strVal val="#ppt_x"/>
                                          </p:val>
                                        </p:tav>
                                      </p:tavLst>
                                    </p:anim>
                                    <p:anim calcmode="lin" valueType="num">
                                      <p:cBhvr additive="base">
                                        <p:cTn id="17"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ppt_x</p:attrName>
                                        </p:attrNameLst>
                                      </p:cBhvr>
                                      <p:tavLst>
                                        <p:tav tm="0">
                                          <p:val>
                                            <p:strVal val="#ppt_x"/>
                                          </p:val>
                                        </p:tav>
                                        <p:tav tm="100000">
                                          <p:val>
                                            <p:strVal val="#ppt_x"/>
                                          </p:val>
                                        </p:tav>
                                      </p:tavLst>
                                    </p:anim>
                                    <p:anim calcmode="lin" valueType="num">
                                      <p:cBhvr>
                                        <p:cTn id="2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barn(inVertical)">
                                      <p:cBhvr>
                                        <p:cTn id="29" dur="500"/>
                                        <p:tgtEl>
                                          <p:spTgt spid="5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down)">
                                      <p:cBhvr>
                                        <p:cTn id="34" dur="500"/>
                                        <p:tgtEl>
                                          <p:spTgt spid="5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randombar(horizontal)">
                                      <p:cBhvr>
                                        <p:cTn id="3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53" grpId="0" animBg="1"/>
      <p:bldP spid="54" grpId="0" animBg="1"/>
      <p:bldP spid="56" grpId="0" animBg="1"/>
      <p:bldP spid="57" grpId="0" animBg="1"/>
      <p:bldP spid="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3C53F071-FE92-4855-B35E-57E7AF2005C1}"/>
              </a:ext>
            </a:extLst>
          </p:cNvPr>
          <p:cNvSpPr txBox="1"/>
          <p:nvPr/>
        </p:nvSpPr>
        <p:spPr>
          <a:xfrm>
            <a:off x="217538" y="216560"/>
            <a:ext cx="285454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Data compression and file packaging protocol for personal computers </a:t>
            </a:r>
            <a:r>
              <a:rPr lang="en-GB" dirty="0" smtClean="0"/>
              <a:t>ZIP </a:t>
            </a:r>
            <a:r>
              <a:rPr lang="en-US" dirty="0" smtClean="0">
                <a:solidFill>
                  <a:srgbClr val="FF0000"/>
                </a:solidFill>
              </a:rPr>
              <a:t>ZIP</a:t>
            </a:r>
          </a:p>
          <a:p>
            <a:r>
              <a:rPr lang="en-US" dirty="0" err="1">
                <a:solidFill>
                  <a:schemeClr val="accent1">
                    <a:lumMod val="75000"/>
                  </a:schemeClr>
                </a:solidFill>
              </a:rPr>
              <a:t>Nén</a:t>
            </a:r>
            <a:r>
              <a:rPr lang="en-US" dirty="0">
                <a:solidFill>
                  <a:schemeClr val="accent1">
                    <a:lumMod val="75000"/>
                  </a:schemeClr>
                </a:solidFill>
              </a:rPr>
              <a:t> </a:t>
            </a:r>
            <a:r>
              <a:rPr lang="en-US" dirty="0" err="1">
                <a:solidFill>
                  <a:schemeClr val="accent1">
                    <a:lumMod val="75000"/>
                  </a:schemeClr>
                </a:solidFill>
              </a:rPr>
              <a:t>dữ</a:t>
            </a:r>
            <a:r>
              <a:rPr lang="en-US" dirty="0">
                <a:solidFill>
                  <a:schemeClr val="accent1">
                    <a:lumMod val="75000"/>
                  </a:schemeClr>
                </a:solidFill>
              </a:rPr>
              <a:t> </a:t>
            </a:r>
            <a:r>
              <a:rPr lang="en-US" dirty="0" err="1">
                <a:solidFill>
                  <a:schemeClr val="accent1">
                    <a:lumMod val="75000"/>
                  </a:schemeClr>
                </a:solidFill>
              </a:rPr>
              <a:t>liệu</a:t>
            </a:r>
            <a:r>
              <a:rPr lang="en-US" dirty="0">
                <a:solidFill>
                  <a:schemeClr val="accent1">
                    <a:lumMod val="75000"/>
                  </a:schemeClr>
                </a:solidFill>
              </a:rPr>
              <a:t> </a:t>
            </a:r>
            <a:r>
              <a:rPr lang="en-US" dirty="0" err="1">
                <a:solidFill>
                  <a:schemeClr val="accent1">
                    <a:lumMod val="75000"/>
                  </a:schemeClr>
                </a:solidFill>
              </a:rPr>
              <a:t>và</a:t>
            </a:r>
            <a:r>
              <a:rPr lang="en-US" dirty="0">
                <a:solidFill>
                  <a:schemeClr val="accent1">
                    <a:lumMod val="75000"/>
                  </a:schemeClr>
                </a:solidFill>
              </a:rPr>
              <a:t> </a:t>
            </a:r>
            <a:r>
              <a:rPr lang="en-US" dirty="0" err="1">
                <a:solidFill>
                  <a:schemeClr val="accent1">
                    <a:lumMod val="75000"/>
                  </a:schemeClr>
                </a:solidFill>
              </a:rPr>
              <a:t>giao</a:t>
            </a:r>
            <a:r>
              <a:rPr lang="en-US" dirty="0">
                <a:solidFill>
                  <a:schemeClr val="accent1">
                    <a:lumMod val="75000"/>
                  </a:schemeClr>
                </a:solidFill>
              </a:rPr>
              <a:t> </a:t>
            </a:r>
            <a:r>
              <a:rPr lang="en-US" dirty="0" err="1">
                <a:solidFill>
                  <a:schemeClr val="accent1">
                    <a:lumMod val="75000"/>
                  </a:schemeClr>
                </a:solidFill>
              </a:rPr>
              <a:t>thức</a:t>
            </a:r>
            <a:r>
              <a:rPr lang="en-US" dirty="0">
                <a:solidFill>
                  <a:schemeClr val="accent1">
                    <a:lumMod val="75000"/>
                  </a:schemeClr>
                </a:solidFill>
              </a:rPr>
              <a:t> </a:t>
            </a:r>
            <a:r>
              <a:rPr lang="en-US" dirty="0" err="1">
                <a:solidFill>
                  <a:schemeClr val="accent1">
                    <a:lumMod val="75000"/>
                  </a:schemeClr>
                </a:solidFill>
              </a:rPr>
              <a:t>đóng</a:t>
            </a:r>
            <a:r>
              <a:rPr lang="en-US" dirty="0">
                <a:solidFill>
                  <a:schemeClr val="accent1">
                    <a:lumMod val="75000"/>
                  </a:schemeClr>
                </a:solidFill>
              </a:rPr>
              <a:t> </a:t>
            </a:r>
            <a:r>
              <a:rPr lang="en-US" dirty="0" err="1">
                <a:solidFill>
                  <a:schemeClr val="accent1">
                    <a:lumMod val="75000"/>
                  </a:schemeClr>
                </a:solidFill>
              </a:rPr>
              <a:t>gói</a:t>
            </a:r>
            <a:r>
              <a:rPr lang="en-US" dirty="0">
                <a:solidFill>
                  <a:schemeClr val="accent1">
                    <a:lumMod val="75000"/>
                  </a:schemeClr>
                </a:solidFill>
              </a:rPr>
              <a:t> </a:t>
            </a:r>
            <a:r>
              <a:rPr lang="en-US" dirty="0" err="1">
                <a:solidFill>
                  <a:schemeClr val="accent1">
                    <a:lumMod val="75000"/>
                  </a:schemeClr>
                </a:solidFill>
              </a:rPr>
              <a:t>tệp</a:t>
            </a:r>
            <a:r>
              <a:rPr lang="en-US" dirty="0">
                <a:solidFill>
                  <a:schemeClr val="accent1">
                    <a:lumMod val="75000"/>
                  </a:schemeClr>
                </a:solidFill>
              </a:rPr>
              <a:t> </a:t>
            </a:r>
            <a:r>
              <a:rPr lang="en-US" dirty="0" err="1">
                <a:solidFill>
                  <a:schemeClr val="accent1">
                    <a:lumMod val="75000"/>
                  </a:schemeClr>
                </a:solidFill>
              </a:rPr>
              <a:t>cho</a:t>
            </a:r>
            <a:r>
              <a:rPr lang="en-US" dirty="0">
                <a:solidFill>
                  <a:schemeClr val="accent1">
                    <a:lumMod val="75000"/>
                  </a:schemeClr>
                </a:solidFill>
              </a:rPr>
              <a:t> </a:t>
            </a:r>
            <a:r>
              <a:rPr lang="en-US" dirty="0" err="1">
                <a:solidFill>
                  <a:schemeClr val="accent1">
                    <a:lumMod val="75000"/>
                  </a:schemeClr>
                </a:solidFill>
              </a:rPr>
              <a:t>máy</a:t>
            </a:r>
            <a:r>
              <a:rPr lang="en-US" dirty="0">
                <a:solidFill>
                  <a:schemeClr val="accent1">
                    <a:lumMod val="75000"/>
                  </a:schemeClr>
                </a:solidFill>
              </a:rPr>
              <a:t> </a:t>
            </a:r>
            <a:r>
              <a:rPr lang="en-US" dirty="0" err="1">
                <a:solidFill>
                  <a:schemeClr val="accent1">
                    <a:lumMod val="75000"/>
                  </a:schemeClr>
                </a:solidFill>
              </a:rPr>
              <a:t>tính</a:t>
            </a:r>
            <a:r>
              <a:rPr lang="en-US" dirty="0">
                <a:solidFill>
                  <a:schemeClr val="accent1">
                    <a:lumMod val="75000"/>
                  </a:schemeClr>
                </a:solidFill>
              </a:rPr>
              <a:t> </a:t>
            </a:r>
            <a:r>
              <a:rPr lang="en-US" dirty="0" err="1">
                <a:solidFill>
                  <a:schemeClr val="accent1">
                    <a:lumMod val="75000"/>
                  </a:schemeClr>
                </a:solidFill>
              </a:rPr>
              <a:t>cá</a:t>
            </a:r>
            <a:r>
              <a:rPr lang="en-US" dirty="0">
                <a:solidFill>
                  <a:schemeClr val="accent1">
                    <a:lumMod val="75000"/>
                  </a:schemeClr>
                </a:solidFill>
              </a:rPr>
              <a:t> </a:t>
            </a:r>
            <a:r>
              <a:rPr lang="en-US" dirty="0" err="1">
                <a:solidFill>
                  <a:schemeClr val="accent1">
                    <a:lumMod val="75000"/>
                  </a:schemeClr>
                </a:solidFill>
              </a:rPr>
              <a:t>nhân</a:t>
            </a:r>
            <a:r>
              <a:rPr lang="en-US" dirty="0">
                <a:solidFill>
                  <a:schemeClr val="accent1">
                    <a:lumMod val="75000"/>
                  </a:schemeClr>
                </a:solidFill>
              </a:rPr>
              <a:t> ZIP</a:t>
            </a:r>
          </a:p>
          <a:p>
            <a:endParaRPr lang="en-US" dirty="0" smtClean="0"/>
          </a:p>
        </p:txBody>
      </p:sp>
      <p:sp>
        <p:nvSpPr>
          <p:cNvPr id="52" name="TextBox 51">
            <a:extLst>
              <a:ext uri="{FF2B5EF4-FFF2-40B4-BE49-F238E27FC236}">
                <a16:creationId xmlns:a16="http://schemas.microsoft.com/office/drawing/2014/main" id="{EAD76678-2A0E-42B0-AEAD-C16024FFA034}"/>
              </a:ext>
            </a:extLst>
          </p:cNvPr>
          <p:cNvSpPr txBox="1"/>
          <p:nvPr/>
        </p:nvSpPr>
        <p:spPr>
          <a:xfrm>
            <a:off x="3159525" y="216560"/>
            <a:ext cx="4354254"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The acronym for Simple </a:t>
            </a:r>
            <a:r>
              <a:rPr lang="en-GB" dirty="0" smtClean="0"/>
              <a:t>Message </a:t>
            </a:r>
            <a:r>
              <a:rPr lang="en-GB" dirty="0"/>
              <a:t>Transfer </a:t>
            </a:r>
            <a:r>
              <a:rPr lang="en-GB" dirty="0" err="1"/>
              <a:t>Protocol.The</a:t>
            </a:r>
            <a:r>
              <a:rPr lang="en-GB" dirty="0"/>
              <a:t> SMTP protocol used to send mail through a </a:t>
            </a:r>
            <a:r>
              <a:rPr lang="en-GB" dirty="0" err="1"/>
              <a:t>Sendmail</a:t>
            </a:r>
            <a:r>
              <a:rPr lang="en-GB" dirty="0"/>
              <a:t> (</a:t>
            </a:r>
            <a:r>
              <a:rPr lang="en-GB" dirty="0" err="1"/>
              <a:t>Sendmail</a:t>
            </a:r>
            <a:r>
              <a:rPr lang="en-GB" dirty="0"/>
              <a:t> </a:t>
            </a:r>
            <a:r>
              <a:rPr lang="en-GB" dirty="0" err="1"/>
              <a:t>Deamon</a:t>
            </a:r>
            <a:r>
              <a:rPr lang="en-GB" dirty="0" smtClean="0"/>
              <a:t>)  </a:t>
            </a:r>
            <a:r>
              <a:rPr lang="en-US" dirty="0" smtClean="0">
                <a:solidFill>
                  <a:srgbClr val="FF0000"/>
                </a:solidFill>
              </a:rPr>
              <a:t>SMTP</a:t>
            </a:r>
          </a:p>
          <a:p>
            <a:r>
              <a:rPr lang="vi-VN" dirty="0" err="1">
                <a:solidFill>
                  <a:schemeClr val="accent1">
                    <a:lumMod val="75000"/>
                  </a:schemeClr>
                </a:solidFill>
              </a:rPr>
              <a:t>Từ</a:t>
            </a:r>
            <a:r>
              <a:rPr lang="vi-VN" dirty="0">
                <a:solidFill>
                  <a:schemeClr val="accent1">
                    <a:lumMod val="75000"/>
                  </a:schemeClr>
                </a:solidFill>
              </a:rPr>
              <a:t> </a:t>
            </a:r>
            <a:r>
              <a:rPr lang="vi-VN" dirty="0" err="1">
                <a:solidFill>
                  <a:schemeClr val="accent1">
                    <a:lumMod val="75000"/>
                  </a:schemeClr>
                </a:solidFill>
              </a:rPr>
              <a:t>viết</a:t>
            </a:r>
            <a:r>
              <a:rPr lang="vi-VN" dirty="0">
                <a:solidFill>
                  <a:schemeClr val="accent1">
                    <a:lumMod val="75000"/>
                  </a:schemeClr>
                </a:solidFill>
              </a:rPr>
              <a:t> </a:t>
            </a:r>
            <a:r>
              <a:rPr lang="vi-VN" dirty="0" err="1">
                <a:solidFill>
                  <a:schemeClr val="accent1">
                    <a:lumMod val="75000"/>
                  </a:schemeClr>
                </a:solidFill>
              </a:rPr>
              <a:t>tắt</a:t>
            </a:r>
            <a:r>
              <a:rPr lang="vi-VN" dirty="0">
                <a:solidFill>
                  <a:schemeClr val="accent1">
                    <a:lumMod val="75000"/>
                  </a:schemeClr>
                </a:solidFill>
              </a:rPr>
              <a:t> </a:t>
            </a:r>
            <a:r>
              <a:rPr lang="vi-VN" dirty="0" err="1">
                <a:solidFill>
                  <a:schemeClr val="accent1">
                    <a:lumMod val="75000"/>
                  </a:schemeClr>
                </a:solidFill>
              </a:rPr>
              <a:t>của</a:t>
            </a:r>
            <a:r>
              <a:rPr lang="vi-VN" dirty="0">
                <a:solidFill>
                  <a:schemeClr val="accent1">
                    <a:lumMod val="75000"/>
                  </a:schemeClr>
                </a:solidFill>
              </a:rPr>
              <a:t> Giao </a:t>
            </a:r>
            <a:r>
              <a:rPr lang="vi-VN" dirty="0" err="1">
                <a:solidFill>
                  <a:schemeClr val="accent1">
                    <a:lumMod val="75000"/>
                  </a:schemeClr>
                </a:solidFill>
              </a:rPr>
              <a:t>thức</a:t>
            </a:r>
            <a:r>
              <a:rPr lang="vi-VN" dirty="0">
                <a:solidFill>
                  <a:schemeClr val="accent1">
                    <a:lumMod val="75000"/>
                  </a:schemeClr>
                </a:solidFill>
              </a:rPr>
              <a:t> </a:t>
            </a:r>
            <a:r>
              <a:rPr lang="vi-VN" dirty="0" err="1">
                <a:solidFill>
                  <a:schemeClr val="accent1">
                    <a:lumMod val="75000"/>
                  </a:schemeClr>
                </a:solidFill>
              </a:rPr>
              <a:t>truyền</a:t>
            </a:r>
            <a:r>
              <a:rPr lang="vi-VN" dirty="0">
                <a:solidFill>
                  <a:schemeClr val="accent1">
                    <a:lumMod val="75000"/>
                  </a:schemeClr>
                </a:solidFill>
              </a:rPr>
              <a:t> </a:t>
            </a:r>
            <a:r>
              <a:rPr lang="vi-VN" dirty="0" err="1">
                <a:solidFill>
                  <a:schemeClr val="accent1">
                    <a:lumMod val="75000"/>
                  </a:schemeClr>
                </a:solidFill>
              </a:rPr>
              <a:t>tải</a:t>
            </a:r>
            <a:r>
              <a:rPr lang="vi-VN" dirty="0">
                <a:solidFill>
                  <a:schemeClr val="accent1">
                    <a:lumMod val="75000"/>
                  </a:schemeClr>
                </a:solidFill>
              </a:rPr>
              <a:t> tin </a:t>
            </a:r>
            <a:r>
              <a:rPr lang="vi-VN" dirty="0" err="1">
                <a:solidFill>
                  <a:schemeClr val="accent1">
                    <a:lumMod val="75000"/>
                  </a:schemeClr>
                </a:solidFill>
              </a:rPr>
              <a:t>nhắn</a:t>
            </a:r>
            <a:r>
              <a:rPr lang="vi-VN" dirty="0">
                <a:solidFill>
                  <a:schemeClr val="accent1">
                    <a:lumMod val="75000"/>
                  </a:schemeClr>
                </a:solidFill>
              </a:rPr>
              <a:t> đơn </a:t>
            </a:r>
            <a:r>
              <a:rPr lang="vi-VN" dirty="0" err="1">
                <a:solidFill>
                  <a:schemeClr val="accent1">
                    <a:lumMod val="75000"/>
                  </a:schemeClr>
                </a:solidFill>
              </a:rPr>
              <a:t>giản</a:t>
            </a:r>
            <a:r>
              <a:rPr lang="vi-VN" dirty="0">
                <a:solidFill>
                  <a:schemeClr val="accent1">
                    <a:lumMod val="75000"/>
                  </a:schemeClr>
                </a:solidFill>
              </a:rPr>
              <a:t>. Giao </a:t>
            </a:r>
            <a:r>
              <a:rPr lang="vi-VN" dirty="0" err="1">
                <a:solidFill>
                  <a:schemeClr val="accent1">
                    <a:lumMod val="75000"/>
                  </a:schemeClr>
                </a:solidFill>
              </a:rPr>
              <a:t>thức</a:t>
            </a:r>
            <a:r>
              <a:rPr lang="vi-VN" dirty="0">
                <a:solidFill>
                  <a:schemeClr val="accent1">
                    <a:lumMod val="75000"/>
                  </a:schemeClr>
                </a:solidFill>
              </a:rPr>
              <a:t> SMTP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a:t>
            </a:r>
            <a:r>
              <a:rPr lang="vi-VN" dirty="0" err="1">
                <a:solidFill>
                  <a:schemeClr val="accent1">
                    <a:lumMod val="75000"/>
                  </a:schemeClr>
                </a:solidFill>
              </a:rPr>
              <a:t>để</a:t>
            </a:r>
            <a:r>
              <a:rPr lang="vi-VN" dirty="0">
                <a:solidFill>
                  <a:schemeClr val="accent1">
                    <a:lumMod val="75000"/>
                  </a:schemeClr>
                </a:solidFill>
              </a:rPr>
              <a:t> </a:t>
            </a:r>
            <a:r>
              <a:rPr lang="vi-VN" dirty="0" err="1">
                <a:solidFill>
                  <a:schemeClr val="accent1">
                    <a:lumMod val="75000"/>
                  </a:schemeClr>
                </a:solidFill>
              </a:rPr>
              <a:t>gửi</a:t>
            </a:r>
            <a:r>
              <a:rPr lang="vi-VN" dirty="0">
                <a:solidFill>
                  <a:schemeClr val="accent1">
                    <a:lumMod val="75000"/>
                  </a:schemeClr>
                </a:solidFill>
              </a:rPr>
              <a:t> thư qua </a:t>
            </a:r>
            <a:r>
              <a:rPr lang="vi-VN" dirty="0" err="1">
                <a:solidFill>
                  <a:schemeClr val="accent1">
                    <a:lumMod val="75000"/>
                  </a:schemeClr>
                </a:solidFill>
              </a:rPr>
              <a:t>Sendmail</a:t>
            </a:r>
            <a:r>
              <a:rPr lang="vi-VN" dirty="0">
                <a:solidFill>
                  <a:schemeClr val="accent1">
                    <a:lumMod val="75000"/>
                  </a:schemeClr>
                </a:solidFill>
              </a:rPr>
              <a:t> (</a:t>
            </a:r>
            <a:r>
              <a:rPr lang="vi-VN" dirty="0" err="1">
                <a:solidFill>
                  <a:schemeClr val="accent1">
                    <a:lumMod val="75000"/>
                  </a:schemeClr>
                </a:solidFill>
              </a:rPr>
              <a:t>Sendmail</a:t>
            </a:r>
            <a:r>
              <a:rPr lang="vi-VN" dirty="0">
                <a:solidFill>
                  <a:schemeClr val="accent1">
                    <a:lumMod val="75000"/>
                  </a:schemeClr>
                </a:solidFill>
              </a:rPr>
              <a:t> </a:t>
            </a:r>
            <a:r>
              <a:rPr lang="vi-VN" dirty="0" err="1">
                <a:solidFill>
                  <a:schemeClr val="accent1">
                    <a:lumMod val="75000"/>
                  </a:schemeClr>
                </a:solidFill>
              </a:rPr>
              <a:t>Deamon</a:t>
            </a:r>
            <a:r>
              <a:rPr lang="vi-VN" dirty="0">
                <a:solidFill>
                  <a:schemeClr val="accent1">
                    <a:lumMod val="75000"/>
                  </a:schemeClr>
                </a:solidFill>
              </a:rPr>
              <a:t>)</a:t>
            </a:r>
            <a:endParaRPr lang="en-GB" dirty="0">
              <a:solidFill>
                <a:schemeClr val="accent1">
                  <a:lumMod val="75000"/>
                </a:schemeClr>
              </a:solidFill>
              <a:effectLst/>
            </a:endParaRPr>
          </a:p>
          <a:p>
            <a:endParaRPr lang="en-US" dirty="0"/>
          </a:p>
        </p:txBody>
      </p:sp>
      <p:sp>
        <p:nvSpPr>
          <p:cNvPr id="53" name="TextBox 52">
            <a:extLst>
              <a:ext uri="{FF2B5EF4-FFF2-40B4-BE49-F238E27FC236}">
                <a16:creationId xmlns:a16="http://schemas.microsoft.com/office/drawing/2014/main" id="{91857E3A-2E86-4772-A7AC-0E2043584CF2}"/>
              </a:ext>
            </a:extLst>
          </p:cNvPr>
          <p:cNvSpPr txBox="1"/>
          <p:nvPr/>
        </p:nvSpPr>
        <p:spPr>
          <a:xfrm>
            <a:off x="7601218" y="216560"/>
            <a:ext cx="4434764"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A machine  one programmable by a computer— capable of carrying out a complex series of actions </a:t>
            </a:r>
            <a:r>
              <a:rPr lang="en-GB" dirty="0" smtClean="0"/>
              <a:t>automatically </a:t>
            </a:r>
            <a:r>
              <a:rPr lang="en-US" dirty="0" smtClean="0">
                <a:solidFill>
                  <a:srgbClr val="FF0000"/>
                </a:solidFill>
              </a:rPr>
              <a:t>Robot</a:t>
            </a:r>
          </a:p>
          <a:p>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lập</a:t>
            </a:r>
            <a:r>
              <a:rPr lang="vi-VN" dirty="0">
                <a:solidFill>
                  <a:schemeClr val="accent1">
                    <a:lumMod val="75000"/>
                  </a:schemeClr>
                </a:solidFill>
              </a:rPr>
              <a:t> </a:t>
            </a:r>
            <a:r>
              <a:rPr lang="vi-VN" dirty="0" err="1">
                <a:solidFill>
                  <a:schemeClr val="accent1">
                    <a:lumMod val="75000"/>
                  </a:schemeClr>
                </a:solidFill>
              </a:rPr>
              <a:t>trình</a:t>
            </a:r>
            <a:r>
              <a:rPr lang="vi-VN" dirty="0">
                <a:solidFill>
                  <a:schemeClr val="accent1">
                    <a:lumMod val="75000"/>
                  </a:schemeClr>
                </a:solidFill>
              </a:rPr>
              <a:t> </a:t>
            </a:r>
            <a:r>
              <a:rPr lang="vi-VN" dirty="0" err="1">
                <a:solidFill>
                  <a:schemeClr val="accent1">
                    <a:lumMod val="75000"/>
                  </a:schemeClr>
                </a:solidFill>
              </a:rPr>
              <a:t>bởi</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a:t>
            </a:r>
            <a:r>
              <a:rPr lang="vi-VN" dirty="0" err="1">
                <a:solidFill>
                  <a:schemeClr val="accent1">
                    <a:lumMod val="75000"/>
                  </a:schemeClr>
                </a:solidFill>
              </a:rPr>
              <a:t>khả</a:t>
            </a:r>
            <a:r>
              <a:rPr lang="vi-VN" dirty="0">
                <a:solidFill>
                  <a:schemeClr val="accent1">
                    <a:lumMod val="75000"/>
                  </a:schemeClr>
                </a:solidFill>
              </a:rPr>
              <a:t> năng </a:t>
            </a:r>
            <a:r>
              <a:rPr lang="vi-VN" dirty="0" err="1">
                <a:solidFill>
                  <a:schemeClr val="accent1">
                    <a:lumMod val="75000"/>
                  </a:schemeClr>
                </a:solidFill>
              </a:rPr>
              <a:t>thực</a:t>
            </a:r>
            <a:r>
              <a:rPr lang="vi-VN" dirty="0">
                <a:solidFill>
                  <a:schemeClr val="accent1">
                    <a:lumMod val="75000"/>
                  </a:schemeClr>
                </a:solidFill>
              </a:rPr>
              <a:t> </a:t>
            </a:r>
            <a:r>
              <a:rPr lang="vi-VN" dirty="0" err="1">
                <a:solidFill>
                  <a:schemeClr val="accent1">
                    <a:lumMod val="75000"/>
                  </a:schemeClr>
                </a:solidFill>
              </a:rPr>
              <a:t>hiện</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loạt</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hành</a:t>
            </a:r>
            <a:r>
              <a:rPr lang="vi-VN" dirty="0">
                <a:solidFill>
                  <a:schemeClr val="accent1">
                    <a:lumMod val="75000"/>
                  </a:schemeClr>
                </a:solidFill>
              </a:rPr>
              <a:t> </a:t>
            </a:r>
            <a:r>
              <a:rPr lang="vi-VN" dirty="0" err="1">
                <a:solidFill>
                  <a:schemeClr val="accent1">
                    <a:lumMod val="75000"/>
                  </a:schemeClr>
                </a:solidFill>
              </a:rPr>
              <a:t>động</a:t>
            </a:r>
            <a:r>
              <a:rPr lang="vi-VN" dirty="0">
                <a:solidFill>
                  <a:schemeClr val="accent1">
                    <a:lumMod val="75000"/>
                  </a:schemeClr>
                </a:solidFill>
              </a:rPr>
              <a:t> </a:t>
            </a:r>
            <a:r>
              <a:rPr lang="vi-VN" dirty="0" err="1">
                <a:solidFill>
                  <a:schemeClr val="accent1">
                    <a:lumMod val="75000"/>
                  </a:schemeClr>
                </a:solidFill>
              </a:rPr>
              <a:t>phức</a:t>
            </a:r>
            <a:r>
              <a:rPr lang="vi-VN" dirty="0">
                <a:solidFill>
                  <a:schemeClr val="accent1">
                    <a:lumMod val="75000"/>
                  </a:schemeClr>
                </a:solidFill>
              </a:rPr>
              <a:t> </a:t>
            </a:r>
            <a:r>
              <a:rPr lang="vi-VN" dirty="0" err="1">
                <a:solidFill>
                  <a:schemeClr val="accent1">
                    <a:lumMod val="75000"/>
                  </a:schemeClr>
                </a:solidFill>
              </a:rPr>
              <a:t>tạp</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cách</a:t>
            </a:r>
            <a:r>
              <a:rPr lang="vi-VN" dirty="0">
                <a:solidFill>
                  <a:schemeClr val="accent1">
                    <a:lumMod val="75000"/>
                  </a:schemeClr>
                </a:solidFill>
              </a:rPr>
              <a:t> </a:t>
            </a:r>
            <a:r>
              <a:rPr lang="vi-VN" dirty="0" err="1">
                <a:solidFill>
                  <a:schemeClr val="accent1">
                    <a:lumMod val="75000"/>
                  </a:schemeClr>
                </a:solidFill>
              </a:rPr>
              <a:t>tự</a:t>
            </a:r>
            <a:r>
              <a:rPr lang="vi-VN" dirty="0">
                <a:solidFill>
                  <a:schemeClr val="accent1">
                    <a:lumMod val="75000"/>
                  </a:schemeClr>
                </a:solidFill>
              </a:rPr>
              <a:t> </a:t>
            </a:r>
            <a:r>
              <a:rPr lang="vi-VN" dirty="0" err="1">
                <a:solidFill>
                  <a:schemeClr val="accent1">
                    <a:lumMod val="75000"/>
                  </a:schemeClr>
                </a:solidFill>
              </a:rPr>
              <a:t>động</a:t>
            </a:r>
            <a:r>
              <a:rPr lang="en-GB" dirty="0"/>
              <a:t/>
            </a:r>
            <a:br>
              <a:rPr lang="en-GB" dirty="0"/>
            </a:br>
            <a:endParaRPr lang="en-US" dirty="0"/>
          </a:p>
        </p:txBody>
      </p:sp>
      <p:sp>
        <p:nvSpPr>
          <p:cNvPr id="54" name="TextBox 53">
            <a:extLst>
              <a:ext uri="{FF2B5EF4-FFF2-40B4-BE49-F238E27FC236}">
                <a16:creationId xmlns:a16="http://schemas.microsoft.com/office/drawing/2014/main" id="{D026C421-6765-4C5C-949C-B2F7CE690490}"/>
              </a:ext>
            </a:extLst>
          </p:cNvPr>
          <p:cNvSpPr txBox="1"/>
          <p:nvPr/>
        </p:nvSpPr>
        <p:spPr>
          <a:xfrm>
            <a:off x="155695" y="2526043"/>
            <a:ext cx="2943225"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(Hypertext </a:t>
            </a:r>
            <a:r>
              <a:rPr lang="en-GB" dirty="0" err="1"/>
              <a:t>Markup</a:t>
            </a:r>
            <a:r>
              <a:rPr lang="en-GB" dirty="0"/>
              <a:t> Language) is the computer language used to create World Wide Web pages, with hyperlinks and </a:t>
            </a:r>
            <a:r>
              <a:rPr lang="en-GB" dirty="0" err="1"/>
              <a:t>markup</a:t>
            </a:r>
            <a:r>
              <a:rPr lang="en-GB" dirty="0"/>
              <a:t> for text formatting. </a:t>
            </a:r>
            <a:r>
              <a:rPr lang="en-GB" dirty="0" smtClean="0"/>
              <a:t> </a:t>
            </a:r>
            <a:r>
              <a:rPr lang="en-US" dirty="0" smtClean="0">
                <a:solidFill>
                  <a:srgbClr val="FF0000"/>
                </a:solidFill>
              </a:rPr>
              <a:t>HTML</a:t>
            </a:r>
            <a:endParaRPr lang="en-US" dirty="0">
              <a:solidFill>
                <a:srgbClr val="FF0000"/>
              </a:solidFill>
            </a:endParaRPr>
          </a:p>
          <a:p>
            <a:r>
              <a:rPr lang="vi-VN" dirty="0">
                <a:solidFill>
                  <a:schemeClr val="accent1">
                    <a:lumMod val="75000"/>
                  </a:schemeClr>
                </a:solidFill>
              </a:rPr>
              <a:t>(Ngôn </a:t>
            </a:r>
            <a:r>
              <a:rPr lang="vi-VN" dirty="0" err="1">
                <a:solidFill>
                  <a:schemeClr val="accent1">
                    <a:lumMod val="75000"/>
                  </a:schemeClr>
                </a:solidFill>
              </a:rPr>
              <a:t>ngữ</a:t>
            </a:r>
            <a:r>
              <a:rPr lang="vi-VN" dirty="0">
                <a:solidFill>
                  <a:schemeClr val="accent1">
                    <a:lumMod val="75000"/>
                  </a:schemeClr>
                </a:solidFill>
              </a:rPr>
              <a:t> </a:t>
            </a:r>
            <a:r>
              <a:rPr lang="vi-VN" dirty="0" err="1">
                <a:solidFill>
                  <a:schemeClr val="accent1">
                    <a:lumMod val="75000"/>
                  </a:schemeClr>
                </a:solidFill>
              </a:rPr>
              <a:t>đánh</a:t>
            </a:r>
            <a:r>
              <a:rPr lang="vi-VN" dirty="0">
                <a:solidFill>
                  <a:schemeClr val="accent1">
                    <a:lumMod val="75000"/>
                  </a:schemeClr>
                </a:solidFill>
              </a:rPr>
              <a:t> </a:t>
            </a:r>
            <a:r>
              <a:rPr lang="vi-VN" dirty="0" err="1">
                <a:solidFill>
                  <a:schemeClr val="accent1">
                    <a:lumMod val="75000"/>
                  </a:schemeClr>
                </a:solidFill>
              </a:rPr>
              <a:t>dấu</a:t>
            </a:r>
            <a:r>
              <a:rPr lang="vi-VN" dirty="0">
                <a:solidFill>
                  <a:schemeClr val="accent1">
                    <a:lumMod val="75000"/>
                  </a:schemeClr>
                </a:solidFill>
              </a:rPr>
              <a:t> siêu văn </a:t>
            </a:r>
            <a:r>
              <a:rPr lang="vi-VN" dirty="0" err="1">
                <a:solidFill>
                  <a:schemeClr val="accent1">
                    <a:lumMod val="75000"/>
                  </a:schemeClr>
                </a:solidFill>
              </a:rPr>
              <a:t>bản</a:t>
            </a:r>
            <a:r>
              <a:rPr lang="vi-VN" dirty="0">
                <a:solidFill>
                  <a:schemeClr val="accent1">
                    <a:lumMod val="75000"/>
                  </a:schemeClr>
                </a:solidFill>
              </a:rPr>
              <a:t>) </a:t>
            </a:r>
            <a:r>
              <a:rPr lang="vi-VN" dirty="0" err="1">
                <a:solidFill>
                  <a:schemeClr val="accent1">
                    <a:lumMod val="75000"/>
                  </a:schemeClr>
                </a:solidFill>
              </a:rPr>
              <a:t>là</a:t>
            </a:r>
            <a:r>
              <a:rPr lang="vi-VN" dirty="0">
                <a:solidFill>
                  <a:schemeClr val="accent1">
                    <a:lumMod val="75000"/>
                  </a:schemeClr>
                </a:solidFill>
              </a:rPr>
              <a:t> ngôn </a:t>
            </a:r>
            <a:r>
              <a:rPr lang="vi-VN" dirty="0" err="1">
                <a:solidFill>
                  <a:schemeClr val="accent1">
                    <a:lumMod val="75000"/>
                  </a:schemeClr>
                </a:solidFill>
              </a:rPr>
              <a:t>ngữ</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a:t>
            </a:r>
            <a:r>
              <a:rPr lang="vi-VN" dirty="0" err="1">
                <a:solidFill>
                  <a:schemeClr val="accent1">
                    <a:lumMod val="75000"/>
                  </a:schemeClr>
                </a:solidFill>
              </a:rPr>
              <a:t>để</a:t>
            </a:r>
            <a:r>
              <a:rPr lang="vi-VN" dirty="0">
                <a:solidFill>
                  <a:schemeClr val="accent1">
                    <a:lumMod val="75000"/>
                  </a:schemeClr>
                </a:solidFill>
              </a:rPr>
              <a:t> </a:t>
            </a:r>
            <a:r>
              <a:rPr lang="vi-VN" dirty="0" err="1">
                <a:solidFill>
                  <a:schemeClr val="accent1">
                    <a:lumMod val="75000"/>
                  </a:schemeClr>
                </a:solidFill>
              </a:rPr>
              <a:t>tạo</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trang </a:t>
            </a:r>
            <a:r>
              <a:rPr lang="vi-VN" dirty="0" err="1">
                <a:solidFill>
                  <a:schemeClr val="accent1">
                    <a:lumMod val="75000"/>
                  </a:schemeClr>
                </a:solidFill>
              </a:rPr>
              <a:t>World</a:t>
            </a:r>
            <a:r>
              <a:rPr lang="vi-VN" dirty="0">
                <a:solidFill>
                  <a:schemeClr val="accent1">
                    <a:lumMod val="75000"/>
                  </a:schemeClr>
                </a:solidFill>
              </a:rPr>
              <a:t> </a:t>
            </a:r>
            <a:r>
              <a:rPr lang="vi-VN" dirty="0" err="1">
                <a:solidFill>
                  <a:schemeClr val="accent1">
                    <a:lumMod val="75000"/>
                  </a:schemeClr>
                </a:solidFill>
              </a:rPr>
              <a:t>Wide</a:t>
            </a:r>
            <a:r>
              <a:rPr lang="vi-VN" dirty="0">
                <a:solidFill>
                  <a:schemeClr val="accent1">
                    <a:lumMod val="75000"/>
                  </a:schemeClr>
                </a:solidFill>
              </a:rPr>
              <a:t> </a:t>
            </a:r>
            <a:r>
              <a:rPr lang="vi-VN" dirty="0" err="1">
                <a:solidFill>
                  <a:schemeClr val="accent1">
                    <a:lumMod val="75000"/>
                  </a:schemeClr>
                </a:solidFill>
              </a:rPr>
              <a:t>Web</a:t>
            </a:r>
            <a:r>
              <a:rPr lang="vi-VN" dirty="0">
                <a:solidFill>
                  <a:schemeClr val="accent1">
                    <a:lumMod val="75000"/>
                  </a:schemeClr>
                </a:solidFill>
              </a:rPr>
              <a:t>, </a:t>
            </a:r>
            <a:r>
              <a:rPr lang="vi-VN" dirty="0" err="1">
                <a:solidFill>
                  <a:schemeClr val="accent1">
                    <a:lumMod val="75000"/>
                  </a:schemeClr>
                </a:solidFill>
              </a:rPr>
              <a:t>với</a:t>
            </a:r>
            <a:r>
              <a:rPr lang="vi-VN" dirty="0">
                <a:solidFill>
                  <a:schemeClr val="accent1">
                    <a:lumMod val="75000"/>
                  </a:schemeClr>
                </a:solidFill>
              </a:rPr>
              <a:t> siêu liên </a:t>
            </a:r>
            <a:r>
              <a:rPr lang="vi-VN" dirty="0" err="1">
                <a:solidFill>
                  <a:schemeClr val="accent1">
                    <a:lumMod val="75000"/>
                  </a:schemeClr>
                </a:solidFill>
              </a:rPr>
              <a:t>kết</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đánh</a:t>
            </a:r>
            <a:r>
              <a:rPr lang="vi-VN" dirty="0">
                <a:solidFill>
                  <a:schemeClr val="accent1">
                    <a:lumMod val="75000"/>
                  </a:schemeClr>
                </a:solidFill>
              </a:rPr>
              <a:t> </a:t>
            </a:r>
            <a:r>
              <a:rPr lang="vi-VN" dirty="0" err="1">
                <a:solidFill>
                  <a:schemeClr val="accent1">
                    <a:lumMod val="75000"/>
                  </a:schemeClr>
                </a:solidFill>
              </a:rPr>
              <a:t>dấu</a:t>
            </a:r>
            <a:r>
              <a:rPr lang="vi-VN" dirty="0">
                <a:solidFill>
                  <a:schemeClr val="accent1">
                    <a:lumMod val="75000"/>
                  </a:schemeClr>
                </a:solidFill>
              </a:rPr>
              <a:t> </a:t>
            </a:r>
            <a:r>
              <a:rPr lang="vi-VN" dirty="0" err="1">
                <a:solidFill>
                  <a:schemeClr val="accent1">
                    <a:lumMod val="75000"/>
                  </a:schemeClr>
                </a:solidFill>
              </a:rPr>
              <a:t>để</a:t>
            </a:r>
            <a:r>
              <a:rPr lang="vi-VN" dirty="0">
                <a:solidFill>
                  <a:schemeClr val="accent1">
                    <a:lumMod val="75000"/>
                  </a:schemeClr>
                </a:solidFill>
              </a:rPr>
              <a:t> </a:t>
            </a:r>
            <a:r>
              <a:rPr lang="vi-VN" dirty="0" err="1">
                <a:solidFill>
                  <a:schemeClr val="accent1">
                    <a:lumMod val="75000"/>
                  </a:schemeClr>
                </a:solidFill>
              </a:rPr>
              <a:t>định</a:t>
            </a:r>
            <a:r>
              <a:rPr lang="vi-VN" dirty="0">
                <a:solidFill>
                  <a:schemeClr val="accent1">
                    <a:lumMod val="75000"/>
                  </a:schemeClr>
                </a:solidFill>
              </a:rPr>
              <a:t> </a:t>
            </a:r>
            <a:r>
              <a:rPr lang="vi-VN" dirty="0" err="1">
                <a:solidFill>
                  <a:schemeClr val="accent1">
                    <a:lumMod val="75000"/>
                  </a:schemeClr>
                </a:solidFill>
              </a:rPr>
              <a:t>dạng</a:t>
            </a:r>
            <a:r>
              <a:rPr lang="vi-VN" dirty="0">
                <a:solidFill>
                  <a:schemeClr val="accent1">
                    <a:lumMod val="75000"/>
                  </a:schemeClr>
                </a:solidFill>
              </a:rPr>
              <a:t> văn </a:t>
            </a:r>
            <a:r>
              <a:rPr lang="vi-VN" dirty="0" err="1">
                <a:solidFill>
                  <a:schemeClr val="accent1">
                    <a:lumMod val="75000"/>
                  </a:schemeClr>
                </a:solidFill>
              </a:rPr>
              <a:t>bản</a:t>
            </a:r>
            <a:r>
              <a:rPr lang="vi-VN" dirty="0">
                <a:solidFill>
                  <a:schemeClr val="accent1">
                    <a:lumMod val="75000"/>
                  </a:schemeClr>
                </a:solidFill>
              </a:rPr>
              <a:t>.</a:t>
            </a:r>
            <a:endParaRPr lang="en-GB" dirty="0">
              <a:solidFill>
                <a:schemeClr val="accent1">
                  <a:lumMod val="75000"/>
                </a:schemeClr>
              </a:solidFill>
              <a:effectLst/>
            </a:endParaRPr>
          </a:p>
          <a:p>
            <a:endParaRPr lang="en-US" dirty="0"/>
          </a:p>
        </p:txBody>
      </p:sp>
      <p:sp>
        <p:nvSpPr>
          <p:cNvPr id="56" name="TextBox 55">
            <a:extLst>
              <a:ext uri="{FF2B5EF4-FFF2-40B4-BE49-F238E27FC236}">
                <a16:creationId xmlns:a16="http://schemas.microsoft.com/office/drawing/2014/main" id="{59AEA43C-654D-4C72-AEC0-8D417AEE18B2}"/>
              </a:ext>
            </a:extLst>
          </p:cNvPr>
          <p:cNvSpPr txBox="1"/>
          <p:nvPr/>
        </p:nvSpPr>
        <p:spPr>
          <a:xfrm>
            <a:off x="3323334" y="3065357"/>
            <a:ext cx="2586049"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Malicious </a:t>
            </a:r>
            <a:r>
              <a:rPr lang="en-GB" dirty="0"/>
              <a:t>code attached to a program that may come as a email </a:t>
            </a:r>
            <a:r>
              <a:rPr lang="en-GB" dirty="0" smtClean="0"/>
              <a:t>attachment </a:t>
            </a:r>
            <a:r>
              <a:rPr lang="en-US" dirty="0"/>
              <a:t> </a:t>
            </a:r>
            <a:r>
              <a:rPr lang="en-US" dirty="0" smtClean="0">
                <a:solidFill>
                  <a:srgbClr val="FF0000"/>
                </a:solidFill>
              </a:rPr>
              <a:t>Virus</a:t>
            </a:r>
          </a:p>
          <a:p>
            <a:r>
              <a:rPr lang="vi-VN" dirty="0" err="1">
                <a:solidFill>
                  <a:schemeClr val="accent1">
                    <a:lumMod val="75000"/>
                  </a:schemeClr>
                </a:solidFill>
              </a:rPr>
              <a:t>Mã</a:t>
            </a:r>
            <a:r>
              <a:rPr lang="vi-VN" dirty="0">
                <a:solidFill>
                  <a:schemeClr val="accent1">
                    <a:lumMod val="75000"/>
                  </a:schemeClr>
                </a:solidFill>
              </a:rPr>
              <a:t> </a:t>
            </a:r>
            <a:r>
              <a:rPr lang="vi-VN" dirty="0" err="1">
                <a:solidFill>
                  <a:schemeClr val="accent1">
                    <a:lumMod val="75000"/>
                  </a:schemeClr>
                </a:solidFill>
              </a:rPr>
              <a:t>độc</a:t>
            </a:r>
            <a:r>
              <a:rPr lang="vi-VN" dirty="0">
                <a:solidFill>
                  <a:schemeClr val="accent1">
                    <a:lumMod val="75000"/>
                  </a:schemeClr>
                </a:solidFill>
              </a:rPr>
              <a:t> </a:t>
            </a:r>
            <a:r>
              <a:rPr lang="vi-VN" dirty="0" err="1">
                <a:solidFill>
                  <a:schemeClr val="accent1">
                    <a:lumMod val="75000"/>
                  </a:schemeClr>
                </a:solidFill>
              </a:rPr>
              <a:t>hại</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đính</a:t>
            </a:r>
            <a:r>
              <a:rPr lang="vi-VN" dirty="0">
                <a:solidFill>
                  <a:schemeClr val="accent1">
                    <a:lumMod val="75000"/>
                  </a:schemeClr>
                </a:solidFill>
              </a:rPr>
              <a:t> </a:t>
            </a:r>
            <a:r>
              <a:rPr lang="vi-VN" dirty="0" err="1">
                <a:solidFill>
                  <a:schemeClr val="accent1">
                    <a:lumMod val="75000"/>
                  </a:schemeClr>
                </a:solidFill>
              </a:rPr>
              <a:t>kèm</a:t>
            </a:r>
            <a:r>
              <a:rPr lang="vi-VN" dirty="0">
                <a:solidFill>
                  <a:schemeClr val="accent1">
                    <a:lumMod val="75000"/>
                  </a:schemeClr>
                </a:solidFill>
              </a:rPr>
              <a:t> </a:t>
            </a:r>
            <a:r>
              <a:rPr lang="vi-VN" dirty="0" err="1">
                <a:solidFill>
                  <a:schemeClr val="accent1">
                    <a:lumMod val="75000"/>
                  </a:schemeClr>
                </a:solidFill>
              </a:rPr>
              <a:t>với</a:t>
            </a:r>
            <a:r>
              <a:rPr lang="vi-VN" dirty="0">
                <a:solidFill>
                  <a:schemeClr val="accent1">
                    <a:lumMod val="75000"/>
                  </a:schemeClr>
                </a:solidFill>
              </a:rPr>
              <a:t> chương </a:t>
            </a:r>
            <a:r>
              <a:rPr lang="vi-VN" dirty="0" err="1">
                <a:solidFill>
                  <a:schemeClr val="accent1">
                    <a:lumMod val="75000"/>
                  </a:schemeClr>
                </a:solidFill>
              </a:rPr>
              <a:t>trình</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a:t>
            </a:r>
            <a:r>
              <a:rPr lang="vi-VN" dirty="0" err="1">
                <a:solidFill>
                  <a:schemeClr val="accent1">
                    <a:lumMod val="75000"/>
                  </a:schemeClr>
                </a:solidFill>
              </a:rPr>
              <a:t>thể</a:t>
            </a:r>
            <a:r>
              <a:rPr lang="vi-VN" dirty="0">
                <a:solidFill>
                  <a:schemeClr val="accent1">
                    <a:lumMod val="75000"/>
                  </a:schemeClr>
                </a:solidFill>
              </a:rPr>
              <a:t> </a:t>
            </a:r>
            <a:r>
              <a:rPr lang="vi-VN" dirty="0" err="1">
                <a:solidFill>
                  <a:schemeClr val="accent1">
                    <a:lumMod val="75000"/>
                  </a:schemeClr>
                </a:solidFill>
              </a:rPr>
              <a:t>đến</a:t>
            </a:r>
            <a:r>
              <a:rPr lang="vi-VN" dirty="0">
                <a:solidFill>
                  <a:schemeClr val="accent1">
                    <a:lumMod val="75000"/>
                  </a:schemeClr>
                </a:solidFill>
              </a:rPr>
              <a:t> </a:t>
            </a:r>
            <a:r>
              <a:rPr lang="vi-VN" dirty="0" err="1">
                <a:solidFill>
                  <a:schemeClr val="accent1">
                    <a:lumMod val="75000"/>
                  </a:schemeClr>
                </a:solidFill>
              </a:rPr>
              <a:t>dưới</a:t>
            </a:r>
            <a:r>
              <a:rPr lang="vi-VN" dirty="0">
                <a:solidFill>
                  <a:schemeClr val="accent1">
                    <a:lumMod val="75000"/>
                  </a:schemeClr>
                </a:solidFill>
              </a:rPr>
              <a:t> </a:t>
            </a:r>
            <a:r>
              <a:rPr lang="vi-VN" dirty="0" err="1">
                <a:solidFill>
                  <a:schemeClr val="accent1">
                    <a:lumMod val="75000"/>
                  </a:schemeClr>
                </a:solidFill>
              </a:rPr>
              <a:t>dạng</a:t>
            </a:r>
            <a:r>
              <a:rPr lang="vi-VN" dirty="0">
                <a:solidFill>
                  <a:schemeClr val="accent1">
                    <a:lumMod val="75000"/>
                  </a:schemeClr>
                </a:solidFill>
              </a:rPr>
              <a:t> </a:t>
            </a:r>
            <a:r>
              <a:rPr lang="vi-VN" dirty="0" err="1">
                <a:solidFill>
                  <a:schemeClr val="accent1">
                    <a:lumMod val="75000"/>
                  </a:schemeClr>
                </a:solidFill>
              </a:rPr>
              <a:t>tệp</a:t>
            </a:r>
            <a:r>
              <a:rPr lang="vi-VN" dirty="0">
                <a:solidFill>
                  <a:schemeClr val="accent1">
                    <a:lumMod val="75000"/>
                  </a:schemeClr>
                </a:solidFill>
              </a:rPr>
              <a:t> </a:t>
            </a:r>
            <a:r>
              <a:rPr lang="vi-VN" dirty="0" err="1">
                <a:solidFill>
                  <a:schemeClr val="accent1">
                    <a:lumMod val="75000"/>
                  </a:schemeClr>
                </a:solidFill>
              </a:rPr>
              <a:t>đính</a:t>
            </a:r>
            <a:r>
              <a:rPr lang="vi-VN" dirty="0">
                <a:solidFill>
                  <a:schemeClr val="accent1">
                    <a:lumMod val="75000"/>
                  </a:schemeClr>
                </a:solidFill>
              </a:rPr>
              <a:t> </a:t>
            </a:r>
            <a:r>
              <a:rPr lang="vi-VN" dirty="0" err="1">
                <a:solidFill>
                  <a:schemeClr val="accent1">
                    <a:lumMod val="75000"/>
                  </a:schemeClr>
                </a:solidFill>
              </a:rPr>
              <a:t>kèm</a:t>
            </a:r>
            <a:r>
              <a:rPr lang="vi-VN" dirty="0">
                <a:solidFill>
                  <a:schemeClr val="accent1">
                    <a:lumMod val="75000"/>
                  </a:schemeClr>
                </a:solidFill>
              </a:rPr>
              <a:t> </a:t>
            </a:r>
            <a:r>
              <a:rPr lang="vi-VN" dirty="0" err="1">
                <a:solidFill>
                  <a:schemeClr val="accent1">
                    <a:lumMod val="75000"/>
                  </a:schemeClr>
                </a:solidFill>
              </a:rPr>
              <a:t>email</a:t>
            </a:r>
            <a:endParaRPr lang="en-GB" dirty="0">
              <a:solidFill>
                <a:schemeClr val="accent1">
                  <a:lumMod val="75000"/>
                </a:schemeClr>
              </a:solidFill>
              <a:effectLst/>
            </a:endParaRPr>
          </a:p>
        </p:txBody>
      </p:sp>
      <p:sp>
        <p:nvSpPr>
          <p:cNvPr id="57" name="TextBox 56">
            <a:extLst>
              <a:ext uri="{FF2B5EF4-FFF2-40B4-BE49-F238E27FC236}">
                <a16:creationId xmlns:a16="http://schemas.microsoft.com/office/drawing/2014/main" id="{1B0518A4-A240-497B-9A27-726C54988133}"/>
              </a:ext>
            </a:extLst>
          </p:cNvPr>
          <p:cNvSpPr txBox="1"/>
          <p:nvPr/>
        </p:nvSpPr>
        <p:spPr>
          <a:xfrm>
            <a:off x="6155501" y="3065357"/>
            <a:ext cx="2600325"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what is a graph that uses a branching method to illustrate every possible outcome of a decision</a:t>
            </a:r>
            <a:r>
              <a:rPr lang="en-GB" dirty="0" smtClean="0"/>
              <a:t>. </a:t>
            </a:r>
            <a:r>
              <a:rPr lang="en-US" dirty="0">
                <a:solidFill>
                  <a:srgbClr val="FF0000"/>
                </a:solidFill>
              </a:rPr>
              <a:t>Decision tree</a:t>
            </a:r>
          </a:p>
          <a:p>
            <a:r>
              <a:rPr lang="vi-VN" dirty="0" err="1">
                <a:solidFill>
                  <a:schemeClr val="accent1">
                    <a:lumMod val="75000"/>
                  </a:schemeClr>
                </a:solidFill>
              </a:rPr>
              <a:t>biểu</a:t>
            </a:r>
            <a:r>
              <a:rPr lang="vi-VN" dirty="0">
                <a:solidFill>
                  <a:schemeClr val="accent1">
                    <a:lumMod val="75000"/>
                  </a:schemeClr>
                </a:solidFill>
              </a:rPr>
              <a:t> </a:t>
            </a:r>
            <a:r>
              <a:rPr lang="vi-VN" dirty="0" err="1">
                <a:solidFill>
                  <a:schemeClr val="accent1">
                    <a:lumMod val="75000"/>
                  </a:schemeClr>
                </a:solidFill>
              </a:rPr>
              <a:t>đồ</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phương </a:t>
            </a:r>
            <a:r>
              <a:rPr lang="vi-VN" dirty="0" err="1">
                <a:solidFill>
                  <a:schemeClr val="accent1">
                    <a:lumMod val="75000"/>
                  </a:schemeClr>
                </a:solidFill>
              </a:rPr>
              <a:t>pháp</a:t>
            </a:r>
            <a:r>
              <a:rPr lang="vi-VN" dirty="0">
                <a:solidFill>
                  <a:schemeClr val="accent1">
                    <a:lumMod val="75000"/>
                  </a:schemeClr>
                </a:solidFill>
              </a:rPr>
              <a:t> phân </a:t>
            </a:r>
            <a:r>
              <a:rPr lang="vi-VN" dirty="0" err="1">
                <a:solidFill>
                  <a:schemeClr val="accent1">
                    <a:lumMod val="75000"/>
                  </a:schemeClr>
                </a:solidFill>
              </a:rPr>
              <a:t>nhánh</a:t>
            </a:r>
            <a:r>
              <a:rPr lang="vi-VN" dirty="0">
                <a:solidFill>
                  <a:schemeClr val="accent1">
                    <a:lumMod val="75000"/>
                  </a:schemeClr>
                </a:solidFill>
              </a:rPr>
              <a:t> </a:t>
            </a:r>
            <a:r>
              <a:rPr lang="vi-VN" dirty="0" err="1">
                <a:solidFill>
                  <a:schemeClr val="accent1">
                    <a:lumMod val="75000"/>
                  </a:schemeClr>
                </a:solidFill>
              </a:rPr>
              <a:t>để</a:t>
            </a:r>
            <a:r>
              <a:rPr lang="vi-VN" dirty="0">
                <a:solidFill>
                  <a:schemeClr val="accent1">
                    <a:lumMod val="75000"/>
                  </a:schemeClr>
                </a:solidFill>
              </a:rPr>
              <a:t> minh </a:t>
            </a:r>
            <a:r>
              <a:rPr lang="vi-VN" dirty="0" err="1">
                <a:solidFill>
                  <a:schemeClr val="accent1">
                    <a:lumMod val="75000"/>
                  </a:schemeClr>
                </a:solidFill>
              </a:rPr>
              <a:t>họa</a:t>
            </a:r>
            <a:r>
              <a:rPr lang="vi-VN" dirty="0">
                <a:solidFill>
                  <a:schemeClr val="accent1">
                    <a:lumMod val="75000"/>
                  </a:schemeClr>
                </a:solidFill>
              </a:rPr>
              <a:t> </a:t>
            </a:r>
            <a:r>
              <a:rPr lang="vi-VN" dirty="0" err="1">
                <a:solidFill>
                  <a:schemeClr val="accent1">
                    <a:lumMod val="75000"/>
                  </a:schemeClr>
                </a:solidFill>
              </a:rPr>
              <a:t>mọi</a:t>
            </a:r>
            <a:r>
              <a:rPr lang="vi-VN" dirty="0">
                <a:solidFill>
                  <a:schemeClr val="accent1">
                    <a:lumMod val="75000"/>
                  </a:schemeClr>
                </a:solidFill>
              </a:rPr>
              <a:t> </a:t>
            </a:r>
            <a:r>
              <a:rPr lang="vi-VN" dirty="0" err="1">
                <a:solidFill>
                  <a:schemeClr val="accent1">
                    <a:lumMod val="75000"/>
                  </a:schemeClr>
                </a:solidFill>
              </a:rPr>
              <a:t>kết</a:t>
            </a:r>
            <a:r>
              <a:rPr lang="vi-VN" dirty="0">
                <a:solidFill>
                  <a:schemeClr val="accent1">
                    <a:lumMod val="75000"/>
                  </a:schemeClr>
                </a:solidFill>
              </a:rPr>
              <a:t> </a:t>
            </a:r>
            <a:r>
              <a:rPr lang="vi-VN" dirty="0" err="1">
                <a:solidFill>
                  <a:schemeClr val="accent1">
                    <a:lumMod val="75000"/>
                  </a:schemeClr>
                </a:solidFill>
              </a:rPr>
              <a:t>quả</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a:t>
            </a:r>
            <a:r>
              <a:rPr lang="vi-VN" dirty="0" err="1">
                <a:solidFill>
                  <a:schemeClr val="accent1">
                    <a:lumMod val="75000"/>
                  </a:schemeClr>
                </a:solidFill>
              </a:rPr>
              <a:t>thể</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quyết</a:t>
            </a:r>
            <a:r>
              <a:rPr lang="vi-VN" dirty="0">
                <a:solidFill>
                  <a:schemeClr val="accent1">
                    <a:lumMod val="75000"/>
                  </a:schemeClr>
                </a:solidFill>
              </a:rPr>
              <a:t> </a:t>
            </a:r>
            <a:r>
              <a:rPr lang="vi-VN" dirty="0" err="1">
                <a:solidFill>
                  <a:schemeClr val="accent1">
                    <a:lumMod val="75000"/>
                  </a:schemeClr>
                </a:solidFill>
              </a:rPr>
              <a:t>định</a:t>
            </a:r>
            <a:r>
              <a:rPr lang="vi-VN" dirty="0">
                <a:solidFill>
                  <a:schemeClr val="accent1">
                    <a:lumMod val="75000"/>
                  </a:schemeClr>
                </a:solidFill>
              </a:rPr>
              <a:t> </a:t>
            </a:r>
            <a:r>
              <a:rPr lang="vi-VN" dirty="0" err="1">
                <a:solidFill>
                  <a:schemeClr val="accent1">
                    <a:lumMod val="75000"/>
                  </a:schemeClr>
                </a:solidFill>
              </a:rPr>
              <a:t>là</a:t>
            </a:r>
            <a:r>
              <a:rPr lang="vi-VN" dirty="0">
                <a:solidFill>
                  <a:schemeClr val="accent1">
                    <a:lumMod val="75000"/>
                  </a:schemeClr>
                </a:solidFill>
              </a:rPr>
              <a:t> </a:t>
            </a:r>
            <a:r>
              <a:rPr lang="vi-VN" dirty="0" err="1">
                <a:solidFill>
                  <a:schemeClr val="accent1">
                    <a:lumMod val="75000"/>
                  </a:schemeClr>
                </a:solidFill>
              </a:rPr>
              <a:t>gì</a:t>
            </a:r>
            <a:r>
              <a:rPr lang="vi-VN" dirty="0">
                <a:solidFill>
                  <a:schemeClr val="accent1">
                    <a:lumMod val="75000"/>
                  </a:schemeClr>
                </a:solidFill>
              </a:rPr>
              <a:t>.</a:t>
            </a:r>
          </a:p>
          <a:p>
            <a:r>
              <a:rPr lang="en-US" dirty="0" smtClean="0">
                <a:solidFill>
                  <a:schemeClr val="accent1">
                    <a:lumMod val="75000"/>
                  </a:schemeClr>
                </a:solidFill>
              </a:rPr>
              <a:t>=&gt; </a:t>
            </a:r>
            <a:r>
              <a:rPr lang="vi-VN" dirty="0" smtClean="0">
                <a:solidFill>
                  <a:schemeClr val="accent1">
                    <a:lumMod val="75000"/>
                  </a:schemeClr>
                </a:solidFill>
              </a:rPr>
              <a:t>Cây </a:t>
            </a:r>
            <a:r>
              <a:rPr lang="vi-VN" dirty="0" err="1">
                <a:solidFill>
                  <a:schemeClr val="accent1">
                    <a:lumMod val="75000"/>
                  </a:schemeClr>
                </a:solidFill>
              </a:rPr>
              <a:t>quyết</a:t>
            </a:r>
            <a:r>
              <a:rPr lang="vi-VN" dirty="0">
                <a:solidFill>
                  <a:schemeClr val="accent1">
                    <a:lumMod val="75000"/>
                  </a:schemeClr>
                </a:solidFill>
              </a:rPr>
              <a:t> </a:t>
            </a:r>
            <a:r>
              <a:rPr lang="vi-VN" dirty="0" err="1">
                <a:solidFill>
                  <a:schemeClr val="accent1">
                    <a:lumMod val="75000"/>
                  </a:schemeClr>
                </a:solidFill>
              </a:rPr>
              <a:t>định</a:t>
            </a:r>
            <a:endParaRPr lang="en-US" dirty="0">
              <a:solidFill>
                <a:schemeClr val="accent1">
                  <a:lumMod val="75000"/>
                </a:schemeClr>
              </a:solidFill>
            </a:endParaRPr>
          </a:p>
        </p:txBody>
      </p:sp>
      <p:sp>
        <p:nvSpPr>
          <p:cNvPr id="58" name="TextBox 57">
            <a:extLst>
              <a:ext uri="{FF2B5EF4-FFF2-40B4-BE49-F238E27FC236}">
                <a16:creationId xmlns:a16="http://schemas.microsoft.com/office/drawing/2014/main" id="{E71FF316-4CF4-4483-B602-827BE9F36B07}"/>
              </a:ext>
            </a:extLst>
          </p:cNvPr>
          <p:cNvSpPr txBox="1"/>
          <p:nvPr/>
        </p:nvSpPr>
        <p:spPr>
          <a:xfrm>
            <a:off x="9100836" y="3065358"/>
            <a:ext cx="2749951"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a large amount of data which comes from different parts of a business and which is stored together</a:t>
            </a:r>
            <a:r>
              <a:rPr lang="en-GB" dirty="0" smtClean="0"/>
              <a:t>. </a:t>
            </a:r>
            <a:r>
              <a:rPr lang="en-US" dirty="0">
                <a:solidFill>
                  <a:srgbClr val="FF0000"/>
                </a:solidFill>
              </a:rPr>
              <a:t>Data </a:t>
            </a:r>
            <a:r>
              <a:rPr lang="en-US" dirty="0" smtClean="0">
                <a:solidFill>
                  <a:srgbClr val="FF0000"/>
                </a:solidFill>
              </a:rPr>
              <a:t>warehouse</a:t>
            </a:r>
          </a:p>
          <a:p>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lượng</a:t>
            </a:r>
            <a:r>
              <a:rPr lang="vi-VN" dirty="0">
                <a:solidFill>
                  <a:schemeClr val="accent1">
                    <a:lumMod val="75000"/>
                  </a:schemeClr>
                </a:solidFill>
              </a:rPr>
              <a:t> </a:t>
            </a:r>
            <a:r>
              <a:rPr lang="vi-VN" dirty="0" err="1">
                <a:solidFill>
                  <a:schemeClr val="accent1">
                    <a:lumMod val="75000"/>
                  </a:schemeClr>
                </a:solidFill>
              </a:rPr>
              <a:t>lớn</a:t>
            </a:r>
            <a:r>
              <a:rPr lang="vi-VN" dirty="0">
                <a:solidFill>
                  <a:schemeClr val="accent1">
                    <a:lumMod val="75000"/>
                  </a:schemeClr>
                </a:solidFill>
              </a:rPr>
              <a:t> </a:t>
            </a:r>
            <a:r>
              <a:rPr lang="vi-VN" dirty="0" err="1">
                <a:solidFill>
                  <a:schemeClr val="accent1">
                    <a:lumMod val="75000"/>
                  </a:schemeClr>
                </a:solidFill>
              </a:rPr>
              <a:t>dữ</a:t>
            </a:r>
            <a:r>
              <a:rPr lang="vi-VN" dirty="0">
                <a:solidFill>
                  <a:schemeClr val="accent1">
                    <a:lumMod val="75000"/>
                  </a:schemeClr>
                </a:solidFill>
              </a:rPr>
              <a:t> </a:t>
            </a:r>
            <a:r>
              <a:rPr lang="vi-VN" dirty="0" err="1">
                <a:solidFill>
                  <a:schemeClr val="accent1">
                    <a:lumMod val="75000"/>
                  </a:schemeClr>
                </a:solidFill>
              </a:rPr>
              <a:t>liệu</a:t>
            </a:r>
            <a:r>
              <a:rPr lang="vi-VN" dirty="0">
                <a:solidFill>
                  <a:schemeClr val="accent1">
                    <a:lumMod val="75000"/>
                  </a:schemeClr>
                </a:solidFill>
              </a:rPr>
              <a:t> </a:t>
            </a:r>
            <a:r>
              <a:rPr lang="vi-VN" dirty="0" err="1">
                <a:solidFill>
                  <a:schemeClr val="accent1">
                    <a:lumMod val="75000"/>
                  </a:schemeClr>
                </a:solidFill>
              </a:rPr>
              <a:t>đến</a:t>
            </a:r>
            <a:r>
              <a:rPr lang="vi-VN" dirty="0">
                <a:solidFill>
                  <a:schemeClr val="accent1">
                    <a:lumMod val="75000"/>
                  </a:schemeClr>
                </a:solidFill>
              </a:rPr>
              <a:t> </a:t>
            </a:r>
            <a:r>
              <a:rPr lang="vi-VN" dirty="0" err="1">
                <a:solidFill>
                  <a:schemeClr val="accent1">
                    <a:lumMod val="75000"/>
                  </a:schemeClr>
                </a:solidFill>
              </a:rPr>
              <a:t>từ</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phần</a:t>
            </a:r>
            <a:r>
              <a:rPr lang="vi-VN" dirty="0">
                <a:solidFill>
                  <a:schemeClr val="accent1">
                    <a:lumMod val="75000"/>
                  </a:schemeClr>
                </a:solidFill>
              </a:rPr>
              <a:t> </a:t>
            </a:r>
            <a:r>
              <a:rPr lang="vi-VN" dirty="0" err="1">
                <a:solidFill>
                  <a:schemeClr val="accent1">
                    <a:lumMod val="75000"/>
                  </a:schemeClr>
                </a:solidFill>
              </a:rPr>
              <a:t>khác</a:t>
            </a:r>
            <a:r>
              <a:rPr lang="vi-VN" dirty="0">
                <a:solidFill>
                  <a:schemeClr val="accent1">
                    <a:lumMod val="75000"/>
                  </a:schemeClr>
                </a:solidFill>
              </a:rPr>
              <a:t> nhau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doanh </a:t>
            </a:r>
            <a:r>
              <a:rPr lang="vi-VN" dirty="0" err="1">
                <a:solidFill>
                  <a:schemeClr val="accent1">
                    <a:lumMod val="75000"/>
                  </a:schemeClr>
                </a:solidFill>
              </a:rPr>
              <a:t>nghiệp</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lưu </a:t>
            </a:r>
            <a:r>
              <a:rPr lang="vi-VN" dirty="0" err="1">
                <a:solidFill>
                  <a:schemeClr val="accent1">
                    <a:lumMod val="75000"/>
                  </a:schemeClr>
                </a:solidFill>
              </a:rPr>
              <a:t>trữ</a:t>
            </a:r>
            <a:r>
              <a:rPr lang="vi-VN" dirty="0">
                <a:solidFill>
                  <a:schemeClr val="accent1">
                    <a:lumMod val="75000"/>
                  </a:schemeClr>
                </a:solidFill>
              </a:rPr>
              <a:t> </a:t>
            </a:r>
            <a:r>
              <a:rPr lang="vi-VN" dirty="0" err="1">
                <a:solidFill>
                  <a:schemeClr val="accent1">
                    <a:lumMod val="75000"/>
                  </a:schemeClr>
                </a:solidFill>
              </a:rPr>
              <a:t>cùng</a:t>
            </a:r>
            <a:r>
              <a:rPr lang="vi-VN" dirty="0">
                <a:solidFill>
                  <a:schemeClr val="accent1">
                    <a:lumMod val="75000"/>
                  </a:schemeClr>
                </a:solidFill>
              </a:rPr>
              <a:t> nhau. Kho </a:t>
            </a:r>
            <a:r>
              <a:rPr lang="vi-VN" dirty="0" err="1">
                <a:solidFill>
                  <a:schemeClr val="accent1">
                    <a:lumMod val="75000"/>
                  </a:schemeClr>
                </a:solidFill>
              </a:rPr>
              <a:t>dữ</a:t>
            </a:r>
            <a:r>
              <a:rPr lang="vi-VN" dirty="0">
                <a:solidFill>
                  <a:schemeClr val="accent1">
                    <a:lumMod val="75000"/>
                  </a:schemeClr>
                </a:solidFill>
              </a:rPr>
              <a:t> </a:t>
            </a:r>
            <a:r>
              <a:rPr lang="vi-VN" dirty="0" err="1">
                <a:solidFill>
                  <a:schemeClr val="accent1">
                    <a:lumMod val="75000"/>
                  </a:schemeClr>
                </a:solidFill>
              </a:rPr>
              <a:t>liệu</a:t>
            </a:r>
            <a:endParaRPr lang="en-US" dirty="0" smtClean="0">
              <a:solidFill>
                <a:schemeClr val="accent1">
                  <a:lumMod val="75000"/>
                </a:schemeClr>
              </a:solidFill>
            </a:endParaRPr>
          </a:p>
          <a:p>
            <a:endParaRPr lang="en-US" dirty="0"/>
          </a:p>
        </p:txBody>
      </p:sp>
    </p:spTree>
    <p:extLst>
      <p:ext uri="{BB962C8B-B14F-4D97-AF65-F5344CB8AC3E}">
        <p14:creationId xmlns:p14="http://schemas.microsoft.com/office/powerpoint/2010/main" val="185807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additive="base">
                                        <p:cTn id="16" dur="500" fill="hold"/>
                                        <p:tgtEl>
                                          <p:spTgt spid="53"/>
                                        </p:tgtEl>
                                        <p:attrNameLst>
                                          <p:attrName>ppt_x</p:attrName>
                                        </p:attrNameLst>
                                      </p:cBhvr>
                                      <p:tavLst>
                                        <p:tav tm="0">
                                          <p:val>
                                            <p:strVal val="#ppt_x"/>
                                          </p:val>
                                        </p:tav>
                                        <p:tav tm="100000">
                                          <p:val>
                                            <p:strVal val="#ppt_x"/>
                                          </p:val>
                                        </p:tav>
                                      </p:tavLst>
                                    </p:anim>
                                    <p:anim calcmode="lin" valueType="num">
                                      <p:cBhvr additive="base">
                                        <p:cTn id="17"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ppt_x</p:attrName>
                                        </p:attrNameLst>
                                      </p:cBhvr>
                                      <p:tavLst>
                                        <p:tav tm="0">
                                          <p:val>
                                            <p:strVal val="#ppt_x"/>
                                          </p:val>
                                        </p:tav>
                                        <p:tav tm="100000">
                                          <p:val>
                                            <p:strVal val="#ppt_x"/>
                                          </p:val>
                                        </p:tav>
                                      </p:tavLst>
                                    </p:anim>
                                    <p:anim calcmode="lin" valueType="num">
                                      <p:cBhvr>
                                        <p:cTn id="2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barn(inVertical)">
                                      <p:cBhvr>
                                        <p:cTn id="29" dur="500"/>
                                        <p:tgtEl>
                                          <p:spTgt spid="5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barn(inVertical)">
                                      <p:cBhvr>
                                        <p:cTn id="34" dur="500"/>
                                        <p:tgtEl>
                                          <p:spTgt spid="5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down)">
                                      <p:cBhvr>
                                        <p:cTn id="3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53" grpId="0" animBg="1"/>
      <p:bldP spid="54" grpId="0" animBg="1"/>
      <p:bldP spid="56" grpId="0" animBg="1"/>
      <p:bldP spid="57" grpId="0" animBg="1"/>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B6D24-AFBC-46DC-8456-C719C5B6F679}"/>
              </a:ext>
            </a:extLst>
          </p:cNvPr>
          <p:cNvSpPr>
            <a:spLocks noGrp="1"/>
          </p:cNvSpPr>
          <p:nvPr>
            <p:ph type="title"/>
          </p:nvPr>
        </p:nvSpPr>
        <p:spPr>
          <a:xfrm>
            <a:off x="2152095" y="2566787"/>
            <a:ext cx="10515600" cy="1325563"/>
          </a:xfrm>
        </p:spPr>
        <p:txBody>
          <a:bodyPr>
            <a:normAutofit/>
          </a:bodyPr>
          <a:lstStyle/>
          <a:p>
            <a:r>
              <a:rPr lang="en-US" sz="8000" dirty="0">
                <a:solidFill>
                  <a:schemeClr val="accent1"/>
                </a:solidFill>
              </a:rPr>
              <a:t>Thanks for playing</a:t>
            </a:r>
          </a:p>
        </p:txBody>
      </p:sp>
    </p:spTree>
    <p:extLst>
      <p:ext uri="{BB962C8B-B14F-4D97-AF65-F5344CB8AC3E}">
        <p14:creationId xmlns:p14="http://schemas.microsoft.com/office/powerpoint/2010/main" val="277831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9557303A-3F79-4BFF-B9EA-AC1A35CA6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1" y="16099"/>
            <a:ext cx="3849624" cy="2907792"/>
          </a:xfrm>
          <a:prstGeom prst="rect">
            <a:avLst/>
          </a:prstGeom>
        </p:spPr>
      </p:pic>
      <p:pic>
        <p:nvPicPr>
          <p:cNvPr id="38" name="Picture 37">
            <a:extLst>
              <a:ext uri="{FF2B5EF4-FFF2-40B4-BE49-F238E27FC236}">
                <a16:creationId xmlns:a16="http://schemas.microsoft.com/office/drawing/2014/main" id="{BB24F461-BAAE-4457-8558-8FCD455C1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430" y="0"/>
            <a:ext cx="4169663" cy="2971798"/>
          </a:xfrm>
          <a:prstGeom prst="rect">
            <a:avLst/>
          </a:prstGeom>
        </p:spPr>
      </p:pic>
      <p:pic>
        <p:nvPicPr>
          <p:cNvPr id="40" name="Picture 39">
            <a:extLst>
              <a:ext uri="{FF2B5EF4-FFF2-40B4-BE49-F238E27FC236}">
                <a16:creationId xmlns:a16="http://schemas.microsoft.com/office/drawing/2014/main" id="{BA024421-107D-4F0C-8161-4CFE2D1EA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6469" y="-26421"/>
            <a:ext cx="4205531" cy="2971798"/>
          </a:xfrm>
          <a:prstGeom prst="rect">
            <a:avLst/>
          </a:prstGeom>
        </p:spPr>
      </p:pic>
      <p:pic>
        <p:nvPicPr>
          <p:cNvPr id="42" name="Picture 41">
            <a:extLst>
              <a:ext uri="{FF2B5EF4-FFF2-40B4-BE49-F238E27FC236}">
                <a16:creationId xmlns:a16="http://schemas.microsoft.com/office/drawing/2014/main" id="{457522F9-83C3-44D1-BBB0-A37183B7A0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971799"/>
            <a:ext cx="3118103" cy="3712465"/>
          </a:xfrm>
          <a:prstGeom prst="rect">
            <a:avLst/>
          </a:prstGeom>
        </p:spPr>
      </p:pic>
      <p:pic>
        <p:nvPicPr>
          <p:cNvPr id="44" name="Picture 43">
            <a:extLst>
              <a:ext uri="{FF2B5EF4-FFF2-40B4-BE49-F238E27FC236}">
                <a16:creationId xmlns:a16="http://schemas.microsoft.com/office/drawing/2014/main" id="{42BB2FDB-80AA-4666-8502-9CCF1BD106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8772" y="3089738"/>
            <a:ext cx="2999232" cy="3712465"/>
          </a:xfrm>
          <a:prstGeom prst="rect">
            <a:avLst/>
          </a:prstGeom>
        </p:spPr>
      </p:pic>
      <p:pic>
        <p:nvPicPr>
          <p:cNvPr id="46" name="Picture 45">
            <a:extLst>
              <a:ext uri="{FF2B5EF4-FFF2-40B4-BE49-F238E27FC236}">
                <a16:creationId xmlns:a16="http://schemas.microsoft.com/office/drawing/2014/main" id="{F124641C-614B-4234-A959-DA15663AC6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780" y="3105835"/>
            <a:ext cx="2999233" cy="3712465"/>
          </a:xfrm>
          <a:prstGeom prst="rect">
            <a:avLst/>
          </a:prstGeom>
        </p:spPr>
      </p:pic>
      <p:pic>
        <p:nvPicPr>
          <p:cNvPr id="48" name="Picture 47">
            <a:extLst>
              <a:ext uri="{FF2B5EF4-FFF2-40B4-BE49-F238E27FC236}">
                <a16:creationId xmlns:a16="http://schemas.microsoft.com/office/drawing/2014/main" id="{46816D1E-61D2-47BD-B124-439DD3C638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0012" y="2923891"/>
            <a:ext cx="2951988" cy="3934109"/>
          </a:xfrm>
          <a:prstGeom prst="rect">
            <a:avLst/>
          </a:prstGeom>
        </p:spPr>
      </p:pic>
      <p:sp>
        <p:nvSpPr>
          <p:cNvPr id="50" name="TextBox 49">
            <a:extLst>
              <a:ext uri="{FF2B5EF4-FFF2-40B4-BE49-F238E27FC236}">
                <a16:creationId xmlns:a16="http://schemas.microsoft.com/office/drawing/2014/main" id="{3C53F071-FE92-4855-B35E-57E7AF2005C1}"/>
              </a:ext>
            </a:extLst>
          </p:cNvPr>
          <p:cNvSpPr txBox="1"/>
          <p:nvPr/>
        </p:nvSpPr>
        <p:spPr>
          <a:xfrm>
            <a:off x="-65151" y="314325"/>
            <a:ext cx="3954399" cy="1600438"/>
          </a:xfrm>
          <a:prstGeom prst="rect">
            <a:avLst/>
          </a:prstGeom>
          <a:noFill/>
        </p:spPr>
        <p:txBody>
          <a:bodyPr wrap="square" rtlCol="0">
            <a:spAutoFit/>
          </a:bodyPr>
          <a:lstStyle/>
          <a:p>
            <a:r>
              <a:rPr lang="en-GB" dirty="0"/>
              <a:t>               </a:t>
            </a:r>
            <a:r>
              <a:rPr lang="en-GB" sz="2000" dirty="0"/>
              <a:t>Real-time electronic </a:t>
            </a:r>
          </a:p>
          <a:p>
            <a:pPr algn="ctr"/>
            <a:r>
              <a:rPr lang="en-GB" sz="2000" dirty="0"/>
              <a:t>     talk between users over the    Internet, local network or bulletin    board system</a:t>
            </a:r>
            <a:endParaRPr lang="en-GB" sz="2000" dirty="0">
              <a:effectLst/>
            </a:endParaRPr>
          </a:p>
          <a:p>
            <a:endParaRPr lang="en-US" dirty="0"/>
          </a:p>
        </p:txBody>
      </p:sp>
      <p:sp>
        <p:nvSpPr>
          <p:cNvPr id="52" name="TextBox 51">
            <a:extLst>
              <a:ext uri="{FF2B5EF4-FFF2-40B4-BE49-F238E27FC236}">
                <a16:creationId xmlns:a16="http://schemas.microsoft.com/office/drawing/2014/main" id="{EAD76678-2A0E-42B0-AEAD-C16024FFA034}"/>
              </a:ext>
            </a:extLst>
          </p:cNvPr>
          <p:cNvSpPr txBox="1"/>
          <p:nvPr/>
        </p:nvSpPr>
        <p:spPr>
          <a:xfrm>
            <a:off x="3820562" y="195286"/>
            <a:ext cx="4097221" cy="1477328"/>
          </a:xfrm>
          <a:prstGeom prst="rect">
            <a:avLst/>
          </a:prstGeom>
          <a:noFill/>
        </p:spPr>
        <p:txBody>
          <a:bodyPr wrap="square" rtlCol="0">
            <a:spAutoFit/>
          </a:bodyPr>
          <a:lstStyle/>
          <a:p>
            <a:pPr algn="ctr"/>
            <a:r>
              <a:rPr lang="en-GB" dirty="0"/>
              <a:t>is a process of </a:t>
            </a:r>
          </a:p>
          <a:p>
            <a:pPr algn="ctr"/>
            <a:r>
              <a:rPr lang="en-GB" dirty="0"/>
              <a:t>inspecting, cleaning, converting </a:t>
            </a:r>
          </a:p>
          <a:p>
            <a:pPr algn="ctr"/>
            <a:r>
              <a:rPr lang="en-GB" dirty="0"/>
              <a:t>and </a:t>
            </a:r>
            <a:r>
              <a:rPr lang="en-GB" dirty="0" err="1"/>
              <a:t>modeling</a:t>
            </a:r>
            <a:r>
              <a:rPr lang="en-GB" dirty="0"/>
              <a:t> data with the goal of discovering useful </a:t>
            </a:r>
            <a:r>
              <a:rPr lang="en-GB" dirty="0" err="1"/>
              <a:t>information,concluding</a:t>
            </a:r>
            <a:r>
              <a:rPr lang="en-GB" dirty="0"/>
              <a:t> notices, and supporting decision-making.</a:t>
            </a:r>
            <a:endParaRPr lang="en-US" dirty="0"/>
          </a:p>
        </p:txBody>
      </p:sp>
      <p:sp>
        <p:nvSpPr>
          <p:cNvPr id="53" name="TextBox 52">
            <a:extLst>
              <a:ext uri="{FF2B5EF4-FFF2-40B4-BE49-F238E27FC236}">
                <a16:creationId xmlns:a16="http://schemas.microsoft.com/office/drawing/2014/main" id="{91857E3A-2E86-4772-A7AC-0E2043584CF2}"/>
              </a:ext>
            </a:extLst>
          </p:cNvPr>
          <p:cNvSpPr txBox="1"/>
          <p:nvPr/>
        </p:nvSpPr>
        <p:spPr>
          <a:xfrm>
            <a:off x="8074966" y="314325"/>
            <a:ext cx="4028535" cy="1292662"/>
          </a:xfrm>
          <a:prstGeom prst="rect">
            <a:avLst/>
          </a:prstGeom>
          <a:noFill/>
        </p:spPr>
        <p:txBody>
          <a:bodyPr wrap="square" rtlCol="0">
            <a:spAutoFit/>
          </a:bodyPr>
          <a:lstStyle/>
          <a:p>
            <a:pPr algn="ctr"/>
            <a:r>
              <a:rPr lang="en-GB" sz="2000" dirty="0"/>
              <a:t>Computers are used </a:t>
            </a:r>
          </a:p>
          <a:p>
            <a:pPr algn="ctr"/>
            <a:r>
              <a:rPr lang="en-GB" sz="2000" dirty="0"/>
              <a:t> to collect data and identify </a:t>
            </a:r>
          </a:p>
          <a:p>
            <a:pPr algn="ctr"/>
            <a:r>
              <a:rPr lang="en-GB" sz="2000" dirty="0"/>
              <a:t>the cause of illness</a:t>
            </a:r>
            <a:r>
              <a:rPr lang="en-GB" dirty="0"/>
              <a:t>.</a:t>
            </a:r>
            <a:endParaRPr lang="en-GB" b="1" dirty="0"/>
          </a:p>
          <a:p>
            <a:pPr algn="ctr"/>
            <a:endParaRPr lang="en-US" dirty="0"/>
          </a:p>
        </p:txBody>
      </p:sp>
      <p:sp>
        <p:nvSpPr>
          <p:cNvPr id="54" name="TextBox 53">
            <a:extLst>
              <a:ext uri="{FF2B5EF4-FFF2-40B4-BE49-F238E27FC236}">
                <a16:creationId xmlns:a16="http://schemas.microsoft.com/office/drawing/2014/main" id="{D026C421-6765-4C5C-949C-B2F7CE690490}"/>
              </a:ext>
            </a:extLst>
          </p:cNvPr>
          <p:cNvSpPr txBox="1"/>
          <p:nvPr/>
        </p:nvSpPr>
        <p:spPr>
          <a:xfrm>
            <a:off x="85725" y="3286123"/>
            <a:ext cx="2943225" cy="2308324"/>
          </a:xfrm>
          <a:prstGeom prst="rect">
            <a:avLst/>
          </a:prstGeom>
          <a:noFill/>
        </p:spPr>
        <p:txBody>
          <a:bodyPr wrap="square" rtlCol="0">
            <a:spAutoFit/>
          </a:bodyPr>
          <a:lstStyle/>
          <a:p>
            <a:pPr algn="ctr" fontAlgn="base"/>
            <a:r>
              <a:rPr lang="en-GB" dirty="0"/>
              <a:t>      a capability of </a:t>
            </a:r>
          </a:p>
          <a:p>
            <a:pPr algn="ctr" fontAlgn="base"/>
            <a:r>
              <a:rPr lang="en-GB" dirty="0"/>
              <a:t>devices with electronic</a:t>
            </a:r>
          </a:p>
          <a:p>
            <a:pPr algn="ctr" fontAlgn="base"/>
            <a:r>
              <a:rPr lang="en-GB" dirty="0"/>
              <a:t>scanners to read</a:t>
            </a:r>
            <a:endParaRPr lang="en-GB" b="1" dirty="0"/>
          </a:p>
          <a:p>
            <a:pPr algn="ctr"/>
            <a:r>
              <a:rPr lang="en-GB" dirty="0"/>
              <a:t>numbers, letters and other characters and convert the optical images into appropriate electric signals. </a:t>
            </a:r>
            <a:endParaRPr lang="en-GB" dirty="0">
              <a:effectLst/>
            </a:endParaRPr>
          </a:p>
          <a:p>
            <a:endParaRPr lang="en-US" dirty="0"/>
          </a:p>
        </p:txBody>
      </p:sp>
      <p:sp>
        <p:nvSpPr>
          <p:cNvPr id="56" name="TextBox 55">
            <a:extLst>
              <a:ext uri="{FF2B5EF4-FFF2-40B4-BE49-F238E27FC236}">
                <a16:creationId xmlns:a16="http://schemas.microsoft.com/office/drawing/2014/main" id="{59AEA43C-654D-4C72-AEC0-8D417AEE18B2}"/>
              </a:ext>
            </a:extLst>
          </p:cNvPr>
          <p:cNvSpPr txBox="1"/>
          <p:nvPr/>
        </p:nvSpPr>
        <p:spPr>
          <a:xfrm>
            <a:off x="3203828" y="3286123"/>
            <a:ext cx="2947798" cy="1631216"/>
          </a:xfrm>
          <a:prstGeom prst="rect">
            <a:avLst/>
          </a:prstGeom>
          <a:noFill/>
        </p:spPr>
        <p:txBody>
          <a:bodyPr wrap="square" rtlCol="0">
            <a:spAutoFit/>
          </a:bodyPr>
          <a:lstStyle/>
          <a:p>
            <a:r>
              <a:rPr lang="en-GB" dirty="0"/>
              <a:t>             </a:t>
            </a:r>
            <a:r>
              <a:rPr lang="en-GB" sz="2000" dirty="0"/>
              <a:t>To change a </a:t>
            </a:r>
          </a:p>
          <a:p>
            <a:r>
              <a:rPr lang="en-GB" sz="2000" dirty="0"/>
              <a:t>          message into </a:t>
            </a:r>
          </a:p>
          <a:p>
            <a:r>
              <a:rPr lang="en-GB" sz="2000" dirty="0"/>
              <a:t>   symbols or a form that </a:t>
            </a:r>
          </a:p>
          <a:p>
            <a:r>
              <a:rPr lang="en-GB" sz="2000" dirty="0"/>
              <a:t>can be transmitted by a communication</a:t>
            </a:r>
            <a:r>
              <a:rPr lang="en-GB" sz="2000" b="1" dirty="0"/>
              <a:t> </a:t>
            </a:r>
            <a:r>
              <a:rPr lang="en-GB" sz="2000" dirty="0"/>
              <a:t>system.</a:t>
            </a:r>
            <a:endParaRPr lang="en-US" sz="2000" dirty="0"/>
          </a:p>
        </p:txBody>
      </p:sp>
      <p:sp>
        <p:nvSpPr>
          <p:cNvPr id="57" name="TextBox 56">
            <a:extLst>
              <a:ext uri="{FF2B5EF4-FFF2-40B4-BE49-F238E27FC236}">
                <a16:creationId xmlns:a16="http://schemas.microsoft.com/office/drawing/2014/main" id="{1B0518A4-A240-497B-9A27-726C54988133}"/>
              </a:ext>
            </a:extLst>
          </p:cNvPr>
          <p:cNvSpPr txBox="1"/>
          <p:nvPr/>
        </p:nvSpPr>
        <p:spPr>
          <a:xfrm>
            <a:off x="6438900" y="3286123"/>
            <a:ext cx="2600325" cy="2246769"/>
          </a:xfrm>
          <a:prstGeom prst="rect">
            <a:avLst/>
          </a:prstGeom>
          <a:noFill/>
        </p:spPr>
        <p:txBody>
          <a:bodyPr wrap="square" rtlCol="0">
            <a:spAutoFit/>
          </a:bodyPr>
          <a:lstStyle/>
          <a:p>
            <a:pPr algn="ctr"/>
            <a:r>
              <a:rPr lang="en-GB" sz="2000" dirty="0"/>
              <a:t>  What is simply    filtering through </a:t>
            </a:r>
          </a:p>
          <a:p>
            <a:pPr algn="ctr"/>
            <a:r>
              <a:rPr lang="en-GB" sz="2000" dirty="0"/>
              <a:t>large amounts of raw data for useful information that gives businesses a competitive edge.</a:t>
            </a:r>
            <a:endParaRPr lang="en-US" sz="2000" dirty="0"/>
          </a:p>
        </p:txBody>
      </p:sp>
      <p:sp>
        <p:nvSpPr>
          <p:cNvPr id="58" name="TextBox 57">
            <a:extLst>
              <a:ext uri="{FF2B5EF4-FFF2-40B4-BE49-F238E27FC236}">
                <a16:creationId xmlns:a16="http://schemas.microsoft.com/office/drawing/2014/main" id="{E71FF316-4CF4-4483-B602-827BE9F36B07}"/>
              </a:ext>
            </a:extLst>
          </p:cNvPr>
          <p:cNvSpPr txBox="1"/>
          <p:nvPr/>
        </p:nvSpPr>
        <p:spPr>
          <a:xfrm>
            <a:off x="9353550" y="3105835"/>
            <a:ext cx="2749951" cy="1938992"/>
          </a:xfrm>
          <a:prstGeom prst="rect">
            <a:avLst/>
          </a:prstGeom>
          <a:noFill/>
        </p:spPr>
        <p:txBody>
          <a:bodyPr wrap="square" rtlCol="0">
            <a:spAutoFit/>
          </a:bodyPr>
          <a:lstStyle/>
          <a:p>
            <a:pPr algn="ctr"/>
            <a:r>
              <a:rPr lang="en-GB" sz="2000" dirty="0"/>
              <a:t>a place on </a:t>
            </a:r>
          </a:p>
          <a:p>
            <a:pPr algn="ctr"/>
            <a:r>
              <a:rPr lang="en-GB" sz="2000" dirty="0"/>
              <a:t>a road where </a:t>
            </a:r>
          </a:p>
          <a:p>
            <a:pPr algn="ctr"/>
            <a:r>
              <a:rPr lang="en-GB" sz="2000" dirty="0"/>
              <a:t>police use special equipment to catch drivers who are going too fast</a:t>
            </a:r>
            <a:endParaRPr lang="en-US" sz="2000" dirty="0"/>
          </a:p>
        </p:txBody>
      </p:sp>
      <p:sp>
        <p:nvSpPr>
          <p:cNvPr id="59" name="TextBox 58">
            <a:extLst>
              <a:ext uri="{FF2B5EF4-FFF2-40B4-BE49-F238E27FC236}">
                <a16:creationId xmlns:a16="http://schemas.microsoft.com/office/drawing/2014/main" id="{1AD6D7AD-D336-4106-A5F9-02B4837DF4A6}"/>
              </a:ext>
            </a:extLst>
          </p:cNvPr>
          <p:cNvSpPr txBox="1"/>
          <p:nvPr/>
        </p:nvSpPr>
        <p:spPr>
          <a:xfrm>
            <a:off x="265452" y="1705867"/>
            <a:ext cx="3390900" cy="523220"/>
          </a:xfrm>
          <a:prstGeom prst="rect">
            <a:avLst/>
          </a:prstGeom>
          <a:noFill/>
        </p:spPr>
        <p:txBody>
          <a:bodyPr wrap="square" rtlCol="0">
            <a:spAutoFit/>
          </a:bodyPr>
          <a:lstStyle/>
          <a:p>
            <a:pPr algn="ctr"/>
            <a:r>
              <a:rPr lang="en-US" sz="2800" b="1" dirty="0">
                <a:solidFill>
                  <a:srgbClr val="FF0000"/>
                </a:solidFill>
              </a:rPr>
              <a:t>Chat</a:t>
            </a:r>
          </a:p>
        </p:txBody>
      </p:sp>
      <p:sp>
        <p:nvSpPr>
          <p:cNvPr id="60" name="TextBox 59">
            <a:extLst>
              <a:ext uri="{FF2B5EF4-FFF2-40B4-BE49-F238E27FC236}">
                <a16:creationId xmlns:a16="http://schemas.microsoft.com/office/drawing/2014/main" id="{4E362FFD-3CA5-40C6-89DC-9B94CB54E3E7}"/>
              </a:ext>
            </a:extLst>
          </p:cNvPr>
          <p:cNvSpPr txBox="1"/>
          <p:nvPr/>
        </p:nvSpPr>
        <p:spPr>
          <a:xfrm>
            <a:off x="4115076" y="1702032"/>
            <a:ext cx="3614060" cy="461665"/>
          </a:xfrm>
          <a:prstGeom prst="rect">
            <a:avLst/>
          </a:prstGeom>
          <a:noFill/>
        </p:spPr>
        <p:txBody>
          <a:bodyPr wrap="square" rtlCol="0">
            <a:spAutoFit/>
          </a:bodyPr>
          <a:lstStyle/>
          <a:p>
            <a:r>
              <a:rPr lang="en-US" b="1" dirty="0"/>
              <a:t>                 </a:t>
            </a:r>
            <a:r>
              <a:rPr lang="en-US" sz="2400" b="1" dirty="0">
                <a:solidFill>
                  <a:srgbClr val="FF0000"/>
                </a:solidFill>
              </a:rPr>
              <a:t>Data analysis</a:t>
            </a:r>
            <a:endParaRPr lang="en-US" sz="2400" dirty="0">
              <a:solidFill>
                <a:srgbClr val="FF0000"/>
              </a:solidFill>
            </a:endParaRPr>
          </a:p>
        </p:txBody>
      </p:sp>
      <p:sp>
        <p:nvSpPr>
          <p:cNvPr id="61" name="TextBox 60">
            <a:extLst>
              <a:ext uri="{FF2B5EF4-FFF2-40B4-BE49-F238E27FC236}">
                <a16:creationId xmlns:a16="http://schemas.microsoft.com/office/drawing/2014/main" id="{B4A9766D-8724-4A7A-93AD-A2EB11DBF734}"/>
              </a:ext>
            </a:extLst>
          </p:cNvPr>
          <p:cNvSpPr txBox="1"/>
          <p:nvPr/>
        </p:nvSpPr>
        <p:spPr>
          <a:xfrm>
            <a:off x="8534400" y="1419225"/>
            <a:ext cx="3175752" cy="461665"/>
          </a:xfrm>
          <a:prstGeom prst="rect">
            <a:avLst/>
          </a:prstGeom>
          <a:noFill/>
        </p:spPr>
        <p:txBody>
          <a:bodyPr wrap="square" rtlCol="0">
            <a:spAutoFit/>
          </a:bodyPr>
          <a:lstStyle/>
          <a:p>
            <a:r>
              <a:rPr lang="en-US" sz="2400" b="1" dirty="0"/>
              <a:t>     </a:t>
            </a:r>
            <a:r>
              <a:rPr lang="en-US" sz="2400" b="1" dirty="0">
                <a:solidFill>
                  <a:srgbClr val="FF0000"/>
                </a:solidFill>
              </a:rPr>
              <a:t>Diagnostic System</a:t>
            </a:r>
            <a:endParaRPr lang="en-US" sz="2400" dirty="0">
              <a:solidFill>
                <a:srgbClr val="FF0000"/>
              </a:solidFill>
            </a:endParaRPr>
          </a:p>
        </p:txBody>
      </p:sp>
      <p:sp>
        <p:nvSpPr>
          <p:cNvPr id="62" name="TextBox 61">
            <a:extLst>
              <a:ext uri="{FF2B5EF4-FFF2-40B4-BE49-F238E27FC236}">
                <a16:creationId xmlns:a16="http://schemas.microsoft.com/office/drawing/2014/main" id="{55939253-9F93-4B25-B95A-BDB7A2FA53D2}"/>
              </a:ext>
            </a:extLst>
          </p:cNvPr>
          <p:cNvSpPr txBox="1"/>
          <p:nvPr/>
        </p:nvSpPr>
        <p:spPr>
          <a:xfrm>
            <a:off x="600075" y="5334000"/>
            <a:ext cx="1924050" cy="523220"/>
          </a:xfrm>
          <a:prstGeom prst="rect">
            <a:avLst/>
          </a:prstGeom>
          <a:noFill/>
        </p:spPr>
        <p:txBody>
          <a:bodyPr wrap="square" rtlCol="0">
            <a:spAutoFit/>
          </a:bodyPr>
          <a:lstStyle/>
          <a:p>
            <a:pPr algn="ctr"/>
            <a:r>
              <a:rPr lang="en-US" sz="2800" b="1" dirty="0">
                <a:solidFill>
                  <a:srgbClr val="FF0000"/>
                </a:solidFill>
              </a:rPr>
              <a:t>OCR</a:t>
            </a:r>
            <a:endParaRPr lang="en-US" sz="2800" dirty="0">
              <a:solidFill>
                <a:srgbClr val="FF0000"/>
              </a:solidFill>
            </a:endParaRPr>
          </a:p>
        </p:txBody>
      </p:sp>
      <p:sp>
        <p:nvSpPr>
          <p:cNvPr id="63" name="TextBox 62">
            <a:extLst>
              <a:ext uri="{FF2B5EF4-FFF2-40B4-BE49-F238E27FC236}">
                <a16:creationId xmlns:a16="http://schemas.microsoft.com/office/drawing/2014/main" id="{511A9D53-D6B5-4990-B4D8-E3247091635D}"/>
              </a:ext>
            </a:extLst>
          </p:cNvPr>
          <p:cNvSpPr txBox="1"/>
          <p:nvPr/>
        </p:nvSpPr>
        <p:spPr>
          <a:xfrm>
            <a:off x="3316224" y="5044827"/>
            <a:ext cx="2598801" cy="461665"/>
          </a:xfrm>
          <a:prstGeom prst="rect">
            <a:avLst/>
          </a:prstGeom>
          <a:noFill/>
        </p:spPr>
        <p:txBody>
          <a:bodyPr wrap="square" rtlCol="0">
            <a:spAutoFit/>
          </a:bodyPr>
          <a:lstStyle/>
          <a:p>
            <a:r>
              <a:rPr lang="en-US" sz="2400" b="1" dirty="0"/>
              <a:t>         </a:t>
            </a:r>
            <a:r>
              <a:rPr lang="en-US" sz="2400" b="1" dirty="0">
                <a:solidFill>
                  <a:srgbClr val="FF0000"/>
                </a:solidFill>
              </a:rPr>
              <a:t>ENCODE</a:t>
            </a:r>
            <a:endParaRPr lang="en-US" sz="2400" dirty="0">
              <a:solidFill>
                <a:srgbClr val="FF0000"/>
              </a:solidFill>
            </a:endParaRPr>
          </a:p>
        </p:txBody>
      </p:sp>
      <p:sp>
        <p:nvSpPr>
          <p:cNvPr id="64" name="TextBox 63">
            <a:extLst>
              <a:ext uri="{FF2B5EF4-FFF2-40B4-BE49-F238E27FC236}">
                <a16:creationId xmlns:a16="http://schemas.microsoft.com/office/drawing/2014/main" id="{5E980564-C390-44DA-91D0-314841746B52}"/>
              </a:ext>
            </a:extLst>
          </p:cNvPr>
          <p:cNvSpPr txBox="1"/>
          <p:nvPr/>
        </p:nvSpPr>
        <p:spPr>
          <a:xfrm>
            <a:off x="6781800" y="5532892"/>
            <a:ext cx="1990725" cy="461665"/>
          </a:xfrm>
          <a:prstGeom prst="rect">
            <a:avLst/>
          </a:prstGeom>
          <a:noFill/>
        </p:spPr>
        <p:txBody>
          <a:bodyPr wrap="square" rtlCol="0">
            <a:spAutoFit/>
          </a:bodyPr>
          <a:lstStyle/>
          <a:p>
            <a:pPr algn="ctr"/>
            <a:r>
              <a:rPr lang="en-US" sz="2400" b="1" dirty="0">
                <a:solidFill>
                  <a:srgbClr val="FF0000"/>
                </a:solidFill>
              </a:rPr>
              <a:t>Data Mining</a:t>
            </a:r>
            <a:endParaRPr lang="en-US" sz="2400" dirty="0">
              <a:solidFill>
                <a:srgbClr val="FF0000"/>
              </a:solidFill>
            </a:endParaRPr>
          </a:p>
        </p:txBody>
      </p:sp>
      <p:sp>
        <p:nvSpPr>
          <p:cNvPr id="65" name="TextBox 64">
            <a:extLst>
              <a:ext uri="{FF2B5EF4-FFF2-40B4-BE49-F238E27FC236}">
                <a16:creationId xmlns:a16="http://schemas.microsoft.com/office/drawing/2014/main" id="{8C8D512A-87EA-478B-AE82-66290B9634A4}"/>
              </a:ext>
            </a:extLst>
          </p:cNvPr>
          <p:cNvSpPr txBox="1"/>
          <p:nvPr/>
        </p:nvSpPr>
        <p:spPr>
          <a:xfrm>
            <a:off x="9580245" y="5162550"/>
            <a:ext cx="2304288" cy="461665"/>
          </a:xfrm>
          <a:prstGeom prst="rect">
            <a:avLst/>
          </a:prstGeom>
          <a:noFill/>
        </p:spPr>
        <p:txBody>
          <a:bodyPr wrap="square" rtlCol="0">
            <a:spAutoFit/>
          </a:bodyPr>
          <a:lstStyle/>
          <a:p>
            <a:r>
              <a:rPr lang="en-US" sz="2400" b="1" dirty="0"/>
              <a:t>    </a:t>
            </a:r>
            <a:r>
              <a:rPr lang="en-US" sz="2400" b="1" dirty="0">
                <a:solidFill>
                  <a:srgbClr val="FF0000"/>
                </a:solidFill>
              </a:rPr>
              <a:t>Speed traps</a:t>
            </a:r>
            <a:endParaRPr lang="en-US" sz="2400" dirty="0">
              <a:solidFill>
                <a:srgbClr val="FF0000"/>
              </a:solidFill>
            </a:endParaRPr>
          </a:p>
        </p:txBody>
      </p:sp>
    </p:spTree>
    <p:extLst>
      <p:ext uri="{BB962C8B-B14F-4D97-AF65-F5344CB8AC3E}">
        <p14:creationId xmlns:p14="http://schemas.microsoft.com/office/powerpoint/2010/main" val="12299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randombar(horizontal)">
                                      <p:cBhvr>
                                        <p:cTn id="7" dur="500"/>
                                        <p:tgtEl>
                                          <p:spTgt spid="3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randombar(horizontal)">
                                      <p:cBhvr>
                                        <p:cTn id="10" dur="500"/>
                                        <p:tgtEl>
                                          <p:spTgt spid="5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randombar(horizontal)">
                                      <p:cBhvr>
                                        <p:cTn id="15" dur="500"/>
                                        <p:tgtEl>
                                          <p:spTgt spid="59"/>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circle(in)">
                                      <p:cBhvr>
                                        <p:cTn id="20" dur="2000"/>
                                        <p:tgtEl>
                                          <p:spTgt spid="38"/>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circle(in)">
                                      <p:cBhvr>
                                        <p:cTn id="23" dur="20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circle(in)">
                                      <p:cBhvr>
                                        <p:cTn id="28" dur="20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1000"/>
                                        <p:tgtEl>
                                          <p:spTgt spid="44"/>
                                        </p:tgtEl>
                                      </p:cBhvr>
                                    </p:animEffect>
                                    <p:anim calcmode="lin" valueType="num">
                                      <p:cBhvr>
                                        <p:cTn id="57" dur="1000" fill="hold"/>
                                        <p:tgtEl>
                                          <p:spTgt spid="44"/>
                                        </p:tgtEl>
                                        <p:attrNameLst>
                                          <p:attrName>ppt_x</p:attrName>
                                        </p:attrNameLst>
                                      </p:cBhvr>
                                      <p:tavLst>
                                        <p:tav tm="0">
                                          <p:val>
                                            <p:strVal val="#ppt_x"/>
                                          </p:val>
                                        </p:tav>
                                        <p:tav tm="100000">
                                          <p:val>
                                            <p:strVal val="#ppt_x"/>
                                          </p:val>
                                        </p:tav>
                                      </p:tavLst>
                                    </p:anim>
                                    <p:anim calcmode="lin" valueType="num">
                                      <p:cBhvr>
                                        <p:cTn id="58" dur="1000" fill="hold"/>
                                        <p:tgtEl>
                                          <p:spTgt spid="4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fade">
                                      <p:cBhvr>
                                        <p:cTn id="61" dur="1000"/>
                                        <p:tgtEl>
                                          <p:spTgt spid="56"/>
                                        </p:tgtEl>
                                      </p:cBhvr>
                                    </p:animEffect>
                                    <p:anim calcmode="lin" valueType="num">
                                      <p:cBhvr>
                                        <p:cTn id="62" dur="1000" fill="hold"/>
                                        <p:tgtEl>
                                          <p:spTgt spid="56"/>
                                        </p:tgtEl>
                                        <p:attrNameLst>
                                          <p:attrName>ppt_x</p:attrName>
                                        </p:attrNameLst>
                                      </p:cBhvr>
                                      <p:tavLst>
                                        <p:tav tm="0">
                                          <p:val>
                                            <p:strVal val="#ppt_x"/>
                                          </p:val>
                                        </p:tav>
                                        <p:tav tm="100000">
                                          <p:val>
                                            <p:strVal val="#ppt_x"/>
                                          </p:val>
                                        </p:tav>
                                      </p:tavLst>
                                    </p:anim>
                                    <p:anim calcmode="lin" valueType="num">
                                      <p:cBhvr>
                                        <p:cTn id="6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1000"/>
                                        <p:tgtEl>
                                          <p:spTgt spid="63"/>
                                        </p:tgtEl>
                                      </p:cBhvr>
                                    </p:animEffect>
                                    <p:anim calcmode="lin" valueType="num">
                                      <p:cBhvr>
                                        <p:cTn id="69" dur="1000" fill="hold"/>
                                        <p:tgtEl>
                                          <p:spTgt spid="63"/>
                                        </p:tgtEl>
                                        <p:attrNameLst>
                                          <p:attrName>ppt_x</p:attrName>
                                        </p:attrNameLst>
                                      </p:cBhvr>
                                      <p:tavLst>
                                        <p:tav tm="0">
                                          <p:val>
                                            <p:strVal val="#ppt_x"/>
                                          </p:val>
                                        </p:tav>
                                        <p:tav tm="100000">
                                          <p:val>
                                            <p:strVal val="#ppt_x"/>
                                          </p:val>
                                        </p:tav>
                                      </p:tavLst>
                                    </p:anim>
                                    <p:anim calcmode="lin" valueType="num">
                                      <p:cBhvr>
                                        <p:cTn id="70"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wipe(down)">
                                      <p:cBhvr>
                                        <p:cTn id="75" dur="500"/>
                                        <p:tgtEl>
                                          <p:spTgt spid="46"/>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down)">
                                      <p:cBhvr>
                                        <p:cTn id="78" dur="500"/>
                                        <p:tgtEl>
                                          <p:spTgt spid="5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wipe(down)">
                                      <p:cBhvr>
                                        <p:cTn id="83" dur="500"/>
                                        <p:tgtEl>
                                          <p:spTgt spid="64"/>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nodeType="click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heel(1)">
                                      <p:cBhvr>
                                        <p:cTn id="88" dur="2000"/>
                                        <p:tgtEl>
                                          <p:spTgt spid="48"/>
                                        </p:tgtEl>
                                      </p:cBhvr>
                                    </p:animEffect>
                                  </p:childTnLst>
                                </p:cTn>
                              </p:par>
                              <p:par>
                                <p:cTn id="89" presetID="21" presetClass="entr" presetSubtype="1"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heel(1)">
                                      <p:cBhvr>
                                        <p:cTn id="91" dur="2000"/>
                                        <p:tgtEl>
                                          <p:spTgt spid="58"/>
                                        </p:tgtEl>
                                      </p:cBhvr>
                                    </p:animEffect>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wheel(1)">
                                      <p:cBhvr>
                                        <p:cTn id="96"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54" grpId="0"/>
      <p:bldP spid="56" grpId="0"/>
      <p:bldP spid="57" grpId="0"/>
      <p:bldP spid="58" grpId="0"/>
      <p:bldP spid="59" grpId="0"/>
      <p:bldP spid="60" grpId="0"/>
      <p:bldP spid="61" grpId="0"/>
      <p:bldP spid="62" grpId="0"/>
      <p:bldP spid="63" grpId="0"/>
      <p:bldP spid="64" grpId="0"/>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9557303A-3F79-4BFF-B9EA-AC1A35CA6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1" y="16099"/>
            <a:ext cx="3849624" cy="2907792"/>
          </a:xfrm>
          <a:prstGeom prst="rect">
            <a:avLst/>
          </a:prstGeom>
        </p:spPr>
      </p:pic>
      <p:pic>
        <p:nvPicPr>
          <p:cNvPr id="38" name="Picture 37">
            <a:extLst>
              <a:ext uri="{FF2B5EF4-FFF2-40B4-BE49-F238E27FC236}">
                <a16:creationId xmlns:a16="http://schemas.microsoft.com/office/drawing/2014/main" id="{BB24F461-BAAE-4457-8558-8FCD455C1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430" y="0"/>
            <a:ext cx="4169663" cy="2971798"/>
          </a:xfrm>
          <a:prstGeom prst="rect">
            <a:avLst/>
          </a:prstGeom>
        </p:spPr>
      </p:pic>
      <p:pic>
        <p:nvPicPr>
          <p:cNvPr id="40" name="Picture 39">
            <a:extLst>
              <a:ext uri="{FF2B5EF4-FFF2-40B4-BE49-F238E27FC236}">
                <a16:creationId xmlns:a16="http://schemas.microsoft.com/office/drawing/2014/main" id="{BA024421-107D-4F0C-8161-4CFE2D1EA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6469" y="-26421"/>
            <a:ext cx="4205531" cy="2971798"/>
          </a:xfrm>
          <a:prstGeom prst="rect">
            <a:avLst/>
          </a:prstGeom>
        </p:spPr>
      </p:pic>
      <p:pic>
        <p:nvPicPr>
          <p:cNvPr id="42" name="Picture 41">
            <a:extLst>
              <a:ext uri="{FF2B5EF4-FFF2-40B4-BE49-F238E27FC236}">
                <a16:creationId xmlns:a16="http://schemas.microsoft.com/office/drawing/2014/main" id="{457522F9-83C3-44D1-BBB0-A37183B7A0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971799"/>
            <a:ext cx="3118103" cy="3712465"/>
          </a:xfrm>
          <a:prstGeom prst="rect">
            <a:avLst/>
          </a:prstGeom>
        </p:spPr>
      </p:pic>
      <p:pic>
        <p:nvPicPr>
          <p:cNvPr id="44" name="Picture 43">
            <a:extLst>
              <a:ext uri="{FF2B5EF4-FFF2-40B4-BE49-F238E27FC236}">
                <a16:creationId xmlns:a16="http://schemas.microsoft.com/office/drawing/2014/main" id="{42BB2FDB-80AA-4666-8502-9CCF1BD106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8772" y="3089738"/>
            <a:ext cx="2999232" cy="3712465"/>
          </a:xfrm>
          <a:prstGeom prst="rect">
            <a:avLst/>
          </a:prstGeom>
        </p:spPr>
      </p:pic>
      <p:pic>
        <p:nvPicPr>
          <p:cNvPr id="46" name="Picture 45">
            <a:extLst>
              <a:ext uri="{FF2B5EF4-FFF2-40B4-BE49-F238E27FC236}">
                <a16:creationId xmlns:a16="http://schemas.microsoft.com/office/drawing/2014/main" id="{F124641C-614B-4234-A959-DA15663AC6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780" y="3105835"/>
            <a:ext cx="2999233" cy="3712465"/>
          </a:xfrm>
          <a:prstGeom prst="rect">
            <a:avLst/>
          </a:prstGeom>
        </p:spPr>
      </p:pic>
      <p:pic>
        <p:nvPicPr>
          <p:cNvPr id="48" name="Picture 47">
            <a:extLst>
              <a:ext uri="{FF2B5EF4-FFF2-40B4-BE49-F238E27FC236}">
                <a16:creationId xmlns:a16="http://schemas.microsoft.com/office/drawing/2014/main" id="{46816D1E-61D2-47BD-B124-439DD3C638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0012" y="2923891"/>
            <a:ext cx="2951988" cy="3934109"/>
          </a:xfrm>
          <a:prstGeom prst="rect">
            <a:avLst/>
          </a:prstGeom>
        </p:spPr>
      </p:pic>
      <p:sp>
        <p:nvSpPr>
          <p:cNvPr id="50" name="TextBox 49">
            <a:extLst>
              <a:ext uri="{FF2B5EF4-FFF2-40B4-BE49-F238E27FC236}">
                <a16:creationId xmlns:a16="http://schemas.microsoft.com/office/drawing/2014/main" id="{3C53F071-FE92-4855-B35E-57E7AF2005C1}"/>
              </a:ext>
            </a:extLst>
          </p:cNvPr>
          <p:cNvSpPr txBox="1"/>
          <p:nvPr/>
        </p:nvSpPr>
        <p:spPr>
          <a:xfrm>
            <a:off x="-65151" y="314325"/>
            <a:ext cx="3954399" cy="1015663"/>
          </a:xfrm>
          <a:prstGeom prst="rect">
            <a:avLst/>
          </a:prstGeom>
          <a:noFill/>
        </p:spPr>
        <p:txBody>
          <a:bodyPr wrap="square" rtlCol="0">
            <a:spAutoFit/>
          </a:bodyPr>
          <a:lstStyle/>
          <a:p>
            <a:pPr algn="ctr"/>
            <a:r>
              <a:rPr lang="en-GB" sz="2000" dirty="0"/>
              <a:t> A legal right to </a:t>
            </a:r>
          </a:p>
          <a:p>
            <a:pPr algn="ctr"/>
            <a:r>
              <a:rPr lang="en-GB" sz="2000" dirty="0"/>
              <a:t>   publish a work for a specific number of years</a:t>
            </a:r>
            <a:endParaRPr lang="en-US" sz="2000" dirty="0"/>
          </a:p>
        </p:txBody>
      </p:sp>
      <p:sp>
        <p:nvSpPr>
          <p:cNvPr id="52" name="TextBox 51">
            <a:extLst>
              <a:ext uri="{FF2B5EF4-FFF2-40B4-BE49-F238E27FC236}">
                <a16:creationId xmlns:a16="http://schemas.microsoft.com/office/drawing/2014/main" id="{EAD76678-2A0E-42B0-AEAD-C16024FFA034}"/>
              </a:ext>
            </a:extLst>
          </p:cNvPr>
          <p:cNvSpPr txBox="1"/>
          <p:nvPr/>
        </p:nvSpPr>
        <p:spPr>
          <a:xfrm>
            <a:off x="3820562" y="195286"/>
            <a:ext cx="4097221" cy="1477328"/>
          </a:xfrm>
          <a:prstGeom prst="rect">
            <a:avLst/>
          </a:prstGeom>
          <a:noFill/>
        </p:spPr>
        <p:txBody>
          <a:bodyPr wrap="square" rtlCol="0">
            <a:spAutoFit/>
          </a:bodyPr>
          <a:lstStyle/>
          <a:p>
            <a:pPr algn="ctr"/>
            <a:r>
              <a:rPr lang="en-GB" dirty="0"/>
              <a:t>       Is a process of </a:t>
            </a:r>
          </a:p>
          <a:p>
            <a:pPr algn="ctr"/>
            <a:r>
              <a:rPr lang="en-GB" dirty="0"/>
              <a:t>      inspecting, cleaning, converting </a:t>
            </a:r>
          </a:p>
          <a:p>
            <a:pPr algn="ctr"/>
            <a:r>
              <a:rPr lang="en-GB" dirty="0"/>
              <a:t>and </a:t>
            </a:r>
            <a:r>
              <a:rPr lang="en-GB" dirty="0" err="1"/>
              <a:t>modeling</a:t>
            </a:r>
            <a:r>
              <a:rPr lang="en-GB" dirty="0"/>
              <a:t> data with the goal of</a:t>
            </a:r>
          </a:p>
          <a:p>
            <a:pPr algn="ctr"/>
            <a:r>
              <a:rPr lang="en-GB" dirty="0"/>
              <a:t>discovering useful </a:t>
            </a:r>
            <a:r>
              <a:rPr lang="en-GB" dirty="0" err="1"/>
              <a:t>information,concluding</a:t>
            </a:r>
            <a:r>
              <a:rPr lang="en-GB" dirty="0"/>
              <a:t> notices, and supporting decision-making.</a:t>
            </a:r>
            <a:endParaRPr lang="en-GB" dirty="0">
              <a:effectLst/>
            </a:endParaRPr>
          </a:p>
        </p:txBody>
      </p:sp>
      <p:sp>
        <p:nvSpPr>
          <p:cNvPr id="53" name="TextBox 52">
            <a:extLst>
              <a:ext uri="{FF2B5EF4-FFF2-40B4-BE49-F238E27FC236}">
                <a16:creationId xmlns:a16="http://schemas.microsoft.com/office/drawing/2014/main" id="{91857E3A-2E86-4772-A7AC-0E2043584CF2}"/>
              </a:ext>
            </a:extLst>
          </p:cNvPr>
          <p:cNvSpPr txBox="1"/>
          <p:nvPr/>
        </p:nvSpPr>
        <p:spPr>
          <a:xfrm>
            <a:off x="8074966" y="314325"/>
            <a:ext cx="4028535" cy="1200329"/>
          </a:xfrm>
          <a:prstGeom prst="rect">
            <a:avLst/>
          </a:prstGeom>
          <a:noFill/>
        </p:spPr>
        <p:txBody>
          <a:bodyPr wrap="square" rtlCol="0">
            <a:spAutoFit/>
          </a:bodyPr>
          <a:lstStyle/>
          <a:p>
            <a:pPr algn="ctr"/>
            <a:r>
              <a:rPr lang="en-GB" dirty="0"/>
              <a:t>         Software allows users to </a:t>
            </a:r>
          </a:p>
          <a:p>
            <a:pPr algn="ctr"/>
            <a:r>
              <a:rPr lang="en-GB" dirty="0"/>
              <a:t>set up and manage the portfolio of customer goods and support manage the sales process.</a:t>
            </a:r>
            <a:endParaRPr lang="en-US" sz="1600" dirty="0"/>
          </a:p>
        </p:txBody>
      </p:sp>
      <p:sp>
        <p:nvSpPr>
          <p:cNvPr id="54" name="TextBox 53">
            <a:extLst>
              <a:ext uri="{FF2B5EF4-FFF2-40B4-BE49-F238E27FC236}">
                <a16:creationId xmlns:a16="http://schemas.microsoft.com/office/drawing/2014/main" id="{D026C421-6765-4C5C-949C-B2F7CE690490}"/>
              </a:ext>
            </a:extLst>
          </p:cNvPr>
          <p:cNvSpPr txBox="1"/>
          <p:nvPr/>
        </p:nvSpPr>
        <p:spPr>
          <a:xfrm>
            <a:off x="85725" y="3286123"/>
            <a:ext cx="2943225" cy="1569660"/>
          </a:xfrm>
          <a:prstGeom prst="rect">
            <a:avLst/>
          </a:prstGeom>
          <a:noFill/>
        </p:spPr>
        <p:txBody>
          <a:bodyPr wrap="square" rtlCol="0">
            <a:spAutoFit/>
          </a:bodyPr>
          <a:lstStyle/>
          <a:p>
            <a:pPr algn="ctr" fontAlgn="base"/>
            <a:r>
              <a:rPr lang="en-GB" dirty="0"/>
              <a:t>          </a:t>
            </a:r>
            <a:r>
              <a:rPr lang="en-GB" sz="2400" dirty="0"/>
              <a:t>Real-time </a:t>
            </a:r>
          </a:p>
          <a:p>
            <a:pPr algn="ctr" fontAlgn="base"/>
            <a:r>
              <a:rPr lang="en-GB" sz="2400" dirty="0"/>
              <a:t>distribution </a:t>
            </a:r>
          </a:p>
          <a:p>
            <a:pPr algn="ctr" fontAlgn="base"/>
            <a:r>
              <a:rPr lang="en-GB" sz="2400" dirty="0"/>
              <a:t>of video over a network.</a:t>
            </a:r>
            <a:endParaRPr lang="en-US" sz="2400" dirty="0"/>
          </a:p>
        </p:txBody>
      </p:sp>
      <p:sp>
        <p:nvSpPr>
          <p:cNvPr id="56" name="TextBox 55">
            <a:extLst>
              <a:ext uri="{FF2B5EF4-FFF2-40B4-BE49-F238E27FC236}">
                <a16:creationId xmlns:a16="http://schemas.microsoft.com/office/drawing/2014/main" id="{59AEA43C-654D-4C72-AEC0-8D417AEE18B2}"/>
              </a:ext>
            </a:extLst>
          </p:cNvPr>
          <p:cNvSpPr txBox="1"/>
          <p:nvPr/>
        </p:nvSpPr>
        <p:spPr>
          <a:xfrm>
            <a:off x="3203828" y="3286123"/>
            <a:ext cx="2947798" cy="2031325"/>
          </a:xfrm>
          <a:prstGeom prst="rect">
            <a:avLst/>
          </a:prstGeom>
          <a:noFill/>
        </p:spPr>
        <p:txBody>
          <a:bodyPr wrap="square" rtlCol="0">
            <a:spAutoFit/>
          </a:bodyPr>
          <a:lstStyle/>
          <a:p>
            <a:pPr algn="ctr"/>
            <a:r>
              <a:rPr lang="en-US" dirty="0"/>
              <a:t>Formats for </a:t>
            </a:r>
          </a:p>
          <a:p>
            <a:pPr algn="ctr"/>
            <a:r>
              <a:rPr lang="en-US" dirty="0"/>
              <a:t>storing high-quality </a:t>
            </a:r>
          </a:p>
          <a:p>
            <a:pPr algn="ctr"/>
            <a:r>
              <a:rPr lang="en-US" dirty="0"/>
              <a:t>images. Types include GIF, graphics interchange form;</a:t>
            </a:r>
            <a:r>
              <a:rPr lang="en-US" b="1" dirty="0"/>
              <a:t> </a:t>
            </a:r>
            <a:r>
              <a:rPr lang="en-US" dirty="0"/>
              <a:t>JPEG, joint photographic experts group; TIFF, tagged image file format.</a:t>
            </a:r>
            <a:endParaRPr lang="en-US" sz="2000" dirty="0">
              <a:effectLst/>
            </a:endParaRPr>
          </a:p>
        </p:txBody>
      </p:sp>
      <p:sp>
        <p:nvSpPr>
          <p:cNvPr id="57" name="TextBox 56">
            <a:extLst>
              <a:ext uri="{FF2B5EF4-FFF2-40B4-BE49-F238E27FC236}">
                <a16:creationId xmlns:a16="http://schemas.microsoft.com/office/drawing/2014/main" id="{1B0518A4-A240-497B-9A27-726C54988133}"/>
              </a:ext>
            </a:extLst>
          </p:cNvPr>
          <p:cNvSpPr txBox="1"/>
          <p:nvPr/>
        </p:nvSpPr>
        <p:spPr>
          <a:xfrm>
            <a:off x="6438900" y="3286123"/>
            <a:ext cx="2600325" cy="2062103"/>
          </a:xfrm>
          <a:prstGeom prst="rect">
            <a:avLst/>
          </a:prstGeom>
          <a:noFill/>
        </p:spPr>
        <p:txBody>
          <a:bodyPr wrap="square" rtlCol="0">
            <a:spAutoFit/>
          </a:bodyPr>
          <a:lstStyle/>
          <a:p>
            <a:pPr algn="ctr"/>
            <a:r>
              <a:rPr lang="en-GB" sz="2000" dirty="0"/>
              <a:t> </a:t>
            </a:r>
            <a:r>
              <a:rPr lang="en-GB" dirty="0"/>
              <a:t>what is </a:t>
            </a:r>
          </a:p>
          <a:p>
            <a:pPr algn="ctr"/>
            <a:r>
              <a:rPr lang="en-GB" dirty="0"/>
              <a:t>intelligence demonstrated by machines, in contrast to the natural intelligence displayed by humans and other animals.</a:t>
            </a:r>
            <a:endParaRPr lang="en-GB" sz="2000" dirty="0">
              <a:effectLst/>
            </a:endParaRPr>
          </a:p>
        </p:txBody>
      </p:sp>
      <p:sp>
        <p:nvSpPr>
          <p:cNvPr id="58" name="TextBox 57">
            <a:extLst>
              <a:ext uri="{FF2B5EF4-FFF2-40B4-BE49-F238E27FC236}">
                <a16:creationId xmlns:a16="http://schemas.microsoft.com/office/drawing/2014/main" id="{E71FF316-4CF4-4483-B602-827BE9F36B07}"/>
              </a:ext>
            </a:extLst>
          </p:cNvPr>
          <p:cNvSpPr txBox="1"/>
          <p:nvPr/>
        </p:nvSpPr>
        <p:spPr>
          <a:xfrm>
            <a:off x="9353550" y="3105835"/>
            <a:ext cx="2749951" cy="1631216"/>
          </a:xfrm>
          <a:prstGeom prst="rect">
            <a:avLst/>
          </a:prstGeom>
          <a:noFill/>
        </p:spPr>
        <p:txBody>
          <a:bodyPr wrap="square" rtlCol="0">
            <a:spAutoFit/>
          </a:bodyPr>
          <a:lstStyle/>
          <a:p>
            <a:pPr algn="ctr"/>
            <a:r>
              <a:rPr lang="en-GB" sz="2000" dirty="0"/>
              <a:t>  a small unit </a:t>
            </a:r>
          </a:p>
          <a:p>
            <a:pPr algn="ctr"/>
            <a:r>
              <a:rPr lang="en-GB" sz="2000" dirty="0"/>
              <a:t>of a computer that contains all the functions of the central processing unit</a:t>
            </a:r>
            <a:endParaRPr lang="en-US" sz="2000" dirty="0"/>
          </a:p>
        </p:txBody>
      </p:sp>
      <p:sp>
        <p:nvSpPr>
          <p:cNvPr id="59" name="TextBox 58">
            <a:extLst>
              <a:ext uri="{FF2B5EF4-FFF2-40B4-BE49-F238E27FC236}">
                <a16:creationId xmlns:a16="http://schemas.microsoft.com/office/drawing/2014/main" id="{1AD6D7AD-D336-4106-A5F9-02B4837DF4A6}"/>
              </a:ext>
            </a:extLst>
          </p:cNvPr>
          <p:cNvSpPr txBox="1"/>
          <p:nvPr/>
        </p:nvSpPr>
        <p:spPr>
          <a:xfrm>
            <a:off x="228928" y="1577873"/>
            <a:ext cx="3390900" cy="523220"/>
          </a:xfrm>
          <a:prstGeom prst="rect">
            <a:avLst/>
          </a:prstGeom>
          <a:noFill/>
        </p:spPr>
        <p:txBody>
          <a:bodyPr wrap="square" rtlCol="0">
            <a:spAutoFit/>
          </a:bodyPr>
          <a:lstStyle/>
          <a:p>
            <a:pPr algn="ctr"/>
            <a:r>
              <a:rPr lang="en-US" sz="2800" b="1" dirty="0">
                <a:solidFill>
                  <a:srgbClr val="FF0000"/>
                </a:solidFill>
              </a:rPr>
              <a:t>Copyright</a:t>
            </a:r>
          </a:p>
        </p:txBody>
      </p:sp>
      <p:sp>
        <p:nvSpPr>
          <p:cNvPr id="60" name="TextBox 59">
            <a:extLst>
              <a:ext uri="{FF2B5EF4-FFF2-40B4-BE49-F238E27FC236}">
                <a16:creationId xmlns:a16="http://schemas.microsoft.com/office/drawing/2014/main" id="{4E362FFD-3CA5-40C6-89DC-9B94CB54E3E7}"/>
              </a:ext>
            </a:extLst>
          </p:cNvPr>
          <p:cNvSpPr txBox="1"/>
          <p:nvPr/>
        </p:nvSpPr>
        <p:spPr>
          <a:xfrm>
            <a:off x="4115076" y="1702032"/>
            <a:ext cx="3614060" cy="461665"/>
          </a:xfrm>
          <a:prstGeom prst="rect">
            <a:avLst/>
          </a:prstGeom>
          <a:noFill/>
        </p:spPr>
        <p:txBody>
          <a:bodyPr wrap="square" rtlCol="0">
            <a:spAutoFit/>
          </a:bodyPr>
          <a:lstStyle/>
          <a:p>
            <a:r>
              <a:rPr lang="en-US" b="1" dirty="0"/>
              <a:t>                 </a:t>
            </a:r>
            <a:r>
              <a:rPr lang="en-US" sz="2400" b="1" dirty="0">
                <a:solidFill>
                  <a:srgbClr val="FF0000"/>
                </a:solidFill>
              </a:rPr>
              <a:t>Data storage</a:t>
            </a:r>
            <a:endParaRPr lang="en-US" sz="2400" dirty="0">
              <a:solidFill>
                <a:srgbClr val="FF0000"/>
              </a:solidFill>
            </a:endParaRPr>
          </a:p>
        </p:txBody>
      </p:sp>
      <p:sp>
        <p:nvSpPr>
          <p:cNvPr id="61" name="TextBox 60">
            <a:extLst>
              <a:ext uri="{FF2B5EF4-FFF2-40B4-BE49-F238E27FC236}">
                <a16:creationId xmlns:a16="http://schemas.microsoft.com/office/drawing/2014/main" id="{B4A9766D-8724-4A7A-93AD-A2EB11DBF734}"/>
              </a:ext>
            </a:extLst>
          </p:cNvPr>
          <p:cNvSpPr txBox="1"/>
          <p:nvPr/>
        </p:nvSpPr>
        <p:spPr>
          <a:xfrm>
            <a:off x="8534400" y="1632377"/>
            <a:ext cx="3175752" cy="461665"/>
          </a:xfrm>
          <a:prstGeom prst="rect">
            <a:avLst/>
          </a:prstGeom>
          <a:noFill/>
        </p:spPr>
        <p:txBody>
          <a:bodyPr wrap="square" rtlCol="0">
            <a:spAutoFit/>
          </a:bodyPr>
          <a:lstStyle/>
          <a:p>
            <a:r>
              <a:rPr lang="en-US" sz="2400" b="1" dirty="0"/>
              <a:t>       </a:t>
            </a:r>
            <a:r>
              <a:rPr lang="en-US" sz="2400" b="1" dirty="0">
                <a:solidFill>
                  <a:srgbClr val="FF0000"/>
                </a:solidFill>
              </a:rPr>
              <a:t>Inventory Control</a:t>
            </a:r>
            <a:endParaRPr lang="en-US" sz="2400" dirty="0">
              <a:solidFill>
                <a:srgbClr val="FF0000"/>
              </a:solidFill>
            </a:endParaRPr>
          </a:p>
        </p:txBody>
      </p:sp>
      <p:sp>
        <p:nvSpPr>
          <p:cNvPr id="62" name="TextBox 61">
            <a:extLst>
              <a:ext uri="{FF2B5EF4-FFF2-40B4-BE49-F238E27FC236}">
                <a16:creationId xmlns:a16="http://schemas.microsoft.com/office/drawing/2014/main" id="{55939253-9F93-4B25-B95A-BDB7A2FA53D2}"/>
              </a:ext>
            </a:extLst>
          </p:cNvPr>
          <p:cNvSpPr txBox="1"/>
          <p:nvPr/>
        </p:nvSpPr>
        <p:spPr>
          <a:xfrm>
            <a:off x="371855" y="5162550"/>
            <a:ext cx="2449450" cy="523220"/>
          </a:xfrm>
          <a:prstGeom prst="rect">
            <a:avLst/>
          </a:prstGeom>
          <a:noFill/>
        </p:spPr>
        <p:txBody>
          <a:bodyPr wrap="square" rtlCol="0">
            <a:spAutoFit/>
          </a:bodyPr>
          <a:lstStyle/>
          <a:p>
            <a:pPr algn="ctr"/>
            <a:r>
              <a:rPr lang="en-US" sz="2800" b="1" dirty="0">
                <a:solidFill>
                  <a:srgbClr val="FF0000"/>
                </a:solidFill>
              </a:rPr>
              <a:t>WEB CASTING</a:t>
            </a:r>
            <a:endParaRPr lang="en-US" sz="2800" dirty="0">
              <a:solidFill>
                <a:srgbClr val="FF0000"/>
              </a:solidFill>
            </a:endParaRPr>
          </a:p>
        </p:txBody>
      </p:sp>
      <p:sp>
        <p:nvSpPr>
          <p:cNvPr id="63" name="TextBox 62">
            <a:extLst>
              <a:ext uri="{FF2B5EF4-FFF2-40B4-BE49-F238E27FC236}">
                <a16:creationId xmlns:a16="http://schemas.microsoft.com/office/drawing/2014/main" id="{511A9D53-D6B5-4990-B4D8-E3247091635D}"/>
              </a:ext>
            </a:extLst>
          </p:cNvPr>
          <p:cNvSpPr txBox="1"/>
          <p:nvPr/>
        </p:nvSpPr>
        <p:spPr>
          <a:xfrm>
            <a:off x="3349227" y="5390856"/>
            <a:ext cx="2598801" cy="461665"/>
          </a:xfrm>
          <a:prstGeom prst="rect">
            <a:avLst/>
          </a:prstGeom>
          <a:noFill/>
        </p:spPr>
        <p:txBody>
          <a:bodyPr wrap="square" rtlCol="0">
            <a:spAutoFit/>
          </a:bodyPr>
          <a:lstStyle/>
          <a:p>
            <a:r>
              <a:rPr lang="en-US" sz="2400" b="1" dirty="0"/>
              <a:t>   </a:t>
            </a:r>
            <a:r>
              <a:rPr lang="en-US" sz="2400" b="1" dirty="0">
                <a:solidFill>
                  <a:srgbClr val="FF0000"/>
                </a:solidFill>
              </a:rPr>
              <a:t>GRAPHICH FILES</a:t>
            </a:r>
            <a:endParaRPr lang="en-US" sz="2400" dirty="0">
              <a:solidFill>
                <a:srgbClr val="FF0000"/>
              </a:solidFill>
            </a:endParaRPr>
          </a:p>
        </p:txBody>
      </p:sp>
      <p:sp>
        <p:nvSpPr>
          <p:cNvPr id="64" name="TextBox 63">
            <a:extLst>
              <a:ext uri="{FF2B5EF4-FFF2-40B4-BE49-F238E27FC236}">
                <a16:creationId xmlns:a16="http://schemas.microsoft.com/office/drawing/2014/main" id="{5E980564-C390-44DA-91D0-314841746B52}"/>
              </a:ext>
            </a:extLst>
          </p:cNvPr>
          <p:cNvSpPr txBox="1"/>
          <p:nvPr/>
        </p:nvSpPr>
        <p:spPr>
          <a:xfrm>
            <a:off x="6707080" y="5362604"/>
            <a:ext cx="1990725" cy="646331"/>
          </a:xfrm>
          <a:prstGeom prst="rect">
            <a:avLst/>
          </a:prstGeom>
          <a:noFill/>
        </p:spPr>
        <p:txBody>
          <a:bodyPr wrap="square" rtlCol="0">
            <a:spAutoFit/>
          </a:bodyPr>
          <a:lstStyle/>
          <a:p>
            <a:pPr algn="ctr"/>
            <a:r>
              <a:rPr lang="en-US" b="1" dirty="0">
                <a:solidFill>
                  <a:srgbClr val="FF0000"/>
                </a:solidFill>
              </a:rPr>
              <a:t>Artificial intelligence (AI)</a:t>
            </a:r>
            <a:endParaRPr lang="en-US" sz="2400" dirty="0">
              <a:solidFill>
                <a:srgbClr val="FF0000"/>
              </a:solidFill>
            </a:endParaRPr>
          </a:p>
        </p:txBody>
      </p:sp>
      <p:sp>
        <p:nvSpPr>
          <p:cNvPr id="65" name="TextBox 64">
            <a:extLst>
              <a:ext uri="{FF2B5EF4-FFF2-40B4-BE49-F238E27FC236}">
                <a16:creationId xmlns:a16="http://schemas.microsoft.com/office/drawing/2014/main" id="{8C8D512A-87EA-478B-AE82-66290B9634A4}"/>
              </a:ext>
            </a:extLst>
          </p:cNvPr>
          <p:cNvSpPr txBox="1"/>
          <p:nvPr/>
        </p:nvSpPr>
        <p:spPr>
          <a:xfrm>
            <a:off x="9576381" y="4735903"/>
            <a:ext cx="2304288" cy="830997"/>
          </a:xfrm>
          <a:prstGeom prst="rect">
            <a:avLst/>
          </a:prstGeom>
          <a:noFill/>
        </p:spPr>
        <p:txBody>
          <a:bodyPr wrap="square" rtlCol="0">
            <a:spAutoFit/>
          </a:bodyPr>
          <a:lstStyle/>
          <a:p>
            <a:r>
              <a:rPr lang="en-US" sz="2400" b="1" dirty="0"/>
              <a:t>    </a:t>
            </a:r>
            <a:r>
              <a:rPr lang="en-US" sz="2400" b="1" dirty="0">
                <a:solidFill>
                  <a:srgbClr val="FF0000"/>
                </a:solidFill>
              </a:rPr>
              <a:t>Microprocessor</a:t>
            </a:r>
            <a:endParaRPr lang="en-US" sz="2400" dirty="0">
              <a:solidFill>
                <a:srgbClr val="FF0000"/>
              </a:solidFill>
            </a:endParaRPr>
          </a:p>
        </p:txBody>
      </p:sp>
    </p:spTree>
    <p:extLst>
      <p:ext uri="{BB962C8B-B14F-4D97-AF65-F5344CB8AC3E}">
        <p14:creationId xmlns:p14="http://schemas.microsoft.com/office/powerpoint/2010/main" val="36980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fade">
                                      <p:cBhvr>
                                        <p:cTn id="25" dur="5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ppt_x"/>
                                          </p:val>
                                        </p:tav>
                                        <p:tav tm="100000">
                                          <p:val>
                                            <p:strVal val="#ppt_x"/>
                                          </p:val>
                                        </p:tav>
                                      </p:tavLst>
                                    </p:anim>
                                    <p:anim calcmode="lin" valueType="num">
                                      <p:cBhvr additive="base">
                                        <p:cTn id="31" dur="500" fill="hold"/>
                                        <p:tgtEl>
                                          <p:spTgt spid="4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 calcmode="lin" valueType="num">
                                      <p:cBhvr additive="base">
                                        <p:cTn id="34" dur="500" fill="hold"/>
                                        <p:tgtEl>
                                          <p:spTgt spid="53"/>
                                        </p:tgtEl>
                                        <p:attrNameLst>
                                          <p:attrName>ppt_x</p:attrName>
                                        </p:attrNameLst>
                                      </p:cBhvr>
                                      <p:tavLst>
                                        <p:tav tm="0">
                                          <p:val>
                                            <p:strVal val="#ppt_x"/>
                                          </p:val>
                                        </p:tav>
                                        <p:tav tm="100000">
                                          <p:val>
                                            <p:strVal val="#ppt_x"/>
                                          </p:val>
                                        </p:tav>
                                      </p:tavLst>
                                    </p:anim>
                                    <p:anim calcmode="lin" valueType="num">
                                      <p:cBhvr additive="base">
                                        <p:cTn id="35"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1"/>
                                        </p:tgtEl>
                                        <p:attrNameLst>
                                          <p:attrName>style.visibility</p:attrName>
                                        </p:attrNameLst>
                                      </p:cBhvr>
                                      <p:to>
                                        <p:strVal val="visible"/>
                                      </p:to>
                                    </p:set>
                                    <p:anim calcmode="lin" valueType="num">
                                      <p:cBhvr additive="base">
                                        <p:cTn id="40" dur="500" fill="hold"/>
                                        <p:tgtEl>
                                          <p:spTgt spid="61"/>
                                        </p:tgtEl>
                                        <p:attrNameLst>
                                          <p:attrName>ppt_x</p:attrName>
                                        </p:attrNameLst>
                                      </p:cBhvr>
                                      <p:tavLst>
                                        <p:tav tm="0">
                                          <p:val>
                                            <p:strVal val="#ppt_x"/>
                                          </p:val>
                                        </p:tav>
                                        <p:tav tm="100000">
                                          <p:val>
                                            <p:strVal val="#ppt_x"/>
                                          </p:val>
                                        </p:tav>
                                      </p:tavLst>
                                    </p:anim>
                                    <p:anim calcmode="lin" valueType="num">
                                      <p:cBhvr additive="base">
                                        <p:cTn id="41"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1000"/>
                                        <p:tgtEl>
                                          <p:spTgt spid="54"/>
                                        </p:tgtEl>
                                      </p:cBhvr>
                                    </p:animEffect>
                                    <p:anim calcmode="lin" valueType="num">
                                      <p:cBhvr>
                                        <p:cTn id="47" dur="1000" fill="hold"/>
                                        <p:tgtEl>
                                          <p:spTgt spid="54"/>
                                        </p:tgtEl>
                                        <p:attrNameLst>
                                          <p:attrName>ppt_x</p:attrName>
                                        </p:attrNameLst>
                                      </p:cBhvr>
                                      <p:tavLst>
                                        <p:tav tm="0">
                                          <p:val>
                                            <p:strVal val="#ppt_x"/>
                                          </p:val>
                                        </p:tav>
                                        <p:tav tm="100000">
                                          <p:val>
                                            <p:strVal val="#ppt_x"/>
                                          </p:val>
                                        </p:tav>
                                      </p:tavLst>
                                    </p:anim>
                                    <p:anim calcmode="lin" valueType="num">
                                      <p:cBhvr>
                                        <p:cTn id="48" dur="1000" fill="hold"/>
                                        <p:tgtEl>
                                          <p:spTgt spid="5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1000"/>
                                        <p:tgtEl>
                                          <p:spTgt spid="62"/>
                                        </p:tgtEl>
                                      </p:cBhvr>
                                    </p:animEffect>
                                    <p:anim calcmode="lin" valueType="num">
                                      <p:cBhvr>
                                        <p:cTn id="59" dur="1000" fill="hold"/>
                                        <p:tgtEl>
                                          <p:spTgt spid="62"/>
                                        </p:tgtEl>
                                        <p:attrNameLst>
                                          <p:attrName>ppt_x</p:attrName>
                                        </p:attrNameLst>
                                      </p:cBhvr>
                                      <p:tavLst>
                                        <p:tav tm="0">
                                          <p:val>
                                            <p:strVal val="#ppt_x"/>
                                          </p:val>
                                        </p:tav>
                                        <p:tav tm="100000">
                                          <p:val>
                                            <p:strVal val="#ppt_x"/>
                                          </p:val>
                                        </p:tav>
                                      </p:tavLst>
                                    </p:anim>
                                    <p:anim calcmode="lin" valueType="num">
                                      <p:cBhvr>
                                        <p:cTn id="60"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barn(inVertical)">
                                      <p:cBhvr>
                                        <p:cTn id="65" dur="500"/>
                                        <p:tgtEl>
                                          <p:spTgt spid="56"/>
                                        </p:tgtEl>
                                      </p:cBhvr>
                                    </p:animEffect>
                                  </p:childTnLst>
                                </p:cTn>
                              </p:par>
                              <p:par>
                                <p:cTn id="66" presetID="16" presetClass="entr" presetSubtype="21" fill="hold"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barn(inVertical)">
                                      <p:cBhvr>
                                        <p:cTn id="68" dur="500"/>
                                        <p:tgtEl>
                                          <p:spTgt spid="44"/>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barn(inVertical)">
                                      <p:cBhvr>
                                        <p:cTn id="73" dur="500"/>
                                        <p:tgtEl>
                                          <p:spTgt spid="6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wipe(down)">
                                      <p:cBhvr>
                                        <p:cTn id="78" dur="500"/>
                                        <p:tgtEl>
                                          <p:spTgt spid="46"/>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wipe(down)">
                                      <p:cBhvr>
                                        <p:cTn id="81" dur="500"/>
                                        <p:tgtEl>
                                          <p:spTgt spid="5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4"/>
                                        </p:tgtEl>
                                        <p:attrNameLst>
                                          <p:attrName>style.visibility</p:attrName>
                                        </p:attrNameLst>
                                      </p:cBhvr>
                                      <p:to>
                                        <p:strVal val="visible"/>
                                      </p:to>
                                    </p:set>
                                    <p:animEffect transition="in" filter="wipe(down)">
                                      <p:cBhvr>
                                        <p:cTn id="86" dur="500"/>
                                        <p:tgtEl>
                                          <p:spTgt spid="64"/>
                                        </p:tgtEl>
                                      </p:cBhvr>
                                    </p:animEffect>
                                  </p:childTnLst>
                                </p:cTn>
                              </p:par>
                            </p:childTnLst>
                          </p:cTn>
                        </p:par>
                      </p:childTnLst>
                    </p:cTn>
                  </p:par>
                  <p:par>
                    <p:cTn id="87" fill="hold">
                      <p:stCondLst>
                        <p:cond delay="indefinite"/>
                      </p:stCondLst>
                      <p:childTnLst>
                        <p:par>
                          <p:cTn id="88" fill="hold">
                            <p:stCondLst>
                              <p:cond delay="0"/>
                            </p:stCondLst>
                            <p:childTnLst>
                              <p:par>
                                <p:cTn id="89" presetID="6" presetClass="entr" presetSubtype="16"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circle(in)">
                                      <p:cBhvr>
                                        <p:cTn id="91" dur="2000"/>
                                        <p:tgtEl>
                                          <p:spTgt spid="58"/>
                                        </p:tgtEl>
                                      </p:cBhvr>
                                    </p:animEffect>
                                  </p:childTnLst>
                                </p:cTn>
                              </p:par>
                              <p:par>
                                <p:cTn id="92" presetID="6" presetClass="entr" presetSubtype="16"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circle(in)">
                                      <p:cBhvr>
                                        <p:cTn id="94" dur="20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6" presetClass="entr" presetSubtype="16" fill="hold" nodeType="clickEffect">
                                  <p:stCondLst>
                                    <p:cond delay="0"/>
                                  </p:stCondLst>
                                  <p:childTnLst>
                                    <p:set>
                                      <p:cBhvr>
                                        <p:cTn id="98" dur="1" fill="hold">
                                          <p:stCondLst>
                                            <p:cond delay="0"/>
                                          </p:stCondLst>
                                        </p:cTn>
                                        <p:tgtEl>
                                          <p:spTgt spid="65">
                                            <p:txEl>
                                              <p:pRg st="0" end="0"/>
                                            </p:txEl>
                                          </p:spTgt>
                                        </p:tgtEl>
                                        <p:attrNameLst>
                                          <p:attrName>style.visibility</p:attrName>
                                        </p:attrNameLst>
                                      </p:cBhvr>
                                      <p:to>
                                        <p:strVal val="visible"/>
                                      </p:to>
                                    </p:set>
                                    <p:animEffect transition="in" filter="circle(in)">
                                      <p:cBhvr>
                                        <p:cTn id="99" dur="20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54" grpId="0"/>
      <p:bldP spid="56" grpId="0"/>
      <p:bldP spid="57" grpId="0"/>
      <p:bldP spid="58" grpId="0"/>
      <p:bldP spid="59" grpId="0"/>
      <p:bldP spid="60" grpId="0"/>
      <p:bldP spid="61" grpId="0"/>
      <p:bldP spid="62" grpId="0"/>
      <p:bldP spid="63" grpId="0"/>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9557303A-3F79-4BFF-B9EA-AC1A35CA6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1" y="16099"/>
            <a:ext cx="3849624" cy="2907792"/>
          </a:xfrm>
          <a:prstGeom prst="rect">
            <a:avLst/>
          </a:prstGeom>
        </p:spPr>
      </p:pic>
      <p:pic>
        <p:nvPicPr>
          <p:cNvPr id="38" name="Picture 37">
            <a:extLst>
              <a:ext uri="{FF2B5EF4-FFF2-40B4-BE49-F238E27FC236}">
                <a16:creationId xmlns:a16="http://schemas.microsoft.com/office/drawing/2014/main" id="{BB24F461-BAAE-4457-8558-8FCD455C1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430" y="0"/>
            <a:ext cx="4169663" cy="2971798"/>
          </a:xfrm>
          <a:prstGeom prst="rect">
            <a:avLst/>
          </a:prstGeom>
        </p:spPr>
      </p:pic>
      <p:pic>
        <p:nvPicPr>
          <p:cNvPr id="40" name="Picture 39">
            <a:extLst>
              <a:ext uri="{FF2B5EF4-FFF2-40B4-BE49-F238E27FC236}">
                <a16:creationId xmlns:a16="http://schemas.microsoft.com/office/drawing/2014/main" id="{BA024421-107D-4F0C-8161-4CFE2D1EA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6469" y="-26421"/>
            <a:ext cx="4205531" cy="2971798"/>
          </a:xfrm>
          <a:prstGeom prst="rect">
            <a:avLst/>
          </a:prstGeom>
        </p:spPr>
      </p:pic>
      <p:pic>
        <p:nvPicPr>
          <p:cNvPr id="42" name="Picture 41">
            <a:extLst>
              <a:ext uri="{FF2B5EF4-FFF2-40B4-BE49-F238E27FC236}">
                <a16:creationId xmlns:a16="http://schemas.microsoft.com/office/drawing/2014/main" id="{457522F9-83C3-44D1-BBB0-A37183B7A0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971799"/>
            <a:ext cx="3118103" cy="3712465"/>
          </a:xfrm>
          <a:prstGeom prst="rect">
            <a:avLst/>
          </a:prstGeom>
        </p:spPr>
      </p:pic>
      <p:pic>
        <p:nvPicPr>
          <p:cNvPr id="44" name="Picture 43">
            <a:extLst>
              <a:ext uri="{FF2B5EF4-FFF2-40B4-BE49-F238E27FC236}">
                <a16:creationId xmlns:a16="http://schemas.microsoft.com/office/drawing/2014/main" id="{42BB2FDB-80AA-4666-8502-9CCF1BD106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8772" y="3089738"/>
            <a:ext cx="2999232" cy="3712465"/>
          </a:xfrm>
          <a:prstGeom prst="rect">
            <a:avLst/>
          </a:prstGeom>
        </p:spPr>
      </p:pic>
      <p:pic>
        <p:nvPicPr>
          <p:cNvPr id="46" name="Picture 45">
            <a:extLst>
              <a:ext uri="{FF2B5EF4-FFF2-40B4-BE49-F238E27FC236}">
                <a16:creationId xmlns:a16="http://schemas.microsoft.com/office/drawing/2014/main" id="{F124641C-614B-4234-A959-DA15663AC6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780" y="3105835"/>
            <a:ext cx="2999233" cy="3712465"/>
          </a:xfrm>
          <a:prstGeom prst="rect">
            <a:avLst/>
          </a:prstGeom>
        </p:spPr>
      </p:pic>
      <p:pic>
        <p:nvPicPr>
          <p:cNvPr id="48" name="Picture 47">
            <a:extLst>
              <a:ext uri="{FF2B5EF4-FFF2-40B4-BE49-F238E27FC236}">
                <a16:creationId xmlns:a16="http://schemas.microsoft.com/office/drawing/2014/main" id="{46816D1E-61D2-47BD-B124-439DD3C638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0012" y="2923891"/>
            <a:ext cx="2951988" cy="3934109"/>
          </a:xfrm>
          <a:prstGeom prst="rect">
            <a:avLst/>
          </a:prstGeom>
        </p:spPr>
      </p:pic>
      <p:sp>
        <p:nvSpPr>
          <p:cNvPr id="50" name="TextBox 49">
            <a:extLst>
              <a:ext uri="{FF2B5EF4-FFF2-40B4-BE49-F238E27FC236}">
                <a16:creationId xmlns:a16="http://schemas.microsoft.com/office/drawing/2014/main" id="{3C53F071-FE92-4855-B35E-57E7AF2005C1}"/>
              </a:ext>
            </a:extLst>
          </p:cNvPr>
          <p:cNvSpPr txBox="1"/>
          <p:nvPr/>
        </p:nvSpPr>
        <p:spPr>
          <a:xfrm>
            <a:off x="-65151" y="314325"/>
            <a:ext cx="3954399" cy="1200329"/>
          </a:xfrm>
          <a:prstGeom prst="rect">
            <a:avLst/>
          </a:prstGeom>
          <a:noFill/>
        </p:spPr>
        <p:txBody>
          <a:bodyPr wrap="square" rtlCol="0">
            <a:spAutoFit/>
          </a:bodyPr>
          <a:lstStyle/>
          <a:p>
            <a:pPr algn="ctr"/>
            <a:r>
              <a:rPr lang="en-GB" dirty="0"/>
              <a:t>      Following a step-by-step                         </a:t>
            </a:r>
          </a:p>
          <a:p>
            <a:pPr algn="ctr"/>
            <a:r>
              <a:rPr lang="en-GB" dirty="0"/>
              <a:t>        process to locate and find the </a:t>
            </a:r>
          </a:p>
          <a:p>
            <a:pPr algn="ctr"/>
            <a:r>
              <a:rPr lang="en-GB" dirty="0"/>
              <a:t>        cause of problems related to technological products or systems</a:t>
            </a:r>
            <a:endParaRPr lang="en-US" dirty="0"/>
          </a:p>
        </p:txBody>
      </p:sp>
      <p:sp>
        <p:nvSpPr>
          <p:cNvPr id="52" name="TextBox 51">
            <a:extLst>
              <a:ext uri="{FF2B5EF4-FFF2-40B4-BE49-F238E27FC236}">
                <a16:creationId xmlns:a16="http://schemas.microsoft.com/office/drawing/2014/main" id="{EAD76678-2A0E-42B0-AEAD-C16024FFA034}"/>
              </a:ext>
            </a:extLst>
          </p:cNvPr>
          <p:cNvSpPr txBox="1"/>
          <p:nvPr/>
        </p:nvSpPr>
        <p:spPr>
          <a:xfrm>
            <a:off x="3820562" y="195286"/>
            <a:ext cx="4097221" cy="1815882"/>
          </a:xfrm>
          <a:prstGeom prst="rect">
            <a:avLst/>
          </a:prstGeom>
          <a:noFill/>
        </p:spPr>
        <p:txBody>
          <a:bodyPr wrap="square" rtlCol="0">
            <a:spAutoFit/>
          </a:bodyPr>
          <a:lstStyle/>
          <a:p>
            <a:pPr algn="ctr"/>
            <a:r>
              <a:rPr lang="en-GB" sz="1600" dirty="0"/>
              <a:t>      is the process of detecting </a:t>
            </a:r>
          </a:p>
          <a:p>
            <a:pPr algn="ctr"/>
            <a:r>
              <a:rPr lang="en-GB" sz="1600" dirty="0"/>
              <a:t>  and correcting (or deleting) corrupted </a:t>
            </a:r>
          </a:p>
          <a:p>
            <a:pPr algn="ctr"/>
            <a:r>
              <a:rPr lang="en-GB" sz="1600" dirty="0"/>
              <a:t>    or inaccurate records from a dossier, table </a:t>
            </a:r>
          </a:p>
          <a:p>
            <a:pPr algn="ctr"/>
            <a:r>
              <a:rPr lang="en-GB" sz="1600" dirty="0"/>
              <a:t> or database and referring to the identification of incomplete, inaccurate, inaccurate or    </a:t>
            </a:r>
          </a:p>
          <a:p>
            <a:pPr algn="ctr"/>
            <a:r>
              <a:rPr lang="en-GB" sz="1600" dirty="0"/>
              <a:t>   irrelevant of data and then replace, modify, or delete dirty or crude data</a:t>
            </a:r>
            <a:endParaRPr lang="en-GB" sz="1600" dirty="0">
              <a:effectLst/>
            </a:endParaRPr>
          </a:p>
        </p:txBody>
      </p:sp>
      <p:sp>
        <p:nvSpPr>
          <p:cNvPr id="53" name="TextBox 52">
            <a:extLst>
              <a:ext uri="{FF2B5EF4-FFF2-40B4-BE49-F238E27FC236}">
                <a16:creationId xmlns:a16="http://schemas.microsoft.com/office/drawing/2014/main" id="{91857E3A-2E86-4772-A7AC-0E2043584CF2}"/>
              </a:ext>
            </a:extLst>
          </p:cNvPr>
          <p:cNvSpPr txBox="1"/>
          <p:nvPr/>
        </p:nvSpPr>
        <p:spPr>
          <a:xfrm>
            <a:off x="8074966" y="314325"/>
            <a:ext cx="4028535" cy="1477328"/>
          </a:xfrm>
          <a:prstGeom prst="rect">
            <a:avLst/>
          </a:prstGeom>
          <a:noFill/>
        </p:spPr>
        <p:txBody>
          <a:bodyPr wrap="square" rtlCol="0">
            <a:spAutoFit/>
          </a:bodyPr>
          <a:lstStyle/>
          <a:p>
            <a:pPr algn="ctr"/>
            <a:r>
              <a:rPr lang="en-GB" dirty="0"/>
              <a:t>    Computers help in planning </a:t>
            </a:r>
          </a:p>
          <a:p>
            <a:pPr algn="ctr"/>
            <a:r>
              <a:rPr lang="en-GB" dirty="0"/>
              <a:t>   towns, designing buildings, determining a range of buildings on a site using both 2D and 3D drawings.</a:t>
            </a:r>
            <a:endParaRPr lang="en-GB" sz="2000" dirty="0">
              <a:effectLst/>
            </a:endParaRPr>
          </a:p>
          <a:p>
            <a:pPr algn="ctr"/>
            <a:endParaRPr lang="en-US" dirty="0"/>
          </a:p>
        </p:txBody>
      </p:sp>
      <p:sp>
        <p:nvSpPr>
          <p:cNvPr id="54" name="TextBox 53">
            <a:extLst>
              <a:ext uri="{FF2B5EF4-FFF2-40B4-BE49-F238E27FC236}">
                <a16:creationId xmlns:a16="http://schemas.microsoft.com/office/drawing/2014/main" id="{D026C421-6765-4C5C-949C-B2F7CE690490}"/>
              </a:ext>
            </a:extLst>
          </p:cNvPr>
          <p:cNvSpPr txBox="1"/>
          <p:nvPr/>
        </p:nvSpPr>
        <p:spPr>
          <a:xfrm>
            <a:off x="103929" y="3364516"/>
            <a:ext cx="2943225" cy="2031325"/>
          </a:xfrm>
          <a:prstGeom prst="rect">
            <a:avLst/>
          </a:prstGeom>
          <a:noFill/>
        </p:spPr>
        <p:txBody>
          <a:bodyPr wrap="square" rtlCol="0">
            <a:spAutoFit/>
          </a:bodyPr>
          <a:lstStyle/>
          <a:p>
            <a:pPr algn="ctr"/>
            <a:r>
              <a:rPr lang="en-GB" dirty="0"/>
              <a:t>     Simulation of the </a:t>
            </a:r>
          </a:p>
          <a:p>
            <a:pPr algn="ctr"/>
            <a:r>
              <a:rPr lang="en-GB" dirty="0"/>
              <a:t>   real thing in such a way that it presents reality in essence or in effect, though not in actual fact.</a:t>
            </a:r>
            <a:endParaRPr lang="en-GB" dirty="0">
              <a:effectLst/>
            </a:endParaRPr>
          </a:p>
          <a:p>
            <a:pPr algn="ctr"/>
            <a:r>
              <a:rPr lang="en-GB" dirty="0"/>
              <a:t> </a:t>
            </a:r>
            <a:endParaRPr lang="en-GB" dirty="0">
              <a:effectLst/>
            </a:endParaRPr>
          </a:p>
          <a:p>
            <a:endParaRPr lang="en-US" dirty="0"/>
          </a:p>
        </p:txBody>
      </p:sp>
      <p:sp>
        <p:nvSpPr>
          <p:cNvPr id="56" name="TextBox 55">
            <a:extLst>
              <a:ext uri="{FF2B5EF4-FFF2-40B4-BE49-F238E27FC236}">
                <a16:creationId xmlns:a16="http://schemas.microsoft.com/office/drawing/2014/main" id="{59AEA43C-654D-4C72-AEC0-8D417AEE18B2}"/>
              </a:ext>
            </a:extLst>
          </p:cNvPr>
          <p:cNvSpPr txBox="1"/>
          <p:nvPr/>
        </p:nvSpPr>
        <p:spPr>
          <a:xfrm>
            <a:off x="3092195" y="3554256"/>
            <a:ext cx="2947798" cy="1200329"/>
          </a:xfrm>
          <a:prstGeom prst="rect">
            <a:avLst/>
          </a:prstGeom>
          <a:noFill/>
        </p:spPr>
        <p:txBody>
          <a:bodyPr wrap="square" rtlCol="0">
            <a:spAutoFit/>
          </a:bodyPr>
          <a:lstStyle/>
          <a:p>
            <a:pPr algn="ctr"/>
            <a:r>
              <a:rPr lang="en-GB" dirty="0"/>
              <a:t> To determine, </a:t>
            </a:r>
          </a:p>
          <a:p>
            <a:pPr algn="ctr"/>
            <a:r>
              <a:rPr lang="en-GB" dirty="0"/>
              <a:t>      by analysis, the cause </a:t>
            </a:r>
          </a:p>
          <a:p>
            <a:pPr algn="ctr"/>
            <a:r>
              <a:rPr lang="en-GB" dirty="0"/>
              <a:t> of a problem or the </a:t>
            </a:r>
          </a:p>
          <a:p>
            <a:pPr algn="ctr"/>
            <a:r>
              <a:rPr lang="en-GB" dirty="0"/>
              <a:t>nature of something.</a:t>
            </a:r>
            <a:endParaRPr lang="en-US" sz="2000" dirty="0"/>
          </a:p>
        </p:txBody>
      </p:sp>
      <p:sp>
        <p:nvSpPr>
          <p:cNvPr id="57" name="TextBox 56">
            <a:extLst>
              <a:ext uri="{FF2B5EF4-FFF2-40B4-BE49-F238E27FC236}">
                <a16:creationId xmlns:a16="http://schemas.microsoft.com/office/drawing/2014/main" id="{1B0518A4-A240-497B-9A27-726C54988133}"/>
              </a:ext>
            </a:extLst>
          </p:cNvPr>
          <p:cNvSpPr txBox="1"/>
          <p:nvPr/>
        </p:nvSpPr>
        <p:spPr>
          <a:xfrm>
            <a:off x="6426708" y="3532229"/>
            <a:ext cx="2600325" cy="1815882"/>
          </a:xfrm>
          <a:prstGeom prst="rect">
            <a:avLst/>
          </a:prstGeom>
          <a:noFill/>
        </p:spPr>
        <p:txBody>
          <a:bodyPr wrap="square" rtlCol="0">
            <a:spAutoFit/>
          </a:bodyPr>
          <a:lstStyle/>
          <a:p>
            <a:pPr algn="ctr"/>
            <a:r>
              <a:rPr lang="en-GB" sz="2000" dirty="0"/>
              <a:t>    </a:t>
            </a:r>
            <a:r>
              <a:rPr lang="en-GB" dirty="0"/>
              <a:t>What a group </a:t>
            </a:r>
          </a:p>
          <a:p>
            <a:pPr algn="ctr"/>
            <a:r>
              <a:rPr lang="en-GB" dirty="0"/>
              <a:t>of servers and other resources that act like a single system and enable high availability.</a:t>
            </a:r>
            <a:endParaRPr lang="en-GB" sz="2000" dirty="0">
              <a:effectLst/>
            </a:endParaRPr>
          </a:p>
          <a:p>
            <a:pPr algn="ctr"/>
            <a:endParaRPr lang="en-US" sz="2000" dirty="0"/>
          </a:p>
        </p:txBody>
      </p:sp>
      <p:sp>
        <p:nvSpPr>
          <p:cNvPr id="58" name="TextBox 57">
            <a:extLst>
              <a:ext uri="{FF2B5EF4-FFF2-40B4-BE49-F238E27FC236}">
                <a16:creationId xmlns:a16="http://schemas.microsoft.com/office/drawing/2014/main" id="{E71FF316-4CF4-4483-B602-827BE9F36B07}"/>
              </a:ext>
            </a:extLst>
          </p:cNvPr>
          <p:cNvSpPr txBox="1"/>
          <p:nvPr/>
        </p:nvSpPr>
        <p:spPr>
          <a:xfrm>
            <a:off x="9338120" y="3468642"/>
            <a:ext cx="2749951" cy="1477328"/>
          </a:xfrm>
          <a:prstGeom prst="rect">
            <a:avLst/>
          </a:prstGeom>
          <a:noFill/>
        </p:spPr>
        <p:txBody>
          <a:bodyPr wrap="square" rtlCol="0">
            <a:spAutoFit/>
          </a:bodyPr>
          <a:lstStyle/>
          <a:p>
            <a:pPr algn="ctr"/>
            <a:r>
              <a:rPr lang="en-GB" dirty="0"/>
              <a:t>a plastic card </a:t>
            </a:r>
          </a:p>
          <a:p>
            <a:pPr algn="ctr"/>
            <a:r>
              <a:rPr lang="en-GB" dirty="0"/>
              <a:t>  with a build-in</a:t>
            </a:r>
          </a:p>
          <a:p>
            <a:pPr algn="ctr"/>
            <a:r>
              <a:rPr lang="en-GB" dirty="0"/>
              <a:t> computer system  that </a:t>
            </a:r>
          </a:p>
          <a:p>
            <a:pPr algn="ctr"/>
            <a:r>
              <a:rPr lang="en-GB" dirty="0"/>
              <a:t>can store large amounts of data.</a:t>
            </a:r>
            <a:endParaRPr lang="en-US" sz="2000" dirty="0"/>
          </a:p>
        </p:txBody>
      </p:sp>
      <p:sp>
        <p:nvSpPr>
          <p:cNvPr id="59" name="TextBox 58">
            <a:extLst>
              <a:ext uri="{FF2B5EF4-FFF2-40B4-BE49-F238E27FC236}">
                <a16:creationId xmlns:a16="http://schemas.microsoft.com/office/drawing/2014/main" id="{1AD6D7AD-D336-4106-A5F9-02B4837DF4A6}"/>
              </a:ext>
            </a:extLst>
          </p:cNvPr>
          <p:cNvSpPr txBox="1"/>
          <p:nvPr/>
        </p:nvSpPr>
        <p:spPr>
          <a:xfrm>
            <a:off x="265452" y="1705867"/>
            <a:ext cx="3390900" cy="369332"/>
          </a:xfrm>
          <a:prstGeom prst="rect">
            <a:avLst/>
          </a:prstGeom>
          <a:noFill/>
        </p:spPr>
        <p:txBody>
          <a:bodyPr wrap="square" rtlCol="0">
            <a:spAutoFit/>
          </a:bodyPr>
          <a:lstStyle/>
          <a:p>
            <a:pPr algn="ctr"/>
            <a:r>
              <a:rPr lang="en-US" b="1" dirty="0">
                <a:solidFill>
                  <a:srgbClr val="FF0000"/>
                </a:solidFill>
              </a:rPr>
              <a:t>Troubleshoot</a:t>
            </a:r>
            <a:endParaRPr lang="en-US" sz="2800" b="1" dirty="0">
              <a:solidFill>
                <a:srgbClr val="FF0000"/>
              </a:solidFill>
            </a:endParaRPr>
          </a:p>
        </p:txBody>
      </p:sp>
      <p:sp>
        <p:nvSpPr>
          <p:cNvPr id="60" name="TextBox 59">
            <a:extLst>
              <a:ext uri="{FF2B5EF4-FFF2-40B4-BE49-F238E27FC236}">
                <a16:creationId xmlns:a16="http://schemas.microsoft.com/office/drawing/2014/main" id="{4E362FFD-3CA5-40C6-89DC-9B94CB54E3E7}"/>
              </a:ext>
            </a:extLst>
          </p:cNvPr>
          <p:cNvSpPr txBox="1"/>
          <p:nvPr/>
        </p:nvSpPr>
        <p:spPr>
          <a:xfrm>
            <a:off x="4189608" y="1978073"/>
            <a:ext cx="3614060" cy="369332"/>
          </a:xfrm>
          <a:prstGeom prst="rect">
            <a:avLst/>
          </a:prstGeom>
          <a:noFill/>
        </p:spPr>
        <p:txBody>
          <a:bodyPr wrap="square" rtlCol="0">
            <a:spAutoFit/>
          </a:bodyPr>
          <a:lstStyle/>
          <a:p>
            <a:r>
              <a:rPr lang="en-US" b="1" dirty="0"/>
              <a:t>                 </a:t>
            </a:r>
            <a:r>
              <a:rPr lang="en-US" b="1" dirty="0">
                <a:solidFill>
                  <a:srgbClr val="FF0000"/>
                </a:solidFill>
              </a:rPr>
              <a:t>Cleansing data</a:t>
            </a:r>
            <a:endParaRPr lang="en-US" sz="2400" dirty="0">
              <a:solidFill>
                <a:srgbClr val="FF0000"/>
              </a:solidFill>
            </a:endParaRPr>
          </a:p>
        </p:txBody>
      </p:sp>
      <p:sp>
        <p:nvSpPr>
          <p:cNvPr id="61" name="TextBox 60">
            <a:extLst>
              <a:ext uri="{FF2B5EF4-FFF2-40B4-BE49-F238E27FC236}">
                <a16:creationId xmlns:a16="http://schemas.microsoft.com/office/drawing/2014/main" id="{B4A9766D-8724-4A7A-93AD-A2EB11DBF734}"/>
              </a:ext>
            </a:extLst>
          </p:cNvPr>
          <p:cNvSpPr txBox="1"/>
          <p:nvPr/>
        </p:nvSpPr>
        <p:spPr>
          <a:xfrm>
            <a:off x="8534400" y="1419225"/>
            <a:ext cx="3175752" cy="461665"/>
          </a:xfrm>
          <a:prstGeom prst="rect">
            <a:avLst/>
          </a:prstGeom>
          <a:noFill/>
        </p:spPr>
        <p:txBody>
          <a:bodyPr wrap="square" rtlCol="0">
            <a:spAutoFit/>
          </a:bodyPr>
          <a:lstStyle/>
          <a:p>
            <a:r>
              <a:rPr lang="en-US" sz="2400" b="1" dirty="0"/>
              <a:t>     </a:t>
            </a:r>
            <a:r>
              <a:rPr lang="en-US" b="1" dirty="0">
                <a:solidFill>
                  <a:srgbClr val="FF0000"/>
                </a:solidFill>
              </a:rPr>
              <a:t>Architectural Engineering</a:t>
            </a:r>
            <a:endParaRPr lang="en-US" sz="2400" dirty="0">
              <a:solidFill>
                <a:srgbClr val="FF0000"/>
              </a:solidFill>
            </a:endParaRPr>
          </a:p>
        </p:txBody>
      </p:sp>
      <p:sp>
        <p:nvSpPr>
          <p:cNvPr id="62" name="TextBox 61">
            <a:extLst>
              <a:ext uri="{FF2B5EF4-FFF2-40B4-BE49-F238E27FC236}">
                <a16:creationId xmlns:a16="http://schemas.microsoft.com/office/drawing/2014/main" id="{55939253-9F93-4B25-B95A-BDB7A2FA53D2}"/>
              </a:ext>
            </a:extLst>
          </p:cNvPr>
          <p:cNvSpPr txBox="1"/>
          <p:nvPr/>
        </p:nvSpPr>
        <p:spPr>
          <a:xfrm>
            <a:off x="600075" y="5334000"/>
            <a:ext cx="1924050" cy="369332"/>
          </a:xfrm>
          <a:prstGeom prst="rect">
            <a:avLst/>
          </a:prstGeom>
          <a:noFill/>
        </p:spPr>
        <p:txBody>
          <a:bodyPr wrap="square" rtlCol="0">
            <a:spAutoFit/>
          </a:bodyPr>
          <a:lstStyle/>
          <a:p>
            <a:pPr algn="ctr"/>
            <a:r>
              <a:rPr lang="en-US" b="1" dirty="0">
                <a:solidFill>
                  <a:srgbClr val="FF0000"/>
                </a:solidFill>
              </a:rPr>
              <a:t>VIRTUAL</a:t>
            </a:r>
            <a:endParaRPr lang="en-US" sz="2800" dirty="0">
              <a:solidFill>
                <a:srgbClr val="FF0000"/>
              </a:solidFill>
            </a:endParaRPr>
          </a:p>
        </p:txBody>
      </p:sp>
      <p:sp>
        <p:nvSpPr>
          <p:cNvPr id="63" name="TextBox 62">
            <a:extLst>
              <a:ext uri="{FF2B5EF4-FFF2-40B4-BE49-F238E27FC236}">
                <a16:creationId xmlns:a16="http://schemas.microsoft.com/office/drawing/2014/main" id="{511A9D53-D6B5-4990-B4D8-E3247091635D}"/>
              </a:ext>
            </a:extLst>
          </p:cNvPr>
          <p:cNvSpPr txBox="1"/>
          <p:nvPr/>
        </p:nvSpPr>
        <p:spPr>
          <a:xfrm>
            <a:off x="3316224" y="5044827"/>
            <a:ext cx="2598801" cy="461665"/>
          </a:xfrm>
          <a:prstGeom prst="rect">
            <a:avLst/>
          </a:prstGeom>
          <a:noFill/>
        </p:spPr>
        <p:txBody>
          <a:bodyPr wrap="square" rtlCol="0">
            <a:spAutoFit/>
          </a:bodyPr>
          <a:lstStyle/>
          <a:p>
            <a:r>
              <a:rPr lang="en-US" sz="2400" b="1" dirty="0"/>
              <a:t>         </a:t>
            </a:r>
            <a:r>
              <a:rPr lang="en-US" b="1" dirty="0">
                <a:solidFill>
                  <a:srgbClr val="FF0000"/>
                </a:solidFill>
              </a:rPr>
              <a:t>DIAGNOSE</a:t>
            </a:r>
            <a:endParaRPr lang="en-US" sz="2400" dirty="0">
              <a:solidFill>
                <a:srgbClr val="FF0000"/>
              </a:solidFill>
            </a:endParaRPr>
          </a:p>
        </p:txBody>
      </p:sp>
      <p:sp>
        <p:nvSpPr>
          <p:cNvPr id="64" name="TextBox 63">
            <a:extLst>
              <a:ext uri="{FF2B5EF4-FFF2-40B4-BE49-F238E27FC236}">
                <a16:creationId xmlns:a16="http://schemas.microsoft.com/office/drawing/2014/main" id="{5E980564-C390-44DA-91D0-314841746B52}"/>
              </a:ext>
            </a:extLst>
          </p:cNvPr>
          <p:cNvSpPr txBox="1"/>
          <p:nvPr/>
        </p:nvSpPr>
        <p:spPr>
          <a:xfrm>
            <a:off x="6781800" y="5532892"/>
            <a:ext cx="1990725" cy="369332"/>
          </a:xfrm>
          <a:prstGeom prst="rect">
            <a:avLst/>
          </a:prstGeom>
          <a:noFill/>
        </p:spPr>
        <p:txBody>
          <a:bodyPr wrap="square" rtlCol="0">
            <a:spAutoFit/>
          </a:bodyPr>
          <a:lstStyle/>
          <a:p>
            <a:pPr algn="ctr"/>
            <a:r>
              <a:rPr lang="en-US" b="1" dirty="0">
                <a:solidFill>
                  <a:srgbClr val="FF0000"/>
                </a:solidFill>
              </a:rPr>
              <a:t>Cluster</a:t>
            </a:r>
            <a:endParaRPr lang="en-US" sz="2400" dirty="0">
              <a:solidFill>
                <a:srgbClr val="FF0000"/>
              </a:solidFill>
            </a:endParaRPr>
          </a:p>
        </p:txBody>
      </p:sp>
      <p:sp>
        <p:nvSpPr>
          <p:cNvPr id="65" name="TextBox 64">
            <a:extLst>
              <a:ext uri="{FF2B5EF4-FFF2-40B4-BE49-F238E27FC236}">
                <a16:creationId xmlns:a16="http://schemas.microsoft.com/office/drawing/2014/main" id="{8C8D512A-87EA-478B-AE82-66290B9634A4}"/>
              </a:ext>
            </a:extLst>
          </p:cNvPr>
          <p:cNvSpPr txBox="1"/>
          <p:nvPr/>
        </p:nvSpPr>
        <p:spPr>
          <a:xfrm>
            <a:off x="9887711" y="5103167"/>
            <a:ext cx="2304288" cy="461665"/>
          </a:xfrm>
          <a:prstGeom prst="rect">
            <a:avLst/>
          </a:prstGeom>
          <a:noFill/>
        </p:spPr>
        <p:txBody>
          <a:bodyPr wrap="square" rtlCol="0">
            <a:spAutoFit/>
          </a:bodyPr>
          <a:lstStyle/>
          <a:p>
            <a:r>
              <a:rPr lang="en-US" sz="2400" b="1" dirty="0"/>
              <a:t>    </a:t>
            </a:r>
            <a:r>
              <a:rPr lang="en-US" b="1" dirty="0">
                <a:solidFill>
                  <a:srgbClr val="FF0000"/>
                </a:solidFill>
              </a:rPr>
              <a:t>Smart card</a:t>
            </a:r>
            <a:endParaRPr lang="en-US" sz="2400" dirty="0">
              <a:solidFill>
                <a:srgbClr val="FF0000"/>
              </a:solidFill>
            </a:endParaRPr>
          </a:p>
        </p:txBody>
      </p:sp>
    </p:spTree>
    <p:extLst>
      <p:ext uri="{BB962C8B-B14F-4D97-AF65-F5344CB8AC3E}">
        <p14:creationId xmlns:p14="http://schemas.microsoft.com/office/powerpoint/2010/main" val="40212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0">
                                            <p:txEl>
                                              <p:pRg st="0" end="0"/>
                                            </p:txEl>
                                          </p:spTgt>
                                        </p:tgtEl>
                                        <p:attrNameLst>
                                          <p:attrName>style.visibility</p:attrName>
                                        </p:attrNameLst>
                                      </p:cBhvr>
                                      <p:to>
                                        <p:strVal val="visible"/>
                                      </p:to>
                                    </p:set>
                                    <p:animEffect transition="in" filter="fade">
                                      <p:cBhvr>
                                        <p:cTn id="25" dur="500"/>
                                        <p:tgtEl>
                                          <p:spTgt spid="60">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fill="hold"/>
                                        <p:tgtEl>
                                          <p:spTgt spid="53"/>
                                        </p:tgtEl>
                                        <p:attrNameLst>
                                          <p:attrName>ppt_x</p:attrName>
                                        </p:attrNameLst>
                                      </p:cBhvr>
                                      <p:tavLst>
                                        <p:tav tm="0">
                                          <p:val>
                                            <p:strVal val="#ppt_x"/>
                                          </p:val>
                                        </p:tav>
                                        <p:tav tm="100000">
                                          <p:val>
                                            <p:strVal val="#ppt_x"/>
                                          </p:val>
                                        </p:tav>
                                      </p:tavLst>
                                    </p:anim>
                                    <p:anim calcmode="lin" valueType="num">
                                      <p:cBhvr additive="base">
                                        <p:cTn id="31" dur="500" fill="hold"/>
                                        <p:tgtEl>
                                          <p:spTgt spid="53"/>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 calcmode="lin" valueType="num">
                                      <p:cBhvr additive="base">
                                        <p:cTn id="34" dur="500" fill="hold"/>
                                        <p:tgtEl>
                                          <p:spTgt spid="40"/>
                                        </p:tgtEl>
                                        <p:attrNameLst>
                                          <p:attrName>ppt_x</p:attrName>
                                        </p:attrNameLst>
                                      </p:cBhvr>
                                      <p:tavLst>
                                        <p:tav tm="0">
                                          <p:val>
                                            <p:strVal val="#ppt_x"/>
                                          </p:val>
                                        </p:tav>
                                        <p:tav tm="100000">
                                          <p:val>
                                            <p:strVal val="#ppt_x"/>
                                          </p:val>
                                        </p:tav>
                                      </p:tavLst>
                                    </p:anim>
                                    <p:anim calcmode="lin" valueType="num">
                                      <p:cBhvr additive="base">
                                        <p:cTn id="35"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1"/>
                                        </p:tgtEl>
                                        <p:attrNameLst>
                                          <p:attrName>style.visibility</p:attrName>
                                        </p:attrNameLst>
                                      </p:cBhvr>
                                      <p:to>
                                        <p:strVal val="visible"/>
                                      </p:to>
                                    </p:set>
                                    <p:anim calcmode="lin" valueType="num">
                                      <p:cBhvr additive="base">
                                        <p:cTn id="40" dur="500" fill="hold"/>
                                        <p:tgtEl>
                                          <p:spTgt spid="61"/>
                                        </p:tgtEl>
                                        <p:attrNameLst>
                                          <p:attrName>ppt_x</p:attrName>
                                        </p:attrNameLst>
                                      </p:cBhvr>
                                      <p:tavLst>
                                        <p:tav tm="0">
                                          <p:val>
                                            <p:strVal val="#ppt_x"/>
                                          </p:val>
                                        </p:tav>
                                        <p:tav tm="100000">
                                          <p:val>
                                            <p:strVal val="#ppt_x"/>
                                          </p:val>
                                        </p:tav>
                                      </p:tavLst>
                                    </p:anim>
                                    <p:anim calcmode="lin" valueType="num">
                                      <p:cBhvr additive="base">
                                        <p:cTn id="41"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1000"/>
                                        <p:tgtEl>
                                          <p:spTgt spid="54"/>
                                        </p:tgtEl>
                                      </p:cBhvr>
                                    </p:animEffect>
                                    <p:anim calcmode="lin" valueType="num">
                                      <p:cBhvr>
                                        <p:cTn id="47" dur="1000" fill="hold"/>
                                        <p:tgtEl>
                                          <p:spTgt spid="54"/>
                                        </p:tgtEl>
                                        <p:attrNameLst>
                                          <p:attrName>ppt_x</p:attrName>
                                        </p:attrNameLst>
                                      </p:cBhvr>
                                      <p:tavLst>
                                        <p:tav tm="0">
                                          <p:val>
                                            <p:strVal val="#ppt_x"/>
                                          </p:val>
                                        </p:tav>
                                        <p:tav tm="100000">
                                          <p:val>
                                            <p:strVal val="#ppt_x"/>
                                          </p:val>
                                        </p:tav>
                                      </p:tavLst>
                                    </p:anim>
                                    <p:anim calcmode="lin" valueType="num">
                                      <p:cBhvr>
                                        <p:cTn id="48" dur="1000" fill="hold"/>
                                        <p:tgtEl>
                                          <p:spTgt spid="5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1000"/>
                                        <p:tgtEl>
                                          <p:spTgt spid="42"/>
                                        </p:tgtEl>
                                      </p:cBhvr>
                                    </p:animEffect>
                                    <p:anim calcmode="lin" valueType="num">
                                      <p:cBhvr>
                                        <p:cTn id="52" dur="1000" fill="hold"/>
                                        <p:tgtEl>
                                          <p:spTgt spid="42"/>
                                        </p:tgtEl>
                                        <p:attrNameLst>
                                          <p:attrName>ppt_x</p:attrName>
                                        </p:attrNameLst>
                                      </p:cBhvr>
                                      <p:tavLst>
                                        <p:tav tm="0">
                                          <p:val>
                                            <p:strVal val="#ppt_x"/>
                                          </p:val>
                                        </p:tav>
                                        <p:tav tm="100000">
                                          <p:val>
                                            <p:strVal val="#ppt_x"/>
                                          </p:val>
                                        </p:tav>
                                      </p:tavLst>
                                    </p:anim>
                                    <p:anim calcmode="lin" valueType="num">
                                      <p:cBhvr>
                                        <p:cTn id="5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1000"/>
                                        <p:tgtEl>
                                          <p:spTgt spid="62"/>
                                        </p:tgtEl>
                                      </p:cBhvr>
                                    </p:animEffect>
                                    <p:anim calcmode="lin" valueType="num">
                                      <p:cBhvr>
                                        <p:cTn id="59" dur="1000" fill="hold"/>
                                        <p:tgtEl>
                                          <p:spTgt spid="62"/>
                                        </p:tgtEl>
                                        <p:attrNameLst>
                                          <p:attrName>ppt_x</p:attrName>
                                        </p:attrNameLst>
                                      </p:cBhvr>
                                      <p:tavLst>
                                        <p:tav tm="0">
                                          <p:val>
                                            <p:strVal val="#ppt_x"/>
                                          </p:val>
                                        </p:tav>
                                        <p:tav tm="100000">
                                          <p:val>
                                            <p:strVal val="#ppt_x"/>
                                          </p:val>
                                        </p:tav>
                                      </p:tavLst>
                                    </p:anim>
                                    <p:anim calcmode="lin" valueType="num">
                                      <p:cBhvr>
                                        <p:cTn id="60"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barn(inVertical)">
                                      <p:cBhvr>
                                        <p:cTn id="65" dur="500"/>
                                        <p:tgtEl>
                                          <p:spTgt spid="56"/>
                                        </p:tgtEl>
                                      </p:cBhvr>
                                    </p:animEffect>
                                  </p:childTnLst>
                                </p:cTn>
                              </p:par>
                              <p:par>
                                <p:cTn id="66" presetID="16" presetClass="entr" presetSubtype="21" fill="hold" nodeType="with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barn(inVertical)">
                                      <p:cBhvr>
                                        <p:cTn id="68" dur="500"/>
                                        <p:tgtEl>
                                          <p:spTgt spid="44"/>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63">
                                            <p:txEl>
                                              <p:pRg st="0" end="0"/>
                                            </p:txEl>
                                          </p:spTgt>
                                        </p:tgtEl>
                                        <p:attrNameLst>
                                          <p:attrName>style.visibility</p:attrName>
                                        </p:attrNameLst>
                                      </p:cBhvr>
                                      <p:to>
                                        <p:strVal val="visible"/>
                                      </p:to>
                                    </p:set>
                                    <p:animEffect transition="in" filter="barn(inVertical)">
                                      <p:cBhvr>
                                        <p:cTn id="73" dur="500"/>
                                        <p:tgtEl>
                                          <p:spTgt spid="63">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7"/>
                                        </p:tgtEl>
                                        <p:attrNameLst>
                                          <p:attrName>style.visibility</p:attrName>
                                        </p:attrNameLst>
                                      </p:cBhvr>
                                      <p:to>
                                        <p:strVal val="visible"/>
                                      </p:to>
                                    </p:set>
                                    <p:animEffect transition="in" filter="wipe(down)">
                                      <p:cBhvr>
                                        <p:cTn id="78" dur="500"/>
                                        <p:tgtEl>
                                          <p:spTgt spid="57"/>
                                        </p:tgtEl>
                                      </p:cBhvr>
                                    </p:animEffect>
                                  </p:childTnLst>
                                </p:cTn>
                              </p:par>
                              <p:par>
                                <p:cTn id="79" presetID="22" presetClass="entr" presetSubtype="4"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wipe(down)">
                                      <p:cBhvr>
                                        <p:cTn id="81" dur="500"/>
                                        <p:tgtEl>
                                          <p:spTgt spid="4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64"/>
                                        </p:tgtEl>
                                        <p:attrNameLst>
                                          <p:attrName>style.visibility</p:attrName>
                                        </p:attrNameLst>
                                      </p:cBhvr>
                                      <p:to>
                                        <p:strVal val="visible"/>
                                      </p:to>
                                    </p:set>
                                    <p:animEffect transition="in" filter="wipe(down)">
                                      <p:cBhvr>
                                        <p:cTn id="86" dur="500"/>
                                        <p:tgtEl>
                                          <p:spTgt spid="64"/>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randombar(horizontal)">
                                      <p:cBhvr>
                                        <p:cTn id="91" dur="500"/>
                                        <p:tgtEl>
                                          <p:spTgt spid="58"/>
                                        </p:tgtEl>
                                      </p:cBhvr>
                                    </p:animEffect>
                                  </p:childTnLst>
                                </p:cTn>
                              </p:par>
                              <p:par>
                                <p:cTn id="92" presetID="14" presetClass="entr" presetSubtype="10"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randombar(horizontal)">
                                      <p:cBhvr>
                                        <p:cTn id="94" dur="500"/>
                                        <p:tgtEl>
                                          <p:spTgt spid="48"/>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nodeType="clickEffect">
                                  <p:stCondLst>
                                    <p:cond delay="0"/>
                                  </p:stCondLst>
                                  <p:childTnLst>
                                    <p:set>
                                      <p:cBhvr>
                                        <p:cTn id="98" dur="1" fill="hold">
                                          <p:stCondLst>
                                            <p:cond delay="0"/>
                                          </p:stCondLst>
                                        </p:cTn>
                                        <p:tgtEl>
                                          <p:spTgt spid="65">
                                            <p:txEl>
                                              <p:pRg st="0" end="0"/>
                                            </p:txEl>
                                          </p:spTgt>
                                        </p:tgtEl>
                                        <p:attrNameLst>
                                          <p:attrName>style.visibility</p:attrName>
                                        </p:attrNameLst>
                                      </p:cBhvr>
                                      <p:to>
                                        <p:strVal val="visible"/>
                                      </p:to>
                                    </p:set>
                                    <p:animEffect transition="in" filter="randombar(horizontal)">
                                      <p:cBhvr>
                                        <p:cTn id="99" dur="5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54" grpId="0"/>
      <p:bldP spid="56" grpId="0"/>
      <p:bldP spid="57" grpId="0"/>
      <p:bldP spid="58" grpId="0"/>
      <p:bldP spid="59" grpId="0"/>
      <p:bldP spid="61" grpId="0"/>
      <p:bldP spid="62" grpId="0"/>
      <p:bldP spid="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9557303A-3F79-4BFF-B9EA-AC1A35CA6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1" y="16099"/>
            <a:ext cx="3849624" cy="2907792"/>
          </a:xfrm>
          <a:prstGeom prst="rect">
            <a:avLst/>
          </a:prstGeom>
        </p:spPr>
      </p:pic>
      <p:pic>
        <p:nvPicPr>
          <p:cNvPr id="38" name="Picture 37">
            <a:extLst>
              <a:ext uri="{FF2B5EF4-FFF2-40B4-BE49-F238E27FC236}">
                <a16:creationId xmlns:a16="http://schemas.microsoft.com/office/drawing/2014/main" id="{BB24F461-BAAE-4457-8558-8FCD455C1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430" y="0"/>
            <a:ext cx="4169663" cy="2971798"/>
          </a:xfrm>
          <a:prstGeom prst="rect">
            <a:avLst/>
          </a:prstGeom>
        </p:spPr>
      </p:pic>
      <p:pic>
        <p:nvPicPr>
          <p:cNvPr id="40" name="Picture 39">
            <a:extLst>
              <a:ext uri="{FF2B5EF4-FFF2-40B4-BE49-F238E27FC236}">
                <a16:creationId xmlns:a16="http://schemas.microsoft.com/office/drawing/2014/main" id="{BA024421-107D-4F0C-8161-4CFE2D1EA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6469" y="-26421"/>
            <a:ext cx="4205531" cy="2971798"/>
          </a:xfrm>
          <a:prstGeom prst="rect">
            <a:avLst/>
          </a:prstGeom>
        </p:spPr>
      </p:pic>
      <p:pic>
        <p:nvPicPr>
          <p:cNvPr id="42" name="Picture 41">
            <a:extLst>
              <a:ext uri="{FF2B5EF4-FFF2-40B4-BE49-F238E27FC236}">
                <a16:creationId xmlns:a16="http://schemas.microsoft.com/office/drawing/2014/main" id="{457522F9-83C3-44D1-BBB0-A37183B7A0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971799"/>
            <a:ext cx="3118103" cy="3712465"/>
          </a:xfrm>
          <a:prstGeom prst="rect">
            <a:avLst/>
          </a:prstGeom>
        </p:spPr>
      </p:pic>
      <p:pic>
        <p:nvPicPr>
          <p:cNvPr id="44" name="Picture 43">
            <a:extLst>
              <a:ext uri="{FF2B5EF4-FFF2-40B4-BE49-F238E27FC236}">
                <a16:creationId xmlns:a16="http://schemas.microsoft.com/office/drawing/2014/main" id="{42BB2FDB-80AA-4666-8502-9CCF1BD106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8772" y="3089738"/>
            <a:ext cx="2999232" cy="3712465"/>
          </a:xfrm>
          <a:prstGeom prst="rect">
            <a:avLst/>
          </a:prstGeom>
        </p:spPr>
      </p:pic>
      <p:pic>
        <p:nvPicPr>
          <p:cNvPr id="46" name="Picture 45">
            <a:extLst>
              <a:ext uri="{FF2B5EF4-FFF2-40B4-BE49-F238E27FC236}">
                <a16:creationId xmlns:a16="http://schemas.microsoft.com/office/drawing/2014/main" id="{F124641C-614B-4234-A959-DA15663AC6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780" y="3105835"/>
            <a:ext cx="2999233" cy="3712465"/>
          </a:xfrm>
          <a:prstGeom prst="rect">
            <a:avLst/>
          </a:prstGeom>
        </p:spPr>
      </p:pic>
      <p:pic>
        <p:nvPicPr>
          <p:cNvPr id="48" name="Picture 47">
            <a:extLst>
              <a:ext uri="{FF2B5EF4-FFF2-40B4-BE49-F238E27FC236}">
                <a16:creationId xmlns:a16="http://schemas.microsoft.com/office/drawing/2014/main" id="{46816D1E-61D2-47BD-B124-439DD3C638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0012" y="2923891"/>
            <a:ext cx="2951988" cy="3934109"/>
          </a:xfrm>
          <a:prstGeom prst="rect">
            <a:avLst/>
          </a:prstGeom>
        </p:spPr>
      </p:pic>
      <p:sp>
        <p:nvSpPr>
          <p:cNvPr id="50" name="TextBox 49">
            <a:extLst>
              <a:ext uri="{FF2B5EF4-FFF2-40B4-BE49-F238E27FC236}">
                <a16:creationId xmlns:a16="http://schemas.microsoft.com/office/drawing/2014/main" id="{3C53F071-FE92-4855-B35E-57E7AF2005C1}"/>
              </a:ext>
            </a:extLst>
          </p:cNvPr>
          <p:cNvSpPr txBox="1"/>
          <p:nvPr/>
        </p:nvSpPr>
        <p:spPr>
          <a:xfrm>
            <a:off x="-146842" y="616050"/>
            <a:ext cx="3954399" cy="646331"/>
          </a:xfrm>
          <a:prstGeom prst="rect">
            <a:avLst/>
          </a:prstGeom>
          <a:noFill/>
        </p:spPr>
        <p:txBody>
          <a:bodyPr wrap="square" rtlCol="0">
            <a:spAutoFit/>
          </a:bodyPr>
          <a:lstStyle/>
          <a:p>
            <a:pPr algn="ctr"/>
            <a:r>
              <a:rPr lang="en-GB" dirty="0"/>
              <a:t>       A unique website name </a:t>
            </a:r>
          </a:p>
          <a:p>
            <a:pPr algn="ctr"/>
            <a:r>
              <a:rPr lang="en-GB" dirty="0"/>
              <a:t>on the World Wide Web</a:t>
            </a:r>
            <a:endParaRPr lang="en-US" dirty="0"/>
          </a:p>
        </p:txBody>
      </p:sp>
      <p:sp>
        <p:nvSpPr>
          <p:cNvPr id="52" name="TextBox 51">
            <a:extLst>
              <a:ext uri="{FF2B5EF4-FFF2-40B4-BE49-F238E27FC236}">
                <a16:creationId xmlns:a16="http://schemas.microsoft.com/office/drawing/2014/main" id="{EAD76678-2A0E-42B0-AEAD-C16024FFA034}"/>
              </a:ext>
            </a:extLst>
          </p:cNvPr>
          <p:cNvSpPr txBox="1"/>
          <p:nvPr/>
        </p:nvSpPr>
        <p:spPr>
          <a:xfrm>
            <a:off x="3723591" y="562569"/>
            <a:ext cx="4097221" cy="923330"/>
          </a:xfrm>
          <a:prstGeom prst="rect">
            <a:avLst/>
          </a:prstGeom>
          <a:noFill/>
        </p:spPr>
        <p:txBody>
          <a:bodyPr wrap="square" rtlCol="0">
            <a:spAutoFit/>
          </a:bodyPr>
          <a:lstStyle/>
          <a:p>
            <a:pPr algn="ctr"/>
            <a:r>
              <a:rPr lang="en-GB" dirty="0"/>
              <a:t>      Technically it connects </a:t>
            </a:r>
          </a:p>
          <a:p>
            <a:pPr algn="ctr"/>
            <a:r>
              <a:rPr lang="en-GB" dirty="0"/>
              <a:t>           multiple computers together to </a:t>
            </a:r>
          </a:p>
          <a:p>
            <a:pPr algn="ctr"/>
            <a:r>
              <a:rPr lang="en-GB" dirty="0"/>
              <a:t>act like a computer</a:t>
            </a:r>
            <a:endParaRPr lang="en-GB" dirty="0">
              <a:effectLst/>
            </a:endParaRPr>
          </a:p>
        </p:txBody>
      </p:sp>
      <p:sp>
        <p:nvSpPr>
          <p:cNvPr id="53" name="TextBox 52">
            <a:extLst>
              <a:ext uri="{FF2B5EF4-FFF2-40B4-BE49-F238E27FC236}">
                <a16:creationId xmlns:a16="http://schemas.microsoft.com/office/drawing/2014/main" id="{91857E3A-2E86-4772-A7AC-0E2043584CF2}"/>
              </a:ext>
            </a:extLst>
          </p:cNvPr>
          <p:cNvSpPr txBox="1"/>
          <p:nvPr/>
        </p:nvSpPr>
        <p:spPr>
          <a:xfrm>
            <a:off x="8058718" y="256292"/>
            <a:ext cx="4028535" cy="1477328"/>
          </a:xfrm>
          <a:prstGeom prst="rect">
            <a:avLst/>
          </a:prstGeom>
          <a:noFill/>
        </p:spPr>
        <p:txBody>
          <a:bodyPr wrap="square" rtlCol="0">
            <a:spAutoFit/>
          </a:bodyPr>
          <a:lstStyle/>
          <a:p>
            <a:r>
              <a:rPr lang="en-GB" dirty="0"/>
              <a:t>            Computer storing employee   </a:t>
            </a:r>
          </a:p>
          <a:p>
            <a:r>
              <a:rPr lang="en-GB" dirty="0"/>
              <a:t>       records and managing data in the cloud removes the need for paper forms, files and filing cabinets.</a:t>
            </a:r>
            <a:endParaRPr lang="en-GB" sz="2000" dirty="0">
              <a:effectLst/>
            </a:endParaRPr>
          </a:p>
          <a:p>
            <a:pPr algn="ctr"/>
            <a:endParaRPr lang="en-US" dirty="0"/>
          </a:p>
        </p:txBody>
      </p:sp>
      <p:sp>
        <p:nvSpPr>
          <p:cNvPr id="54" name="TextBox 53">
            <a:extLst>
              <a:ext uri="{FF2B5EF4-FFF2-40B4-BE49-F238E27FC236}">
                <a16:creationId xmlns:a16="http://schemas.microsoft.com/office/drawing/2014/main" id="{D026C421-6765-4C5C-949C-B2F7CE690490}"/>
              </a:ext>
            </a:extLst>
          </p:cNvPr>
          <p:cNvSpPr txBox="1"/>
          <p:nvPr/>
        </p:nvSpPr>
        <p:spPr>
          <a:xfrm>
            <a:off x="186690" y="3879127"/>
            <a:ext cx="2943225" cy="1200329"/>
          </a:xfrm>
          <a:prstGeom prst="rect">
            <a:avLst/>
          </a:prstGeom>
          <a:noFill/>
        </p:spPr>
        <p:txBody>
          <a:bodyPr wrap="square" rtlCol="0">
            <a:spAutoFit/>
          </a:bodyPr>
          <a:lstStyle/>
          <a:p>
            <a:r>
              <a:rPr lang="en-GB" dirty="0"/>
              <a:t>Internal device that is used by the computer to display graphics. </a:t>
            </a:r>
            <a:endParaRPr lang="en-GB" dirty="0">
              <a:effectLst/>
            </a:endParaRPr>
          </a:p>
          <a:p>
            <a:endParaRPr lang="en-US" dirty="0"/>
          </a:p>
        </p:txBody>
      </p:sp>
      <p:sp>
        <p:nvSpPr>
          <p:cNvPr id="56" name="TextBox 55">
            <a:extLst>
              <a:ext uri="{FF2B5EF4-FFF2-40B4-BE49-F238E27FC236}">
                <a16:creationId xmlns:a16="http://schemas.microsoft.com/office/drawing/2014/main" id="{59AEA43C-654D-4C72-AEC0-8D417AEE18B2}"/>
              </a:ext>
            </a:extLst>
          </p:cNvPr>
          <p:cNvSpPr txBox="1"/>
          <p:nvPr/>
        </p:nvSpPr>
        <p:spPr>
          <a:xfrm>
            <a:off x="3262311" y="3967615"/>
            <a:ext cx="2947798" cy="923330"/>
          </a:xfrm>
          <a:prstGeom prst="rect">
            <a:avLst/>
          </a:prstGeom>
          <a:noFill/>
        </p:spPr>
        <p:txBody>
          <a:bodyPr wrap="square" rtlCol="0">
            <a:spAutoFit/>
          </a:bodyPr>
          <a:lstStyle/>
          <a:p>
            <a:r>
              <a:rPr lang="en-GB" dirty="0"/>
              <a:t>    computer software that </a:t>
            </a:r>
          </a:p>
          <a:p>
            <a:r>
              <a:rPr lang="en-GB" dirty="0"/>
              <a:t>is offered free for anyone to      </a:t>
            </a:r>
          </a:p>
          <a:p>
            <a:r>
              <a:rPr lang="en-GB" dirty="0"/>
              <a:t>                       use</a:t>
            </a:r>
            <a:endParaRPr lang="en-US" sz="2000" dirty="0"/>
          </a:p>
        </p:txBody>
      </p:sp>
      <p:sp>
        <p:nvSpPr>
          <p:cNvPr id="57" name="TextBox 56">
            <a:extLst>
              <a:ext uri="{FF2B5EF4-FFF2-40B4-BE49-F238E27FC236}">
                <a16:creationId xmlns:a16="http://schemas.microsoft.com/office/drawing/2014/main" id="{1B0518A4-A240-497B-9A27-726C54988133}"/>
              </a:ext>
            </a:extLst>
          </p:cNvPr>
          <p:cNvSpPr txBox="1"/>
          <p:nvPr/>
        </p:nvSpPr>
        <p:spPr>
          <a:xfrm>
            <a:off x="6426708" y="3825895"/>
            <a:ext cx="2600325" cy="1508105"/>
          </a:xfrm>
          <a:prstGeom prst="rect">
            <a:avLst/>
          </a:prstGeom>
          <a:noFill/>
        </p:spPr>
        <p:txBody>
          <a:bodyPr wrap="square" rtlCol="0">
            <a:spAutoFit/>
          </a:bodyPr>
          <a:lstStyle/>
          <a:p>
            <a:r>
              <a:rPr lang="en-GB" sz="2000" dirty="0"/>
              <a:t> </a:t>
            </a:r>
            <a:r>
              <a:rPr lang="en-US" sz="2000" dirty="0"/>
              <a:t>what</a:t>
            </a:r>
            <a:r>
              <a:rPr lang="en-GB" sz="2000" dirty="0"/>
              <a:t> </a:t>
            </a:r>
            <a:r>
              <a:rPr lang="en-GB" dirty="0"/>
              <a:t>is a general term for the various kinds of programs used to operate computers and related devices.</a:t>
            </a:r>
            <a:endParaRPr lang="en-GB" sz="2000" dirty="0">
              <a:effectLst/>
            </a:endParaRPr>
          </a:p>
        </p:txBody>
      </p:sp>
      <p:sp>
        <p:nvSpPr>
          <p:cNvPr id="58" name="TextBox 57">
            <a:extLst>
              <a:ext uri="{FF2B5EF4-FFF2-40B4-BE49-F238E27FC236}">
                <a16:creationId xmlns:a16="http://schemas.microsoft.com/office/drawing/2014/main" id="{E71FF316-4CF4-4483-B602-827BE9F36B07}"/>
              </a:ext>
            </a:extLst>
          </p:cNvPr>
          <p:cNvSpPr txBox="1"/>
          <p:nvPr/>
        </p:nvSpPr>
        <p:spPr>
          <a:xfrm>
            <a:off x="9357413" y="3251478"/>
            <a:ext cx="2749951" cy="2031325"/>
          </a:xfrm>
          <a:prstGeom prst="rect">
            <a:avLst/>
          </a:prstGeom>
          <a:noFill/>
        </p:spPr>
        <p:txBody>
          <a:bodyPr wrap="square" rtlCol="0">
            <a:spAutoFit/>
          </a:bodyPr>
          <a:lstStyle/>
          <a:p>
            <a:pPr algn="ctr"/>
            <a:r>
              <a:rPr lang="en-GB" dirty="0"/>
              <a:t> where the driver </a:t>
            </a:r>
          </a:p>
          <a:p>
            <a:pPr algn="ctr"/>
            <a:r>
              <a:rPr lang="en-GB" dirty="0"/>
              <a:t> only slows down as they pass through the speed trap, by using two computerised units with  digital cameras place at a fixed distance apart</a:t>
            </a:r>
            <a:endParaRPr lang="en-GB" sz="2000" dirty="0">
              <a:effectLst/>
            </a:endParaRPr>
          </a:p>
        </p:txBody>
      </p:sp>
      <p:sp>
        <p:nvSpPr>
          <p:cNvPr id="59" name="TextBox 58">
            <a:extLst>
              <a:ext uri="{FF2B5EF4-FFF2-40B4-BE49-F238E27FC236}">
                <a16:creationId xmlns:a16="http://schemas.microsoft.com/office/drawing/2014/main" id="{1AD6D7AD-D336-4106-A5F9-02B4837DF4A6}"/>
              </a:ext>
            </a:extLst>
          </p:cNvPr>
          <p:cNvSpPr txBox="1"/>
          <p:nvPr/>
        </p:nvSpPr>
        <p:spPr>
          <a:xfrm>
            <a:off x="293423" y="1544672"/>
            <a:ext cx="3390900" cy="369332"/>
          </a:xfrm>
          <a:prstGeom prst="rect">
            <a:avLst/>
          </a:prstGeom>
          <a:noFill/>
        </p:spPr>
        <p:txBody>
          <a:bodyPr wrap="square" rtlCol="0">
            <a:spAutoFit/>
          </a:bodyPr>
          <a:lstStyle/>
          <a:p>
            <a:pPr algn="ctr"/>
            <a:r>
              <a:rPr lang="en-US" b="1" dirty="0">
                <a:solidFill>
                  <a:srgbClr val="FF0000"/>
                </a:solidFill>
              </a:rPr>
              <a:t>Domain</a:t>
            </a:r>
            <a:endParaRPr lang="en-US" sz="2800" b="1" dirty="0">
              <a:solidFill>
                <a:srgbClr val="FF0000"/>
              </a:solidFill>
            </a:endParaRPr>
          </a:p>
        </p:txBody>
      </p:sp>
      <p:sp>
        <p:nvSpPr>
          <p:cNvPr id="60" name="TextBox 59">
            <a:extLst>
              <a:ext uri="{FF2B5EF4-FFF2-40B4-BE49-F238E27FC236}">
                <a16:creationId xmlns:a16="http://schemas.microsoft.com/office/drawing/2014/main" id="{4E362FFD-3CA5-40C6-89DC-9B94CB54E3E7}"/>
              </a:ext>
            </a:extLst>
          </p:cNvPr>
          <p:cNvSpPr txBox="1"/>
          <p:nvPr/>
        </p:nvSpPr>
        <p:spPr>
          <a:xfrm>
            <a:off x="4115076" y="1702032"/>
            <a:ext cx="3614060" cy="369332"/>
          </a:xfrm>
          <a:prstGeom prst="rect">
            <a:avLst/>
          </a:prstGeom>
          <a:noFill/>
        </p:spPr>
        <p:txBody>
          <a:bodyPr wrap="square" rtlCol="0">
            <a:spAutoFit/>
          </a:bodyPr>
          <a:lstStyle/>
          <a:p>
            <a:r>
              <a:rPr lang="en-US" b="1" dirty="0"/>
              <a:t>                         </a:t>
            </a:r>
            <a:r>
              <a:rPr lang="en-US" b="1" dirty="0">
                <a:solidFill>
                  <a:srgbClr val="FF0000"/>
                </a:solidFill>
              </a:rPr>
              <a:t>Clustering</a:t>
            </a:r>
            <a:endParaRPr lang="en-US" sz="2400" dirty="0">
              <a:solidFill>
                <a:srgbClr val="FF0000"/>
              </a:solidFill>
            </a:endParaRPr>
          </a:p>
        </p:txBody>
      </p:sp>
      <p:sp>
        <p:nvSpPr>
          <p:cNvPr id="61" name="TextBox 60">
            <a:extLst>
              <a:ext uri="{FF2B5EF4-FFF2-40B4-BE49-F238E27FC236}">
                <a16:creationId xmlns:a16="http://schemas.microsoft.com/office/drawing/2014/main" id="{B4A9766D-8724-4A7A-93AD-A2EB11DBF734}"/>
              </a:ext>
            </a:extLst>
          </p:cNvPr>
          <p:cNvSpPr txBox="1"/>
          <p:nvPr/>
        </p:nvSpPr>
        <p:spPr>
          <a:xfrm>
            <a:off x="8683423" y="1769882"/>
            <a:ext cx="3175752" cy="461665"/>
          </a:xfrm>
          <a:prstGeom prst="rect">
            <a:avLst/>
          </a:prstGeom>
          <a:noFill/>
        </p:spPr>
        <p:txBody>
          <a:bodyPr wrap="square" rtlCol="0">
            <a:spAutoFit/>
          </a:bodyPr>
          <a:lstStyle/>
          <a:p>
            <a:r>
              <a:rPr lang="en-US" sz="2400" b="1" dirty="0"/>
              <a:t>     </a:t>
            </a:r>
            <a:r>
              <a:rPr lang="en-US" b="1" dirty="0">
                <a:solidFill>
                  <a:srgbClr val="FF0000"/>
                </a:solidFill>
              </a:rPr>
              <a:t>Manage staff profile</a:t>
            </a:r>
            <a:endParaRPr lang="en-US" sz="2400" dirty="0">
              <a:solidFill>
                <a:srgbClr val="FF0000"/>
              </a:solidFill>
            </a:endParaRPr>
          </a:p>
        </p:txBody>
      </p:sp>
      <p:sp>
        <p:nvSpPr>
          <p:cNvPr id="62" name="TextBox 61">
            <a:extLst>
              <a:ext uri="{FF2B5EF4-FFF2-40B4-BE49-F238E27FC236}">
                <a16:creationId xmlns:a16="http://schemas.microsoft.com/office/drawing/2014/main" id="{55939253-9F93-4B25-B95A-BDB7A2FA53D2}"/>
              </a:ext>
            </a:extLst>
          </p:cNvPr>
          <p:cNvSpPr txBox="1"/>
          <p:nvPr/>
        </p:nvSpPr>
        <p:spPr>
          <a:xfrm>
            <a:off x="600075" y="5334000"/>
            <a:ext cx="1924050" cy="369332"/>
          </a:xfrm>
          <a:prstGeom prst="rect">
            <a:avLst/>
          </a:prstGeom>
          <a:noFill/>
        </p:spPr>
        <p:txBody>
          <a:bodyPr wrap="square" rtlCol="0">
            <a:spAutoFit/>
          </a:bodyPr>
          <a:lstStyle/>
          <a:p>
            <a:pPr algn="ctr"/>
            <a:r>
              <a:rPr lang="en-US" b="1" dirty="0">
                <a:solidFill>
                  <a:srgbClr val="FF0000"/>
                </a:solidFill>
              </a:rPr>
              <a:t>VIDEO CARD</a:t>
            </a:r>
            <a:endParaRPr lang="en-US" sz="2800" dirty="0">
              <a:solidFill>
                <a:srgbClr val="FF0000"/>
              </a:solidFill>
            </a:endParaRPr>
          </a:p>
        </p:txBody>
      </p:sp>
      <p:sp>
        <p:nvSpPr>
          <p:cNvPr id="63" name="TextBox 62">
            <a:extLst>
              <a:ext uri="{FF2B5EF4-FFF2-40B4-BE49-F238E27FC236}">
                <a16:creationId xmlns:a16="http://schemas.microsoft.com/office/drawing/2014/main" id="{511A9D53-D6B5-4990-B4D8-E3247091635D}"/>
              </a:ext>
            </a:extLst>
          </p:cNvPr>
          <p:cNvSpPr txBox="1"/>
          <p:nvPr/>
        </p:nvSpPr>
        <p:spPr>
          <a:xfrm>
            <a:off x="3316224" y="5044827"/>
            <a:ext cx="2598801" cy="461665"/>
          </a:xfrm>
          <a:prstGeom prst="rect">
            <a:avLst/>
          </a:prstGeom>
          <a:noFill/>
        </p:spPr>
        <p:txBody>
          <a:bodyPr wrap="square" rtlCol="0">
            <a:spAutoFit/>
          </a:bodyPr>
          <a:lstStyle/>
          <a:p>
            <a:r>
              <a:rPr lang="en-US" sz="2400" b="1" dirty="0">
                <a:solidFill>
                  <a:srgbClr val="FF0000"/>
                </a:solidFill>
              </a:rPr>
              <a:t>         </a:t>
            </a:r>
            <a:r>
              <a:rPr lang="en-US" b="1" dirty="0">
                <a:solidFill>
                  <a:srgbClr val="FF0000"/>
                </a:solidFill>
              </a:rPr>
              <a:t>Freeware</a:t>
            </a:r>
            <a:endParaRPr lang="en-US" sz="2400" dirty="0">
              <a:solidFill>
                <a:srgbClr val="FF0000"/>
              </a:solidFill>
            </a:endParaRPr>
          </a:p>
        </p:txBody>
      </p:sp>
      <p:sp>
        <p:nvSpPr>
          <p:cNvPr id="64" name="TextBox 63">
            <a:extLst>
              <a:ext uri="{FF2B5EF4-FFF2-40B4-BE49-F238E27FC236}">
                <a16:creationId xmlns:a16="http://schemas.microsoft.com/office/drawing/2014/main" id="{5E980564-C390-44DA-91D0-314841746B52}"/>
              </a:ext>
            </a:extLst>
          </p:cNvPr>
          <p:cNvSpPr txBox="1"/>
          <p:nvPr/>
        </p:nvSpPr>
        <p:spPr>
          <a:xfrm>
            <a:off x="6781800" y="5532892"/>
            <a:ext cx="1990725" cy="369332"/>
          </a:xfrm>
          <a:prstGeom prst="rect">
            <a:avLst/>
          </a:prstGeom>
          <a:noFill/>
        </p:spPr>
        <p:txBody>
          <a:bodyPr wrap="square" rtlCol="0">
            <a:spAutoFit/>
          </a:bodyPr>
          <a:lstStyle/>
          <a:p>
            <a:pPr algn="ctr"/>
            <a:r>
              <a:rPr lang="en-US" b="1" dirty="0">
                <a:solidFill>
                  <a:srgbClr val="FF0000"/>
                </a:solidFill>
              </a:rPr>
              <a:t>Software</a:t>
            </a:r>
            <a:endParaRPr lang="en-US" dirty="0">
              <a:solidFill>
                <a:srgbClr val="FF0000"/>
              </a:solidFill>
            </a:endParaRPr>
          </a:p>
        </p:txBody>
      </p:sp>
      <p:sp>
        <p:nvSpPr>
          <p:cNvPr id="65" name="TextBox 64">
            <a:extLst>
              <a:ext uri="{FF2B5EF4-FFF2-40B4-BE49-F238E27FC236}">
                <a16:creationId xmlns:a16="http://schemas.microsoft.com/office/drawing/2014/main" id="{8C8D512A-87EA-478B-AE82-66290B9634A4}"/>
              </a:ext>
            </a:extLst>
          </p:cNvPr>
          <p:cNvSpPr txBox="1"/>
          <p:nvPr/>
        </p:nvSpPr>
        <p:spPr>
          <a:xfrm>
            <a:off x="10037398" y="5334000"/>
            <a:ext cx="2304288" cy="461665"/>
          </a:xfrm>
          <a:prstGeom prst="rect">
            <a:avLst/>
          </a:prstGeom>
          <a:noFill/>
        </p:spPr>
        <p:txBody>
          <a:bodyPr wrap="square" rtlCol="0">
            <a:spAutoFit/>
          </a:bodyPr>
          <a:lstStyle/>
          <a:p>
            <a:r>
              <a:rPr lang="en-US" sz="2400" b="1" dirty="0"/>
              <a:t>    </a:t>
            </a:r>
            <a:r>
              <a:rPr lang="en-US" b="1" dirty="0">
                <a:solidFill>
                  <a:srgbClr val="FF0000"/>
                </a:solidFill>
              </a:rPr>
              <a:t>Surfing</a:t>
            </a:r>
            <a:endParaRPr lang="en-US" sz="2400" dirty="0">
              <a:solidFill>
                <a:srgbClr val="FF0000"/>
              </a:solidFill>
            </a:endParaRPr>
          </a:p>
        </p:txBody>
      </p:sp>
    </p:spTree>
    <p:extLst>
      <p:ext uri="{BB962C8B-B14F-4D97-AF65-F5344CB8AC3E}">
        <p14:creationId xmlns:p14="http://schemas.microsoft.com/office/powerpoint/2010/main" val="309147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9">
                                            <p:txEl>
                                              <p:pRg st="0" end="0"/>
                                            </p:txEl>
                                          </p:spTgt>
                                        </p:tgtEl>
                                        <p:attrNameLst>
                                          <p:attrName>style.visibility</p:attrName>
                                        </p:attrNameLst>
                                      </p:cBhvr>
                                      <p:to>
                                        <p:strVal val="visible"/>
                                      </p:to>
                                    </p:set>
                                    <p:animEffect transition="in" filter="fade">
                                      <p:cBhvr>
                                        <p:cTn id="15" dur="500"/>
                                        <p:tgtEl>
                                          <p:spTgt spid="5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arn(inVertical)">
                                      <p:cBhvr>
                                        <p:cTn id="20" dur="500"/>
                                        <p:tgtEl>
                                          <p:spTgt spid="3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arn(inVertical)">
                                      <p:cBhvr>
                                        <p:cTn id="23" dur="500"/>
                                        <p:tgtEl>
                                          <p:spTgt spid="5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0">
                                            <p:txEl>
                                              <p:pRg st="0" end="0"/>
                                            </p:txEl>
                                          </p:spTgt>
                                        </p:tgtEl>
                                        <p:attrNameLst>
                                          <p:attrName>style.visibility</p:attrName>
                                        </p:attrNameLst>
                                      </p:cBhvr>
                                      <p:to>
                                        <p:strVal val="visible"/>
                                      </p:to>
                                    </p:set>
                                    <p:animEffect transition="in" filter="barn(inVertical)">
                                      <p:cBhvr>
                                        <p:cTn id="28" dur="500"/>
                                        <p:tgtEl>
                                          <p:spTgt spid="60">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wipe(down)">
                                      <p:cBhvr>
                                        <p:cTn id="33" dur="500"/>
                                        <p:tgtEl>
                                          <p:spTgt spid="53"/>
                                        </p:tgtEl>
                                      </p:cBhvr>
                                    </p:animEffect>
                                  </p:childTnLst>
                                </p:cTn>
                              </p:par>
                              <p:par>
                                <p:cTn id="34" presetID="22" presetClass="entr" presetSubtype="4"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down)">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1">
                                            <p:txEl>
                                              <p:pRg st="0" end="0"/>
                                            </p:txEl>
                                          </p:spTgt>
                                        </p:tgtEl>
                                        <p:attrNameLst>
                                          <p:attrName>style.visibility</p:attrName>
                                        </p:attrNameLst>
                                      </p:cBhvr>
                                      <p:to>
                                        <p:strVal val="visible"/>
                                      </p:to>
                                    </p:set>
                                    <p:animEffect transition="in" filter="wipe(down)">
                                      <p:cBhvr>
                                        <p:cTn id="41" dur="500"/>
                                        <p:tgtEl>
                                          <p:spTgt spid="61">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circle(in)">
                                      <p:cBhvr>
                                        <p:cTn id="46" dur="2000"/>
                                        <p:tgtEl>
                                          <p:spTgt spid="54"/>
                                        </p:tgtEl>
                                      </p:cBhvr>
                                    </p:animEffect>
                                  </p:childTnLst>
                                </p:cTn>
                              </p:par>
                              <p:par>
                                <p:cTn id="47" presetID="6" presetClass="entr" presetSubtype="16"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circle(in)">
                                      <p:cBhvr>
                                        <p:cTn id="49" dur="2000"/>
                                        <p:tgtEl>
                                          <p:spTgt spid="42"/>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nodeType="clickEffect">
                                  <p:stCondLst>
                                    <p:cond delay="0"/>
                                  </p:stCondLst>
                                  <p:childTnLst>
                                    <p:set>
                                      <p:cBhvr>
                                        <p:cTn id="53" dur="1" fill="hold">
                                          <p:stCondLst>
                                            <p:cond delay="0"/>
                                          </p:stCondLst>
                                        </p:cTn>
                                        <p:tgtEl>
                                          <p:spTgt spid="62">
                                            <p:txEl>
                                              <p:pRg st="0" end="0"/>
                                            </p:txEl>
                                          </p:spTgt>
                                        </p:tgtEl>
                                        <p:attrNameLst>
                                          <p:attrName>style.visibility</p:attrName>
                                        </p:attrNameLst>
                                      </p:cBhvr>
                                      <p:to>
                                        <p:strVal val="visible"/>
                                      </p:to>
                                    </p:set>
                                    <p:animEffect transition="in" filter="wheel(1)">
                                      <p:cBhvr>
                                        <p:cTn id="54" dur="2000"/>
                                        <p:tgtEl>
                                          <p:spTgt spid="62">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randombar(horizontal)">
                                      <p:cBhvr>
                                        <p:cTn id="59" dur="500"/>
                                        <p:tgtEl>
                                          <p:spTgt spid="44"/>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randombar(horizontal)">
                                      <p:cBhvr>
                                        <p:cTn id="62" dur="5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63">
                                            <p:txEl>
                                              <p:pRg st="0" end="0"/>
                                            </p:txEl>
                                          </p:spTgt>
                                        </p:tgtEl>
                                        <p:attrNameLst>
                                          <p:attrName>style.visibility</p:attrName>
                                        </p:attrNameLst>
                                      </p:cBhvr>
                                      <p:to>
                                        <p:strVal val="visible"/>
                                      </p:to>
                                    </p:set>
                                    <p:animEffect transition="in" filter="randombar(horizontal)">
                                      <p:cBhvr>
                                        <p:cTn id="67" dur="500"/>
                                        <p:tgtEl>
                                          <p:spTgt spid="6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31" presetClass="entr" presetSubtype="0"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 calcmode="lin" valueType="num">
                                      <p:cBhvr>
                                        <p:cTn id="82" dur="1000" fill="hold"/>
                                        <p:tgtEl>
                                          <p:spTgt spid="58"/>
                                        </p:tgtEl>
                                        <p:attrNameLst>
                                          <p:attrName>ppt_w</p:attrName>
                                        </p:attrNameLst>
                                      </p:cBhvr>
                                      <p:tavLst>
                                        <p:tav tm="0">
                                          <p:val>
                                            <p:fltVal val="0"/>
                                          </p:val>
                                        </p:tav>
                                        <p:tav tm="100000">
                                          <p:val>
                                            <p:strVal val="#ppt_w"/>
                                          </p:val>
                                        </p:tav>
                                      </p:tavLst>
                                    </p:anim>
                                    <p:anim calcmode="lin" valueType="num">
                                      <p:cBhvr>
                                        <p:cTn id="83" dur="1000" fill="hold"/>
                                        <p:tgtEl>
                                          <p:spTgt spid="58"/>
                                        </p:tgtEl>
                                        <p:attrNameLst>
                                          <p:attrName>ppt_h</p:attrName>
                                        </p:attrNameLst>
                                      </p:cBhvr>
                                      <p:tavLst>
                                        <p:tav tm="0">
                                          <p:val>
                                            <p:fltVal val="0"/>
                                          </p:val>
                                        </p:tav>
                                        <p:tav tm="100000">
                                          <p:val>
                                            <p:strVal val="#ppt_h"/>
                                          </p:val>
                                        </p:tav>
                                      </p:tavLst>
                                    </p:anim>
                                    <p:anim calcmode="lin" valueType="num">
                                      <p:cBhvr>
                                        <p:cTn id="84" dur="1000" fill="hold"/>
                                        <p:tgtEl>
                                          <p:spTgt spid="58"/>
                                        </p:tgtEl>
                                        <p:attrNameLst>
                                          <p:attrName>style.rotation</p:attrName>
                                        </p:attrNameLst>
                                      </p:cBhvr>
                                      <p:tavLst>
                                        <p:tav tm="0">
                                          <p:val>
                                            <p:fltVal val="90"/>
                                          </p:val>
                                        </p:tav>
                                        <p:tav tm="100000">
                                          <p:val>
                                            <p:fltVal val="0"/>
                                          </p:val>
                                        </p:tav>
                                      </p:tavLst>
                                    </p:anim>
                                    <p:animEffect transition="in" filter="fade">
                                      <p:cBhvr>
                                        <p:cTn id="85" dur="1000"/>
                                        <p:tgtEl>
                                          <p:spTgt spid="58"/>
                                        </p:tgtEl>
                                      </p:cBhvr>
                                    </p:animEffect>
                                  </p:childTnLst>
                                </p:cTn>
                              </p:par>
                              <p:par>
                                <p:cTn id="86" presetID="31" presetClass="entr" presetSubtype="0" fill="hold" nodeType="withEffect">
                                  <p:stCondLst>
                                    <p:cond delay="0"/>
                                  </p:stCondLst>
                                  <p:childTnLst>
                                    <p:set>
                                      <p:cBhvr>
                                        <p:cTn id="87" dur="1" fill="hold">
                                          <p:stCondLst>
                                            <p:cond delay="0"/>
                                          </p:stCondLst>
                                        </p:cTn>
                                        <p:tgtEl>
                                          <p:spTgt spid="48"/>
                                        </p:tgtEl>
                                        <p:attrNameLst>
                                          <p:attrName>style.visibility</p:attrName>
                                        </p:attrNameLst>
                                      </p:cBhvr>
                                      <p:to>
                                        <p:strVal val="visible"/>
                                      </p:to>
                                    </p:set>
                                    <p:anim calcmode="lin" valueType="num">
                                      <p:cBhvr>
                                        <p:cTn id="88" dur="1000" fill="hold"/>
                                        <p:tgtEl>
                                          <p:spTgt spid="48"/>
                                        </p:tgtEl>
                                        <p:attrNameLst>
                                          <p:attrName>ppt_w</p:attrName>
                                        </p:attrNameLst>
                                      </p:cBhvr>
                                      <p:tavLst>
                                        <p:tav tm="0">
                                          <p:val>
                                            <p:fltVal val="0"/>
                                          </p:val>
                                        </p:tav>
                                        <p:tav tm="100000">
                                          <p:val>
                                            <p:strVal val="#ppt_w"/>
                                          </p:val>
                                        </p:tav>
                                      </p:tavLst>
                                    </p:anim>
                                    <p:anim calcmode="lin" valueType="num">
                                      <p:cBhvr>
                                        <p:cTn id="89" dur="1000" fill="hold"/>
                                        <p:tgtEl>
                                          <p:spTgt spid="48"/>
                                        </p:tgtEl>
                                        <p:attrNameLst>
                                          <p:attrName>ppt_h</p:attrName>
                                        </p:attrNameLst>
                                      </p:cBhvr>
                                      <p:tavLst>
                                        <p:tav tm="0">
                                          <p:val>
                                            <p:fltVal val="0"/>
                                          </p:val>
                                        </p:tav>
                                        <p:tav tm="100000">
                                          <p:val>
                                            <p:strVal val="#ppt_h"/>
                                          </p:val>
                                        </p:tav>
                                      </p:tavLst>
                                    </p:anim>
                                    <p:anim calcmode="lin" valueType="num">
                                      <p:cBhvr>
                                        <p:cTn id="90" dur="1000" fill="hold"/>
                                        <p:tgtEl>
                                          <p:spTgt spid="48"/>
                                        </p:tgtEl>
                                        <p:attrNameLst>
                                          <p:attrName>style.rotation</p:attrName>
                                        </p:attrNameLst>
                                      </p:cBhvr>
                                      <p:tavLst>
                                        <p:tav tm="0">
                                          <p:val>
                                            <p:fltVal val="90"/>
                                          </p:val>
                                        </p:tav>
                                        <p:tav tm="100000">
                                          <p:val>
                                            <p:fltVal val="0"/>
                                          </p:val>
                                        </p:tav>
                                      </p:tavLst>
                                    </p:anim>
                                    <p:animEffect transition="in" filter="fade">
                                      <p:cBhvr>
                                        <p:cTn id="91" dur="1000"/>
                                        <p:tgtEl>
                                          <p:spTgt spid="48"/>
                                        </p:tgtEl>
                                      </p:cBhvr>
                                    </p:animEffect>
                                  </p:childTnLst>
                                </p:cTn>
                              </p:par>
                            </p:childTnLst>
                          </p:cTn>
                        </p:par>
                      </p:childTnLst>
                    </p:cTn>
                  </p:par>
                  <p:par>
                    <p:cTn id="92" fill="hold">
                      <p:stCondLst>
                        <p:cond delay="indefinite"/>
                      </p:stCondLst>
                      <p:childTnLst>
                        <p:par>
                          <p:cTn id="93" fill="hold">
                            <p:stCondLst>
                              <p:cond delay="0"/>
                            </p:stCondLst>
                            <p:childTnLst>
                              <p:par>
                                <p:cTn id="94" presetID="31" presetClass="entr" presetSubtype="0" fill="hold" nodeType="clickEffect">
                                  <p:stCondLst>
                                    <p:cond delay="0"/>
                                  </p:stCondLst>
                                  <p:childTnLst>
                                    <p:set>
                                      <p:cBhvr>
                                        <p:cTn id="95" dur="1" fill="hold">
                                          <p:stCondLst>
                                            <p:cond delay="0"/>
                                          </p:stCondLst>
                                        </p:cTn>
                                        <p:tgtEl>
                                          <p:spTgt spid="65">
                                            <p:txEl>
                                              <p:pRg st="0" end="0"/>
                                            </p:txEl>
                                          </p:spTgt>
                                        </p:tgtEl>
                                        <p:attrNameLst>
                                          <p:attrName>style.visibility</p:attrName>
                                        </p:attrNameLst>
                                      </p:cBhvr>
                                      <p:to>
                                        <p:strVal val="visible"/>
                                      </p:to>
                                    </p:set>
                                    <p:anim calcmode="lin" valueType="num">
                                      <p:cBhvr>
                                        <p:cTn id="96" dur="1000" fill="hold"/>
                                        <p:tgtEl>
                                          <p:spTgt spid="65">
                                            <p:txEl>
                                              <p:pRg st="0" end="0"/>
                                            </p:txEl>
                                          </p:spTgt>
                                        </p:tgtEl>
                                        <p:attrNameLst>
                                          <p:attrName>ppt_w</p:attrName>
                                        </p:attrNameLst>
                                      </p:cBhvr>
                                      <p:tavLst>
                                        <p:tav tm="0">
                                          <p:val>
                                            <p:fltVal val="0"/>
                                          </p:val>
                                        </p:tav>
                                        <p:tav tm="100000">
                                          <p:val>
                                            <p:strVal val="#ppt_w"/>
                                          </p:val>
                                        </p:tav>
                                      </p:tavLst>
                                    </p:anim>
                                    <p:anim calcmode="lin" valueType="num">
                                      <p:cBhvr>
                                        <p:cTn id="97" dur="1000" fill="hold"/>
                                        <p:tgtEl>
                                          <p:spTgt spid="65">
                                            <p:txEl>
                                              <p:pRg st="0" end="0"/>
                                            </p:txEl>
                                          </p:spTgt>
                                        </p:tgtEl>
                                        <p:attrNameLst>
                                          <p:attrName>ppt_h</p:attrName>
                                        </p:attrNameLst>
                                      </p:cBhvr>
                                      <p:tavLst>
                                        <p:tav tm="0">
                                          <p:val>
                                            <p:fltVal val="0"/>
                                          </p:val>
                                        </p:tav>
                                        <p:tav tm="100000">
                                          <p:val>
                                            <p:strVal val="#ppt_h"/>
                                          </p:val>
                                        </p:tav>
                                      </p:tavLst>
                                    </p:anim>
                                    <p:anim calcmode="lin" valueType="num">
                                      <p:cBhvr>
                                        <p:cTn id="98" dur="1000" fill="hold"/>
                                        <p:tgtEl>
                                          <p:spTgt spid="65">
                                            <p:txEl>
                                              <p:pRg st="0" end="0"/>
                                            </p:txEl>
                                          </p:spTgt>
                                        </p:tgtEl>
                                        <p:attrNameLst>
                                          <p:attrName>style.rotation</p:attrName>
                                        </p:attrNameLst>
                                      </p:cBhvr>
                                      <p:tavLst>
                                        <p:tav tm="0">
                                          <p:val>
                                            <p:fltVal val="90"/>
                                          </p:val>
                                        </p:tav>
                                        <p:tav tm="100000">
                                          <p:val>
                                            <p:fltVal val="0"/>
                                          </p:val>
                                        </p:tav>
                                      </p:tavLst>
                                    </p:anim>
                                    <p:animEffect transition="in" filter="fade">
                                      <p:cBhvr>
                                        <p:cTn id="99" dur="1000"/>
                                        <p:tgtEl>
                                          <p:spTgt spid="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54" grpId="0"/>
      <p:bldP spid="56" grpId="0"/>
      <p:bldP spid="57" grpId="0"/>
      <p:bldP spid="58" grpId="0"/>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9557303A-3F79-4BFF-B9EA-AC1A35CA6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1" y="16099"/>
            <a:ext cx="3849624" cy="2907792"/>
          </a:xfrm>
          <a:prstGeom prst="rect">
            <a:avLst/>
          </a:prstGeom>
        </p:spPr>
      </p:pic>
      <p:pic>
        <p:nvPicPr>
          <p:cNvPr id="38" name="Picture 37">
            <a:extLst>
              <a:ext uri="{FF2B5EF4-FFF2-40B4-BE49-F238E27FC236}">
                <a16:creationId xmlns:a16="http://schemas.microsoft.com/office/drawing/2014/main" id="{BB24F461-BAAE-4457-8558-8FCD455C1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430" y="0"/>
            <a:ext cx="4169663" cy="2971798"/>
          </a:xfrm>
          <a:prstGeom prst="rect">
            <a:avLst/>
          </a:prstGeom>
        </p:spPr>
      </p:pic>
      <p:pic>
        <p:nvPicPr>
          <p:cNvPr id="40" name="Picture 39">
            <a:extLst>
              <a:ext uri="{FF2B5EF4-FFF2-40B4-BE49-F238E27FC236}">
                <a16:creationId xmlns:a16="http://schemas.microsoft.com/office/drawing/2014/main" id="{BA024421-107D-4F0C-8161-4CFE2D1EAB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6469" y="-26421"/>
            <a:ext cx="4205531" cy="2971798"/>
          </a:xfrm>
          <a:prstGeom prst="rect">
            <a:avLst/>
          </a:prstGeom>
        </p:spPr>
      </p:pic>
      <p:pic>
        <p:nvPicPr>
          <p:cNvPr id="42" name="Picture 41">
            <a:extLst>
              <a:ext uri="{FF2B5EF4-FFF2-40B4-BE49-F238E27FC236}">
                <a16:creationId xmlns:a16="http://schemas.microsoft.com/office/drawing/2014/main" id="{457522F9-83C3-44D1-BBB0-A37183B7A0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2971799"/>
            <a:ext cx="3118103" cy="3712465"/>
          </a:xfrm>
          <a:prstGeom prst="rect">
            <a:avLst/>
          </a:prstGeom>
        </p:spPr>
      </p:pic>
      <p:pic>
        <p:nvPicPr>
          <p:cNvPr id="44" name="Picture 43">
            <a:extLst>
              <a:ext uri="{FF2B5EF4-FFF2-40B4-BE49-F238E27FC236}">
                <a16:creationId xmlns:a16="http://schemas.microsoft.com/office/drawing/2014/main" id="{42BB2FDB-80AA-4666-8502-9CCF1BD106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8772" y="3089738"/>
            <a:ext cx="2999232" cy="3712465"/>
          </a:xfrm>
          <a:prstGeom prst="rect">
            <a:avLst/>
          </a:prstGeom>
        </p:spPr>
      </p:pic>
      <p:pic>
        <p:nvPicPr>
          <p:cNvPr id="46" name="Picture 45">
            <a:extLst>
              <a:ext uri="{FF2B5EF4-FFF2-40B4-BE49-F238E27FC236}">
                <a16:creationId xmlns:a16="http://schemas.microsoft.com/office/drawing/2014/main" id="{F124641C-614B-4234-A959-DA15663AC6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0780" y="3105835"/>
            <a:ext cx="2999233" cy="3712465"/>
          </a:xfrm>
          <a:prstGeom prst="rect">
            <a:avLst/>
          </a:prstGeom>
        </p:spPr>
      </p:pic>
      <p:pic>
        <p:nvPicPr>
          <p:cNvPr id="48" name="Picture 47">
            <a:extLst>
              <a:ext uri="{FF2B5EF4-FFF2-40B4-BE49-F238E27FC236}">
                <a16:creationId xmlns:a16="http://schemas.microsoft.com/office/drawing/2014/main" id="{46816D1E-61D2-47BD-B124-439DD3C638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0012" y="2923891"/>
            <a:ext cx="2951988" cy="3934109"/>
          </a:xfrm>
          <a:prstGeom prst="rect">
            <a:avLst/>
          </a:prstGeom>
        </p:spPr>
      </p:pic>
      <p:sp>
        <p:nvSpPr>
          <p:cNvPr id="50" name="TextBox 49">
            <a:extLst>
              <a:ext uri="{FF2B5EF4-FFF2-40B4-BE49-F238E27FC236}">
                <a16:creationId xmlns:a16="http://schemas.microsoft.com/office/drawing/2014/main" id="{3C53F071-FE92-4855-B35E-57E7AF2005C1}"/>
              </a:ext>
            </a:extLst>
          </p:cNvPr>
          <p:cNvSpPr txBox="1"/>
          <p:nvPr/>
        </p:nvSpPr>
        <p:spPr>
          <a:xfrm>
            <a:off x="-65151" y="314325"/>
            <a:ext cx="3954399" cy="2031325"/>
          </a:xfrm>
          <a:prstGeom prst="rect">
            <a:avLst/>
          </a:prstGeom>
          <a:noFill/>
        </p:spPr>
        <p:txBody>
          <a:bodyPr wrap="square" rtlCol="0">
            <a:spAutoFit/>
          </a:bodyPr>
          <a:lstStyle/>
          <a:p>
            <a:pPr algn="ctr"/>
            <a:r>
              <a:rPr lang="en-GB" dirty="0"/>
              <a:t>       Hypertext Transport </a:t>
            </a:r>
          </a:p>
          <a:p>
            <a:pPr algn="ctr"/>
            <a:r>
              <a:rPr lang="en-GB" dirty="0"/>
              <a:t>     Protocol sets the rules by which    </a:t>
            </a:r>
          </a:p>
          <a:p>
            <a:pPr algn="ctr"/>
            <a:r>
              <a:rPr lang="en-GB" dirty="0"/>
              <a:t>   World Wide Web browsers and servers communicate. Used to transfer information from web servers to browsers</a:t>
            </a:r>
            <a:endParaRPr lang="en-GB" sz="2000" dirty="0">
              <a:effectLst/>
            </a:endParaRPr>
          </a:p>
          <a:p>
            <a:endParaRPr lang="en-US" dirty="0"/>
          </a:p>
        </p:txBody>
      </p:sp>
      <p:sp>
        <p:nvSpPr>
          <p:cNvPr id="52" name="TextBox 51">
            <a:extLst>
              <a:ext uri="{FF2B5EF4-FFF2-40B4-BE49-F238E27FC236}">
                <a16:creationId xmlns:a16="http://schemas.microsoft.com/office/drawing/2014/main" id="{EAD76678-2A0E-42B0-AEAD-C16024FFA034}"/>
              </a:ext>
            </a:extLst>
          </p:cNvPr>
          <p:cNvSpPr txBox="1"/>
          <p:nvPr/>
        </p:nvSpPr>
        <p:spPr>
          <a:xfrm>
            <a:off x="3873495" y="683657"/>
            <a:ext cx="4097221" cy="923330"/>
          </a:xfrm>
          <a:prstGeom prst="rect">
            <a:avLst/>
          </a:prstGeom>
          <a:noFill/>
        </p:spPr>
        <p:txBody>
          <a:bodyPr wrap="square" rtlCol="0">
            <a:spAutoFit/>
          </a:bodyPr>
          <a:lstStyle/>
          <a:p>
            <a:pPr algn="ctr"/>
            <a:r>
              <a:rPr lang="en-GB" dirty="0"/>
              <a:t>generate such optimal trees have been devised, such as ID3/4/5, CLS, ASSISTANT, and CART</a:t>
            </a:r>
            <a:endParaRPr lang="en-US" dirty="0"/>
          </a:p>
        </p:txBody>
      </p:sp>
      <p:sp>
        <p:nvSpPr>
          <p:cNvPr id="53" name="TextBox 52">
            <a:extLst>
              <a:ext uri="{FF2B5EF4-FFF2-40B4-BE49-F238E27FC236}">
                <a16:creationId xmlns:a16="http://schemas.microsoft.com/office/drawing/2014/main" id="{91857E3A-2E86-4772-A7AC-0E2043584CF2}"/>
              </a:ext>
            </a:extLst>
          </p:cNvPr>
          <p:cNvSpPr txBox="1"/>
          <p:nvPr/>
        </p:nvSpPr>
        <p:spPr>
          <a:xfrm>
            <a:off x="8074966" y="314325"/>
            <a:ext cx="4028535" cy="1477328"/>
          </a:xfrm>
          <a:prstGeom prst="rect">
            <a:avLst/>
          </a:prstGeom>
          <a:noFill/>
        </p:spPr>
        <p:txBody>
          <a:bodyPr wrap="square" rtlCol="0">
            <a:spAutoFit/>
          </a:bodyPr>
          <a:lstStyle/>
          <a:p>
            <a:pPr algn="ctr"/>
            <a:r>
              <a:rPr lang="en-GB" dirty="0"/>
              <a:t>  Communication over a distance between three or more people where video and audio is transmitted in near real-time.</a:t>
            </a:r>
            <a:endParaRPr lang="en-GB" b="1" dirty="0"/>
          </a:p>
          <a:p>
            <a:pPr algn="ctr"/>
            <a:endParaRPr lang="en-US" dirty="0"/>
          </a:p>
        </p:txBody>
      </p:sp>
      <p:sp>
        <p:nvSpPr>
          <p:cNvPr id="54" name="TextBox 53">
            <a:extLst>
              <a:ext uri="{FF2B5EF4-FFF2-40B4-BE49-F238E27FC236}">
                <a16:creationId xmlns:a16="http://schemas.microsoft.com/office/drawing/2014/main" id="{D026C421-6765-4C5C-949C-B2F7CE690490}"/>
              </a:ext>
            </a:extLst>
          </p:cNvPr>
          <p:cNvSpPr txBox="1"/>
          <p:nvPr/>
        </p:nvSpPr>
        <p:spPr>
          <a:xfrm>
            <a:off x="72010" y="3717010"/>
            <a:ext cx="2943225" cy="1200329"/>
          </a:xfrm>
          <a:prstGeom prst="rect">
            <a:avLst/>
          </a:prstGeom>
          <a:noFill/>
        </p:spPr>
        <p:txBody>
          <a:bodyPr wrap="square" rtlCol="0">
            <a:spAutoFit/>
          </a:bodyPr>
          <a:lstStyle/>
          <a:p>
            <a:pPr algn="ctr" fontAlgn="base"/>
            <a:r>
              <a:rPr lang="en-GB" dirty="0"/>
              <a:t>      To send or convey a coded or noncoded message from a source to a destination. </a:t>
            </a:r>
            <a:endParaRPr lang="en-US" dirty="0"/>
          </a:p>
        </p:txBody>
      </p:sp>
      <p:sp>
        <p:nvSpPr>
          <p:cNvPr id="56" name="TextBox 55">
            <a:extLst>
              <a:ext uri="{FF2B5EF4-FFF2-40B4-BE49-F238E27FC236}">
                <a16:creationId xmlns:a16="http://schemas.microsoft.com/office/drawing/2014/main" id="{59AEA43C-654D-4C72-AEC0-8D417AEE18B2}"/>
              </a:ext>
            </a:extLst>
          </p:cNvPr>
          <p:cNvSpPr txBox="1"/>
          <p:nvPr/>
        </p:nvSpPr>
        <p:spPr>
          <a:xfrm>
            <a:off x="2990758" y="3717010"/>
            <a:ext cx="2947798" cy="1754326"/>
          </a:xfrm>
          <a:prstGeom prst="rect">
            <a:avLst/>
          </a:prstGeom>
          <a:noFill/>
        </p:spPr>
        <p:txBody>
          <a:bodyPr wrap="square" rtlCol="0">
            <a:spAutoFit/>
          </a:bodyPr>
          <a:lstStyle/>
          <a:p>
            <a:pPr algn="ctr"/>
            <a:r>
              <a:rPr lang="en-GB" dirty="0"/>
              <a:t>             Using all or a portion of the information from the output of a system to regulate or</a:t>
            </a:r>
            <a:r>
              <a:rPr lang="en-GB" b="1" dirty="0"/>
              <a:t> </a:t>
            </a:r>
            <a:r>
              <a:rPr lang="en-GB" dirty="0"/>
              <a:t>control the processes or inputs in order to modify the output.</a:t>
            </a:r>
            <a:endParaRPr lang="en-GB" sz="2000" dirty="0">
              <a:effectLst/>
            </a:endParaRPr>
          </a:p>
        </p:txBody>
      </p:sp>
      <p:sp>
        <p:nvSpPr>
          <p:cNvPr id="57" name="TextBox 56">
            <a:extLst>
              <a:ext uri="{FF2B5EF4-FFF2-40B4-BE49-F238E27FC236}">
                <a16:creationId xmlns:a16="http://schemas.microsoft.com/office/drawing/2014/main" id="{1B0518A4-A240-497B-9A27-726C54988133}"/>
              </a:ext>
            </a:extLst>
          </p:cNvPr>
          <p:cNvSpPr txBox="1"/>
          <p:nvPr/>
        </p:nvSpPr>
        <p:spPr>
          <a:xfrm>
            <a:off x="6428973" y="3571885"/>
            <a:ext cx="2600325" cy="1785104"/>
          </a:xfrm>
          <a:prstGeom prst="rect">
            <a:avLst/>
          </a:prstGeom>
          <a:noFill/>
        </p:spPr>
        <p:txBody>
          <a:bodyPr wrap="square" rtlCol="0">
            <a:spAutoFit/>
          </a:bodyPr>
          <a:lstStyle/>
          <a:p>
            <a:pPr algn="ctr"/>
            <a:r>
              <a:rPr lang="en-GB" sz="2000" dirty="0"/>
              <a:t>  </a:t>
            </a:r>
            <a:r>
              <a:rPr lang="en-GB" dirty="0"/>
              <a:t>what is a general, reusable solution to a commonly occurring problem within a given context in software design</a:t>
            </a:r>
            <a:endParaRPr lang="en-US" sz="2000" dirty="0"/>
          </a:p>
        </p:txBody>
      </p:sp>
      <p:sp>
        <p:nvSpPr>
          <p:cNvPr id="58" name="TextBox 57">
            <a:extLst>
              <a:ext uri="{FF2B5EF4-FFF2-40B4-BE49-F238E27FC236}">
                <a16:creationId xmlns:a16="http://schemas.microsoft.com/office/drawing/2014/main" id="{E71FF316-4CF4-4483-B602-827BE9F36B07}"/>
              </a:ext>
            </a:extLst>
          </p:cNvPr>
          <p:cNvSpPr txBox="1"/>
          <p:nvPr/>
        </p:nvSpPr>
        <p:spPr>
          <a:xfrm>
            <a:off x="9353550" y="3105835"/>
            <a:ext cx="2749951" cy="2308324"/>
          </a:xfrm>
          <a:prstGeom prst="rect">
            <a:avLst/>
          </a:prstGeom>
          <a:noFill/>
        </p:spPr>
        <p:txBody>
          <a:bodyPr wrap="square" rtlCol="0">
            <a:spAutoFit/>
          </a:bodyPr>
          <a:lstStyle/>
          <a:p>
            <a:pPr algn="ctr"/>
            <a:r>
              <a:rPr lang="en-GB" dirty="0"/>
              <a:t>  a computer  </a:t>
            </a:r>
          </a:p>
          <a:p>
            <a:pPr algn="ctr"/>
            <a:r>
              <a:rPr lang="en-GB" dirty="0"/>
              <a:t> program that allows names and addresses to </a:t>
            </a:r>
          </a:p>
          <a:p>
            <a:pPr algn="ctr"/>
            <a:r>
              <a:rPr lang="en-GB" dirty="0"/>
              <a:t>be automatically added to letters and envelopes, so that letters with the same contents can be sent to many different people.</a:t>
            </a:r>
            <a:endParaRPr lang="en-US" sz="2000" dirty="0"/>
          </a:p>
        </p:txBody>
      </p:sp>
      <p:sp>
        <p:nvSpPr>
          <p:cNvPr id="59" name="TextBox 58">
            <a:extLst>
              <a:ext uri="{FF2B5EF4-FFF2-40B4-BE49-F238E27FC236}">
                <a16:creationId xmlns:a16="http://schemas.microsoft.com/office/drawing/2014/main" id="{1AD6D7AD-D336-4106-A5F9-02B4837DF4A6}"/>
              </a:ext>
            </a:extLst>
          </p:cNvPr>
          <p:cNvSpPr txBox="1"/>
          <p:nvPr/>
        </p:nvSpPr>
        <p:spPr>
          <a:xfrm>
            <a:off x="293423" y="1990412"/>
            <a:ext cx="3390900" cy="369332"/>
          </a:xfrm>
          <a:prstGeom prst="rect">
            <a:avLst/>
          </a:prstGeom>
          <a:noFill/>
        </p:spPr>
        <p:txBody>
          <a:bodyPr wrap="square" rtlCol="0">
            <a:spAutoFit/>
          </a:bodyPr>
          <a:lstStyle/>
          <a:p>
            <a:pPr algn="ctr"/>
            <a:r>
              <a:rPr lang="en-US" b="1" dirty="0">
                <a:solidFill>
                  <a:srgbClr val="FF0000"/>
                </a:solidFill>
              </a:rPr>
              <a:t>HTTP</a:t>
            </a:r>
            <a:endParaRPr lang="en-US" sz="2800" b="1" dirty="0">
              <a:solidFill>
                <a:srgbClr val="FF0000"/>
              </a:solidFill>
            </a:endParaRPr>
          </a:p>
        </p:txBody>
      </p:sp>
      <p:sp>
        <p:nvSpPr>
          <p:cNvPr id="60" name="TextBox 59">
            <a:extLst>
              <a:ext uri="{FF2B5EF4-FFF2-40B4-BE49-F238E27FC236}">
                <a16:creationId xmlns:a16="http://schemas.microsoft.com/office/drawing/2014/main" id="{4E362FFD-3CA5-40C6-89DC-9B94CB54E3E7}"/>
              </a:ext>
            </a:extLst>
          </p:cNvPr>
          <p:cNvSpPr txBox="1"/>
          <p:nvPr/>
        </p:nvSpPr>
        <p:spPr>
          <a:xfrm>
            <a:off x="4115076" y="1702032"/>
            <a:ext cx="3614060" cy="369332"/>
          </a:xfrm>
          <a:prstGeom prst="rect">
            <a:avLst/>
          </a:prstGeom>
          <a:noFill/>
        </p:spPr>
        <p:txBody>
          <a:bodyPr wrap="square" rtlCol="0">
            <a:spAutoFit/>
          </a:bodyPr>
          <a:lstStyle/>
          <a:p>
            <a:r>
              <a:rPr lang="en-US" b="1" dirty="0"/>
              <a:t>                 </a:t>
            </a:r>
            <a:r>
              <a:rPr lang="en-US" b="1" dirty="0" err="1">
                <a:solidFill>
                  <a:srgbClr val="FF0000"/>
                </a:solidFill>
              </a:rPr>
              <a:t>Decitions</a:t>
            </a:r>
            <a:r>
              <a:rPr lang="en-US" b="1" dirty="0">
                <a:solidFill>
                  <a:srgbClr val="FF0000"/>
                </a:solidFill>
              </a:rPr>
              <a:t> trees</a:t>
            </a:r>
            <a:endParaRPr lang="en-US" sz="2400" dirty="0">
              <a:solidFill>
                <a:srgbClr val="FF0000"/>
              </a:solidFill>
            </a:endParaRPr>
          </a:p>
        </p:txBody>
      </p:sp>
      <p:sp>
        <p:nvSpPr>
          <p:cNvPr id="61" name="TextBox 60">
            <a:extLst>
              <a:ext uri="{FF2B5EF4-FFF2-40B4-BE49-F238E27FC236}">
                <a16:creationId xmlns:a16="http://schemas.microsoft.com/office/drawing/2014/main" id="{B4A9766D-8724-4A7A-93AD-A2EB11DBF734}"/>
              </a:ext>
            </a:extLst>
          </p:cNvPr>
          <p:cNvSpPr txBox="1"/>
          <p:nvPr/>
        </p:nvSpPr>
        <p:spPr>
          <a:xfrm>
            <a:off x="8867748" y="1526085"/>
            <a:ext cx="3175752" cy="461665"/>
          </a:xfrm>
          <a:prstGeom prst="rect">
            <a:avLst/>
          </a:prstGeom>
          <a:noFill/>
        </p:spPr>
        <p:txBody>
          <a:bodyPr wrap="square" rtlCol="0">
            <a:spAutoFit/>
          </a:bodyPr>
          <a:lstStyle/>
          <a:p>
            <a:r>
              <a:rPr lang="en-US" sz="2400" b="1" dirty="0"/>
              <a:t>     </a:t>
            </a:r>
            <a:r>
              <a:rPr lang="en-US" b="1" dirty="0">
                <a:solidFill>
                  <a:srgbClr val="FF0000"/>
                </a:solidFill>
              </a:rPr>
              <a:t>Video conference</a:t>
            </a:r>
            <a:endParaRPr lang="en-US" sz="2400" dirty="0">
              <a:solidFill>
                <a:srgbClr val="FF0000"/>
              </a:solidFill>
            </a:endParaRPr>
          </a:p>
        </p:txBody>
      </p:sp>
      <p:sp>
        <p:nvSpPr>
          <p:cNvPr id="62" name="TextBox 61">
            <a:extLst>
              <a:ext uri="{FF2B5EF4-FFF2-40B4-BE49-F238E27FC236}">
                <a16:creationId xmlns:a16="http://schemas.microsoft.com/office/drawing/2014/main" id="{55939253-9F93-4B25-B95A-BDB7A2FA53D2}"/>
              </a:ext>
            </a:extLst>
          </p:cNvPr>
          <p:cNvSpPr txBox="1"/>
          <p:nvPr/>
        </p:nvSpPr>
        <p:spPr>
          <a:xfrm>
            <a:off x="600075" y="5334000"/>
            <a:ext cx="1924050" cy="369332"/>
          </a:xfrm>
          <a:prstGeom prst="rect">
            <a:avLst/>
          </a:prstGeom>
          <a:noFill/>
        </p:spPr>
        <p:txBody>
          <a:bodyPr wrap="square" rtlCol="0">
            <a:spAutoFit/>
          </a:bodyPr>
          <a:lstStyle/>
          <a:p>
            <a:pPr algn="ctr"/>
            <a:r>
              <a:rPr lang="en-US" b="1" dirty="0">
                <a:solidFill>
                  <a:srgbClr val="FF0000"/>
                </a:solidFill>
              </a:rPr>
              <a:t>TRANSMIT</a:t>
            </a:r>
            <a:endParaRPr lang="en-US" sz="2800" dirty="0">
              <a:solidFill>
                <a:srgbClr val="FF0000"/>
              </a:solidFill>
            </a:endParaRPr>
          </a:p>
        </p:txBody>
      </p:sp>
      <p:sp>
        <p:nvSpPr>
          <p:cNvPr id="63" name="TextBox 62">
            <a:extLst>
              <a:ext uri="{FF2B5EF4-FFF2-40B4-BE49-F238E27FC236}">
                <a16:creationId xmlns:a16="http://schemas.microsoft.com/office/drawing/2014/main" id="{511A9D53-D6B5-4990-B4D8-E3247091635D}"/>
              </a:ext>
            </a:extLst>
          </p:cNvPr>
          <p:cNvSpPr txBox="1"/>
          <p:nvPr/>
        </p:nvSpPr>
        <p:spPr>
          <a:xfrm>
            <a:off x="3385376" y="5547403"/>
            <a:ext cx="2598801" cy="461665"/>
          </a:xfrm>
          <a:prstGeom prst="rect">
            <a:avLst/>
          </a:prstGeom>
          <a:noFill/>
        </p:spPr>
        <p:txBody>
          <a:bodyPr wrap="square" rtlCol="0">
            <a:spAutoFit/>
          </a:bodyPr>
          <a:lstStyle/>
          <a:p>
            <a:r>
              <a:rPr lang="en-US" sz="2400" b="1" dirty="0"/>
              <a:t>         </a:t>
            </a:r>
            <a:r>
              <a:rPr lang="en-US" b="1" dirty="0">
                <a:solidFill>
                  <a:srgbClr val="FF0000"/>
                </a:solidFill>
              </a:rPr>
              <a:t>FEEDBACK</a:t>
            </a:r>
            <a:endParaRPr lang="en-US" sz="2400" dirty="0">
              <a:solidFill>
                <a:srgbClr val="FF0000"/>
              </a:solidFill>
            </a:endParaRPr>
          </a:p>
        </p:txBody>
      </p:sp>
      <p:sp>
        <p:nvSpPr>
          <p:cNvPr id="64" name="TextBox 63">
            <a:extLst>
              <a:ext uri="{FF2B5EF4-FFF2-40B4-BE49-F238E27FC236}">
                <a16:creationId xmlns:a16="http://schemas.microsoft.com/office/drawing/2014/main" id="{5E980564-C390-44DA-91D0-314841746B52}"/>
              </a:ext>
            </a:extLst>
          </p:cNvPr>
          <p:cNvSpPr txBox="1"/>
          <p:nvPr/>
        </p:nvSpPr>
        <p:spPr>
          <a:xfrm>
            <a:off x="6745033" y="5301049"/>
            <a:ext cx="1990725" cy="646331"/>
          </a:xfrm>
          <a:prstGeom prst="rect">
            <a:avLst/>
          </a:prstGeom>
          <a:noFill/>
        </p:spPr>
        <p:txBody>
          <a:bodyPr wrap="square" rtlCol="0">
            <a:spAutoFit/>
          </a:bodyPr>
          <a:lstStyle/>
          <a:p>
            <a:pPr algn="ctr"/>
            <a:r>
              <a:rPr lang="en-US" b="1" dirty="0">
                <a:solidFill>
                  <a:srgbClr val="FF0000"/>
                </a:solidFill>
              </a:rPr>
              <a:t>Software design pattern</a:t>
            </a:r>
            <a:endParaRPr lang="en-US" sz="2400" dirty="0">
              <a:solidFill>
                <a:srgbClr val="FF0000"/>
              </a:solidFill>
            </a:endParaRPr>
          </a:p>
        </p:txBody>
      </p:sp>
      <p:sp>
        <p:nvSpPr>
          <p:cNvPr id="65" name="TextBox 64">
            <a:extLst>
              <a:ext uri="{FF2B5EF4-FFF2-40B4-BE49-F238E27FC236}">
                <a16:creationId xmlns:a16="http://schemas.microsoft.com/office/drawing/2014/main" id="{8C8D512A-87EA-478B-AE82-66290B9634A4}"/>
              </a:ext>
            </a:extLst>
          </p:cNvPr>
          <p:cNvSpPr txBox="1"/>
          <p:nvPr/>
        </p:nvSpPr>
        <p:spPr>
          <a:xfrm>
            <a:off x="9887713" y="5423037"/>
            <a:ext cx="2304288" cy="461665"/>
          </a:xfrm>
          <a:prstGeom prst="rect">
            <a:avLst/>
          </a:prstGeom>
          <a:noFill/>
        </p:spPr>
        <p:txBody>
          <a:bodyPr wrap="square" rtlCol="0">
            <a:spAutoFit/>
          </a:bodyPr>
          <a:lstStyle/>
          <a:p>
            <a:r>
              <a:rPr lang="en-US" sz="2400" b="1" dirty="0"/>
              <a:t>    </a:t>
            </a:r>
            <a:r>
              <a:rPr lang="en-US" b="1" dirty="0">
                <a:solidFill>
                  <a:srgbClr val="FF0000"/>
                </a:solidFill>
              </a:rPr>
              <a:t>Mail merge</a:t>
            </a:r>
            <a:endParaRPr lang="en-US" sz="2400" dirty="0">
              <a:solidFill>
                <a:srgbClr val="FF0000"/>
              </a:solidFill>
            </a:endParaRPr>
          </a:p>
        </p:txBody>
      </p:sp>
    </p:spTree>
    <p:extLst>
      <p:ext uri="{BB962C8B-B14F-4D97-AF65-F5344CB8AC3E}">
        <p14:creationId xmlns:p14="http://schemas.microsoft.com/office/powerpoint/2010/main" val="174572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par>
                                <p:cTn id="18" presetID="10" presetClass="entr" presetSubtype="0"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0">
                                            <p:txEl>
                                              <p:pRg st="0" end="0"/>
                                            </p:txEl>
                                          </p:spTgt>
                                        </p:tgtEl>
                                        <p:attrNameLst>
                                          <p:attrName>style.visibility</p:attrName>
                                        </p:attrNameLst>
                                      </p:cBhvr>
                                      <p:to>
                                        <p:strVal val="visible"/>
                                      </p:to>
                                    </p:set>
                                    <p:animEffect transition="in" filter="fade">
                                      <p:cBhvr>
                                        <p:cTn id="25" dur="500"/>
                                        <p:tgtEl>
                                          <p:spTgt spid="60">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1000"/>
                                        <p:tgtEl>
                                          <p:spTgt spid="53"/>
                                        </p:tgtEl>
                                      </p:cBhvr>
                                    </p:animEffect>
                                    <p:anim calcmode="lin" valueType="num">
                                      <p:cBhvr>
                                        <p:cTn id="31" dur="1000" fill="hold"/>
                                        <p:tgtEl>
                                          <p:spTgt spid="53"/>
                                        </p:tgtEl>
                                        <p:attrNameLst>
                                          <p:attrName>ppt_x</p:attrName>
                                        </p:attrNameLst>
                                      </p:cBhvr>
                                      <p:tavLst>
                                        <p:tav tm="0">
                                          <p:val>
                                            <p:strVal val="#ppt_x"/>
                                          </p:val>
                                        </p:tav>
                                        <p:tav tm="100000">
                                          <p:val>
                                            <p:strVal val="#ppt_x"/>
                                          </p:val>
                                        </p:tav>
                                      </p:tavLst>
                                    </p:anim>
                                    <p:anim calcmode="lin" valueType="num">
                                      <p:cBhvr>
                                        <p:cTn id="32" dur="1000" fill="hold"/>
                                        <p:tgtEl>
                                          <p:spTgt spid="53"/>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1000"/>
                                        <p:tgtEl>
                                          <p:spTgt spid="40"/>
                                        </p:tgtEl>
                                      </p:cBhvr>
                                    </p:animEffect>
                                    <p:anim calcmode="lin" valueType="num">
                                      <p:cBhvr>
                                        <p:cTn id="36" dur="1000" fill="hold"/>
                                        <p:tgtEl>
                                          <p:spTgt spid="40"/>
                                        </p:tgtEl>
                                        <p:attrNameLst>
                                          <p:attrName>ppt_x</p:attrName>
                                        </p:attrNameLst>
                                      </p:cBhvr>
                                      <p:tavLst>
                                        <p:tav tm="0">
                                          <p:val>
                                            <p:strVal val="#ppt_x"/>
                                          </p:val>
                                        </p:tav>
                                        <p:tav tm="100000">
                                          <p:val>
                                            <p:strVal val="#ppt_x"/>
                                          </p:val>
                                        </p:tav>
                                      </p:tavLst>
                                    </p:anim>
                                    <p:anim calcmode="lin" valueType="num">
                                      <p:cBhvr>
                                        <p:cTn id="3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1">
                                            <p:txEl>
                                              <p:pRg st="0" end="0"/>
                                            </p:txEl>
                                          </p:spTgt>
                                        </p:tgtEl>
                                        <p:attrNameLst>
                                          <p:attrName>style.visibility</p:attrName>
                                        </p:attrNameLst>
                                      </p:cBhvr>
                                      <p:to>
                                        <p:strVal val="visible"/>
                                      </p:to>
                                    </p:set>
                                    <p:animEffect transition="in" filter="fade">
                                      <p:cBhvr>
                                        <p:cTn id="42" dur="1000"/>
                                        <p:tgtEl>
                                          <p:spTgt spid="61">
                                            <p:txEl>
                                              <p:pRg st="0" end="0"/>
                                            </p:txEl>
                                          </p:spTgt>
                                        </p:tgtEl>
                                      </p:cBhvr>
                                    </p:animEffect>
                                    <p:anim calcmode="lin" valueType="num">
                                      <p:cBhvr>
                                        <p:cTn id="43" dur="1000" fill="hold"/>
                                        <p:tgtEl>
                                          <p:spTgt spid="61">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down)">
                                      <p:cBhvr>
                                        <p:cTn id="49" dur="500"/>
                                        <p:tgtEl>
                                          <p:spTgt spid="54"/>
                                        </p:tgtEl>
                                      </p:cBhvr>
                                    </p:animEffect>
                                  </p:childTnLst>
                                </p:cTn>
                              </p:par>
                              <p:par>
                                <p:cTn id="50" presetID="22" presetClass="entr" presetSubtype="4"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down)">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2">
                                            <p:txEl>
                                              <p:pRg st="0" end="0"/>
                                            </p:txEl>
                                          </p:spTgt>
                                        </p:tgtEl>
                                        <p:attrNameLst>
                                          <p:attrName>style.visibility</p:attrName>
                                        </p:attrNameLst>
                                      </p:cBhvr>
                                      <p:to>
                                        <p:strVal val="visible"/>
                                      </p:to>
                                    </p:set>
                                    <p:animEffect transition="in" filter="wipe(down)">
                                      <p:cBhvr>
                                        <p:cTn id="57" dur="500"/>
                                        <p:tgtEl>
                                          <p:spTgt spid="6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heel(1)">
                                      <p:cBhvr>
                                        <p:cTn id="62" dur="2000"/>
                                        <p:tgtEl>
                                          <p:spTgt spid="56"/>
                                        </p:tgtEl>
                                      </p:cBhvr>
                                    </p:animEffect>
                                  </p:childTnLst>
                                </p:cTn>
                              </p:par>
                              <p:par>
                                <p:cTn id="63" presetID="21" presetClass="entr" presetSubtype="1"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wheel(1)">
                                      <p:cBhvr>
                                        <p:cTn id="65" dur="2000"/>
                                        <p:tgtEl>
                                          <p:spTgt spid="44"/>
                                        </p:tgtEl>
                                      </p:cBhvr>
                                    </p:animEffect>
                                  </p:childTnLst>
                                </p:cTn>
                              </p:par>
                            </p:childTnLst>
                          </p:cTn>
                        </p:par>
                      </p:childTnLst>
                    </p:cTn>
                  </p:par>
                  <p:par>
                    <p:cTn id="66" fill="hold">
                      <p:stCondLst>
                        <p:cond delay="indefinite"/>
                      </p:stCondLst>
                      <p:childTnLst>
                        <p:par>
                          <p:cTn id="67" fill="hold">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wheel(1)">
                                      <p:cBhvr>
                                        <p:cTn id="70" dur="2000"/>
                                        <p:tgtEl>
                                          <p:spTgt spid="63"/>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randombar(horizontal)">
                                      <p:cBhvr>
                                        <p:cTn id="75" dur="500"/>
                                        <p:tgtEl>
                                          <p:spTgt spid="57"/>
                                        </p:tgtEl>
                                      </p:cBhvr>
                                    </p:animEffect>
                                  </p:childTnLst>
                                </p:cTn>
                              </p:par>
                              <p:par>
                                <p:cTn id="76" presetID="14" presetClass="entr" presetSubtype="10" fill="hold" nodeType="withEffect">
                                  <p:stCondLst>
                                    <p:cond delay="0"/>
                                  </p:stCondLst>
                                  <p:childTnLst>
                                    <p:set>
                                      <p:cBhvr>
                                        <p:cTn id="77" dur="1" fill="hold">
                                          <p:stCondLst>
                                            <p:cond delay="0"/>
                                          </p:stCondLst>
                                        </p:cTn>
                                        <p:tgtEl>
                                          <p:spTgt spid="46"/>
                                        </p:tgtEl>
                                        <p:attrNameLst>
                                          <p:attrName>style.visibility</p:attrName>
                                        </p:attrNameLst>
                                      </p:cBhvr>
                                      <p:to>
                                        <p:strVal val="visible"/>
                                      </p:to>
                                    </p:set>
                                    <p:animEffect transition="in" filter="randombar(horizontal)">
                                      <p:cBhvr>
                                        <p:cTn id="78" dur="500"/>
                                        <p:tgtEl>
                                          <p:spTgt spid="46"/>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64">
                                            <p:txEl>
                                              <p:pRg st="0" end="0"/>
                                            </p:txEl>
                                          </p:spTgt>
                                        </p:tgtEl>
                                        <p:attrNameLst>
                                          <p:attrName>style.visibility</p:attrName>
                                        </p:attrNameLst>
                                      </p:cBhvr>
                                      <p:to>
                                        <p:strVal val="visible"/>
                                      </p:to>
                                    </p:set>
                                    <p:animEffect transition="in" filter="randombar(horizontal)">
                                      <p:cBhvr>
                                        <p:cTn id="83" dur="500"/>
                                        <p:tgtEl>
                                          <p:spTgt spid="64">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58"/>
                                        </p:tgtEl>
                                        <p:attrNameLst>
                                          <p:attrName>style.visibility</p:attrName>
                                        </p:attrNameLst>
                                      </p:cBhvr>
                                      <p:to>
                                        <p:strVal val="visible"/>
                                      </p:to>
                                    </p:set>
                                    <p:animEffect transition="in" filter="barn(inVertical)">
                                      <p:cBhvr>
                                        <p:cTn id="88" dur="500"/>
                                        <p:tgtEl>
                                          <p:spTgt spid="58"/>
                                        </p:tgtEl>
                                      </p:cBhvr>
                                    </p:animEffect>
                                  </p:childTnLst>
                                </p:cTn>
                              </p:par>
                              <p:par>
                                <p:cTn id="89" presetID="16" presetClass="entr" presetSubtype="21" fill="hold" nodeType="with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barn(inVertical)">
                                      <p:cBhvr>
                                        <p:cTn id="91" dur="500"/>
                                        <p:tgtEl>
                                          <p:spTgt spid="48"/>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barn(inVertical)">
                                      <p:cBhvr>
                                        <p:cTn id="9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p:bldP spid="53" grpId="0"/>
      <p:bldP spid="54" grpId="0"/>
      <p:bldP spid="56" grpId="0"/>
      <p:bldP spid="57" grpId="0"/>
      <p:bldP spid="58" grpId="0"/>
      <p:bldP spid="59" grpId="0"/>
      <p:bldP spid="63" grpId="0"/>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3C53F071-FE92-4855-B35E-57E7AF2005C1}"/>
              </a:ext>
            </a:extLst>
          </p:cNvPr>
          <p:cNvSpPr txBox="1"/>
          <p:nvPr/>
        </p:nvSpPr>
        <p:spPr>
          <a:xfrm>
            <a:off x="218080" y="212204"/>
            <a:ext cx="311543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The </a:t>
            </a:r>
            <a:r>
              <a:rPr lang="en-US" dirty="0"/>
              <a:t>software and  algorithms used to perform searches on a web </a:t>
            </a:r>
            <a:r>
              <a:rPr lang="en-US" dirty="0" smtClean="0"/>
              <a:t>site </a:t>
            </a:r>
            <a:r>
              <a:rPr lang="en-US" dirty="0">
                <a:solidFill>
                  <a:srgbClr val="FF0000"/>
                </a:solidFill>
              </a:rPr>
              <a:t>Search </a:t>
            </a:r>
            <a:r>
              <a:rPr lang="en-US" dirty="0" smtClean="0">
                <a:solidFill>
                  <a:srgbClr val="FF0000"/>
                </a:solidFill>
              </a:rPr>
              <a:t>engine</a:t>
            </a:r>
          </a:p>
          <a:p>
            <a:r>
              <a:rPr lang="vi-VN" dirty="0" err="1">
                <a:solidFill>
                  <a:schemeClr val="accent1">
                    <a:lumMod val="75000"/>
                  </a:schemeClr>
                </a:solidFill>
              </a:rPr>
              <a:t>Phần</a:t>
            </a:r>
            <a:r>
              <a:rPr lang="vi-VN" dirty="0">
                <a:solidFill>
                  <a:schemeClr val="accent1">
                    <a:lumMod val="75000"/>
                  </a:schemeClr>
                </a:solidFill>
              </a:rPr>
              <a:t> </a:t>
            </a:r>
            <a:r>
              <a:rPr lang="vi-VN" dirty="0" err="1">
                <a:solidFill>
                  <a:schemeClr val="accent1">
                    <a:lumMod val="75000"/>
                  </a:schemeClr>
                </a:solidFill>
              </a:rPr>
              <a:t>mềm</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thuật</a:t>
            </a:r>
            <a:r>
              <a:rPr lang="vi-VN" dirty="0">
                <a:solidFill>
                  <a:schemeClr val="accent1">
                    <a:lumMod val="75000"/>
                  </a:schemeClr>
                </a:solidFill>
              </a:rPr>
              <a:t> </a:t>
            </a:r>
            <a:r>
              <a:rPr lang="vi-VN" dirty="0" err="1">
                <a:solidFill>
                  <a:schemeClr val="accent1">
                    <a:lumMod val="75000"/>
                  </a:schemeClr>
                </a:solidFill>
              </a:rPr>
              <a:t>toán</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a:t>
            </a:r>
            <a:r>
              <a:rPr lang="vi-VN" dirty="0" err="1">
                <a:solidFill>
                  <a:schemeClr val="accent1">
                    <a:lumMod val="75000"/>
                  </a:schemeClr>
                </a:solidFill>
              </a:rPr>
              <a:t>để</a:t>
            </a:r>
            <a:r>
              <a:rPr lang="vi-VN" dirty="0">
                <a:solidFill>
                  <a:schemeClr val="accent1">
                    <a:lumMod val="75000"/>
                  </a:schemeClr>
                </a:solidFill>
              </a:rPr>
              <a:t> </a:t>
            </a:r>
            <a:r>
              <a:rPr lang="vi-VN" dirty="0" err="1">
                <a:solidFill>
                  <a:schemeClr val="accent1">
                    <a:lumMod val="75000"/>
                  </a:schemeClr>
                </a:solidFill>
              </a:rPr>
              <a:t>thực</a:t>
            </a:r>
            <a:r>
              <a:rPr lang="vi-VN" dirty="0">
                <a:solidFill>
                  <a:schemeClr val="accent1">
                    <a:lumMod val="75000"/>
                  </a:schemeClr>
                </a:solidFill>
              </a:rPr>
              <a:t> </a:t>
            </a:r>
            <a:r>
              <a:rPr lang="vi-VN" dirty="0" err="1">
                <a:solidFill>
                  <a:schemeClr val="accent1">
                    <a:lumMod val="75000"/>
                  </a:schemeClr>
                </a:solidFill>
              </a:rPr>
              <a:t>hiện</a:t>
            </a:r>
            <a:r>
              <a:rPr lang="vi-VN" dirty="0">
                <a:solidFill>
                  <a:schemeClr val="accent1">
                    <a:lumMod val="75000"/>
                  </a:schemeClr>
                </a:solidFill>
              </a:rPr>
              <a:t> </a:t>
            </a:r>
            <a:r>
              <a:rPr lang="vi-VN" dirty="0" err="1">
                <a:solidFill>
                  <a:schemeClr val="accent1">
                    <a:lumMod val="75000"/>
                  </a:schemeClr>
                </a:solidFill>
              </a:rPr>
              <a:t>tìm</a:t>
            </a:r>
            <a:r>
              <a:rPr lang="vi-VN" dirty="0">
                <a:solidFill>
                  <a:schemeClr val="accent1">
                    <a:lumMod val="75000"/>
                  </a:schemeClr>
                </a:solidFill>
              </a:rPr>
              <a:t> </a:t>
            </a:r>
            <a:r>
              <a:rPr lang="vi-VN" dirty="0" err="1">
                <a:solidFill>
                  <a:schemeClr val="accent1">
                    <a:lumMod val="75000"/>
                  </a:schemeClr>
                </a:solidFill>
              </a:rPr>
              <a:t>kiếm</a:t>
            </a:r>
            <a:r>
              <a:rPr lang="vi-VN" dirty="0">
                <a:solidFill>
                  <a:schemeClr val="accent1">
                    <a:lumMod val="75000"/>
                  </a:schemeClr>
                </a:solidFill>
              </a:rPr>
              <a:t> trên trang </a:t>
            </a:r>
            <a:r>
              <a:rPr lang="vi-VN" dirty="0" err="1">
                <a:solidFill>
                  <a:schemeClr val="accent1">
                    <a:lumMod val="75000"/>
                  </a:schemeClr>
                </a:solidFill>
              </a:rPr>
              <a:t>web</a:t>
            </a:r>
            <a:endParaRPr lang="en-US" dirty="0">
              <a:solidFill>
                <a:schemeClr val="accent1">
                  <a:lumMod val="75000"/>
                </a:schemeClr>
              </a:solidFill>
            </a:endParaRPr>
          </a:p>
          <a:p>
            <a:endParaRPr lang="en-US" dirty="0" smtClean="0"/>
          </a:p>
        </p:txBody>
      </p:sp>
      <p:sp>
        <p:nvSpPr>
          <p:cNvPr id="52" name="TextBox 51">
            <a:extLst>
              <a:ext uri="{FF2B5EF4-FFF2-40B4-BE49-F238E27FC236}">
                <a16:creationId xmlns:a16="http://schemas.microsoft.com/office/drawing/2014/main" id="{EAD76678-2A0E-42B0-AEAD-C16024FFA034}"/>
              </a:ext>
            </a:extLst>
          </p:cNvPr>
          <p:cNvSpPr txBox="1"/>
          <p:nvPr/>
        </p:nvSpPr>
        <p:spPr>
          <a:xfrm>
            <a:off x="3634401" y="234652"/>
            <a:ext cx="389910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structure[citation needed] is any data structure that allows the efficient retrieval of specific items from a set </a:t>
            </a:r>
            <a:r>
              <a:rPr lang="en-GB" dirty="0" smtClean="0"/>
              <a:t>of. </a:t>
            </a:r>
            <a:r>
              <a:rPr lang="en-US" dirty="0" smtClean="0">
                <a:solidFill>
                  <a:srgbClr val="FF0000"/>
                </a:solidFill>
              </a:rPr>
              <a:t> </a:t>
            </a:r>
            <a:r>
              <a:rPr lang="en-US" dirty="0">
                <a:solidFill>
                  <a:srgbClr val="FF0000"/>
                </a:solidFill>
              </a:rPr>
              <a:t>Search </a:t>
            </a:r>
            <a:r>
              <a:rPr lang="en-US" dirty="0" smtClean="0">
                <a:solidFill>
                  <a:srgbClr val="FF0000"/>
                </a:solidFill>
              </a:rPr>
              <a:t>data</a:t>
            </a:r>
          </a:p>
          <a:p>
            <a:r>
              <a:rPr lang="en-US" dirty="0" err="1">
                <a:solidFill>
                  <a:schemeClr val="accent1">
                    <a:lumMod val="75000"/>
                  </a:schemeClr>
                </a:solidFill>
              </a:rPr>
              <a:t>cấu</a:t>
            </a:r>
            <a:r>
              <a:rPr lang="en-US" dirty="0">
                <a:solidFill>
                  <a:schemeClr val="accent1">
                    <a:lumMod val="75000"/>
                  </a:schemeClr>
                </a:solidFill>
              </a:rPr>
              <a:t> </a:t>
            </a:r>
            <a:r>
              <a:rPr lang="en-US" dirty="0" err="1">
                <a:solidFill>
                  <a:schemeClr val="accent1">
                    <a:lumMod val="75000"/>
                  </a:schemeClr>
                </a:solidFill>
              </a:rPr>
              <a:t>trúc</a:t>
            </a:r>
            <a:r>
              <a:rPr lang="en-US" dirty="0">
                <a:solidFill>
                  <a:schemeClr val="accent1">
                    <a:lumMod val="75000"/>
                  </a:schemeClr>
                </a:solidFill>
              </a:rPr>
              <a:t> [</a:t>
            </a:r>
            <a:r>
              <a:rPr lang="en-US" dirty="0" err="1">
                <a:solidFill>
                  <a:schemeClr val="accent1">
                    <a:lumMod val="75000"/>
                  </a:schemeClr>
                </a:solidFill>
              </a:rPr>
              <a:t>cần</a:t>
            </a:r>
            <a:r>
              <a:rPr lang="en-US" dirty="0">
                <a:solidFill>
                  <a:schemeClr val="accent1">
                    <a:lumMod val="75000"/>
                  </a:schemeClr>
                </a:solidFill>
              </a:rPr>
              <a:t> </a:t>
            </a:r>
            <a:r>
              <a:rPr lang="en-US" dirty="0" err="1">
                <a:solidFill>
                  <a:schemeClr val="accent1">
                    <a:lumMod val="75000"/>
                  </a:schemeClr>
                </a:solidFill>
              </a:rPr>
              <a:t>dẫn</a:t>
            </a:r>
            <a:r>
              <a:rPr lang="en-US" dirty="0">
                <a:solidFill>
                  <a:schemeClr val="accent1">
                    <a:lumMod val="75000"/>
                  </a:schemeClr>
                </a:solidFill>
              </a:rPr>
              <a:t> </a:t>
            </a:r>
            <a:r>
              <a:rPr lang="en-US" dirty="0" err="1">
                <a:solidFill>
                  <a:schemeClr val="accent1">
                    <a:lumMod val="75000"/>
                  </a:schemeClr>
                </a:solidFill>
              </a:rPr>
              <a:t>nguồn</a:t>
            </a:r>
            <a:r>
              <a:rPr lang="en-US" dirty="0">
                <a:solidFill>
                  <a:schemeClr val="accent1">
                    <a:lumMod val="75000"/>
                  </a:schemeClr>
                </a:solidFill>
              </a:rPr>
              <a:t>] </a:t>
            </a:r>
            <a:r>
              <a:rPr lang="en-US" dirty="0" err="1">
                <a:solidFill>
                  <a:schemeClr val="accent1">
                    <a:lumMod val="75000"/>
                  </a:schemeClr>
                </a:solidFill>
              </a:rPr>
              <a:t>là</a:t>
            </a:r>
            <a:r>
              <a:rPr lang="en-US" dirty="0">
                <a:solidFill>
                  <a:schemeClr val="accent1">
                    <a:lumMod val="75000"/>
                  </a:schemeClr>
                </a:solidFill>
              </a:rPr>
              <a:t> </a:t>
            </a:r>
            <a:r>
              <a:rPr lang="en-US" dirty="0" err="1">
                <a:solidFill>
                  <a:schemeClr val="accent1">
                    <a:lumMod val="75000"/>
                  </a:schemeClr>
                </a:solidFill>
              </a:rPr>
              <a:t>bất</a:t>
            </a:r>
            <a:r>
              <a:rPr lang="en-US" dirty="0">
                <a:solidFill>
                  <a:schemeClr val="accent1">
                    <a:lumMod val="75000"/>
                  </a:schemeClr>
                </a:solidFill>
              </a:rPr>
              <a:t> </a:t>
            </a:r>
            <a:r>
              <a:rPr lang="en-US" dirty="0" err="1">
                <a:solidFill>
                  <a:schemeClr val="accent1">
                    <a:lumMod val="75000"/>
                  </a:schemeClr>
                </a:solidFill>
              </a:rPr>
              <a:t>kỳ</a:t>
            </a:r>
            <a:r>
              <a:rPr lang="en-US" dirty="0">
                <a:solidFill>
                  <a:schemeClr val="accent1">
                    <a:lumMod val="75000"/>
                  </a:schemeClr>
                </a:solidFill>
              </a:rPr>
              <a:t> </a:t>
            </a:r>
            <a:r>
              <a:rPr lang="en-US" dirty="0" err="1">
                <a:solidFill>
                  <a:schemeClr val="accent1">
                    <a:lumMod val="75000"/>
                  </a:schemeClr>
                </a:solidFill>
              </a:rPr>
              <a:t>cấu</a:t>
            </a:r>
            <a:r>
              <a:rPr lang="en-US" dirty="0">
                <a:solidFill>
                  <a:schemeClr val="accent1">
                    <a:lumMod val="75000"/>
                  </a:schemeClr>
                </a:solidFill>
              </a:rPr>
              <a:t> </a:t>
            </a:r>
            <a:r>
              <a:rPr lang="en-US" dirty="0" err="1">
                <a:solidFill>
                  <a:schemeClr val="accent1">
                    <a:lumMod val="75000"/>
                  </a:schemeClr>
                </a:solidFill>
              </a:rPr>
              <a:t>trúc</a:t>
            </a:r>
            <a:r>
              <a:rPr lang="en-US" dirty="0">
                <a:solidFill>
                  <a:schemeClr val="accent1">
                    <a:lumMod val="75000"/>
                  </a:schemeClr>
                </a:solidFill>
              </a:rPr>
              <a:t> </a:t>
            </a:r>
            <a:r>
              <a:rPr lang="en-US" dirty="0" err="1">
                <a:solidFill>
                  <a:schemeClr val="accent1">
                    <a:lumMod val="75000"/>
                  </a:schemeClr>
                </a:solidFill>
              </a:rPr>
              <a:t>dữ</a:t>
            </a:r>
            <a:r>
              <a:rPr lang="en-US" dirty="0">
                <a:solidFill>
                  <a:schemeClr val="accent1">
                    <a:lumMod val="75000"/>
                  </a:schemeClr>
                </a:solidFill>
              </a:rPr>
              <a:t> </a:t>
            </a:r>
            <a:r>
              <a:rPr lang="en-US" dirty="0" err="1">
                <a:solidFill>
                  <a:schemeClr val="accent1">
                    <a:lumMod val="75000"/>
                  </a:schemeClr>
                </a:solidFill>
              </a:rPr>
              <a:t>liệu</a:t>
            </a:r>
            <a:r>
              <a:rPr lang="en-US" dirty="0">
                <a:solidFill>
                  <a:schemeClr val="accent1">
                    <a:lumMod val="75000"/>
                  </a:schemeClr>
                </a:solidFill>
              </a:rPr>
              <a:t> </a:t>
            </a:r>
            <a:r>
              <a:rPr lang="en-US" dirty="0" err="1">
                <a:solidFill>
                  <a:schemeClr val="accent1">
                    <a:lumMod val="75000"/>
                  </a:schemeClr>
                </a:solidFill>
              </a:rPr>
              <a:t>nào</a:t>
            </a:r>
            <a:r>
              <a:rPr lang="en-US" dirty="0">
                <a:solidFill>
                  <a:schemeClr val="accent1">
                    <a:lumMod val="75000"/>
                  </a:schemeClr>
                </a:solidFill>
              </a:rPr>
              <a:t> </a:t>
            </a:r>
            <a:r>
              <a:rPr lang="en-US" dirty="0" err="1">
                <a:solidFill>
                  <a:schemeClr val="accent1">
                    <a:lumMod val="75000"/>
                  </a:schemeClr>
                </a:solidFill>
              </a:rPr>
              <a:t>cho</a:t>
            </a:r>
            <a:r>
              <a:rPr lang="en-US" dirty="0">
                <a:solidFill>
                  <a:schemeClr val="accent1">
                    <a:lumMod val="75000"/>
                  </a:schemeClr>
                </a:solidFill>
              </a:rPr>
              <a:t> </a:t>
            </a:r>
            <a:r>
              <a:rPr lang="en-US" dirty="0" err="1">
                <a:solidFill>
                  <a:schemeClr val="accent1">
                    <a:lumMod val="75000"/>
                  </a:schemeClr>
                </a:solidFill>
              </a:rPr>
              <a:t>phép</a:t>
            </a:r>
            <a:r>
              <a:rPr lang="en-US" dirty="0">
                <a:solidFill>
                  <a:schemeClr val="accent1">
                    <a:lumMod val="75000"/>
                  </a:schemeClr>
                </a:solidFill>
              </a:rPr>
              <a:t> </a:t>
            </a:r>
            <a:r>
              <a:rPr lang="en-US" dirty="0" err="1">
                <a:solidFill>
                  <a:schemeClr val="accent1">
                    <a:lumMod val="75000"/>
                  </a:schemeClr>
                </a:solidFill>
              </a:rPr>
              <a:t>truy</a:t>
            </a:r>
            <a:r>
              <a:rPr lang="en-US" dirty="0">
                <a:solidFill>
                  <a:schemeClr val="accent1">
                    <a:lumMod val="75000"/>
                  </a:schemeClr>
                </a:solidFill>
              </a:rPr>
              <a:t> </a:t>
            </a:r>
            <a:r>
              <a:rPr lang="en-US" dirty="0" err="1">
                <a:solidFill>
                  <a:schemeClr val="accent1">
                    <a:lumMod val="75000"/>
                  </a:schemeClr>
                </a:solidFill>
              </a:rPr>
              <a:t>xuất</a:t>
            </a:r>
            <a:r>
              <a:rPr lang="en-US" dirty="0">
                <a:solidFill>
                  <a:schemeClr val="accent1">
                    <a:lumMod val="75000"/>
                  </a:schemeClr>
                </a:solidFill>
              </a:rPr>
              <a:t> </a:t>
            </a:r>
            <a:r>
              <a:rPr lang="en-US" dirty="0" err="1">
                <a:solidFill>
                  <a:schemeClr val="accent1">
                    <a:lumMod val="75000"/>
                  </a:schemeClr>
                </a:solidFill>
              </a:rPr>
              <a:t>hiệu</a:t>
            </a:r>
            <a:r>
              <a:rPr lang="en-US" dirty="0">
                <a:solidFill>
                  <a:schemeClr val="accent1">
                    <a:lumMod val="75000"/>
                  </a:schemeClr>
                </a:solidFill>
              </a:rPr>
              <a:t> </a:t>
            </a:r>
            <a:r>
              <a:rPr lang="en-US" dirty="0" err="1">
                <a:solidFill>
                  <a:schemeClr val="accent1">
                    <a:lumMod val="75000"/>
                  </a:schemeClr>
                </a:solidFill>
              </a:rPr>
              <a:t>quả</a:t>
            </a:r>
            <a:r>
              <a:rPr lang="en-US" dirty="0">
                <a:solidFill>
                  <a:schemeClr val="accent1">
                    <a:lumMod val="75000"/>
                  </a:schemeClr>
                </a:solidFill>
              </a:rPr>
              <a:t> </a:t>
            </a:r>
            <a:r>
              <a:rPr lang="en-US" dirty="0" err="1">
                <a:solidFill>
                  <a:schemeClr val="accent1">
                    <a:lumMod val="75000"/>
                  </a:schemeClr>
                </a:solidFill>
              </a:rPr>
              <a:t>các</a:t>
            </a:r>
            <a:r>
              <a:rPr lang="en-US" dirty="0">
                <a:solidFill>
                  <a:schemeClr val="accent1">
                    <a:lumMod val="75000"/>
                  </a:schemeClr>
                </a:solidFill>
              </a:rPr>
              <a:t> </a:t>
            </a:r>
            <a:r>
              <a:rPr lang="en-US" dirty="0" err="1">
                <a:solidFill>
                  <a:schemeClr val="accent1">
                    <a:lumMod val="75000"/>
                  </a:schemeClr>
                </a:solidFill>
              </a:rPr>
              <a:t>mục</a:t>
            </a:r>
            <a:r>
              <a:rPr lang="en-US" dirty="0">
                <a:solidFill>
                  <a:schemeClr val="accent1">
                    <a:lumMod val="75000"/>
                  </a:schemeClr>
                </a:solidFill>
              </a:rPr>
              <a:t> </a:t>
            </a:r>
            <a:r>
              <a:rPr lang="en-US" dirty="0" err="1">
                <a:solidFill>
                  <a:schemeClr val="accent1">
                    <a:lumMod val="75000"/>
                  </a:schemeClr>
                </a:solidFill>
              </a:rPr>
              <a:t>cụ</a:t>
            </a:r>
            <a:r>
              <a:rPr lang="en-US" dirty="0">
                <a:solidFill>
                  <a:schemeClr val="accent1">
                    <a:lumMod val="75000"/>
                  </a:schemeClr>
                </a:solidFill>
              </a:rPr>
              <a:t> </a:t>
            </a:r>
            <a:r>
              <a:rPr lang="en-US" dirty="0" err="1">
                <a:solidFill>
                  <a:schemeClr val="accent1">
                    <a:lumMod val="75000"/>
                  </a:schemeClr>
                </a:solidFill>
              </a:rPr>
              <a:t>thể</a:t>
            </a:r>
            <a:r>
              <a:rPr lang="en-US" dirty="0">
                <a:solidFill>
                  <a:schemeClr val="accent1">
                    <a:lumMod val="75000"/>
                  </a:schemeClr>
                </a:solidFill>
              </a:rPr>
              <a:t> </a:t>
            </a:r>
            <a:r>
              <a:rPr lang="en-US" dirty="0" err="1">
                <a:solidFill>
                  <a:schemeClr val="accent1">
                    <a:lumMod val="75000"/>
                  </a:schemeClr>
                </a:solidFill>
              </a:rPr>
              <a:t>từ</a:t>
            </a:r>
            <a:r>
              <a:rPr lang="en-US" dirty="0">
                <a:solidFill>
                  <a:schemeClr val="accent1">
                    <a:lumMod val="75000"/>
                  </a:schemeClr>
                </a:solidFill>
              </a:rPr>
              <a:t> </a:t>
            </a:r>
            <a:r>
              <a:rPr lang="en-US" dirty="0" err="1">
                <a:solidFill>
                  <a:schemeClr val="accent1">
                    <a:lumMod val="75000"/>
                  </a:schemeClr>
                </a:solidFill>
              </a:rPr>
              <a:t>một</a:t>
            </a:r>
            <a:r>
              <a:rPr lang="en-US" dirty="0">
                <a:solidFill>
                  <a:schemeClr val="accent1">
                    <a:lumMod val="75000"/>
                  </a:schemeClr>
                </a:solidFill>
              </a:rPr>
              <a:t> </a:t>
            </a:r>
            <a:r>
              <a:rPr lang="en-US" dirty="0" err="1">
                <a:solidFill>
                  <a:schemeClr val="accent1">
                    <a:lumMod val="75000"/>
                  </a:schemeClr>
                </a:solidFill>
              </a:rPr>
              <a:t>tập</a:t>
            </a:r>
            <a:r>
              <a:rPr lang="en-US" dirty="0">
                <a:solidFill>
                  <a:schemeClr val="accent1">
                    <a:lumMod val="75000"/>
                  </a:schemeClr>
                </a:solidFill>
              </a:rPr>
              <a:t> </a:t>
            </a:r>
            <a:r>
              <a:rPr lang="en-US" dirty="0" err="1">
                <a:solidFill>
                  <a:schemeClr val="accent1">
                    <a:lumMod val="75000"/>
                  </a:schemeClr>
                </a:solidFill>
              </a:rPr>
              <a:t>hợp</a:t>
            </a:r>
            <a:r>
              <a:rPr lang="en-US" dirty="0">
                <a:solidFill>
                  <a:schemeClr val="accent1">
                    <a:lumMod val="75000"/>
                  </a:schemeClr>
                </a:solidFill>
              </a:rPr>
              <a:t>. =&gt; </a:t>
            </a:r>
            <a:r>
              <a:rPr lang="en-US" dirty="0" err="1">
                <a:solidFill>
                  <a:schemeClr val="accent1">
                    <a:lumMod val="75000"/>
                  </a:schemeClr>
                </a:solidFill>
              </a:rPr>
              <a:t>Tìm</a:t>
            </a:r>
            <a:r>
              <a:rPr lang="en-US" dirty="0">
                <a:solidFill>
                  <a:schemeClr val="accent1">
                    <a:lumMod val="75000"/>
                  </a:schemeClr>
                </a:solidFill>
              </a:rPr>
              <a:t> </a:t>
            </a:r>
            <a:r>
              <a:rPr lang="en-US" dirty="0" err="1">
                <a:solidFill>
                  <a:schemeClr val="accent1">
                    <a:lumMod val="75000"/>
                  </a:schemeClr>
                </a:solidFill>
              </a:rPr>
              <a:t>kiếm</a:t>
            </a:r>
            <a:r>
              <a:rPr lang="en-US" dirty="0">
                <a:solidFill>
                  <a:schemeClr val="accent1">
                    <a:lumMod val="75000"/>
                  </a:schemeClr>
                </a:solidFill>
              </a:rPr>
              <a:t> </a:t>
            </a:r>
            <a:r>
              <a:rPr lang="en-US" dirty="0" err="1">
                <a:solidFill>
                  <a:schemeClr val="accent1">
                    <a:lumMod val="75000"/>
                  </a:schemeClr>
                </a:solidFill>
              </a:rPr>
              <a:t>dữ</a:t>
            </a:r>
            <a:r>
              <a:rPr lang="en-US" dirty="0">
                <a:solidFill>
                  <a:schemeClr val="accent1">
                    <a:lumMod val="75000"/>
                  </a:schemeClr>
                </a:solidFill>
              </a:rPr>
              <a:t> </a:t>
            </a:r>
            <a:r>
              <a:rPr lang="en-US" dirty="0" err="1">
                <a:solidFill>
                  <a:schemeClr val="accent1">
                    <a:lumMod val="75000"/>
                  </a:schemeClr>
                </a:solidFill>
              </a:rPr>
              <a:t>liệu</a:t>
            </a:r>
            <a:endParaRPr lang="en-US" dirty="0">
              <a:solidFill>
                <a:schemeClr val="accent1">
                  <a:lumMod val="75000"/>
                </a:schemeClr>
              </a:solidFill>
            </a:endParaRPr>
          </a:p>
        </p:txBody>
      </p:sp>
      <p:sp>
        <p:nvSpPr>
          <p:cNvPr id="53" name="TextBox 52">
            <a:extLst>
              <a:ext uri="{FF2B5EF4-FFF2-40B4-BE49-F238E27FC236}">
                <a16:creationId xmlns:a16="http://schemas.microsoft.com/office/drawing/2014/main" id="{91857E3A-2E86-4772-A7AC-0E2043584CF2}"/>
              </a:ext>
            </a:extLst>
          </p:cNvPr>
          <p:cNvSpPr txBox="1"/>
          <p:nvPr/>
        </p:nvSpPr>
        <p:spPr>
          <a:xfrm>
            <a:off x="7834393" y="234652"/>
            <a:ext cx="4028535"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A internet service that allows people who have an email address to send and receive electronic letters</a:t>
            </a:r>
            <a:r>
              <a:rPr lang="en-GB" dirty="0" smtClean="0"/>
              <a:t>. </a:t>
            </a:r>
            <a:r>
              <a:rPr lang="en-US" dirty="0">
                <a:solidFill>
                  <a:srgbClr val="FF0000"/>
                </a:solidFill>
              </a:rPr>
              <a:t>Email</a:t>
            </a:r>
            <a:endParaRPr lang="en-GB" dirty="0" smtClean="0"/>
          </a:p>
          <a:p>
            <a:r>
              <a:rPr lang="vi-VN" dirty="0" err="1">
                <a:solidFill>
                  <a:schemeClr val="accent1">
                    <a:lumMod val="75000"/>
                  </a:schemeClr>
                </a:solidFill>
              </a:rPr>
              <a:t>Dịch</a:t>
            </a:r>
            <a:r>
              <a:rPr lang="vi-VN" dirty="0">
                <a:solidFill>
                  <a:schemeClr val="accent1">
                    <a:lumMod val="75000"/>
                  </a:schemeClr>
                </a:solidFill>
              </a:rPr>
              <a:t> </a:t>
            </a:r>
            <a:r>
              <a:rPr lang="vi-VN" dirty="0" err="1">
                <a:solidFill>
                  <a:schemeClr val="accent1">
                    <a:lumMod val="75000"/>
                  </a:schemeClr>
                </a:solidFill>
              </a:rPr>
              <a:t>vụ</a:t>
            </a:r>
            <a:r>
              <a:rPr lang="vi-VN" dirty="0">
                <a:solidFill>
                  <a:schemeClr val="accent1">
                    <a:lumMod val="75000"/>
                  </a:schemeClr>
                </a:solidFill>
              </a:rPr>
              <a:t> </a:t>
            </a:r>
            <a:r>
              <a:rPr lang="vi-VN" dirty="0" err="1">
                <a:solidFill>
                  <a:schemeClr val="accent1">
                    <a:lumMod val="75000"/>
                  </a:schemeClr>
                </a:solidFill>
              </a:rPr>
              <a:t>internet</a:t>
            </a:r>
            <a:r>
              <a:rPr lang="vi-VN" dirty="0">
                <a:solidFill>
                  <a:schemeClr val="accent1">
                    <a:lumMod val="75000"/>
                  </a:schemeClr>
                </a:solidFill>
              </a:rPr>
              <a:t> cho </a:t>
            </a:r>
            <a:r>
              <a:rPr lang="vi-VN" dirty="0" err="1">
                <a:solidFill>
                  <a:schemeClr val="accent1">
                    <a:lumMod val="75000"/>
                  </a:schemeClr>
                </a:solidFill>
              </a:rPr>
              <a:t>phép</a:t>
            </a:r>
            <a:r>
              <a:rPr lang="vi-VN" dirty="0">
                <a:solidFill>
                  <a:schemeClr val="accent1">
                    <a:lumMod val="75000"/>
                  </a:schemeClr>
                </a:solidFill>
              </a:rPr>
              <a:t> </a:t>
            </a:r>
            <a:r>
              <a:rPr lang="vi-VN" dirty="0" err="1">
                <a:solidFill>
                  <a:schemeClr val="accent1">
                    <a:lumMod val="75000"/>
                  </a:schemeClr>
                </a:solidFill>
              </a:rPr>
              <a:t>những</a:t>
            </a:r>
            <a:r>
              <a:rPr lang="vi-VN" dirty="0">
                <a:solidFill>
                  <a:schemeClr val="accent1">
                    <a:lumMod val="75000"/>
                  </a:schemeClr>
                </a:solidFill>
              </a:rPr>
              <a:t> </a:t>
            </a:r>
            <a:r>
              <a:rPr lang="vi-VN" dirty="0" err="1">
                <a:solidFill>
                  <a:schemeClr val="accent1">
                    <a:lumMod val="75000"/>
                  </a:schemeClr>
                </a:solidFill>
              </a:rPr>
              <a:t>người</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a:t>
            </a:r>
            <a:r>
              <a:rPr lang="vi-VN" dirty="0" err="1">
                <a:solidFill>
                  <a:schemeClr val="accent1">
                    <a:lumMod val="75000"/>
                  </a:schemeClr>
                </a:solidFill>
              </a:rPr>
              <a:t>địa</a:t>
            </a:r>
            <a:r>
              <a:rPr lang="vi-VN" dirty="0">
                <a:solidFill>
                  <a:schemeClr val="accent1">
                    <a:lumMod val="75000"/>
                  </a:schemeClr>
                </a:solidFill>
              </a:rPr>
              <a:t> </a:t>
            </a:r>
            <a:r>
              <a:rPr lang="vi-VN" dirty="0" err="1">
                <a:solidFill>
                  <a:schemeClr val="accent1">
                    <a:lumMod val="75000"/>
                  </a:schemeClr>
                </a:solidFill>
              </a:rPr>
              <a:t>chỉ</a:t>
            </a:r>
            <a:r>
              <a:rPr lang="vi-VN" dirty="0">
                <a:solidFill>
                  <a:schemeClr val="accent1">
                    <a:lumMod val="75000"/>
                  </a:schemeClr>
                </a:solidFill>
              </a:rPr>
              <a:t> </a:t>
            </a:r>
            <a:r>
              <a:rPr lang="vi-VN" dirty="0" err="1">
                <a:solidFill>
                  <a:schemeClr val="accent1">
                    <a:lumMod val="75000"/>
                  </a:schemeClr>
                </a:solidFill>
              </a:rPr>
              <a:t>email</a:t>
            </a:r>
            <a:r>
              <a:rPr lang="vi-VN" dirty="0">
                <a:solidFill>
                  <a:schemeClr val="accent1">
                    <a:lumMod val="75000"/>
                  </a:schemeClr>
                </a:solidFill>
              </a:rPr>
              <a:t> </a:t>
            </a:r>
            <a:r>
              <a:rPr lang="vi-VN" dirty="0" err="1">
                <a:solidFill>
                  <a:schemeClr val="accent1">
                    <a:lumMod val="75000"/>
                  </a:schemeClr>
                </a:solidFill>
              </a:rPr>
              <a:t>gửi</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nhận</a:t>
            </a:r>
            <a:r>
              <a:rPr lang="vi-VN" dirty="0">
                <a:solidFill>
                  <a:schemeClr val="accent1">
                    <a:lumMod val="75000"/>
                  </a:schemeClr>
                </a:solidFill>
              </a:rPr>
              <a:t> thư </a:t>
            </a:r>
            <a:r>
              <a:rPr lang="vi-VN" dirty="0" err="1">
                <a:solidFill>
                  <a:schemeClr val="accent1">
                    <a:lumMod val="75000"/>
                  </a:schemeClr>
                </a:solidFill>
              </a:rPr>
              <a:t>điện</a:t>
            </a:r>
            <a:r>
              <a:rPr lang="vi-VN" dirty="0">
                <a:solidFill>
                  <a:schemeClr val="accent1">
                    <a:lumMod val="75000"/>
                  </a:schemeClr>
                </a:solidFill>
              </a:rPr>
              <a:t> </a:t>
            </a:r>
            <a:r>
              <a:rPr lang="vi-VN" dirty="0" err="1">
                <a:solidFill>
                  <a:schemeClr val="accent1">
                    <a:lumMod val="75000"/>
                  </a:schemeClr>
                </a:solidFill>
              </a:rPr>
              <a:t>tử</a:t>
            </a:r>
            <a:r>
              <a:rPr lang="vi-VN" dirty="0">
                <a:solidFill>
                  <a:schemeClr val="accent1">
                    <a:lumMod val="75000"/>
                  </a:schemeClr>
                </a:solidFill>
              </a:rPr>
              <a:t>.</a:t>
            </a:r>
            <a:endParaRPr lang="en-GB" dirty="0">
              <a:solidFill>
                <a:schemeClr val="accent1">
                  <a:lumMod val="75000"/>
                </a:schemeClr>
              </a:solidFill>
              <a:effectLst/>
            </a:endParaRPr>
          </a:p>
          <a:p>
            <a:endParaRPr lang="en-US" dirty="0"/>
          </a:p>
        </p:txBody>
      </p:sp>
      <p:sp>
        <p:nvSpPr>
          <p:cNvPr id="54" name="TextBox 53">
            <a:extLst>
              <a:ext uri="{FF2B5EF4-FFF2-40B4-BE49-F238E27FC236}">
                <a16:creationId xmlns:a16="http://schemas.microsoft.com/office/drawing/2014/main" id="{D026C421-6765-4C5C-949C-B2F7CE690490}"/>
              </a:ext>
            </a:extLst>
          </p:cNvPr>
          <p:cNvSpPr txBox="1"/>
          <p:nvPr/>
        </p:nvSpPr>
        <p:spPr>
          <a:xfrm>
            <a:off x="229493" y="2848710"/>
            <a:ext cx="2729662"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A circuit board that improves the sound quality of a computer. Also called a sound board or audio </a:t>
            </a:r>
            <a:r>
              <a:rPr lang="en-GB" dirty="0" smtClean="0"/>
              <a:t>card. </a:t>
            </a:r>
            <a:r>
              <a:rPr lang="en-US" dirty="0" smtClean="0">
                <a:solidFill>
                  <a:srgbClr val="FF0000"/>
                </a:solidFill>
              </a:rPr>
              <a:t>Sound Card</a:t>
            </a:r>
            <a:endParaRPr lang="en-GB" dirty="0" smtClean="0"/>
          </a:p>
          <a:p>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bảng</a:t>
            </a:r>
            <a:r>
              <a:rPr lang="vi-VN" dirty="0">
                <a:solidFill>
                  <a:schemeClr val="accent1">
                    <a:lumMod val="75000"/>
                  </a:schemeClr>
                </a:solidFill>
              </a:rPr>
              <a:t> </a:t>
            </a:r>
            <a:r>
              <a:rPr lang="vi-VN" dirty="0" err="1">
                <a:solidFill>
                  <a:schemeClr val="accent1">
                    <a:lumMod val="75000"/>
                  </a:schemeClr>
                </a:solidFill>
              </a:rPr>
              <a:t>mạch</a:t>
            </a:r>
            <a:r>
              <a:rPr lang="vi-VN" dirty="0">
                <a:solidFill>
                  <a:schemeClr val="accent1">
                    <a:lumMod val="75000"/>
                  </a:schemeClr>
                </a:solidFill>
              </a:rPr>
              <a:t> </a:t>
            </a:r>
            <a:r>
              <a:rPr lang="vi-VN" dirty="0" err="1">
                <a:solidFill>
                  <a:schemeClr val="accent1">
                    <a:lumMod val="75000"/>
                  </a:schemeClr>
                </a:solidFill>
              </a:rPr>
              <a:t>cải</a:t>
            </a:r>
            <a:r>
              <a:rPr lang="vi-VN" dirty="0">
                <a:solidFill>
                  <a:schemeClr val="accent1">
                    <a:lumMod val="75000"/>
                  </a:schemeClr>
                </a:solidFill>
              </a:rPr>
              <a:t> </a:t>
            </a:r>
            <a:r>
              <a:rPr lang="vi-VN" dirty="0" err="1">
                <a:solidFill>
                  <a:schemeClr val="accent1">
                    <a:lumMod val="75000"/>
                  </a:schemeClr>
                </a:solidFill>
              </a:rPr>
              <a:t>thiện</a:t>
            </a:r>
            <a:r>
              <a:rPr lang="vi-VN" dirty="0">
                <a:solidFill>
                  <a:schemeClr val="accent1">
                    <a:lumMod val="75000"/>
                  </a:schemeClr>
                </a:solidFill>
              </a:rPr>
              <a:t> </a:t>
            </a:r>
            <a:r>
              <a:rPr lang="vi-VN" dirty="0" err="1">
                <a:solidFill>
                  <a:schemeClr val="accent1">
                    <a:lumMod val="75000"/>
                  </a:schemeClr>
                </a:solidFill>
              </a:rPr>
              <a:t>chất</a:t>
            </a:r>
            <a:r>
              <a:rPr lang="vi-VN" dirty="0">
                <a:solidFill>
                  <a:schemeClr val="accent1">
                    <a:lumMod val="75000"/>
                  </a:schemeClr>
                </a:solidFill>
              </a:rPr>
              <a:t> </a:t>
            </a:r>
            <a:r>
              <a:rPr lang="vi-VN" dirty="0" err="1">
                <a:solidFill>
                  <a:schemeClr val="accent1">
                    <a:lumMod val="75000"/>
                  </a:schemeClr>
                </a:solidFill>
              </a:rPr>
              <a:t>lượng</a:t>
            </a:r>
            <a:r>
              <a:rPr lang="vi-VN" dirty="0">
                <a:solidFill>
                  <a:schemeClr val="accent1">
                    <a:lumMod val="75000"/>
                  </a:schemeClr>
                </a:solidFill>
              </a:rPr>
              <a:t> âm thanh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a:t>
            </a:r>
            <a:r>
              <a:rPr lang="vi-VN" dirty="0" err="1">
                <a:solidFill>
                  <a:schemeClr val="accent1">
                    <a:lumMod val="75000"/>
                  </a:schemeClr>
                </a:solidFill>
              </a:rPr>
              <a:t>Còn</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gọi</a:t>
            </a:r>
            <a:r>
              <a:rPr lang="vi-VN" dirty="0">
                <a:solidFill>
                  <a:schemeClr val="accent1">
                    <a:lumMod val="75000"/>
                  </a:schemeClr>
                </a:solidFill>
              </a:rPr>
              <a:t> </a:t>
            </a:r>
            <a:r>
              <a:rPr lang="vi-VN" dirty="0" err="1">
                <a:solidFill>
                  <a:schemeClr val="accent1">
                    <a:lumMod val="75000"/>
                  </a:schemeClr>
                </a:solidFill>
              </a:rPr>
              <a:t>là</a:t>
            </a:r>
            <a:r>
              <a:rPr lang="vi-VN" dirty="0">
                <a:solidFill>
                  <a:schemeClr val="accent1">
                    <a:lumMod val="75000"/>
                  </a:schemeClr>
                </a:solidFill>
              </a:rPr>
              <a:t> bo </a:t>
            </a:r>
            <a:r>
              <a:rPr lang="vi-VN" dirty="0" err="1">
                <a:solidFill>
                  <a:schemeClr val="accent1">
                    <a:lumMod val="75000"/>
                  </a:schemeClr>
                </a:solidFill>
              </a:rPr>
              <a:t>mạch</a:t>
            </a:r>
            <a:r>
              <a:rPr lang="vi-VN" dirty="0">
                <a:solidFill>
                  <a:schemeClr val="accent1">
                    <a:lumMod val="75000"/>
                  </a:schemeClr>
                </a:solidFill>
              </a:rPr>
              <a:t> âm thanh </a:t>
            </a:r>
            <a:r>
              <a:rPr lang="vi-VN" dirty="0" err="1">
                <a:solidFill>
                  <a:schemeClr val="accent1">
                    <a:lumMod val="75000"/>
                  </a:schemeClr>
                </a:solidFill>
              </a:rPr>
              <a:t>hoặc</a:t>
            </a:r>
            <a:r>
              <a:rPr lang="vi-VN" dirty="0">
                <a:solidFill>
                  <a:schemeClr val="accent1">
                    <a:lumMod val="75000"/>
                  </a:schemeClr>
                </a:solidFill>
              </a:rPr>
              <a:t> </a:t>
            </a:r>
            <a:r>
              <a:rPr lang="vi-VN" dirty="0" err="1">
                <a:solidFill>
                  <a:schemeClr val="accent1">
                    <a:lumMod val="75000"/>
                  </a:schemeClr>
                </a:solidFill>
              </a:rPr>
              <a:t>thẻ</a:t>
            </a:r>
            <a:r>
              <a:rPr lang="vi-VN" dirty="0">
                <a:solidFill>
                  <a:schemeClr val="accent1">
                    <a:lumMod val="75000"/>
                  </a:schemeClr>
                </a:solidFill>
              </a:rPr>
              <a:t> âm thanh.</a:t>
            </a:r>
            <a:endParaRPr lang="en-GB" dirty="0">
              <a:solidFill>
                <a:schemeClr val="accent1">
                  <a:lumMod val="75000"/>
                </a:schemeClr>
              </a:solidFill>
              <a:effectLst/>
            </a:endParaRPr>
          </a:p>
          <a:p>
            <a:endParaRPr lang="en-US" dirty="0"/>
          </a:p>
        </p:txBody>
      </p:sp>
      <p:sp>
        <p:nvSpPr>
          <p:cNvPr id="56" name="TextBox 55">
            <a:extLst>
              <a:ext uri="{FF2B5EF4-FFF2-40B4-BE49-F238E27FC236}">
                <a16:creationId xmlns:a16="http://schemas.microsoft.com/office/drawing/2014/main" id="{59AEA43C-654D-4C72-AEC0-8D417AEE18B2}"/>
              </a:ext>
            </a:extLst>
          </p:cNvPr>
          <p:cNvSpPr txBox="1"/>
          <p:nvPr/>
        </p:nvSpPr>
        <p:spPr>
          <a:xfrm>
            <a:off x="3218606" y="2811351"/>
            <a:ext cx="2947798"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Special </a:t>
            </a:r>
            <a:r>
              <a:rPr lang="en-GB" dirty="0"/>
              <a:t>effects added to objects or text on a </a:t>
            </a:r>
            <a:r>
              <a:rPr lang="en-GB" dirty="0" smtClean="0"/>
              <a:t>slide </a:t>
            </a:r>
            <a:r>
              <a:rPr lang="en-US" dirty="0"/>
              <a:t> </a:t>
            </a:r>
            <a:r>
              <a:rPr lang="en-US" dirty="0">
                <a:solidFill>
                  <a:srgbClr val="FF0000"/>
                </a:solidFill>
              </a:rPr>
              <a:t>Animation</a:t>
            </a:r>
            <a:endParaRPr lang="en-GB" dirty="0" smtClean="0"/>
          </a:p>
          <a:p>
            <a:r>
              <a:rPr lang="vi-VN" dirty="0" err="1">
                <a:solidFill>
                  <a:schemeClr val="accent1">
                    <a:lumMod val="75000"/>
                  </a:schemeClr>
                </a:solidFill>
              </a:rPr>
              <a:t>Hiệu</a:t>
            </a:r>
            <a:r>
              <a:rPr lang="vi-VN" dirty="0">
                <a:solidFill>
                  <a:schemeClr val="accent1">
                    <a:lumMod val="75000"/>
                  </a:schemeClr>
                </a:solidFill>
              </a:rPr>
              <a:t> </a:t>
            </a:r>
            <a:r>
              <a:rPr lang="vi-VN" dirty="0" err="1">
                <a:solidFill>
                  <a:schemeClr val="accent1">
                    <a:lumMod val="75000"/>
                  </a:schemeClr>
                </a:solidFill>
              </a:rPr>
              <a:t>ứng</a:t>
            </a:r>
            <a:r>
              <a:rPr lang="vi-VN" dirty="0">
                <a:solidFill>
                  <a:schemeClr val="accent1">
                    <a:lumMod val="75000"/>
                  </a:schemeClr>
                </a:solidFill>
              </a:rPr>
              <a:t> </a:t>
            </a:r>
            <a:r>
              <a:rPr lang="vi-VN" dirty="0" err="1">
                <a:solidFill>
                  <a:schemeClr val="accent1">
                    <a:lumMod val="75000"/>
                  </a:schemeClr>
                </a:solidFill>
              </a:rPr>
              <a:t>đặc</a:t>
            </a:r>
            <a:r>
              <a:rPr lang="vi-VN" dirty="0">
                <a:solidFill>
                  <a:schemeClr val="accent1">
                    <a:lumMod val="75000"/>
                  </a:schemeClr>
                </a:solidFill>
              </a:rPr>
              <a:t> </a:t>
            </a:r>
            <a:r>
              <a:rPr lang="vi-VN" dirty="0" err="1">
                <a:solidFill>
                  <a:schemeClr val="accent1">
                    <a:lumMod val="75000"/>
                  </a:schemeClr>
                </a:solidFill>
              </a:rPr>
              <a:t>biệt</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thêm </a:t>
            </a:r>
            <a:r>
              <a:rPr lang="vi-VN" dirty="0" err="1">
                <a:solidFill>
                  <a:schemeClr val="accent1">
                    <a:lumMod val="75000"/>
                  </a:schemeClr>
                </a:solidFill>
              </a:rPr>
              <a:t>vào</a:t>
            </a:r>
            <a:r>
              <a:rPr lang="vi-VN" dirty="0">
                <a:solidFill>
                  <a:schemeClr val="accent1">
                    <a:lumMod val="75000"/>
                  </a:schemeClr>
                </a:solidFill>
              </a:rPr>
              <a:t> </a:t>
            </a:r>
            <a:r>
              <a:rPr lang="vi-VN" dirty="0" err="1">
                <a:solidFill>
                  <a:schemeClr val="accent1">
                    <a:lumMod val="75000"/>
                  </a:schemeClr>
                </a:solidFill>
              </a:rPr>
              <a:t>đối</a:t>
            </a:r>
            <a:r>
              <a:rPr lang="vi-VN" dirty="0">
                <a:solidFill>
                  <a:schemeClr val="accent1">
                    <a:lumMod val="75000"/>
                  </a:schemeClr>
                </a:solidFill>
              </a:rPr>
              <a:t> </a:t>
            </a:r>
            <a:r>
              <a:rPr lang="vi-VN" dirty="0" err="1">
                <a:solidFill>
                  <a:schemeClr val="accent1">
                    <a:lumMod val="75000"/>
                  </a:schemeClr>
                </a:solidFill>
              </a:rPr>
              <a:t>tượng</a:t>
            </a:r>
            <a:r>
              <a:rPr lang="vi-VN" dirty="0">
                <a:solidFill>
                  <a:schemeClr val="accent1">
                    <a:lumMod val="75000"/>
                  </a:schemeClr>
                </a:solidFill>
              </a:rPr>
              <a:t> </a:t>
            </a:r>
            <a:r>
              <a:rPr lang="vi-VN" dirty="0" err="1">
                <a:solidFill>
                  <a:schemeClr val="accent1">
                    <a:lumMod val="75000"/>
                  </a:schemeClr>
                </a:solidFill>
              </a:rPr>
              <a:t>hoặc</a:t>
            </a:r>
            <a:r>
              <a:rPr lang="vi-VN" dirty="0">
                <a:solidFill>
                  <a:schemeClr val="accent1">
                    <a:lumMod val="75000"/>
                  </a:schemeClr>
                </a:solidFill>
              </a:rPr>
              <a:t> văn </a:t>
            </a:r>
            <a:r>
              <a:rPr lang="vi-VN" dirty="0" err="1">
                <a:solidFill>
                  <a:schemeClr val="accent1">
                    <a:lumMod val="75000"/>
                  </a:schemeClr>
                </a:solidFill>
              </a:rPr>
              <a:t>bản</a:t>
            </a:r>
            <a:r>
              <a:rPr lang="vi-VN" dirty="0">
                <a:solidFill>
                  <a:schemeClr val="accent1">
                    <a:lumMod val="75000"/>
                  </a:schemeClr>
                </a:solidFill>
              </a:rPr>
              <a:t> trên trang </a:t>
            </a:r>
            <a:r>
              <a:rPr lang="vi-VN" dirty="0" err="1">
                <a:solidFill>
                  <a:schemeClr val="accent1">
                    <a:lumMod val="75000"/>
                  </a:schemeClr>
                </a:solidFill>
              </a:rPr>
              <a:t>trình</a:t>
            </a:r>
            <a:r>
              <a:rPr lang="vi-VN" dirty="0">
                <a:solidFill>
                  <a:schemeClr val="accent1">
                    <a:lumMod val="75000"/>
                  </a:schemeClr>
                </a:solidFill>
              </a:rPr>
              <a:t> </a:t>
            </a:r>
            <a:r>
              <a:rPr lang="vi-VN" dirty="0" err="1">
                <a:solidFill>
                  <a:schemeClr val="accent1">
                    <a:lumMod val="75000"/>
                  </a:schemeClr>
                </a:solidFill>
              </a:rPr>
              <a:t>bày</a:t>
            </a:r>
            <a:endParaRPr lang="en-US" dirty="0">
              <a:solidFill>
                <a:schemeClr val="accent1">
                  <a:lumMod val="75000"/>
                </a:schemeClr>
              </a:solidFill>
            </a:endParaRPr>
          </a:p>
        </p:txBody>
      </p:sp>
      <p:sp>
        <p:nvSpPr>
          <p:cNvPr id="57" name="TextBox 56">
            <a:extLst>
              <a:ext uri="{FF2B5EF4-FFF2-40B4-BE49-F238E27FC236}">
                <a16:creationId xmlns:a16="http://schemas.microsoft.com/office/drawing/2014/main" id="{1B0518A4-A240-497B-9A27-726C54988133}"/>
              </a:ext>
            </a:extLst>
          </p:cNvPr>
          <p:cNvSpPr txBox="1"/>
          <p:nvPr/>
        </p:nvSpPr>
        <p:spPr>
          <a:xfrm>
            <a:off x="6296130" y="2818133"/>
            <a:ext cx="2600325"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what </a:t>
            </a:r>
            <a:r>
              <a:rPr lang="en-GB" dirty="0"/>
              <a:t>is a system of hardware and/or software patterned after the operation of neurons in the human brain</a:t>
            </a:r>
            <a:r>
              <a:rPr lang="en-GB" dirty="0" smtClean="0"/>
              <a:t>. </a:t>
            </a:r>
            <a:r>
              <a:rPr lang="en-US" dirty="0">
                <a:solidFill>
                  <a:srgbClr val="FF0000"/>
                </a:solidFill>
              </a:rPr>
              <a:t>Neural Network</a:t>
            </a:r>
          </a:p>
          <a:p>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hệ</a:t>
            </a:r>
            <a:r>
              <a:rPr lang="vi-VN" dirty="0">
                <a:solidFill>
                  <a:schemeClr val="accent1">
                    <a:lumMod val="75000"/>
                  </a:schemeClr>
                </a:solidFill>
              </a:rPr>
              <a:t> </a:t>
            </a:r>
            <a:r>
              <a:rPr lang="vi-VN" dirty="0" err="1">
                <a:solidFill>
                  <a:schemeClr val="accent1">
                    <a:lumMod val="75000"/>
                  </a:schemeClr>
                </a:solidFill>
              </a:rPr>
              <a:t>thống</a:t>
            </a:r>
            <a:r>
              <a:rPr lang="vi-VN" dirty="0">
                <a:solidFill>
                  <a:schemeClr val="accent1">
                    <a:lumMod val="75000"/>
                  </a:schemeClr>
                </a:solidFill>
              </a:rPr>
              <a:t> </a:t>
            </a:r>
            <a:r>
              <a:rPr lang="vi-VN" dirty="0" err="1">
                <a:solidFill>
                  <a:schemeClr val="accent1">
                    <a:lumMod val="75000"/>
                  </a:schemeClr>
                </a:solidFill>
              </a:rPr>
              <a:t>phần</a:t>
            </a:r>
            <a:r>
              <a:rPr lang="vi-VN" dirty="0">
                <a:solidFill>
                  <a:schemeClr val="accent1">
                    <a:lumMod val="75000"/>
                  </a:schemeClr>
                </a:solidFill>
              </a:rPr>
              <a:t> </a:t>
            </a:r>
            <a:r>
              <a:rPr lang="vi-VN" dirty="0" err="1">
                <a:solidFill>
                  <a:schemeClr val="accent1">
                    <a:lumMod val="75000"/>
                  </a:schemeClr>
                </a:solidFill>
              </a:rPr>
              <a:t>cứng</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 </a:t>
            </a:r>
            <a:r>
              <a:rPr lang="vi-VN" dirty="0" err="1">
                <a:solidFill>
                  <a:schemeClr val="accent1">
                    <a:lumMod val="75000"/>
                  </a:schemeClr>
                </a:solidFill>
              </a:rPr>
              <a:t>hoặc</a:t>
            </a:r>
            <a:r>
              <a:rPr lang="vi-VN" dirty="0">
                <a:solidFill>
                  <a:schemeClr val="accent1">
                    <a:lumMod val="75000"/>
                  </a:schemeClr>
                </a:solidFill>
              </a:rPr>
              <a:t> </a:t>
            </a:r>
            <a:r>
              <a:rPr lang="vi-VN" dirty="0" err="1">
                <a:solidFill>
                  <a:schemeClr val="accent1">
                    <a:lumMod val="75000"/>
                  </a:schemeClr>
                </a:solidFill>
              </a:rPr>
              <a:t>phần</a:t>
            </a:r>
            <a:r>
              <a:rPr lang="vi-VN" dirty="0">
                <a:solidFill>
                  <a:schemeClr val="accent1">
                    <a:lumMod val="75000"/>
                  </a:schemeClr>
                </a:solidFill>
              </a:rPr>
              <a:t> </a:t>
            </a:r>
            <a:r>
              <a:rPr lang="vi-VN" dirty="0" err="1">
                <a:solidFill>
                  <a:schemeClr val="accent1">
                    <a:lumMod val="75000"/>
                  </a:schemeClr>
                </a:solidFill>
              </a:rPr>
              <a:t>mềm</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hoa văn </a:t>
            </a:r>
            <a:r>
              <a:rPr lang="vi-VN" dirty="0" err="1">
                <a:solidFill>
                  <a:schemeClr val="accent1">
                    <a:lumMod val="75000"/>
                  </a:schemeClr>
                </a:solidFill>
              </a:rPr>
              <a:t>là</a:t>
            </a:r>
            <a:r>
              <a:rPr lang="vi-VN" dirty="0">
                <a:solidFill>
                  <a:schemeClr val="accent1">
                    <a:lumMod val="75000"/>
                  </a:schemeClr>
                </a:solidFill>
              </a:rPr>
              <a:t> </a:t>
            </a:r>
            <a:r>
              <a:rPr lang="vi-VN" dirty="0" err="1">
                <a:solidFill>
                  <a:schemeClr val="accent1">
                    <a:lumMod val="75000"/>
                  </a:schemeClr>
                </a:solidFill>
              </a:rPr>
              <a:t>gì</a:t>
            </a:r>
            <a:r>
              <a:rPr lang="vi-VN" dirty="0">
                <a:solidFill>
                  <a:schemeClr val="accent1">
                    <a:lumMod val="75000"/>
                  </a:schemeClr>
                </a:solidFill>
              </a:rPr>
              <a:t> sau khi </a:t>
            </a:r>
            <a:r>
              <a:rPr lang="vi-VN" dirty="0" err="1">
                <a:solidFill>
                  <a:schemeClr val="accent1">
                    <a:lumMod val="75000"/>
                  </a:schemeClr>
                </a:solidFill>
              </a:rPr>
              <a:t>hoạt</a:t>
            </a:r>
            <a:r>
              <a:rPr lang="vi-VN" dirty="0">
                <a:solidFill>
                  <a:schemeClr val="accent1">
                    <a:lumMod val="75000"/>
                  </a:schemeClr>
                </a:solidFill>
              </a:rPr>
              <a:t> </a:t>
            </a:r>
            <a:r>
              <a:rPr lang="vi-VN" dirty="0" err="1">
                <a:solidFill>
                  <a:schemeClr val="accent1">
                    <a:lumMod val="75000"/>
                  </a:schemeClr>
                </a:solidFill>
              </a:rPr>
              <a:t>động</a:t>
            </a:r>
            <a:r>
              <a:rPr lang="vi-VN" dirty="0">
                <a:solidFill>
                  <a:schemeClr val="accent1">
                    <a:lumMod val="75000"/>
                  </a:schemeClr>
                </a:solidFill>
              </a:rPr>
              <a:t>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tế</a:t>
            </a:r>
            <a:r>
              <a:rPr lang="vi-VN" dirty="0">
                <a:solidFill>
                  <a:schemeClr val="accent1">
                    <a:lumMod val="75000"/>
                  </a:schemeClr>
                </a:solidFill>
              </a:rPr>
              <a:t> </a:t>
            </a:r>
            <a:r>
              <a:rPr lang="vi-VN" dirty="0" err="1">
                <a:solidFill>
                  <a:schemeClr val="accent1">
                    <a:lumMod val="75000"/>
                  </a:schemeClr>
                </a:solidFill>
              </a:rPr>
              <a:t>bào</a:t>
            </a:r>
            <a:r>
              <a:rPr lang="vi-VN" dirty="0">
                <a:solidFill>
                  <a:schemeClr val="accent1">
                    <a:lumMod val="75000"/>
                  </a:schemeClr>
                </a:solidFill>
              </a:rPr>
              <a:t> </a:t>
            </a:r>
            <a:r>
              <a:rPr lang="vi-VN" dirty="0" err="1">
                <a:solidFill>
                  <a:schemeClr val="accent1">
                    <a:lumMod val="75000"/>
                  </a:schemeClr>
                </a:solidFill>
              </a:rPr>
              <a:t>thần</a:t>
            </a:r>
            <a:r>
              <a:rPr lang="vi-VN" dirty="0">
                <a:solidFill>
                  <a:schemeClr val="accent1">
                    <a:lumMod val="75000"/>
                  </a:schemeClr>
                </a:solidFill>
              </a:rPr>
              <a:t> kinh trong </a:t>
            </a:r>
            <a:r>
              <a:rPr lang="vi-VN" dirty="0" err="1">
                <a:solidFill>
                  <a:schemeClr val="accent1">
                    <a:lumMod val="75000"/>
                  </a:schemeClr>
                </a:solidFill>
              </a:rPr>
              <a:t>não</a:t>
            </a:r>
            <a:r>
              <a:rPr lang="vi-VN" dirty="0">
                <a:solidFill>
                  <a:schemeClr val="accent1">
                    <a:lumMod val="75000"/>
                  </a:schemeClr>
                </a:solidFill>
              </a:rPr>
              <a:t> </a:t>
            </a:r>
            <a:r>
              <a:rPr lang="vi-VN" dirty="0" err="1">
                <a:solidFill>
                  <a:schemeClr val="accent1">
                    <a:lumMod val="75000"/>
                  </a:schemeClr>
                </a:solidFill>
              </a:rPr>
              <a:t>người</a:t>
            </a:r>
            <a:r>
              <a:rPr lang="vi-VN" dirty="0">
                <a:solidFill>
                  <a:schemeClr val="accent1">
                    <a:lumMod val="75000"/>
                  </a:schemeClr>
                </a:solidFill>
              </a:rPr>
              <a:t>.</a:t>
            </a:r>
            <a:endParaRPr lang="en-GB" dirty="0" smtClean="0">
              <a:solidFill>
                <a:schemeClr val="accent1">
                  <a:lumMod val="75000"/>
                </a:schemeClr>
              </a:solidFill>
            </a:endParaRPr>
          </a:p>
          <a:p>
            <a:endParaRPr lang="en-US" dirty="0"/>
          </a:p>
        </p:txBody>
      </p:sp>
      <p:sp>
        <p:nvSpPr>
          <p:cNvPr id="58" name="TextBox 57">
            <a:extLst>
              <a:ext uri="{FF2B5EF4-FFF2-40B4-BE49-F238E27FC236}">
                <a16:creationId xmlns:a16="http://schemas.microsoft.com/office/drawing/2014/main" id="{E71FF316-4CF4-4483-B602-827BE9F36B07}"/>
              </a:ext>
            </a:extLst>
          </p:cNvPr>
          <p:cNvSpPr txBox="1"/>
          <p:nvPr/>
        </p:nvSpPr>
        <p:spPr>
          <a:xfrm>
            <a:off x="9155907" y="2829015"/>
            <a:ext cx="2749951"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receiving </a:t>
            </a:r>
            <a:r>
              <a:rPr lang="en-GB" dirty="0"/>
              <a:t>and sending information as a series of the numbers one and zero, showing that an electronic signal is there or is not there</a:t>
            </a:r>
            <a:r>
              <a:rPr lang="en-GB" dirty="0" smtClean="0"/>
              <a:t>. </a:t>
            </a:r>
            <a:r>
              <a:rPr lang="en-US" dirty="0" smtClean="0">
                <a:solidFill>
                  <a:srgbClr val="FF0000"/>
                </a:solidFill>
              </a:rPr>
              <a:t>Digital</a:t>
            </a:r>
          </a:p>
          <a:p>
            <a:r>
              <a:rPr lang="vi-VN" dirty="0" err="1">
                <a:solidFill>
                  <a:schemeClr val="accent1">
                    <a:lumMod val="75000"/>
                  </a:schemeClr>
                </a:solidFill>
              </a:rPr>
              <a:t>bằng</a:t>
            </a:r>
            <a:r>
              <a:rPr lang="vi-VN" dirty="0">
                <a:solidFill>
                  <a:schemeClr val="accent1">
                    <a:lumMod val="75000"/>
                  </a:schemeClr>
                </a:solidFill>
              </a:rPr>
              <a:t> </a:t>
            </a:r>
            <a:r>
              <a:rPr lang="vi-VN" dirty="0" err="1">
                <a:solidFill>
                  <a:schemeClr val="accent1">
                    <a:lumMod val="75000"/>
                  </a:schemeClr>
                </a:solidFill>
              </a:rPr>
              <a:t>cách</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hệ</a:t>
            </a:r>
            <a:r>
              <a:rPr lang="vi-VN" dirty="0">
                <a:solidFill>
                  <a:schemeClr val="accent1">
                    <a:lumMod val="75000"/>
                  </a:schemeClr>
                </a:solidFill>
              </a:rPr>
              <a:t> </a:t>
            </a:r>
            <a:r>
              <a:rPr lang="vi-VN" dirty="0" err="1">
                <a:solidFill>
                  <a:schemeClr val="accent1">
                    <a:lumMod val="75000"/>
                  </a:schemeClr>
                </a:solidFill>
              </a:rPr>
              <a:t>thống</a:t>
            </a:r>
            <a:r>
              <a:rPr lang="vi-VN" dirty="0">
                <a:solidFill>
                  <a:schemeClr val="accent1">
                    <a:lumMod val="75000"/>
                  </a:schemeClr>
                </a:solidFill>
              </a:rPr>
              <a:t> </a:t>
            </a:r>
            <a:r>
              <a:rPr lang="vi-VN" dirty="0" err="1">
                <a:solidFill>
                  <a:schemeClr val="accent1">
                    <a:lumMod val="75000"/>
                  </a:schemeClr>
                </a:solidFill>
              </a:rPr>
              <a:t>nhận</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gửi</a:t>
            </a:r>
            <a:r>
              <a:rPr lang="vi-VN" dirty="0">
                <a:solidFill>
                  <a:schemeClr val="accent1">
                    <a:lumMod val="75000"/>
                  </a:schemeClr>
                </a:solidFill>
              </a:rPr>
              <a:t> thông tin </a:t>
            </a:r>
            <a:r>
              <a:rPr lang="vi-VN" dirty="0" err="1">
                <a:solidFill>
                  <a:schemeClr val="accent1">
                    <a:lumMod val="75000"/>
                  </a:schemeClr>
                </a:solidFill>
              </a:rPr>
              <a:t>dưới</a:t>
            </a:r>
            <a:r>
              <a:rPr lang="vi-VN" dirty="0">
                <a:solidFill>
                  <a:schemeClr val="accent1">
                    <a:lumMod val="75000"/>
                  </a:schemeClr>
                </a:solidFill>
              </a:rPr>
              <a:t> </a:t>
            </a:r>
            <a:r>
              <a:rPr lang="vi-VN" dirty="0" err="1">
                <a:solidFill>
                  <a:schemeClr val="accent1">
                    <a:lumMod val="75000"/>
                  </a:schemeClr>
                </a:solidFill>
              </a:rPr>
              <a:t>dạng</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loạt</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số</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số</a:t>
            </a:r>
            <a:r>
              <a:rPr lang="vi-VN" dirty="0">
                <a:solidFill>
                  <a:schemeClr val="accent1">
                    <a:lumMod val="75000"/>
                  </a:schemeClr>
                </a:solidFill>
              </a:rPr>
              <a:t> không, cho </a:t>
            </a:r>
            <a:r>
              <a:rPr lang="vi-VN" dirty="0" err="1">
                <a:solidFill>
                  <a:schemeClr val="accent1">
                    <a:lumMod val="75000"/>
                  </a:schemeClr>
                </a:solidFill>
              </a:rPr>
              <a:t>thấy</a:t>
            </a:r>
            <a:r>
              <a:rPr lang="vi-VN" dirty="0">
                <a:solidFill>
                  <a:schemeClr val="accent1">
                    <a:lumMod val="75000"/>
                  </a:schemeClr>
                </a:solidFill>
              </a:rPr>
              <a:t> </a:t>
            </a:r>
            <a:r>
              <a:rPr lang="vi-VN" dirty="0" err="1">
                <a:solidFill>
                  <a:schemeClr val="accent1">
                    <a:lumMod val="75000"/>
                  </a:schemeClr>
                </a:solidFill>
              </a:rPr>
              <a:t>rằng</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tín</a:t>
            </a:r>
            <a:r>
              <a:rPr lang="vi-VN" dirty="0">
                <a:solidFill>
                  <a:schemeClr val="accent1">
                    <a:lumMod val="75000"/>
                  </a:schemeClr>
                </a:solidFill>
              </a:rPr>
              <a:t> </a:t>
            </a:r>
            <a:r>
              <a:rPr lang="vi-VN" dirty="0" err="1">
                <a:solidFill>
                  <a:schemeClr val="accent1">
                    <a:lumMod val="75000"/>
                  </a:schemeClr>
                </a:solidFill>
              </a:rPr>
              <a:t>hiệu</a:t>
            </a:r>
            <a:r>
              <a:rPr lang="vi-VN" dirty="0">
                <a:solidFill>
                  <a:schemeClr val="accent1">
                    <a:lumMod val="75000"/>
                  </a:schemeClr>
                </a:solidFill>
              </a:rPr>
              <a:t> </a:t>
            </a:r>
            <a:r>
              <a:rPr lang="vi-VN" dirty="0" err="1">
                <a:solidFill>
                  <a:schemeClr val="accent1">
                    <a:lumMod val="75000"/>
                  </a:schemeClr>
                </a:solidFill>
              </a:rPr>
              <a:t>điện</a:t>
            </a:r>
            <a:r>
              <a:rPr lang="vi-VN" dirty="0">
                <a:solidFill>
                  <a:schemeClr val="accent1">
                    <a:lumMod val="75000"/>
                  </a:schemeClr>
                </a:solidFill>
              </a:rPr>
              <a:t> </a:t>
            </a:r>
            <a:r>
              <a:rPr lang="vi-VN" dirty="0" err="1">
                <a:solidFill>
                  <a:schemeClr val="accent1">
                    <a:lumMod val="75000"/>
                  </a:schemeClr>
                </a:solidFill>
              </a:rPr>
              <a:t>tử</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a:t>
            </a:r>
            <a:r>
              <a:rPr lang="vi-VN" dirty="0" err="1">
                <a:solidFill>
                  <a:schemeClr val="accent1">
                    <a:lumMod val="75000"/>
                  </a:schemeClr>
                </a:solidFill>
              </a:rPr>
              <a:t>hoặc</a:t>
            </a:r>
            <a:r>
              <a:rPr lang="vi-VN" dirty="0">
                <a:solidFill>
                  <a:schemeClr val="accent1">
                    <a:lumMod val="75000"/>
                  </a:schemeClr>
                </a:solidFill>
              </a:rPr>
              <a:t> không </a:t>
            </a:r>
            <a:r>
              <a:rPr lang="vi-VN" dirty="0" err="1">
                <a:solidFill>
                  <a:schemeClr val="accent1">
                    <a:lumMod val="75000"/>
                  </a:schemeClr>
                </a:solidFill>
              </a:rPr>
              <a:t>có</a:t>
            </a:r>
            <a:r>
              <a:rPr lang="vi-VN" dirty="0">
                <a:solidFill>
                  <a:schemeClr val="accent1">
                    <a:lumMod val="75000"/>
                  </a:schemeClr>
                </a:solidFill>
              </a:rPr>
              <a:t> ở </a:t>
            </a:r>
            <a:r>
              <a:rPr lang="vi-VN" dirty="0" err="1">
                <a:solidFill>
                  <a:schemeClr val="accent1">
                    <a:lumMod val="75000"/>
                  </a:schemeClr>
                </a:solidFill>
              </a:rPr>
              <a:t>đó</a:t>
            </a:r>
            <a:r>
              <a:rPr lang="vi-VN" dirty="0">
                <a:solidFill>
                  <a:schemeClr val="accent1">
                    <a:lumMod val="75000"/>
                  </a:schemeClr>
                </a:solidFill>
              </a:rPr>
              <a:t>.</a:t>
            </a:r>
            <a:endParaRPr lang="en-GB" dirty="0">
              <a:solidFill>
                <a:schemeClr val="accent1">
                  <a:lumMod val="75000"/>
                </a:schemeClr>
              </a:solidFill>
              <a:effectLst/>
            </a:endParaRPr>
          </a:p>
        </p:txBody>
      </p:sp>
    </p:spTree>
    <p:extLst>
      <p:ext uri="{BB962C8B-B14F-4D97-AF65-F5344CB8AC3E}">
        <p14:creationId xmlns:p14="http://schemas.microsoft.com/office/powerpoint/2010/main" val="360065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1000"/>
                                        <p:tgtEl>
                                          <p:spTgt spid="53"/>
                                        </p:tgtEl>
                                      </p:cBhvr>
                                    </p:animEffect>
                                    <p:anim calcmode="lin" valueType="num">
                                      <p:cBhvr>
                                        <p:cTn id="17" dur="1000" fill="hold"/>
                                        <p:tgtEl>
                                          <p:spTgt spid="53"/>
                                        </p:tgtEl>
                                        <p:attrNameLst>
                                          <p:attrName>ppt_x</p:attrName>
                                        </p:attrNameLst>
                                      </p:cBhvr>
                                      <p:tavLst>
                                        <p:tav tm="0">
                                          <p:val>
                                            <p:strVal val="#ppt_x"/>
                                          </p:val>
                                        </p:tav>
                                        <p:tav tm="100000">
                                          <p:val>
                                            <p:strVal val="#ppt_x"/>
                                          </p:val>
                                        </p:tav>
                                      </p:tavLst>
                                    </p:anim>
                                    <p:anim calcmode="lin" valueType="num">
                                      <p:cBhvr>
                                        <p:cTn id="18"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barn(inVertical)">
                                      <p:cBhvr>
                                        <p:cTn id="23" dur="500"/>
                                        <p:tgtEl>
                                          <p:spTgt spid="5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down)">
                                      <p:cBhvr>
                                        <p:cTn id="28" dur="500"/>
                                        <p:tgtEl>
                                          <p:spTgt spid="56"/>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circle(in)">
                                      <p:cBhvr>
                                        <p:cTn id="33" dur="20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randombar(horizontal)">
                                      <p:cBhvr>
                                        <p:cTn id="3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53" grpId="0" animBg="1"/>
      <p:bldP spid="54" grpId="0" animBg="1"/>
      <p:bldP spid="56" grpId="0" animBg="1"/>
      <p:bldP spid="57" grpId="0" animBg="1"/>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3C53F071-FE92-4855-B35E-57E7AF2005C1}"/>
              </a:ext>
            </a:extLst>
          </p:cNvPr>
          <p:cNvSpPr txBox="1"/>
          <p:nvPr/>
        </p:nvSpPr>
        <p:spPr>
          <a:xfrm>
            <a:off x="124983" y="74973"/>
            <a:ext cx="3893862"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A </a:t>
            </a:r>
            <a:r>
              <a:rPr lang="en-GB" dirty="0"/>
              <a:t>network operating </a:t>
            </a:r>
            <a:r>
              <a:rPr lang="en-GB" dirty="0" smtClean="0"/>
              <a:t>like the World Wide </a:t>
            </a:r>
            <a:r>
              <a:rPr lang="en-GB" dirty="0"/>
              <a:t>Web but having access restricted to a limited group of authorized users (as employees of a company</a:t>
            </a:r>
            <a:r>
              <a:rPr lang="en-GB" dirty="0" smtClean="0"/>
              <a:t>)  </a:t>
            </a:r>
            <a:r>
              <a:rPr lang="en-US" dirty="0" smtClean="0">
                <a:solidFill>
                  <a:srgbClr val="FF0000"/>
                </a:solidFill>
              </a:rPr>
              <a:t>Intranet</a:t>
            </a:r>
            <a:endParaRPr lang="en-GB" dirty="0" smtClean="0"/>
          </a:p>
          <a:p>
            <a:pPr algn="just"/>
            <a:r>
              <a:rPr lang="en-GB" dirty="0" smtClean="0">
                <a:solidFill>
                  <a:schemeClr val="accent1">
                    <a:lumMod val="75000"/>
                  </a:schemeClr>
                </a:solidFill>
              </a:rPr>
              <a:t>=&gt;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mạng</a:t>
            </a:r>
            <a:r>
              <a:rPr lang="vi-VN" dirty="0">
                <a:solidFill>
                  <a:schemeClr val="accent1">
                    <a:lumMod val="75000"/>
                  </a:schemeClr>
                </a:solidFill>
              </a:rPr>
              <a:t> </a:t>
            </a:r>
            <a:r>
              <a:rPr lang="vi-VN" dirty="0" err="1">
                <a:solidFill>
                  <a:schemeClr val="accent1">
                    <a:lumMod val="75000"/>
                  </a:schemeClr>
                </a:solidFill>
              </a:rPr>
              <a:t>hoạt</a:t>
            </a:r>
            <a:r>
              <a:rPr lang="vi-VN" dirty="0">
                <a:solidFill>
                  <a:schemeClr val="accent1">
                    <a:lumMod val="75000"/>
                  </a:schemeClr>
                </a:solidFill>
              </a:rPr>
              <a:t> </a:t>
            </a:r>
            <a:r>
              <a:rPr lang="vi-VN" dirty="0" err="1">
                <a:solidFill>
                  <a:schemeClr val="accent1">
                    <a:lumMod val="75000"/>
                  </a:schemeClr>
                </a:solidFill>
              </a:rPr>
              <a:t>động</a:t>
            </a:r>
            <a:r>
              <a:rPr lang="vi-VN" dirty="0">
                <a:solidFill>
                  <a:schemeClr val="accent1">
                    <a:lumMod val="75000"/>
                  </a:schemeClr>
                </a:solidFill>
              </a:rPr>
              <a:t> như </a:t>
            </a:r>
            <a:r>
              <a:rPr lang="vi-VN" dirty="0" err="1">
                <a:solidFill>
                  <a:schemeClr val="accent1">
                    <a:lumMod val="75000"/>
                  </a:schemeClr>
                </a:solidFill>
              </a:rPr>
              <a:t>World</a:t>
            </a:r>
            <a:r>
              <a:rPr lang="vi-VN" dirty="0">
                <a:solidFill>
                  <a:schemeClr val="accent1">
                    <a:lumMod val="75000"/>
                  </a:schemeClr>
                </a:solidFill>
              </a:rPr>
              <a:t> </a:t>
            </a:r>
            <a:r>
              <a:rPr lang="vi-VN" dirty="0" err="1">
                <a:solidFill>
                  <a:schemeClr val="accent1">
                    <a:lumMod val="75000"/>
                  </a:schemeClr>
                </a:solidFill>
              </a:rPr>
              <a:t>Wide</a:t>
            </a:r>
            <a:r>
              <a:rPr lang="vi-VN" dirty="0">
                <a:solidFill>
                  <a:schemeClr val="accent1">
                    <a:lumMod val="75000"/>
                  </a:schemeClr>
                </a:solidFill>
              </a:rPr>
              <a:t> </a:t>
            </a:r>
            <a:r>
              <a:rPr lang="vi-VN" dirty="0" err="1">
                <a:solidFill>
                  <a:schemeClr val="accent1">
                    <a:lumMod val="75000"/>
                  </a:schemeClr>
                </a:solidFill>
              </a:rPr>
              <a:t>Web</a:t>
            </a:r>
            <a:r>
              <a:rPr lang="vi-VN" dirty="0">
                <a:solidFill>
                  <a:schemeClr val="accent1">
                    <a:lumMod val="75000"/>
                  </a:schemeClr>
                </a:solidFill>
              </a:rPr>
              <a:t> nhưng </a:t>
            </a:r>
            <a:r>
              <a:rPr lang="vi-VN" dirty="0" err="1">
                <a:solidFill>
                  <a:schemeClr val="accent1">
                    <a:lumMod val="75000"/>
                  </a:schemeClr>
                </a:solidFill>
              </a:rPr>
              <a:t>bị</a:t>
            </a:r>
            <a:r>
              <a:rPr lang="vi-VN" dirty="0">
                <a:solidFill>
                  <a:schemeClr val="accent1">
                    <a:lumMod val="75000"/>
                  </a:schemeClr>
                </a:solidFill>
              </a:rPr>
              <a:t> </a:t>
            </a:r>
            <a:r>
              <a:rPr lang="vi-VN" dirty="0" err="1">
                <a:solidFill>
                  <a:schemeClr val="accent1">
                    <a:lumMod val="75000"/>
                  </a:schemeClr>
                </a:solidFill>
              </a:rPr>
              <a:t>giới</a:t>
            </a:r>
            <a:r>
              <a:rPr lang="vi-VN" dirty="0">
                <a:solidFill>
                  <a:schemeClr val="accent1">
                    <a:lumMod val="75000"/>
                  </a:schemeClr>
                </a:solidFill>
              </a:rPr>
              <a:t> </a:t>
            </a:r>
            <a:r>
              <a:rPr lang="vi-VN" dirty="0" err="1">
                <a:solidFill>
                  <a:schemeClr val="accent1">
                    <a:lumMod val="75000"/>
                  </a:schemeClr>
                </a:solidFill>
              </a:rPr>
              <a:t>hạn</a:t>
            </a:r>
            <a:r>
              <a:rPr lang="vi-VN" dirty="0">
                <a:solidFill>
                  <a:schemeClr val="accent1">
                    <a:lumMod val="75000"/>
                  </a:schemeClr>
                </a:solidFill>
              </a:rPr>
              <a:t> </a:t>
            </a:r>
            <a:r>
              <a:rPr lang="vi-VN" dirty="0" err="1">
                <a:solidFill>
                  <a:schemeClr val="accent1">
                    <a:lumMod val="75000"/>
                  </a:schemeClr>
                </a:solidFill>
              </a:rPr>
              <a:t>quyền</a:t>
            </a:r>
            <a:r>
              <a:rPr lang="vi-VN" dirty="0">
                <a:solidFill>
                  <a:schemeClr val="accent1">
                    <a:lumMod val="75000"/>
                  </a:schemeClr>
                </a:solidFill>
              </a:rPr>
              <a:t> truy </a:t>
            </a:r>
            <a:r>
              <a:rPr lang="vi-VN" dirty="0" err="1">
                <a:solidFill>
                  <a:schemeClr val="accent1">
                    <a:lumMod val="75000"/>
                  </a:schemeClr>
                </a:solidFill>
              </a:rPr>
              <a:t>cập</a:t>
            </a:r>
            <a:r>
              <a:rPr lang="vi-VN" dirty="0">
                <a:solidFill>
                  <a:schemeClr val="accent1">
                    <a:lumMod val="75000"/>
                  </a:schemeClr>
                </a:solidFill>
              </a:rPr>
              <a:t> </a:t>
            </a:r>
            <a:r>
              <a:rPr lang="vi-VN" dirty="0" err="1">
                <a:solidFill>
                  <a:schemeClr val="accent1">
                    <a:lumMod val="75000"/>
                  </a:schemeClr>
                </a:solidFill>
              </a:rPr>
              <a:t>vào</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nhóm</a:t>
            </a:r>
            <a:r>
              <a:rPr lang="vi-VN" dirty="0">
                <a:solidFill>
                  <a:schemeClr val="accent1">
                    <a:lumMod val="75000"/>
                  </a:schemeClr>
                </a:solidFill>
              </a:rPr>
              <a:t> </a:t>
            </a:r>
            <a:r>
              <a:rPr lang="vi-VN" dirty="0" err="1">
                <a:solidFill>
                  <a:schemeClr val="accent1">
                    <a:lumMod val="75000"/>
                  </a:schemeClr>
                </a:solidFill>
              </a:rPr>
              <a:t>người</a:t>
            </a:r>
            <a:r>
              <a:rPr lang="vi-VN" dirty="0">
                <a:solidFill>
                  <a:schemeClr val="accent1">
                    <a:lumMod val="75000"/>
                  </a:schemeClr>
                </a:solidFill>
              </a:rPr>
              <a:t> </a:t>
            </a:r>
            <a:r>
              <a:rPr lang="vi-VN" dirty="0" err="1">
                <a:solidFill>
                  <a:schemeClr val="accent1">
                    <a:lumMod val="75000"/>
                  </a:schemeClr>
                </a:solidFill>
              </a:rPr>
              <a:t>dùng</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ủy</a:t>
            </a:r>
            <a:r>
              <a:rPr lang="vi-VN" dirty="0">
                <a:solidFill>
                  <a:schemeClr val="accent1">
                    <a:lumMod val="75000"/>
                  </a:schemeClr>
                </a:solidFill>
              </a:rPr>
              <a:t> </a:t>
            </a:r>
            <a:r>
              <a:rPr lang="vi-VN" dirty="0" err="1">
                <a:solidFill>
                  <a:schemeClr val="accent1">
                    <a:lumMod val="75000"/>
                  </a:schemeClr>
                </a:solidFill>
              </a:rPr>
              <a:t>quyền</a:t>
            </a:r>
            <a:r>
              <a:rPr lang="vi-VN" dirty="0">
                <a:solidFill>
                  <a:schemeClr val="accent1">
                    <a:lumMod val="75000"/>
                  </a:schemeClr>
                </a:solidFill>
              </a:rPr>
              <a:t> </a:t>
            </a:r>
            <a:r>
              <a:rPr lang="vi-VN" dirty="0" err="1">
                <a:solidFill>
                  <a:schemeClr val="accent1">
                    <a:lumMod val="75000"/>
                  </a:schemeClr>
                </a:solidFill>
              </a:rPr>
              <a:t>hạn</a:t>
            </a:r>
            <a:r>
              <a:rPr lang="vi-VN" dirty="0">
                <a:solidFill>
                  <a:schemeClr val="accent1">
                    <a:lumMod val="75000"/>
                  </a:schemeClr>
                </a:solidFill>
              </a:rPr>
              <a:t> </a:t>
            </a:r>
            <a:r>
              <a:rPr lang="vi-VN" dirty="0" err="1">
                <a:solidFill>
                  <a:schemeClr val="accent1">
                    <a:lumMod val="75000"/>
                  </a:schemeClr>
                </a:solidFill>
              </a:rPr>
              <a:t>chế</a:t>
            </a:r>
            <a:r>
              <a:rPr lang="vi-VN" dirty="0">
                <a:solidFill>
                  <a:schemeClr val="accent1">
                    <a:lumMod val="75000"/>
                  </a:schemeClr>
                </a:solidFill>
              </a:rPr>
              <a:t> (</a:t>
            </a:r>
            <a:r>
              <a:rPr lang="vi-VN" dirty="0" err="1">
                <a:solidFill>
                  <a:schemeClr val="accent1">
                    <a:lumMod val="75000"/>
                  </a:schemeClr>
                </a:solidFill>
              </a:rPr>
              <a:t>với</a:t>
            </a:r>
            <a:r>
              <a:rPr lang="vi-VN" dirty="0">
                <a:solidFill>
                  <a:schemeClr val="accent1">
                    <a:lumMod val="75000"/>
                  </a:schemeClr>
                </a:solidFill>
              </a:rPr>
              <a:t> tư </a:t>
            </a:r>
            <a:r>
              <a:rPr lang="vi-VN" dirty="0" err="1">
                <a:solidFill>
                  <a:schemeClr val="accent1">
                    <a:lumMod val="75000"/>
                  </a:schemeClr>
                </a:solidFill>
              </a:rPr>
              <a:t>cách</a:t>
            </a:r>
            <a:r>
              <a:rPr lang="vi-VN" dirty="0">
                <a:solidFill>
                  <a:schemeClr val="accent1">
                    <a:lumMod val="75000"/>
                  </a:schemeClr>
                </a:solidFill>
              </a:rPr>
              <a:t> </a:t>
            </a:r>
            <a:r>
              <a:rPr lang="vi-VN" dirty="0" err="1">
                <a:solidFill>
                  <a:schemeClr val="accent1">
                    <a:lumMod val="75000"/>
                  </a:schemeClr>
                </a:solidFill>
              </a:rPr>
              <a:t>là</a:t>
            </a:r>
            <a:r>
              <a:rPr lang="vi-VN" dirty="0">
                <a:solidFill>
                  <a:schemeClr val="accent1">
                    <a:lumMod val="75000"/>
                  </a:schemeClr>
                </a:solidFill>
              </a:rPr>
              <a:t> nhân viên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công ty)</a:t>
            </a:r>
            <a:endParaRPr lang="en-GB" dirty="0">
              <a:solidFill>
                <a:schemeClr val="accent1">
                  <a:lumMod val="75000"/>
                </a:schemeClr>
              </a:solidFill>
              <a:effectLst/>
            </a:endParaRPr>
          </a:p>
          <a:p>
            <a:pPr algn="just"/>
            <a:endParaRPr lang="en-US" dirty="0"/>
          </a:p>
        </p:txBody>
      </p:sp>
      <p:sp>
        <p:nvSpPr>
          <p:cNvPr id="52" name="TextBox 51">
            <a:extLst>
              <a:ext uri="{FF2B5EF4-FFF2-40B4-BE49-F238E27FC236}">
                <a16:creationId xmlns:a16="http://schemas.microsoft.com/office/drawing/2014/main" id="{EAD76678-2A0E-42B0-AEAD-C16024FFA034}"/>
              </a:ext>
            </a:extLst>
          </p:cNvPr>
          <p:cNvSpPr txBox="1"/>
          <p:nvPr/>
        </p:nvSpPr>
        <p:spPr>
          <a:xfrm>
            <a:off x="4189737" y="74973"/>
            <a:ext cx="3160297"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a:t>A program that allows you to determine the path of packets from your computer to the target system on the Internet</a:t>
            </a:r>
            <a:r>
              <a:rPr lang="en-GB" dirty="0" smtClean="0"/>
              <a:t>. </a:t>
            </a:r>
            <a:r>
              <a:rPr lang="en-US" dirty="0" smtClean="0">
                <a:solidFill>
                  <a:srgbClr val="FF0000"/>
                </a:solidFill>
              </a:rPr>
              <a:t>Traceroute</a:t>
            </a:r>
          </a:p>
          <a:p>
            <a:pPr algn="just"/>
            <a:r>
              <a:rPr lang="en-US" dirty="0" smtClean="0">
                <a:solidFill>
                  <a:schemeClr val="accent1">
                    <a:lumMod val="75000"/>
                  </a:schemeClr>
                </a:solidFill>
              </a:rPr>
              <a:t>=&gt; </a:t>
            </a:r>
            <a:r>
              <a:rPr lang="vi-VN" dirty="0" err="1" smtClean="0">
                <a:solidFill>
                  <a:schemeClr val="accent1">
                    <a:lumMod val="75000"/>
                  </a:schemeClr>
                </a:solidFill>
              </a:rPr>
              <a:t>Một</a:t>
            </a:r>
            <a:r>
              <a:rPr lang="vi-VN" dirty="0" smtClean="0">
                <a:solidFill>
                  <a:schemeClr val="accent1">
                    <a:lumMod val="75000"/>
                  </a:schemeClr>
                </a:solidFill>
              </a:rPr>
              <a:t> </a:t>
            </a:r>
            <a:r>
              <a:rPr lang="vi-VN" dirty="0">
                <a:solidFill>
                  <a:schemeClr val="accent1">
                    <a:lumMod val="75000"/>
                  </a:schemeClr>
                </a:solidFill>
              </a:rPr>
              <a:t>chương </a:t>
            </a:r>
            <a:r>
              <a:rPr lang="vi-VN" dirty="0" err="1">
                <a:solidFill>
                  <a:schemeClr val="accent1">
                    <a:lumMod val="75000"/>
                  </a:schemeClr>
                </a:solidFill>
              </a:rPr>
              <a:t>trình</a:t>
            </a:r>
            <a:r>
              <a:rPr lang="vi-VN" dirty="0">
                <a:solidFill>
                  <a:schemeClr val="accent1">
                    <a:lumMod val="75000"/>
                  </a:schemeClr>
                </a:solidFill>
              </a:rPr>
              <a:t> cho </a:t>
            </a:r>
            <a:r>
              <a:rPr lang="vi-VN" dirty="0" err="1">
                <a:solidFill>
                  <a:schemeClr val="accent1">
                    <a:lumMod val="75000"/>
                  </a:schemeClr>
                </a:solidFill>
              </a:rPr>
              <a:t>phép</a:t>
            </a:r>
            <a:r>
              <a:rPr lang="vi-VN" dirty="0">
                <a:solidFill>
                  <a:schemeClr val="accent1">
                    <a:lumMod val="75000"/>
                  </a:schemeClr>
                </a:solidFill>
              </a:rPr>
              <a:t> </a:t>
            </a:r>
            <a:r>
              <a:rPr lang="vi-VN" dirty="0" err="1">
                <a:solidFill>
                  <a:schemeClr val="accent1">
                    <a:lumMod val="75000"/>
                  </a:schemeClr>
                </a:solidFill>
              </a:rPr>
              <a:t>bạn</a:t>
            </a:r>
            <a:r>
              <a:rPr lang="vi-VN" dirty="0">
                <a:solidFill>
                  <a:schemeClr val="accent1">
                    <a:lumMod val="75000"/>
                  </a:schemeClr>
                </a:solidFill>
              </a:rPr>
              <a:t> </a:t>
            </a:r>
            <a:r>
              <a:rPr lang="vi-VN" dirty="0" err="1">
                <a:solidFill>
                  <a:schemeClr val="accent1">
                    <a:lumMod val="75000"/>
                  </a:schemeClr>
                </a:solidFill>
              </a:rPr>
              <a:t>xác</a:t>
            </a:r>
            <a:r>
              <a:rPr lang="vi-VN" dirty="0">
                <a:solidFill>
                  <a:schemeClr val="accent1">
                    <a:lumMod val="75000"/>
                  </a:schemeClr>
                </a:solidFill>
              </a:rPr>
              <a:t> </a:t>
            </a:r>
            <a:r>
              <a:rPr lang="vi-VN" dirty="0" err="1">
                <a:solidFill>
                  <a:schemeClr val="accent1">
                    <a:lumMod val="75000"/>
                  </a:schemeClr>
                </a:solidFill>
              </a:rPr>
              <a:t>định</a:t>
            </a:r>
            <a:r>
              <a:rPr lang="vi-VN" dirty="0">
                <a:solidFill>
                  <a:schemeClr val="accent1">
                    <a:lumMod val="75000"/>
                  </a:schemeClr>
                </a:solidFill>
              </a:rPr>
              <a:t> </a:t>
            </a:r>
            <a:r>
              <a:rPr lang="vi-VN" dirty="0" err="1">
                <a:solidFill>
                  <a:schemeClr val="accent1">
                    <a:lumMod val="75000"/>
                  </a:schemeClr>
                </a:solidFill>
              </a:rPr>
              <a:t>đường</a:t>
            </a:r>
            <a:r>
              <a:rPr lang="vi-VN" dirty="0">
                <a:solidFill>
                  <a:schemeClr val="accent1">
                    <a:lumMod val="75000"/>
                  </a:schemeClr>
                </a:solidFill>
              </a:rPr>
              <a:t> </a:t>
            </a:r>
            <a:r>
              <a:rPr lang="vi-VN" dirty="0" err="1">
                <a:solidFill>
                  <a:schemeClr val="accent1">
                    <a:lumMod val="75000"/>
                  </a:schemeClr>
                </a:solidFill>
              </a:rPr>
              <a:t>dẫn</a:t>
            </a:r>
            <a:r>
              <a:rPr lang="vi-VN" dirty="0">
                <a:solidFill>
                  <a:schemeClr val="accent1">
                    <a:lumMod val="75000"/>
                  </a:schemeClr>
                </a:solidFill>
              </a:rPr>
              <a:t>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gói</a:t>
            </a:r>
            <a:r>
              <a:rPr lang="vi-VN" dirty="0">
                <a:solidFill>
                  <a:schemeClr val="accent1">
                    <a:lumMod val="75000"/>
                  </a:schemeClr>
                </a:solidFill>
              </a:rPr>
              <a:t> </a:t>
            </a:r>
            <a:r>
              <a:rPr lang="vi-VN" dirty="0" err="1">
                <a:solidFill>
                  <a:schemeClr val="accent1">
                    <a:lumMod val="75000"/>
                  </a:schemeClr>
                </a:solidFill>
              </a:rPr>
              <a:t>dữ</a:t>
            </a:r>
            <a:r>
              <a:rPr lang="vi-VN" dirty="0">
                <a:solidFill>
                  <a:schemeClr val="accent1">
                    <a:lumMod val="75000"/>
                  </a:schemeClr>
                </a:solidFill>
              </a:rPr>
              <a:t> </a:t>
            </a:r>
            <a:r>
              <a:rPr lang="vi-VN" dirty="0" err="1">
                <a:solidFill>
                  <a:schemeClr val="accent1">
                    <a:lumMod val="75000"/>
                  </a:schemeClr>
                </a:solidFill>
              </a:rPr>
              <a:t>liệu</a:t>
            </a:r>
            <a:r>
              <a:rPr lang="vi-VN" dirty="0">
                <a:solidFill>
                  <a:schemeClr val="accent1">
                    <a:lumMod val="75000"/>
                  </a:schemeClr>
                </a:solidFill>
              </a:rPr>
              <a:t> </a:t>
            </a:r>
            <a:r>
              <a:rPr lang="vi-VN" dirty="0" err="1">
                <a:solidFill>
                  <a:schemeClr val="accent1">
                    <a:lumMod val="75000"/>
                  </a:schemeClr>
                </a:solidFill>
              </a:rPr>
              <a:t>từ</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bạn</a:t>
            </a:r>
            <a:r>
              <a:rPr lang="vi-VN" dirty="0">
                <a:solidFill>
                  <a:schemeClr val="accent1">
                    <a:lumMod val="75000"/>
                  </a:schemeClr>
                </a:solidFill>
              </a:rPr>
              <a:t> </a:t>
            </a:r>
            <a:r>
              <a:rPr lang="vi-VN" dirty="0" err="1">
                <a:solidFill>
                  <a:schemeClr val="accent1">
                    <a:lumMod val="75000"/>
                  </a:schemeClr>
                </a:solidFill>
              </a:rPr>
              <a:t>đến</a:t>
            </a:r>
            <a:r>
              <a:rPr lang="vi-VN" dirty="0">
                <a:solidFill>
                  <a:schemeClr val="accent1">
                    <a:lumMod val="75000"/>
                  </a:schemeClr>
                </a:solidFill>
              </a:rPr>
              <a:t> </a:t>
            </a:r>
            <a:r>
              <a:rPr lang="vi-VN" dirty="0" err="1">
                <a:solidFill>
                  <a:schemeClr val="accent1">
                    <a:lumMod val="75000"/>
                  </a:schemeClr>
                </a:solidFill>
              </a:rPr>
              <a:t>hệ</a:t>
            </a:r>
            <a:r>
              <a:rPr lang="vi-VN" dirty="0">
                <a:solidFill>
                  <a:schemeClr val="accent1">
                    <a:lumMod val="75000"/>
                  </a:schemeClr>
                </a:solidFill>
              </a:rPr>
              <a:t> </a:t>
            </a:r>
            <a:r>
              <a:rPr lang="vi-VN" dirty="0" err="1">
                <a:solidFill>
                  <a:schemeClr val="accent1">
                    <a:lumMod val="75000"/>
                  </a:schemeClr>
                </a:solidFill>
              </a:rPr>
              <a:t>thống</a:t>
            </a:r>
            <a:r>
              <a:rPr lang="vi-VN" dirty="0">
                <a:solidFill>
                  <a:schemeClr val="accent1">
                    <a:lumMod val="75000"/>
                  </a:schemeClr>
                </a:solidFill>
              </a:rPr>
              <a:t> </a:t>
            </a:r>
            <a:r>
              <a:rPr lang="vi-VN" dirty="0" err="1">
                <a:solidFill>
                  <a:schemeClr val="accent1">
                    <a:lumMod val="75000"/>
                  </a:schemeClr>
                </a:solidFill>
              </a:rPr>
              <a:t>đích</a:t>
            </a:r>
            <a:r>
              <a:rPr lang="vi-VN" dirty="0">
                <a:solidFill>
                  <a:schemeClr val="accent1">
                    <a:lumMod val="75000"/>
                  </a:schemeClr>
                </a:solidFill>
              </a:rPr>
              <a:t> trên </a:t>
            </a:r>
            <a:r>
              <a:rPr lang="vi-VN" dirty="0" err="1">
                <a:solidFill>
                  <a:schemeClr val="accent1">
                    <a:lumMod val="75000"/>
                  </a:schemeClr>
                </a:solidFill>
              </a:rPr>
              <a:t>Internet</a:t>
            </a:r>
            <a:r>
              <a:rPr lang="vi-VN" dirty="0">
                <a:solidFill>
                  <a:schemeClr val="accent1">
                    <a:lumMod val="75000"/>
                  </a:schemeClr>
                </a:solidFill>
              </a:rPr>
              <a:t>. </a:t>
            </a:r>
            <a:endParaRPr lang="en-US" dirty="0">
              <a:solidFill>
                <a:schemeClr val="accent1">
                  <a:lumMod val="75000"/>
                </a:schemeClr>
              </a:solidFill>
            </a:endParaRPr>
          </a:p>
        </p:txBody>
      </p:sp>
      <p:sp>
        <p:nvSpPr>
          <p:cNvPr id="53" name="TextBox 52">
            <a:extLst>
              <a:ext uri="{FF2B5EF4-FFF2-40B4-BE49-F238E27FC236}">
                <a16:creationId xmlns:a16="http://schemas.microsoft.com/office/drawing/2014/main" id="{91857E3A-2E86-4772-A7AC-0E2043584CF2}"/>
              </a:ext>
            </a:extLst>
          </p:cNvPr>
          <p:cNvSpPr txBox="1"/>
          <p:nvPr/>
        </p:nvSpPr>
        <p:spPr>
          <a:xfrm>
            <a:off x="7520927" y="89851"/>
            <a:ext cx="4488194"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An </a:t>
            </a:r>
            <a:r>
              <a:rPr lang="en-GB" dirty="0"/>
              <a:t>electronic </a:t>
            </a:r>
            <a:r>
              <a:rPr lang="en-GB" dirty="0" smtClean="0"/>
              <a:t>Telecommunications </a:t>
            </a:r>
            <a:r>
              <a:rPr lang="en-GB" dirty="0"/>
              <a:t>device </a:t>
            </a:r>
            <a:r>
              <a:rPr lang="en-GB" dirty="0" smtClean="0"/>
              <a:t>that enables </a:t>
            </a:r>
            <a:r>
              <a:rPr lang="en-GB" dirty="0"/>
              <a:t>customers of financial institutions </a:t>
            </a:r>
            <a:r>
              <a:rPr lang="en-GB" dirty="0" smtClean="0"/>
              <a:t>to perform </a:t>
            </a:r>
            <a:r>
              <a:rPr lang="en-GB" dirty="0"/>
              <a:t>financial institutions, such as cash withdrawals, deposits, transfer funds</a:t>
            </a:r>
            <a:r>
              <a:rPr lang="en-GB" dirty="0" smtClean="0"/>
              <a:t>.  </a:t>
            </a:r>
            <a:r>
              <a:rPr lang="en-US" dirty="0" smtClean="0">
                <a:solidFill>
                  <a:srgbClr val="FF0000"/>
                </a:solidFill>
              </a:rPr>
              <a:t>ATM</a:t>
            </a:r>
            <a:endParaRPr lang="en-GB" dirty="0" smtClean="0"/>
          </a:p>
          <a:p>
            <a:pPr algn="just"/>
            <a:r>
              <a:rPr lang="en-GB" dirty="0" smtClean="0">
                <a:solidFill>
                  <a:schemeClr val="accent1">
                    <a:lumMod val="75000"/>
                  </a:schemeClr>
                </a:solidFill>
                <a:effectLst/>
              </a:rPr>
              <a:t>=&gt;</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thiết</a:t>
            </a:r>
            <a:r>
              <a:rPr lang="vi-VN" dirty="0">
                <a:solidFill>
                  <a:schemeClr val="accent1">
                    <a:lumMod val="75000"/>
                  </a:schemeClr>
                </a:solidFill>
              </a:rPr>
              <a:t> </a:t>
            </a:r>
            <a:r>
              <a:rPr lang="vi-VN" dirty="0" err="1">
                <a:solidFill>
                  <a:schemeClr val="accent1">
                    <a:lumMod val="75000"/>
                  </a:schemeClr>
                </a:solidFill>
              </a:rPr>
              <a:t>bị</a:t>
            </a:r>
            <a:r>
              <a:rPr lang="vi-VN" dirty="0">
                <a:solidFill>
                  <a:schemeClr val="accent1">
                    <a:lumMod val="75000"/>
                  </a:schemeClr>
                </a:solidFill>
              </a:rPr>
              <a:t> </a:t>
            </a:r>
            <a:r>
              <a:rPr lang="vi-VN" dirty="0" err="1">
                <a:solidFill>
                  <a:schemeClr val="accent1">
                    <a:lumMod val="75000"/>
                  </a:schemeClr>
                </a:solidFill>
              </a:rPr>
              <a:t>viễn</a:t>
            </a:r>
            <a:r>
              <a:rPr lang="vi-VN" dirty="0">
                <a:solidFill>
                  <a:schemeClr val="accent1">
                    <a:lumMod val="75000"/>
                  </a:schemeClr>
                </a:solidFill>
              </a:rPr>
              <a:t> thông </a:t>
            </a:r>
            <a:r>
              <a:rPr lang="vi-VN" dirty="0" err="1">
                <a:solidFill>
                  <a:schemeClr val="accent1">
                    <a:lumMod val="75000"/>
                  </a:schemeClr>
                </a:solidFill>
              </a:rPr>
              <a:t>điện</a:t>
            </a:r>
            <a:r>
              <a:rPr lang="vi-VN" dirty="0">
                <a:solidFill>
                  <a:schemeClr val="accent1">
                    <a:lumMod val="75000"/>
                  </a:schemeClr>
                </a:solidFill>
              </a:rPr>
              <a:t> </a:t>
            </a:r>
            <a:r>
              <a:rPr lang="vi-VN" dirty="0" err="1">
                <a:solidFill>
                  <a:schemeClr val="accent1">
                    <a:lumMod val="75000"/>
                  </a:schemeClr>
                </a:solidFill>
              </a:rPr>
              <a:t>tử</a:t>
            </a:r>
            <a:r>
              <a:rPr lang="vi-VN" dirty="0">
                <a:solidFill>
                  <a:schemeClr val="accent1">
                    <a:lumMod val="75000"/>
                  </a:schemeClr>
                </a:solidFill>
              </a:rPr>
              <a:t> cho </a:t>
            </a:r>
            <a:r>
              <a:rPr lang="vi-VN" dirty="0" err="1">
                <a:solidFill>
                  <a:schemeClr val="accent1">
                    <a:lumMod val="75000"/>
                  </a:schemeClr>
                </a:solidFill>
              </a:rPr>
              <a:t>phép</a:t>
            </a:r>
            <a:r>
              <a:rPr lang="vi-VN" dirty="0">
                <a:solidFill>
                  <a:schemeClr val="accent1">
                    <a:lumMod val="75000"/>
                  </a:schemeClr>
                </a:solidFill>
              </a:rPr>
              <a:t> </a:t>
            </a:r>
            <a:r>
              <a:rPr lang="vi-VN" dirty="0" err="1">
                <a:solidFill>
                  <a:schemeClr val="accent1">
                    <a:lumMod val="75000"/>
                  </a:schemeClr>
                </a:solidFill>
              </a:rPr>
              <a:t>khách</a:t>
            </a:r>
            <a:r>
              <a:rPr lang="vi-VN" dirty="0">
                <a:solidFill>
                  <a:schemeClr val="accent1">
                    <a:lumMod val="75000"/>
                  </a:schemeClr>
                </a:solidFill>
              </a:rPr>
              <a:t> </a:t>
            </a:r>
            <a:r>
              <a:rPr lang="vi-VN" dirty="0" err="1">
                <a:solidFill>
                  <a:schemeClr val="accent1">
                    <a:lumMod val="75000"/>
                  </a:schemeClr>
                </a:solidFill>
              </a:rPr>
              <a:t>hàng</a:t>
            </a:r>
            <a:r>
              <a:rPr lang="vi-VN" dirty="0">
                <a:solidFill>
                  <a:schemeClr val="accent1">
                    <a:lumMod val="75000"/>
                  </a:schemeClr>
                </a:solidFill>
              </a:rPr>
              <a:t>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tổ</a:t>
            </a:r>
            <a:r>
              <a:rPr lang="vi-VN" dirty="0">
                <a:solidFill>
                  <a:schemeClr val="accent1">
                    <a:lumMod val="75000"/>
                  </a:schemeClr>
                </a:solidFill>
              </a:rPr>
              <a:t> </a:t>
            </a:r>
            <a:r>
              <a:rPr lang="vi-VN" dirty="0" err="1">
                <a:solidFill>
                  <a:schemeClr val="accent1">
                    <a:lumMod val="75000"/>
                  </a:schemeClr>
                </a:solidFill>
              </a:rPr>
              <a:t>chức</a:t>
            </a:r>
            <a:r>
              <a:rPr lang="vi-VN" dirty="0">
                <a:solidFill>
                  <a:schemeClr val="accent1">
                    <a:lumMod val="75000"/>
                  </a:schemeClr>
                </a:solidFill>
              </a:rPr>
              <a:t> </a:t>
            </a:r>
            <a:r>
              <a:rPr lang="vi-VN" dirty="0" err="1">
                <a:solidFill>
                  <a:schemeClr val="accent1">
                    <a:lumMod val="75000"/>
                  </a:schemeClr>
                </a:solidFill>
              </a:rPr>
              <a:t>tài</a:t>
            </a:r>
            <a:r>
              <a:rPr lang="vi-VN" dirty="0">
                <a:solidFill>
                  <a:schemeClr val="accent1">
                    <a:lumMod val="75000"/>
                  </a:schemeClr>
                </a:solidFill>
              </a:rPr>
              <a:t> </a:t>
            </a:r>
            <a:r>
              <a:rPr lang="vi-VN" dirty="0" err="1">
                <a:solidFill>
                  <a:schemeClr val="accent1">
                    <a:lumMod val="75000"/>
                  </a:schemeClr>
                </a:solidFill>
              </a:rPr>
              <a:t>chính</a:t>
            </a:r>
            <a:r>
              <a:rPr lang="vi-VN" dirty="0">
                <a:solidFill>
                  <a:schemeClr val="accent1">
                    <a:lumMod val="75000"/>
                  </a:schemeClr>
                </a:solidFill>
              </a:rPr>
              <a:t> </a:t>
            </a:r>
            <a:r>
              <a:rPr lang="vi-VN" dirty="0" err="1">
                <a:solidFill>
                  <a:schemeClr val="accent1">
                    <a:lumMod val="75000"/>
                  </a:schemeClr>
                </a:solidFill>
              </a:rPr>
              <a:t>thực</a:t>
            </a:r>
            <a:r>
              <a:rPr lang="vi-VN" dirty="0">
                <a:solidFill>
                  <a:schemeClr val="accent1">
                    <a:lumMod val="75000"/>
                  </a:schemeClr>
                </a:solidFill>
              </a:rPr>
              <a:t> </a:t>
            </a:r>
            <a:r>
              <a:rPr lang="vi-VN" dirty="0" err="1">
                <a:solidFill>
                  <a:schemeClr val="accent1">
                    <a:lumMod val="75000"/>
                  </a:schemeClr>
                </a:solidFill>
              </a:rPr>
              <a:t>hiện</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tổ</a:t>
            </a:r>
            <a:r>
              <a:rPr lang="vi-VN" dirty="0">
                <a:solidFill>
                  <a:schemeClr val="accent1">
                    <a:lumMod val="75000"/>
                  </a:schemeClr>
                </a:solidFill>
              </a:rPr>
              <a:t> </a:t>
            </a:r>
            <a:r>
              <a:rPr lang="vi-VN" dirty="0" err="1">
                <a:solidFill>
                  <a:schemeClr val="accent1">
                    <a:lumMod val="75000"/>
                  </a:schemeClr>
                </a:solidFill>
              </a:rPr>
              <a:t>chức</a:t>
            </a:r>
            <a:r>
              <a:rPr lang="vi-VN" dirty="0">
                <a:solidFill>
                  <a:schemeClr val="accent1">
                    <a:lumMod val="75000"/>
                  </a:schemeClr>
                </a:solidFill>
              </a:rPr>
              <a:t> </a:t>
            </a:r>
            <a:r>
              <a:rPr lang="vi-VN" dirty="0" err="1">
                <a:solidFill>
                  <a:schemeClr val="accent1">
                    <a:lumMod val="75000"/>
                  </a:schemeClr>
                </a:solidFill>
              </a:rPr>
              <a:t>tài</a:t>
            </a:r>
            <a:r>
              <a:rPr lang="vi-VN" dirty="0">
                <a:solidFill>
                  <a:schemeClr val="accent1">
                    <a:lumMod val="75000"/>
                  </a:schemeClr>
                </a:solidFill>
              </a:rPr>
              <a:t> </a:t>
            </a:r>
            <a:r>
              <a:rPr lang="vi-VN" dirty="0" err="1">
                <a:solidFill>
                  <a:schemeClr val="accent1">
                    <a:lumMod val="75000"/>
                  </a:schemeClr>
                </a:solidFill>
              </a:rPr>
              <a:t>chính</a:t>
            </a:r>
            <a:r>
              <a:rPr lang="vi-VN" dirty="0">
                <a:solidFill>
                  <a:schemeClr val="accent1">
                    <a:lumMod val="75000"/>
                  </a:schemeClr>
                </a:solidFill>
              </a:rPr>
              <a:t>, </a:t>
            </a:r>
            <a:r>
              <a:rPr lang="vi-VN" dirty="0" err="1">
                <a:solidFill>
                  <a:schemeClr val="accent1">
                    <a:lumMod val="75000"/>
                  </a:schemeClr>
                </a:solidFill>
              </a:rPr>
              <a:t>chẳng</a:t>
            </a:r>
            <a:r>
              <a:rPr lang="vi-VN" dirty="0">
                <a:solidFill>
                  <a:schemeClr val="accent1">
                    <a:lumMod val="75000"/>
                  </a:schemeClr>
                </a:solidFill>
              </a:rPr>
              <a:t> </a:t>
            </a:r>
            <a:r>
              <a:rPr lang="vi-VN" dirty="0" err="1">
                <a:solidFill>
                  <a:schemeClr val="accent1">
                    <a:lumMod val="75000"/>
                  </a:schemeClr>
                </a:solidFill>
              </a:rPr>
              <a:t>hạn</a:t>
            </a:r>
            <a:r>
              <a:rPr lang="vi-VN" dirty="0">
                <a:solidFill>
                  <a:schemeClr val="accent1">
                    <a:lumMod val="75000"/>
                  </a:schemeClr>
                </a:solidFill>
              </a:rPr>
              <a:t> như </a:t>
            </a:r>
            <a:r>
              <a:rPr lang="vi-VN" dirty="0" err="1">
                <a:solidFill>
                  <a:schemeClr val="accent1">
                    <a:lumMod val="75000"/>
                  </a:schemeClr>
                </a:solidFill>
              </a:rPr>
              <a:t>rút</a:t>
            </a:r>
            <a:r>
              <a:rPr lang="vi-VN" dirty="0">
                <a:solidFill>
                  <a:schemeClr val="accent1">
                    <a:lumMod val="75000"/>
                  </a:schemeClr>
                </a:solidFill>
              </a:rPr>
              <a:t> </a:t>
            </a:r>
            <a:r>
              <a:rPr lang="vi-VN" dirty="0" err="1">
                <a:solidFill>
                  <a:schemeClr val="accent1">
                    <a:lumMod val="75000"/>
                  </a:schemeClr>
                </a:solidFill>
              </a:rPr>
              <a:t>tiền</a:t>
            </a:r>
            <a:r>
              <a:rPr lang="vi-VN" dirty="0">
                <a:solidFill>
                  <a:schemeClr val="accent1">
                    <a:lumMod val="75000"/>
                  </a:schemeClr>
                </a:solidFill>
              </a:rPr>
              <a:t> </a:t>
            </a:r>
            <a:r>
              <a:rPr lang="vi-VN" dirty="0" err="1">
                <a:solidFill>
                  <a:schemeClr val="accent1">
                    <a:lumMod val="75000"/>
                  </a:schemeClr>
                </a:solidFill>
              </a:rPr>
              <a:t>mặt</a:t>
            </a:r>
            <a:r>
              <a:rPr lang="vi-VN" dirty="0">
                <a:solidFill>
                  <a:schemeClr val="accent1">
                    <a:lumMod val="75000"/>
                  </a:schemeClr>
                </a:solidFill>
              </a:rPr>
              <a:t>, </a:t>
            </a:r>
            <a:r>
              <a:rPr lang="vi-VN" dirty="0" err="1">
                <a:solidFill>
                  <a:schemeClr val="accent1">
                    <a:lumMod val="75000"/>
                  </a:schemeClr>
                </a:solidFill>
              </a:rPr>
              <a:t>gửi</a:t>
            </a:r>
            <a:r>
              <a:rPr lang="vi-VN" dirty="0">
                <a:solidFill>
                  <a:schemeClr val="accent1">
                    <a:lumMod val="75000"/>
                  </a:schemeClr>
                </a:solidFill>
              </a:rPr>
              <a:t> </a:t>
            </a:r>
            <a:r>
              <a:rPr lang="vi-VN" dirty="0" err="1">
                <a:solidFill>
                  <a:schemeClr val="accent1">
                    <a:lumMod val="75000"/>
                  </a:schemeClr>
                </a:solidFill>
              </a:rPr>
              <a:t>tiền</a:t>
            </a:r>
            <a:r>
              <a:rPr lang="vi-VN" dirty="0">
                <a:solidFill>
                  <a:schemeClr val="accent1">
                    <a:lumMod val="75000"/>
                  </a:schemeClr>
                </a:solidFill>
              </a:rPr>
              <a:t>, </a:t>
            </a:r>
            <a:r>
              <a:rPr lang="vi-VN" dirty="0" err="1">
                <a:solidFill>
                  <a:schemeClr val="accent1">
                    <a:lumMod val="75000"/>
                  </a:schemeClr>
                </a:solidFill>
              </a:rPr>
              <a:t>chuyển</a:t>
            </a:r>
            <a:r>
              <a:rPr lang="vi-VN" dirty="0">
                <a:solidFill>
                  <a:schemeClr val="accent1">
                    <a:lumMod val="75000"/>
                  </a:schemeClr>
                </a:solidFill>
              </a:rPr>
              <a:t> </a:t>
            </a:r>
            <a:r>
              <a:rPr lang="vi-VN" dirty="0" err="1">
                <a:solidFill>
                  <a:schemeClr val="accent1">
                    <a:lumMod val="75000"/>
                  </a:schemeClr>
                </a:solidFill>
              </a:rPr>
              <a:t>tiền</a:t>
            </a:r>
            <a:r>
              <a:rPr lang="vi-VN" dirty="0">
                <a:solidFill>
                  <a:schemeClr val="accent1">
                    <a:lumMod val="75000"/>
                  </a:schemeClr>
                </a:solidFill>
              </a:rPr>
              <a:t>.</a:t>
            </a:r>
            <a:endParaRPr lang="en-GB" dirty="0">
              <a:solidFill>
                <a:schemeClr val="accent1">
                  <a:lumMod val="75000"/>
                </a:schemeClr>
              </a:solidFill>
              <a:effectLst/>
            </a:endParaRPr>
          </a:p>
          <a:p>
            <a:pPr algn="just"/>
            <a:endParaRPr lang="en-US" dirty="0"/>
          </a:p>
        </p:txBody>
      </p:sp>
      <p:sp>
        <p:nvSpPr>
          <p:cNvPr id="54" name="TextBox 53">
            <a:extLst>
              <a:ext uri="{FF2B5EF4-FFF2-40B4-BE49-F238E27FC236}">
                <a16:creationId xmlns:a16="http://schemas.microsoft.com/office/drawing/2014/main" id="{D026C421-6765-4C5C-949C-B2F7CE690490}"/>
              </a:ext>
            </a:extLst>
          </p:cNvPr>
          <p:cNvSpPr txBox="1"/>
          <p:nvPr/>
        </p:nvSpPr>
        <p:spPr>
          <a:xfrm>
            <a:off x="172186" y="3161362"/>
            <a:ext cx="2943225"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A </a:t>
            </a:r>
            <a:r>
              <a:rPr lang="en-GB" dirty="0"/>
              <a:t>computer that stores </a:t>
            </a:r>
            <a:r>
              <a:rPr lang="en-GB" dirty="0" smtClean="0"/>
              <a:t>the information </a:t>
            </a:r>
            <a:r>
              <a:rPr lang="en-GB" dirty="0"/>
              <a:t>of every computer connected to a client/server network</a:t>
            </a:r>
            <a:r>
              <a:rPr lang="en-GB" dirty="0" smtClean="0"/>
              <a:t>.</a:t>
            </a:r>
            <a:r>
              <a:rPr lang="en-US" dirty="0">
                <a:solidFill>
                  <a:srgbClr val="FF0000"/>
                </a:solidFill>
              </a:rPr>
              <a:t> Server</a:t>
            </a:r>
          </a:p>
          <a:p>
            <a:pPr algn="just"/>
            <a:r>
              <a:rPr lang="en-US" dirty="0" smtClean="0">
                <a:solidFill>
                  <a:schemeClr val="accent1">
                    <a:lumMod val="75000"/>
                  </a:schemeClr>
                </a:solidFill>
              </a:rPr>
              <a:t>=&gt; </a:t>
            </a:r>
            <a:r>
              <a:rPr lang="vi-VN" dirty="0" err="1" smtClean="0">
                <a:solidFill>
                  <a:schemeClr val="accent1">
                    <a:lumMod val="75000"/>
                  </a:schemeClr>
                </a:solidFill>
              </a:rPr>
              <a:t>Một</a:t>
            </a:r>
            <a:r>
              <a:rPr lang="vi-VN" dirty="0" smtClean="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lưu </a:t>
            </a:r>
            <a:r>
              <a:rPr lang="vi-VN" dirty="0" err="1">
                <a:solidFill>
                  <a:schemeClr val="accent1">
                    <a:lumMod val="75000"/>
                  </a:schemeClr>
                </a:solidFill>
              </a:rPr>
              <a:t>trữ</a:t>
            </a:r>
            <a:r>
              <a:rPr lang="vi-VN" dirty="0">
                <a:solidFill>
                  <a:schemeClr val="accent1">
                    <a:lumMod val="75000"/>
                  </a:schemeClr>
                </a:solidFill>
              </a:rPr>
              <a:t> thông tin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mọi</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kết</a:t>
            </a:r>
            <a:r>
              <a:rPr lang="vi-VN" dirty="0">
                <a:solidFill>
                  <a:schemeClr val="accent1">
                    <a:lumMod val="75000"/>
                  </a:schemeClr>
                </a:solidFill>
              </a:rPr>
              <a:t> </a:t>
            </a:r>
            <a:r>
              <a:rPr lang="vi-VN" dirty="0" err="1">
                <a:solidFill>
                  <a:schemeClr val="accent1">
                    <a:lumMod val="75000"/>
                  </a:schemeClr>
                </a:solidFill>
              </a:rPr>
              <a:t>nối</a:t>
            </a:r>
            <a:r>
              <a:rPr lang="vi-VN" dirty="0">
                <a:solidFill>
                  <a:schemeClr val="accent1">
                    <a:lumMod val="75000"/>
                  </a:schemeClr>
                </a:solidFill>
              </a:rPr>
              <a:t> </a:t>
            </a:r>
            <a:r>
              <a:rPr lang="vi-VN" dirty="0" err="1">
                <a:solidFill>
                  <a:schemeClr val="accent1">
                    <a:lumMod val="75000"/>
                  </a:schemeClr>
                </a:solidFill>
              </a:rPr>
              <a:t>với</a:t>
            </a:r>
            <a:r>
              <a:rPr lang="vi-VN" dirty="0">
                <a:solidFill>
                  <a:schemeClr val="accent1">
                    <a:lumMod val="75000"/>
                  </a:schemeClr>
                </a:solidFill>
              </a:rPr>
              <a:t> </a:t>
            </a:r>
            <a:r>
              <a:rPr lang="vi-VN" dirty="0" err="1">
                <a:solidFill>
                  <a:schemeClr val="accent1">
                    <a:lumMod val="75000"/>
                  </a:schemeClr>
                </a:solidFill>
              </a:rPr>
              <a:t>mạng</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khách</a:t>
            </a:r>
            <a:r>
              <a:rPr lang="vi-VN" dirty="0">
                <a:solidFill>
                  <a:schemeClr val="accent1">
                    <a:lumMod val="75000"/>
                  </a:schemeClr>
                </a:solidFill>
              </a:rPr>
              <a:t> /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chủ</a:t>
            </a:r>
            <a:r>
              <a:rPr lang="vi-VN" dirty="0">
                <a:solidFill>
                  <a:schemeClr val="accent1">
                    <a:lumMod val="75000"/>
                  </a:schemeClr>
                </a:solidFill>
              </a:rPr>
              <a:t>. </a:t>
            </a:r>
            <a:r>
              <a:rPr lang="en-US" dirty="0" smtClean="0">
                <a:solidFill>
                  <a:schemeClr val="accent1">
                    <a:lumMod val="75000"/>
                  </a:schemeClr>
                </a:solidFill>
              </a:rPr>
              <a:t>=&gt; </a:t>
            </a:r>
            <a:r>
              <a:rPr lang="vi-VN" dirty="0" err="1" smtClean="0">
                <a:solidFill>
                  <a:schemeClr val="accent1">
                    <a:lumMod val="75000"/>
                  </a:schemeClr>
                </a:solidFill>
              </a:rPr>
              <a:t>Máy</a:t>
            </a:r>
            <a:r>
              <a:rPr lang="vi-VN" dirty="0" smtClean="0">
                <a:solidFill>
                  <a:schemeClr val="accent1">
                    <a:lumMod val="75000"/>
                  </a:schemeClr>
                </a:solidFill>
              </a:rPr>
              <a:t> </a:t>
            </a:r>
            <a:r>
              <a:rPr lang="vi-VN" dirty="0" err="1">
                <a:solidFill>
                  <a:schemeClr val="accent1">
                    <a:lumMod val="75000"/>
                  </a:schemeClr>
                </a:solidFill>
              </a:rPr>
              <a:t>chủ</a:t>
            </a:r>
            <a:endParaRPr lang="en-GB" dirty="0">
              <a:solidFill>
                <a:schemeClr val="accent1">
                  <a:lumMod val="75000"/>
                </a:schemeClr>
              </a:solidFill>
              <a:effectLst/>
            </a:endParaRPr>
          </a:p>
          <a:p>
            <a:pPr algn="just"/>
            <a:endParaRPr lang="en-US" dirty="0"/>
          </a:p>
        </p:txBody>
      </p:sp>
      <p:sp>
        <p:nvSpPr>
          <p:cNvPr id="56" name="TextBox 55">
            <a:extLst>
              <a:ext uri="{FF2B5EF4-FFF2-40B4-BE49-F238E27FC236}">
                <a16:creationId xmlns:a16="http://schemas.microsoft.com/office/drawing/2014/main" id="{59AEA43C-654D-4C72-AEC0-8D417AEE18B2}"/>
              </a:ext>
            </a:extLst>
          </p:cNvPr>
          <p:cNvSpPr txBox="1"/>
          <p:nvPr/>
        </p:nvSpPr>
        <p:spPr>
          <a:xfrm>
            <a:off x="3288614" y="3161362"/>
            <a:ext cx="250258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Saved </a:t>
            </a:r>
            <a:r>
              <a:rPr lang="en-GB" dirty="0"/>
              <a:t>sites in the user's browser which are used </a:t>
            </a:r>
            <a:r>
              <a:rPr lang="en-GB" dirty="0" smtClean="0"/>
              <a:t>frequently </a:t>
            </a:r>
            <a:r>
              <a:rPr lang="en-US" dirty="0"/>
              <a:t> </a:t>
            </a:r>
            <a:r>
              <a:rPr lang="en-US" dirty="0" smtClean="0">
                <a:solidFill>
                  <a:srgbClr val="FF0000"/>
                </a:solidFill>
              </a:rPr>
              <a:t>bookmark</a:t>
            </a:r>
          </a:p>
          <a:p>
            <a:pPr algn="just"/>
            <a:r>
              <a:rPr lang="en-US" dirty="0" smtClean="0">
                <a:solidFill>
                  <a:schemeClr val="accent1">
                    <a:lumMod val="75000"/>
                  </a:schemeClr>
                </a:solidFill>
              </a:rPr>
              <a:t>=&gt; </a:t>
            </a:r>
            <a:r>
              <a:rPr lang="vi-VN" dirty="0" err="1" smtClean="0">
                <a:solidFill>
                  <a:schemeClr val="accent1">
                    <a:lumMod val="75000"/>
                  </a:schemeClr>
                </a:solidFill>
              </a:rPr>
              <a:t>Các</a:t>
            </a:r>
            <a:r>
              <a:rPr lang="vi-VN" dirty="0" smtClean="0">
                <a:solidFill>
                  <a:schemeClr val="accent1">
                    <a:lumMod val="75000"/>
                  </a:schemeClr>
                </a:solidFill>
              </a:rPr>
              <a:t> </a:t>
            </a:r>
            <a:r>
              <a:rPr lang="vi-VN" dirty="0">
                <a:solidFill>
                  <a:schemeClr val="accent1">
                    <a:lumMod val="75000"/>
                  </a:schemeClr>
                </a:solidFill>
              </a:rPr>
              <a:t>trang </a:t>
            </a:r>
            <a:r>
              <a:rPr lang="vi-VN" dirty="0" err="1">
                <a:solidFill>
                  <a:schemeClr val="accent1">
                    <a:lumMod val="75000"/>
                  </a:schemeClr>
                </a:solidFill>
              </a:rPr>
              <a:t>đã</a:t>
            </a:r>
            <a:r>
              <a:rPr lang="vi-VN" dirty="0">
                <a:solidFill>
                  <a:schemeClr val="accent1">
                    <a:lumMod val="75000"/>
                  </a:schemeClr>
                </a:solidFill>
              </a:rPr>
              <a:t> lưu trong </a:t>
            </a:r>
            <a:r>
              <a:rPr lang="vi-VN" dirty="0" err="1">
                <a:solidFill>
                  <a:schemeClr val="accent1">
                    <a:lumMod val="75000"/>
                  </a:schemeClr>
                </a:solidFill>
              </a:rPr>
              <a:t>trình</a:t>
            </a:r>
            <a:r>
              <a:rPr lang="vi-VN" dirty="0">
                <a:solidFill>
                  <a:schemeClr val="accent1">
                    <a:lumMod val="75000"/>
                  </a:schemeClr>
                </a:solidFill>
              </a:rPr>
              <a:t> </a:t>
            </a:r>
            <a:r>
              <a:rPr lang="vi-VN" dirty="0" err="1">
                <a:solidFill>
                  <a:schemeClr val="accent1">
                    <a:lumMod val="75000"/>
                  </a:schemeClr>
                </a:solidFill>
              </a:rPr>
              <a:t>duyệt</a:t>
            </a:r>
            <a:r>
              <a:rPr lang="vi-VN" dirty="0">
                <a:solidFill>
                  <a:schemeClr val="accent1">
                    <a:lumMod val="75000"/>
                  </a:schemeClr>
                </a:solidFill>
              </a:rPr>
              <a:t>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người</a:t>
            </a:r>
            <a:r>
              <a:rPr lang="vi-VN" dirty="0">
                <a:solidFill>
                  <a:schemeClr val="accent1">
                    <a:lumMod val="75000"/>
                  </a:schemeClr>
                </a:solidFill>
              </a:rPr>
              <a:t> </a:t>
            </a:r>
            <a:r>
              <a:rPr lang="vi-VN" dirty="0" err="1">
                <a:solidFill>
                  <a:schemeClr val="accent1">
                    <a:lumMod val="75000"/>
                  </a:schemeClr>
                </a:solidFill>
              </a:rPr>
              <a:t>dùng</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a:t>
            </a:r>
            <a:r>
              <a:rPr lang="vi-VN" dirty="0" err="1">
                <a:solidFill>
                  <a:schemeClr val="accent1">
                    <a:lumMod val="75000"/>
                  </a:schemeClr>
                </a:solidFill>
              </a:rPr>
              <a:t>thường</a:t>
            </a:r>
            <a:r>
              <a:rPr lang="vi-VN" dirty="0">
                <a:solidFill>
                  <a:schemeClr val="accent1">
                    <a:lumMod val="75000"/>
                  </a:schemeClr>
                </a:solidFill>
              </a:rPr>
              <a:t> </a:t>
            </a:r>
            <a:r>
              <a:rPr lang="vi-VN" dirty="0" smtClean="0">
                <a:solidFill>
                  <a:schemeClr val="accent1">
                    <a:lumMod val="75000"/>
                  </a:schemeClr>
                </a:solidFill>
              </a:rPr>
              <a:t>xuyên</a:t>
            </a:r>
            <a:r>
              <a:rPr lang="en-US" dirty="0" smtClean="0">
                <a:solidFill>
                  <a:schemeClr val="accent1">
                    <a:lumMod val="75000"/>
                  </a:schemeClr>
                </a:solidFill>
              </a:rPr>
              <a:t> =&gt; </a:t>
            </a:r>
            <a:r>
              <a:rPr lang="vi-VN" dirty="0" err="1" smtClean="0">
                <a:solidFill>
                  <a:schemeClr val="accent1">
                    <a:lumMod val="75000"/>
                  </a:schemeClr>
                </a:solidFill>
              </a:rPr>
              <a:t>đánh</a:t>
            </a:r>
            <a:r>
              <a:rPr lang="vi-VN" dirty="0" smtClean="0">
                <a:solidFill>
                  <a:schemeClr val="accent1">
                    <a:lumMod val="75000"/>
                  </a:schemeClr>
                </a:solidFill>
              </a:rPr>
              <a:t> </a:t>
            </a:r>
            <a:r>
              <a:rPr lang="vi-VN" dirty="0" err="1">
                <a:solidFill>
                  <a:schemeClr val="accent1">
                    <a:lumMod val="75000"/>
                  </a:schemeClr>
                </a:solidFill>
              </a:rPr>
              <a:t>dấu</a:t>
            </a:r>
            <a:r>
              <a:rPr lang="vi-VN" dirty="0">
                <a:solidFill>
                  <a:schemeClr val="accent1">
                    <a:lumMod val="75000"/>
                  </a:schemeClr>
                </a:solidFill>
              </a:rPr>
              <a:t> trang</a:t>
            </a:r>
            <a:endParaRPr lang="en-US" dirty="0">
              <a:solidFill>
                <a:schemeClr val="accent1">
                  <a:lumMod val="75000"/>
                </a:schemeClr>
              </a:solidFill>
            </a:endParaRPr>
          </a:p>
        </p:txBody>
      </p:sp>
      <p:sp>
        <p:nvSpPr>
          <p:cNvPr id="57" name="TextBox 56">
            <a:extLst>
              <a:ext uri="{FF2B5EF4-FFF2-40B4-BE49-F238E27FC236}">
                <a16:creationId xmlns:a16="http://schemas.microsoft.com/office/drawing/2014/main" id="{1B0518A4-A240-497B-9A27-726C54988133}"/>
              </a:ext>
            </a:extLst>
          </p:cNvPr>
          <p:cNvSpPr txBox="1"/>
          <p:nvPr/>
        </p:nvSpPr>
        <p:spPr>
          <a:xfrm>
            <a:off x="5964404" y="3161362"/>
            <a:ext cx="2970484"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a:t>  what is a collection of information that is organized so that it can be easily accessed, managed and updated</a:t>
            </a:r>
            <a:r>
              <a:rPr lang="en-GB" dirty="0" smtClean="0"/>
              <a:t>. </a:t>
            </a:r>
            <a:r>
              <a:rPr lang="en-US" dirty="0" smtClean="0">
                <a:solidFill>
                  <a:srgbClr val="FF0000"/>
                </a:solidFill>
              </a:rPr>
              <a:t>Database</a:t>
            </a:r>
          </a:p>
          <a:p>
            <a:pPr algn="just"/>
            <a:r>
              <a:rPr lang="en-US" dirty="0" smtClean="0">
                <a:solidFill>
                  <a:schemeClr val="accent1">
                    <a:lumMod val="75000"/>
                  </a:schemeClr>
                </a:solidFill>
              </a:rPr>
              <a:t>=&gt;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tập</a:t>
            </a:r>
            <a:r>
              <a:rPr lang="vi-VN" dirty="0">
                <a:solidFill>
                  <a:schemeClr val="accent1">
                    <a:lumMod val="75000"/>
                  </a:schemeClr>
                </a:solidFill>
              </a:rPr>
              <a:t> </a:t>
            </a:r>
            <a:r>
              <a:rPr lang="vi-VN" dirty="0" err="1">
                <a:solidFill>
                  <a:schemeClr val="accent1">
                    <a:lumMod val="75000"/>
                  </a:schemeClr>
                </a:solidFill>
              </a:rPr>
              <a:t>hợp</a:t>
            </a:r>
            <a:r>
              <a:rPr lang="vi-VN" dirty="0">
                <a:solidFill>
                  <a:schemeClr val="accent1">
                    <a:lumMod val="75000"/>
                  </a:schemeClr>
                </a:solidFill>
              </a:rPr>
              <a:t> thông tin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tổ</a:t>
            </a:r>
            <a:r>
              <a:rPr lang="vi-VN" dirty="0">
                <a:solidFill>
                  <a:schemeClr val="accent1">
                    <a:lumMod val="75000"/>
                  </a:schemeClr>
                </a:solidFill>
              </a:rPr>
              <a:t> </a:t>
            </a:r>
            <a:r>
              <a:rPr lang="vi-VN" dirty="0" err="1">
                <a:solidFill>
                  <a:schemeClr val="accent1">
                    <a:lumMod val="75000"/>
                  </a:schemeClr>
                </a:solidFill>
              </a:rPr>
              <a:t>chức</a:t>
            </a:r>
            <a:r>
              <a:rPr lang="vi-VN" dirty="0">
                <a:solidFill>
                  <a:schemeClr val="accent1">
                    <a:lumMod val="75000"/>
                  </a:schemeClr>
                </a:solidFill>
              </a:rPr>
              <a:t> </a:t>
            </a:r>
            <a:r>
              <a:rPr lang="vi-VN" dirty="0" err="1">
                <a:solidFill>
                  <a:schemeClr val="accent1">
                    <a:lumMod val="75000"/>
                  </a:schemeClr>
                </a:solidFill>
              </a:rPr>
              <a:t>để</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a:t>
            </a:r>
            <a:r>
              <a:rPr lang="vi-VN" dirty="0" err="1">
                <a:solidFill>
                  <a:schemeClr val="accent1">
                    <a:lumMod val="75000"/>
                  </a:schemeClr>
                </a:solidFill>
              </a:rPr>
              <a:t>thể</a:t>
            </a:r>
            <a:r>
              <a:rPr lang="vi-VN" dirty="0">
                <a:solidFill>
                  <a:schemeClr val="accent1">
                    <a:lumMod val="75000"/>
                  </a:schemeClr>
                </a:solidFill>
              </a:rPr>
              <a:t> </a:t>
            </a:r>
            <a:r>
              <a:rPr lang="vi-VN" dirty="0" err="1">
                <a:solidFill>
                  <a:schemeClr val="accent1">
                    <a:lumMod val="75000"/>
                  </a:schemeClr>
                </a:solidFill>
              </a:rPr>
              <a:t>dễ</a:t>
            </a:r>
            <a:r>
              <a:rPr lang="vi-VN" dirty="0">
                <a:solidFill>
                  <a:schemeClr val="accent1">
                    <a:lumMod val="75000"/>
                  </a:schemeClr>
                </a:solidFill>
              </a:rPr>
              <a:t> </a:t>
            </a:r>
            <a:r>
              <a:rPr lang="vi-VN" dirty="0" err="1">
                <a:solidFill>
                  <a:schemeClr val="accent1">
                    <a:lumMod val="75000"/>
                  </a:schemeClr>
                </a:solidFill>
              </a:rPr>
              <a:t>dàng</a:t>
            </a:r>
            <a:r>
              <a:rPr lang="vi-VN" dirty="0">
                <a:solidFill>
                  <a:schemeClr val="accent1">
                    <a:lumMod val="75000"/>
                  </a:schemeClr>
                </a:solidFill>
              </a:rPr>
              <a:t> truy </a:t>
            </a:r>
            <a:r>
              <a:rPr lang="vi-VN" dirty="0" err="1">
                <a:solidFill>
                  <a:schemeClr val="accent1">
                    <a:lumMod val="75000"/>
                  </a:schemeClr>
                </a:solidFill>
              </a:rPr>
              <a:t>cập</a:t>
            </a:r>
            <a:r>
              <a:rPr lang="vi-VN" dirty="0">
                <a:solidFill>
                  <a:schemeClr val="accent1">
                    <a:lumMod val="75000"/>
                  </a:schemeClr>
                </a:solidFill>
              </a:rPr>
              <a:t>, </a:t>
            </a:r>
            <a:r>
              <a:rPr lang="vi-VN" dirty="0" err="1">
                <a:solidFill>
                  <a:schemeClr val="accent1">
                    <a:lumMod val="75000"/>
                  </a:schemeClr>
                </a:solidFill>
              </a:rPr>
              <a:t>quản</a:t>
            </a:r>
            <a:r>
              <a:rPr lang="vi-VN" dirty="0">
                <a:solidFill>
                  <a:schemeClr val="accent1">
                    <a:lumMod val="75000"/>
                  </a:schemeClr>
                </a:solidFill>
              </a:rPr>
              <a:t> </a:t>
            </a:r>
            <a:r>
              <a:rPr lang="vi-VN" dirty="0" err="1">
                <a:solidFill>
                  <a:schemeClr val="accent1">
                    <a:lumMod val="75000"/>
                  </a:schemeClr>
                </a:solidFill>
              </a:rPr>
              <a:t>lý</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cập</a:t>
            </a:r>
            <a:r>
              <a:rPr lang="vi-VN" dirty="0">
                <a:solidFill>
                  <a:schemeClr val="accent1">
                    <a:lumMod val="75000"/>
                  </a:schemeClr>
                </a:solidFill>
              </a:rPr>
              <a:t> </a:t>
            </a:r>
            <a:r>
              <a:rPr lang="vi-VN" dirty="0" err="1">
                <a:solidFill>
                  <a:schemeClr val="accent1">
                    <a:lumMod val="75000"/>
                  </a:schemeClr>
                </a:solidFill>
              </a:rPr>
              <a:t>nhật</a:t>
            </a:r>
            <a:r>
              <a:rPr lang="vi-VN" dirty="0">
                <a:solidFill>
                  <a:schemeClr val="accent1">
                    <a:lumMod val="75000"/>
                  </a:schemeClr>
                </a:solidFill>
              </a:rPr>
              <a:t>. </a:t>
            </a:r>
            <a:r>
              <a:rPr lang="en-US" dirty="0" smtClean="0">
                <a:solidFill>
                  <a:schemeClr val="accent1">
                    <a:lumMod val="75000"/>
                  </a:schemeClr>
                </a:solidFill>
              </a:rPr>
              <a:t>=&gt; </a:t>
            </a:r>
            <a:r>
              <a:rPr lang="vi-VN" dirty="0" smtClean="0">
                <a:solidFill>
                  <a:schemeClr val="accent1">
                    <a:lumMod val="75000"/>
                  </a:schemeClr>
                </a:solidFill>
              </a:rPr>
              <a:t>Cơ </a:t>
            </a:r>
            <a:r>
              <a:rPr lang="vi-VN" dirty="0" err="1">
                <a:solidFill>
                  <a:schemeClr val="accent1">
                    <a:lumMod val="75000"/>
                  </a:schemeClr>
                </a:solidFill>
              </a:rPr>
              <a:t>sở</a:t>
            </a:r>
            <a:r>
              <a:rPr lang="vi-VN" dirty="0">
                <a:solidFill>
                  <a:schemeClr val="accent1">
                    <a:lumMod val="75000"/>
                  </a:schemeClr>
                </a:solidFill>
              </a:rPr>
              <a:t> </a:t>
            </a:r>
            <a:r>
              <a:rPr lang="vi-VN" dirty="0" err="1">
                <a:solidFill>
                  <a:schemeClr val="accent1">
                    <a:lumMod val="75000"/>
                  </a:schemeClr>
                </a:solidFill>
              </a:rPr>
              <a:t>dữ</a:t>
            </a:r>
            <a:r>
              <a:rPr lang="vi-VN" dirty="0">
                <a:solidFill>
                  <a:schemeClr val="accent1">
                    <a:lumMod val="75000"/>
                  </a:schemeClr>
                </a:solidFill>
              </a:rPr>
              <a:t> </a:t>
            </a:r>
            <a:r>
              <a:rPr lang="vi-VN" dirty="0" err="1">
                <a:solidFill>
                  <a:schemeClr val="accent1">
                    <a:lumMod val="75000"/>
                  </a:schemeClr>
                </a:solidFill>
              </a:rPr>
              <a:t>liệu</a:t>
            </a:r>
            <a:endParaRPr lang="en-US" dirty="0">
              <a:solidFill>
                <a:schemeClr val="accent1">
                  <a:lumMod val="75000"/>
                </a:schemeClr>
              </a:solidFill>
            </a:endParaRPr>
          </a:p>
          <a:p>
            <a:pPr algn="just"/>
            <a:endParaRPr lang="en-GB" dirty="0">
              <a:effectLst/>
            </a:endParaRPr>
          </a:p>
        </p:txBody>
      </p:sp>
      <p:sp>
        <p:nvSpPr>
          <p:cNvPr id="58" name="TextBox 57">
            <a:extLst>
              <a:ext uri="{FF2B5EF4-FFF2-40B4-BE49-F238E27FC236}">
                <a16:creationId xmlns:a16="http://schemas.microsoft.com/office/drawing/2014/main" id="{E71FF316-4CF4-4483-B602-827BE9F36B07}"/>
              </a:ext>
            </a:extLst>
          </p:cNvPr>
          <p:cNvSpPr txBox="1"/>
          <p:nvPr/>
        </p:nvSpPr>
        <p:spPr>
          <a:xfrm>
            <a:off x="9122282" y="3161362"/>
            <a:ext cx="2749951"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a:t>a system that uses radio waves to find the position and movement of objects, for example planes and ships, when they cannot be seen</a:t>
            </a:r>
            <a:r>
              <a:rPr lang="en-GB" dirty="0" smtClean="0"/>
              <a:t>. </a:t>
            </a:r>
            <a:r>
              <a:rPr lang="en-US" dirty="0" smtClean="0">
                <a:solidFill>
                  <a:srgbClr val="FF0000"/>
                </a:solidFill>
              </a:rPr>
              <a:t>Radar</a:t>
            </a:r>
          </a:p>
          <a:p>
            <a:pPr algn="just"/>
            <a:r>
              <a:rPr lang="en-US" dirty="0" smtClean="0">
                <a:solidFill>
                  <a:schemeClr val="accent1">
                    <a:lumMod val="75000"/>
                  </a:schemeClr>
                </a:solidFill>
              </a:rPr>
              <a:t>=&gt; </a:t>
            </a:r>
            <a:r>
              <a:rPr lang="vi-VN" dirty="0" err="1" smtClean="0">
                <a:solidFill>
                  <a:schemeClr val="accent1">
                    <a:lumMod val="75000"/>
                  </a:schemeClr>
                </a:solidFill>
              </a:rPr>
              <a:t>một</a:t>
            </a:r>
            <a:r>
              <a:rPr lang="vi-VN" dirty="0" smtClean="0">
                <a:solidFill>
                  <a:schemeClr val="accent1">
                    <a:lumMod val="75000"/>
                  </a:schemeClr>
                </a:solidFill>
              </a:rPr>
              <a:t> </a:t>
            </a:r>
            <a:r>
              <a:rPr lang="vi-VN" dirty="0" err="1">
                <a:solidFill>
                  <a:schemeClr val="accent1">
                    <a:lumMod val="75000"/>
                  </a:schemeClr>
                </a:solidFill>
              </a:rPr>
              <a:t>hệ</a:t>
            </a:r>
            <a:r>
              <a:rPr lang="vi-VN" dirty="0">
                <a:solidFill>
                  <a:schemeClr val="accent1">
                    <a:lumMod val="75000"/>
                  </a:schemeClr>
                </a:solidFill>
              </a:rPr>
              <a:t> </a:t>
            </a:r>
            <a:r>
              <a:rPr lang="vi-VN" dirty="0" err="1">
                <a:solidFill>
                  <a:schemeClr val="accent1">
                    <a:lumMod val="75000"/>
                  </a:schemeClr>
                </a:solidFill>
              </a:rPr>
              <a:t>thống</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a:t>
            </a:r>
            <a:r>
              <a:rPr lang="vi-VN" dirty="0" err="1">
                <a:solidFill>
                  <a:schemeClr val="accent1">
                    <a:lumMod val="75000"/>
                  </a:schemeClr>
                </a:solidFill>
              </a:rPr>
              <a:t>sóng</a:t>
            </a:r>
            <a:r>
              <a:rPr lang="vi-VN" dirty="0">
                <a:solidFill>
                  <a:schemeClr val="accent1">
                    <a:lumMod val="75000"/>
                  </a:schemeClr>
                </a:solidFill>
              </a:rPr>
              <a:t> vô </a:t>
            </a:r>
            <a:r>
              <a:rPr lang="vi-VN" dirty="0" err="1">
                <a:solidFill>
                  <a:schemeClr val="accent1">
                    <a:lumMod val="75000"/>
                  </a:schemeClr>
                </a:solidFill>
              </a:rPr>
              <a:t>tuyến</a:t>
            </a:r>
            <a:r>
              <a:rPr lang="vi-VN" dirty="0">
                <a:solidFill>
                  <a:schemeClr val="accent1">
                    <a:lumMod val="75000"/>
                  </a:schemeClr>
                </a:solidFill>
              </a:rPr>
              <a:t> </a:t>
            </a:r>
            <a:r>
              <a:rPr lang="vi-VN" dirty="0" err="1">
                <a:solidFill>
                  <a:schemeClr val="accent1">
                    <a:lumMod val="75000"/>
                  </a:schemeClr>
                </a:solidFill>
              </a:rPr>
              <a:t>để</a:t>
            </a:r>
            <a:r>
              <a:rPr lang="vi-VN" dirty="0">
                <a:solidFill>
                  <a:schemeClr val="accent1">
                    <a:lumMod val="75000"/>
                  </a:schemeClr>
                </a:solidFill>
              </a:rPr>
              <a:t> </a:t>
            </a:r>
            <a:r>
              <a:rPr lang="vi-VN" dirty="0" err="1">
                <a:solidFill>
                  <a:schemeClr val="accent1">
                    <a:lumMod val="75000"/>
                  </a:schemeClr>
                </a:solidFill>
              </a:rPr>
              <a:t>tìm</a:t>
            </a:r>
            <a:r>
              <a:rPr lang="vi-VN" dirty="0">
                <a:solidFill>
                  <a:schemeClr val="accent1">
                    <a:lumMod val="75000"/>
                  </a:schemeClr>
                </a:solidFill>
              </a:rPr>
              <a:t> </a:t>
            </a:r>
            <a:r>
              <a:rPr lang="vi-VN" dirty="0" err="1">
                <a:solidFill>
                  <a:schemeClr val="accent1">
                    <a:lumMod val="75000"/>
                  </a:schemeClr>
                </a:solidFill>
              </a:rPr>
              <a:t>vị</a:t>
            </a:r>
            <a:r>
              <a:rPr lang="vi-VN" dirty="0">
                <a:solidFill>
                  <a:schemeClr val="accent1">
                    <a:lumMod val="75000"/>
                  </a:schemeClr>
                </a:solidFill>
              </a:rPr>
              <a:t> </a:t>
            </a:r>
            <a:r>
              <a:rPr lang="vi-VN" dirty="0" err="1">
                <a:solidFill>
                  <a:schemeClr val="accent1">
                    <a:lumMod val="75000"/>
                  </a:schemeClr>
                </a:solidFill>
              </a:rPr>
              <a:t>trí</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chuyển</a:t>
            </a:r>
            <a:r>
              <a:rPr lang="vi-VN" dirty="0">
                <a:solidFill>
                  <a:schemeClr val="accent1">
                    <a:lumMod val="75000"/>
                  </a:schemeClr>
                </a:solidFill>
              </a:rPr>
              <a:t> </a:t>
            </a:r>
            <a:r>
              <a:rPr lang="vi-VN" dirty="0" err="1">
                <a:solidFill>
                  <a:schemeClr val="accent1">
                    <a:lumMod val="75000"/>
                  </a:schemeClr>
                </a:solidFill>
              </a:rPr>
              <a:t>động</a:t>
            </a:r>
            <a:r>
              <a:rPr lang="vi-VN" dirty="0">
                <a:solidFill>
                  <a:schemeClr val="accent1">
                    <a:lumMod val="75000"/>
                  </a:schemeClr>
                </a:solidFill>
              </a:rPr>
              <a:t>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vật</a:t>
            </a:r>
            <a:r>
              <a:rPr lang="vi-VN" dirty="0">
                <a:solidFill>
                  <a:schemeClr val="accent1">
                    <a:lumMod val="75000"/>
                  </a:schemeClr>
                </a:solidFill>
              </a:rPr>
              <a:t> </a:t>
            </a:r>
            <a:r>
              <a:rPr lang="vi-VN" dirty="0" err="1">
                <a:solidFill>
                  <a:schemeClr val="accent1">
                    <a:lumMod val="75000"/>
                  </a:schemeClr>
                </a:solidFill>
              </a:rPr>
              <a:t>thể</a:t>
            </a:r>
            <a:r>
              <a:rPr lang="vi-VN" dirty="0">
                <a:solidFill>
                  <a:schemeClr val="accent1">
                    <a:lumMod val="75000"/>
                  </a:schemeClr>
                </a:solidFill>
              </a:rPr>
              <a:t>, </a:t>
            </a:r>
            <a:r>
              <a:rPr lang="vi-VN" dirty="0" err="1">
                <a:solidFill>
                  <a:schemeClr val="accent1">
                    <a:lumMod val="75000"/>
                  </a:schemeClr>
                </a:solidFill>
              </a:rPr>
              <a:t>ví</a:t>
            </a:r>
            <a:r>
              <a:rPr lang="vi-VN" dirty="0">
                <a:solidFill>
                  <a:schemeClr val="accent1">
                    <a:lumMod val="75000"/>
                  </a:schemeClr>
                </a:solidFill>
              </a:rPr>
              <a:t> </a:t>
            </a:r>
            <a:r>
              <a:rPr lang="vi-VN" dirty="0" err="1">
                <a:solidFill>
                  <a:schemeClr val="accent1">
                    <a:lumMod val="75000"/>
                  </a:schemeClr>
                </a:solidFill>
              </a:rPr>
              <a:t>dụ</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bay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tàu</a:t>
            </a:r>
            <a:r>
              <a:rPr lang="vi-VN" dirty="0">
                <a:solidFill>
                  <a:schemeClr val="accent1">
                    <a:lumMod val="75000"/>
                  </a:schemeClr>
                </a:solidFill>
              </a:rPr>
              <a:t>, khi </a:t>
            </a:r>
            <a:r>
              <a:rPr lang="vi-VN" dirty="0" err="1">
                <a:solidFill>
                  <a:schemeClr val="accent1">
                    <a:lumMod val="75000"/>
                  </a:schemeClr>
                </a:solidFill>
              </a:rPr>
              <a:t>chúng</a:t>
            </a:r>
            <a:r>
              <a:rPr lang="vi-VN" dirty="0">
                <a:solidFill>
                  <a:schemeClr val="accent1">
                    <a:lumMod val="75000"/>
                  </a:schemeClr>
                </a:solidFill>
              </a:rPr>
              <a:t> không </a:t>
            </a:r>
            <a:r>
              <a:rPr lang="vi-VN" dirty="0" err="1">
                <a:solidFill>
                  <a:schemeClr val="accent1">
                    <a:lumMod val="75000"/>
                  </a:schemeClr>
                </a:solidFill>
              </a:rPr>
              <a:t>thể</a:t>
            </a:r>
            <a:r>
              <a:rPr lang="vi-VN" dirty="0">
                <a:solidFill>
                  <a:schemeClr val="accent1">
                    <a:lumMod val="75000"/>
                  </a:schemeClr>
                </a:solidFill>
              </a:rPr>
              <a:t> </a:t>
            </a:r>
            <a:r>
              <a:rPr lang="vi-VN" dirty="0" err="1">
                <a:solidFill>
                  <a:schemeClr val="accent1">
                    <a:lumMod val="75000"/>
                  </a:schemeClr>
                </a:solidFill>
              </a:rPr>
              <a:t>nhìn</a:t>
            </a:r>
            <a:r>
              <a:rPr lang="vi-VN" dirty="0">
                <a:solidFill>
                  <a:schemeClr val="accent1">
                    <a:lumMod val="75000"/>
                  </a:schemeClr>
                </a:solidFill>
              </a:rPr>
              <a:t> </a:t>
            </a:r>
            <a:r>
              <a:rPr lang="vi-VN" dirty="0" err="1">
                <a:solidFill>
                  <a:schemeClr val="accent1">
                    <a:lumMod val="75000"/>
                  </a:schemeClr>
                </a:solidFill>
              </a:rPr>
              <a:t>thấy</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endParaRPr lang="en-US" dirty="0">
              <a:solidFill>
                <a:schemeClr val="accent1">
                  <a:lumMod val="75000"/>
                </a:schemeClr>
              </a:solidFill>
            </a:endParaRPr>
          </a:p>
        </p:txBody>
      </p:sp>
    </p:spTree>
    <p:extLst>
      <p:ext uri="{BB962C8B-B14F-4D97-AF65-F5344CB8AC3E}">
        <p14:creationId xmlns:p14="http://schemas.microsoft.com/office/powerpoint/2010/main" val="377708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animEffect transition="in" filter="fade">
                                      <p:cBhvr>
                                        <p:cTn id="9" dur="500"/>
                                        <p:tgtEl>
                                          <p:spTgt spid="5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additive="base">
                                        <p:cTn id="14" dur="500" fill="hold"/>
                                        <p:tgtEl>
                                          <p:spTgt spid="53"/>
                                        </p:tgtEl>
                                        <p:attrNameLst>
                                          <p:attrName>ppt_x</p:attrName>
                                        </p:attrNameLst>
                                      </p:cBhvr>
                                      <p:tavLst>
                                        <p:tav tm="0">
                                          <p:val>
                                            <p:strVal val="#ppt_x"/>
                                          </p:val>
                                        </p:tav>
                                        <p:tav tm="100000">
                                          <p:val>
                                            <p:strVal val="#ppt_x"/>
                                          </p:val>
                                        </p:tav>
                                      </p:tavLst>
                                    </p:anim>
                                    <p:anim calcmode="lin" valueType="num">
                                      <p:cBhvr additive="base">
                                        <p:cTn id="15"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1000"/>
                                        <p:tgtEl>
                                          <p:spTgt spid="54"/>
                                        </p:tgtEl>
                                      </p:cBhvr>
                                    </p:animEffect>
                                    <p:anim calcmode="lin" valueType="num">
                                      <p:cBhvr>
                                        <p:cTn id="21" dur="1000" fill="hold"/>
                                        <p:tgtEl>
                                          <p:spTgt spid="54"/>
                                        </p:tgtEl>
                                        <p:attrNameLst>
                                          <p:attrName>ppt_x</p:attrName>
                                        </p:attrNameLst>
                                      </p:cBhvr>
                                      <p:tavLst>
                                        <p:tav tm="0">
                                          <p:val>
                                            <p:strVal val="#ppt_x"/>
                                          </p:val>
                                        </p:tav>
                                        <p:tav tm="100000">
                                          <p:val>
                                            <p:strVal val="#ppt_x"/>
                                          </p:val>
                                        </p:tav>
                                      </p:tavLst>
                                    </p:anim>
                                    <p:anim calcmode="lin" valueType="num">
                                      <p:cBhvr>
                                        <p:cTn id="2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down)">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circle(in)">
                                      <p:cBhvr>
                                        <p:cTn id="32" dur="2000"/>
                                        <p:tgtEl>
                                          <p:spTgt spid="57"/>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randombar(horizontal)">
                                      <p:cBhvr>
                                        <p:cTn id="3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53" grpId="0" animBg="1"/>
      <p:bldP spid="54" grpId="0" animBg="1"/>
      <p:bldP spid="56" grpId="0" animBg="1"/>
      <p:bldP spid="57" grpId="0" animBg="1"/>
      <p:bldP spid="5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3C53F071-FE92-4855-B35E-57E7AF2005C1}"/>
              </a:ext>
            </a:extLst>
          </p:cNvPr>
          <p:cNvSpPr txBox="1"/>
          <p:nvPr/>
        </p:nvSpPr>
        <p:spPr>
          <a:xfrm>
            <a:off x="278252" y="234670"/>
            <a:ext cx="3043558"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A </a:t>
            </a:r>
            <a:r>
              <a:rPr lang="en-GB" dirty="0"/>
              <a:t>sequence of “moving </a:t>
            </a:r>
            <a:r>
              <a:rPr lang="en-GB" dirty="0" smtClean="0"/>
              <a:t>images</a:t>
            </a:r>
            <a:r>
              <a:rPr lang="en-GB" dirty="0"/>
              <a:t>” that are sent </a:t>
            </a:r>
            <a:r>
              <a:rPr lang="en-GB" dirty="0" smtClean="0"/>
              <a:t>in compressed </a:t>
            </a:r>
            <a:r>
              <a:rPr lang="en-GB" dirty="0"/>
              <a:t>form over the </a:t>
            </a:r>
            <a:r>
              <a:rPr lang="en-GB" dirty="0" smtClean="0"/>
              <a:t>Internet and </a:t>
            </a:r>
            <a:r>
              <a:rPr lang="en-GB" dirty="0"/>
              <a:t>are displayed by the viewer as they </a:t>
            </a:r>
            <a:r>
              <a:rPr lang="en-GB" dirty="0" smtClean="0"/>
              <a:t>arrive </a:t>
            </a:r>
            <a:r>
              <a:rPr lang="en-US" dirty="0">
                <a:solidFill>
                  <a:srgbClr val="FF0000"/>
                </a:solidFill>
              </a:rPr>
              <a:t>Streaming </a:t>
            </a:r>
            <a:r>
              <a:rPr lang="en-US" dirty="0" smtClean="0">
                <a:solidFill>
                  <a:srgbClr val="FF0000"/>
                </a:solidFill>
              </a:rPr>
              <a:t>video</a:t>
            </a:r>
          </a:p>
          <a:p>
            <a:pPr algn="just"/>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chuỗi</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hình</a:t>
            </a:r>
            <a:r>
              <a:rPr lang="vi-VN" dirty="0">
                <a:solidFill>
                  <a:schemeClr val="accent1">
                    <a:lumMod val="75000"/>
                  </a:schemeClr>
                </a:solidFill>
              </a:rPr>
              <a:t> </a:t>
            </a:r>
            <a:r>
              <a:rPr lang="vi-VN" dirty="0" err="1">
                <a:solidFill>
                  <a:schemeClr val="accent1">
                    <a:lumMod val="75000"/>
                  </a:schemeClr>
                </a:solidFill>
              </a:rPr>
              <a:t>ảnh</a:t>
            </a:r>
            <a:r>
              <a:rPr lang="vi-VN" dirty="0">
                <a:solidFill>
                  <a:schemeClr val="accent1">
                    <a:lumMod val="75000"/>
                  </a:schemeClr>
                </a:solidFill>
              </a:rPr>
              <a:t> </a:t>
            </a:r>
            <a:r>
              <a:rPr lang="vi-VN" dirty="0" err="1">
                <a:solidFill>
                  <a:schemeClr val="accent1">
                    <a:lumMod val="75000"/>
                  </a:schemeClr>
                </a:solidFill>
              </a:rPr>
              <a:t>chuyển</a:t>
            </a:r>
            <a:r>
              <a:rPr lang="vi-VN" dirty="0">
                <a:solidFill>
                  <a:schemeClr val="accent1">
                    <a:lumMod val="75000"/>
                  </a:schemeClr>
                </a:solidFill>
              </a:rPr>
              <a:t> </a:t>
            </a:r>
            <a:r>
              <a:rPr lang="vi-VN" dirty="0" err="1">
                <a:solidFill>
                  <a:schemeClr val="accent1">
                    <a:lumMod val="75000"/>
                  </a:schemeClr>
                </a:solidFill>
              </a:rPr>
              <a:t>động</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gửi</a:t>
            </a:r>
            <a:r>
              <a:rPr lang="vi-VN" dirty="0">
                <a:solidFill>
                  <a:schemeClr val="accent1">
                    <a:lumMod val="75000"/>
                  </a:schemeClr>
                </a:solidFill>
              </a:rPr>
              <a:t> </a:t>
            </a:r>
            <a:r>
              <a:rPr lang="vi-VN" dirty="0" err="1">
                <a:solidFill>
                  <a:schemeClr val="accent1">
                    <a:lumMod val="75000"/>
                  </a:schemeClr>
                </a:solidFill>
              </a:rPr>
              <a:t>dưới</a:t>
            </a:r>
            <a:r>
              <a:rPr lang="vi-VN" dirty="0">
                <a:solidFill>
                  <a:schemeClr val="accent1">
                    <a:lumMod val="75000"/>
                  </a:schemeClr>
                </a:solidFill>
              </a:rPr>
              <a:t> </a:t>
            </a:r>
            <a:r>
              <a:rPr lang="vi-VN" dirty="0" err="1">
                <a:solidFill>
                  <a:schemeClr val="accent1">
                    <a:lumMod val="75000"/>
                  </a:schemeClr>
                </a:solidFill>
              </a:rPr>
              <a:t>dạng</a:t>
            </a:r>
            <a:r>
              <a:rPr lang="vi-VN" dirty="0">
                <a:solidFill>
                  <a:schemeClr val="accent1">
                    <a:lumMod val="75000"/>
                  </a:schemeClr>
                </a:solidFill>
              </a:rPr>
              <a:t> </a:t>
            </a:r>
            <a:r>
              <a:rPr lang="vi-VN" dirty="0" err="1">
                <a:solidFill>
                  <a:schemeClr val="accent1">
                    <a:lumMod val="75000"/>
                  </a:schemeClr>
                </a:solidFill>
              </a:rPr>
              <a:t>nén</a:t>
            </a:r>
            <a:r>
              <a:rPr lang="vi-VN" dirty="0">
                <a:solidFill>
                  <a:schemeClr val="accent1">
                    <a:lumMod val="75000"/>
                  </a:schemeClr>
                </a:solidFill>
              </a:rPr>
              <a:t> qua </a:t>
            </a:r>
            <a:r>
              <a:rPr lang="vi-VN" dirty="0" err="1">
                <a:solidFill>
                  <a:schemeClr val="accent1">
                    <a:lumMod val="75000"/>
                  </a:schemeClr>
                </a:solidFill>
              </a:rPr>
              <a:t>Internet</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hiển</a:t>
            </a:r>
            <a:r>
              <a:rPr lang="vi-VN" dirty="0">
                <a:solidFill>
                  <a:schemeClr val="accent1">
                    <a:lumMod val="75000"/>
                  </a:schemeClr>
                </a:solidFill>
              </a:rPr>
              <a:t> </a:t>
            </a:r>
            <a:r>
              <a:rPr lang="vi-VN" dirty="0" err="1">
                <a:solidFill>
                  <a:schemeClr val="accent1">
                    <a:lumMod val="75000"/>
                  </a:schemeClr>
                </a:solidFill>
              </a:rPr>
              <a:t>thị</a:t>
            </a:r>
            <a:r>
              <a:rPr lang="vi-VN" dirty="0">
                <a:solidFill>
                  <a:schemeClr val="accent1">
                    <a:lumMod val="75000"/>
                  </a:schemeClr>
                </a:solidFill>
              </a:rPr>
              <a:t> </a:t>
            </a:r>
            <a:r>
              <a:rPr lang="vi-VN" dirty="0" err="1">
                <a:solidFill>
                  <a:schemeClr val="accent1">
                    <a:lumMod val="75000"/>
                  </a:schemeClr>
                </a:solidFill>
              </a:rPr>
              <a:t>bởi</a:t>
            </a:r>
            <a:r>
              <a:rPr lang="vi-VN" dirty="0">
                <a:solidFill>
                  <a:schemeClr val="accent1">
                    <a:lumMod val="75000"/>
                  </a:schemeClr>
                </a:solidFill>
              </a:rPr>
              <a:t> </a:t>
            </a:r>
            <a:r>
              <a:rPr lang="vi-VN" dirty="0" err="1">
                <a:solidFill>
                  <a:schemeClr val="accent1">
                    <a:lumMod val="75000"/>
                  </a:schemeClr>
                </a:solidFill>
              </a:rPr>
              <a:t>người</a:t>
            </a:r>
            <a:r>
              <a:rPr lang="vi-VN" dirty="0">
                <a:solidFill>
                  <a:schemeClr val="accent1">
                    <a:lumMod val="75000"/>
                  </a:schemeClr>
                </a:solidFill>
              </a:rPr>
              <a:t> xem khi </a:t>
            </a:r>
            <a:r>
              <a:rPr lang="vi-VN" dirty="0" err="1">
                <a:solidFill>
                  <a:schemeClr val="accent1">
                    <a:lumMod val="75000"/>
                  </a:schemeClr>
                </a:solidFill>
              </a:rPr>
              <a:t>họ</a:t>
            </a:r>
            <a:r>
              <a:rPr lang="vi-VN" dirty="0">
                <a:solidFill>
                  <a:schemeClr val="accent1">
                    <a:lumMod val="75000"/>
                  </a:schemeClr>
                </a:solidFill>
              </a:rPr>
              <a:t> </a:t>
            </a:r>
            <a:r>
              <a:rPr lang="vi-VN" dirty="0" err="1">
                <a:solidFill>
                  <a:schemeClr val="accent1">
                    <a:lumMod val="75000"/>
                  </a:schemeClr>
                </a:solidFill>
              </a:rPr>
              <a:t>đến</a:t>
            </a:r>
            <a:r>
              <a:rPr lang="vi-VN" dirty="0">
                <a:solidFill>
                  <a:schemeClr val="accent1">
                    <a:lumMod val="75000"/>
                  </a:schemeClr>
                </a:solidFill>
              </a:rPr>
              <a:t> </a:t>
            </a:r>
            <a:r>
              <a:rPr lang="vi-VN" dirty="0" err="1">
                <a:solidFill>
                  <a:schemeClr val="accent1">
                    <a:lumMod val="75000"/>
                  </a:schemeClr>
                </a:solidFill>
              </a:rPr>
              <a:t>Phát</a:t>
            </a:r>
            <a:r>
              <a:rPr lang="vi-VN" dirty="0">
                <a:solidFill>
                  <a:schemeClr val="accent1">
                    <a:lumMod val="75000"/>
                  </a:schemeClr>
                </a:solidFill>
              </a:rPr>
              <a:t> </a:t>
            </a:r>
            <a:r>
              <a:rPr lang="vi-VN" dirty="0" err="1">
                <a:solidFill>
                  <a:schemeClr val="accent1">
                    <a:lumMod val="75000"/>
                  </a:schemeClr>
                </a:solidFill>
              </a:rPr>
              <a:t>trực</a:t>
            </a:r>
            <a:r>
              <a:rPr lang="vi-VN" dirty="0">
                <a:solidFill>
                  <a:schemeClr val="accent1">
                    <a:lumMod val="75000"/>
                  </a:schemeClr>
                </a:solidFill>
              </a:rPr>
              <a:t> </a:t>
            </a:r>
            <a:r>
              <a:rPr lang="vi-VN" dirty="0" err="1">
                <a:solidFill>
                  <a:schemeClr val="accent1">
                    <a:lumMod val="75000"/>
                  </a:schemeClr>
                </a:solidFill>
              </a:rPr>
              <a:t>tuyến</a:t>
            </a:r>
            <a:r>
              <a:rPr lang="vi-VN" dirty="0">
                <a:solidFill>
                  <a:schemeClr val="accent1">
                    <a:lumMod val="75000"/>
                  </a:schemeClr>
                </a:solidFill>
              </a:rPr>
              <a:t> </a:t>
            </a:r>
            <a:r>
              <a:rPr lang="vi-VN" dirty="0" err="1" smtClean="0">
                <a:solidFill>
                  <a:schemeClr val="accent1">
                    <a:lumMod val="75000"/>
                  </a:schemeClr>
                </a:solidFill>
              </a:rPr>
              <a:t>video</a:t>
            </a:r>
            <a:endParaRPr lang="en-US" dirty="0"/>
          </a:p>
        </p:txBody>
      </p:sp>
      <p:sp>
        <p:nvSpPr>
          <p:cNvPr id="52" name="TextBox 51">
            <a:extLst>
              <a:ext uri="{FF2B5EF4-FFF2-40B4-BE49-F238E27FC236}">
                <a16:creationId xmlns:a16="http://schemas.microsoft.com/office/drawing/2014/main" id="{EAD76678-2A0E-42B0-AEAD-C16024FFA034}"/>
              </a:ext>
            </a:extLst>
          </p:cNvPr>
          <p:cNvSpPr txBox="1"/>
          <p:nvPr/>
        </p:nvSpPr>
        <p:spPr>
          <a:xfrm>
            <a:off x="3426625" y="252002"/>
            <a:ext cx="4779307" cy="31393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The abbreviation of the Internet Control Message Protocol. This is the protocol that handles status messages for IP. ICMP is used to report errors occurring during the transmission of packets on the network. ICMP is in the transport layer </a:t>
            </a:r>
            <a:r>
              <a:rPr lang="en-US" dirty="0" smtClean="0">
                <a:solidFill>
                  <a:srgbClr val="FF0000"/>
                </a:solidFill>
              </a:rPr>
              <a:t> ICMP</a:t>
            </a:r>
          </a:p>
          <a:p>
            <a:pPr algn="just"/>
            <a:r>
              <a:rPr lang="vi-VN" dirty="0" err="1">
                <a:solidFill>
                  <a:schemeClr val="accent1">
                    <a:lumMod val="75000"/>
                  </a:schemeClr>
                </a:solidFill>
              </a:rPr>
              <a:t>Viết</a:t>
            </a:r>
            <a:r>
              <a:rPr lang="vi-VN" dirty="0">
                <a:solidFill>
                  <a:schemeClr val="accent1">
                    <a:lumMod val="75000"/>
                  </a:schemeClr>
                </a:solidFill>
              </a:rPr>
              <a:t> </a:t>
            </a:r>
            <a:r>
              <a:rPr lang="vi-VN" dirty="0" err="1">
                <a:solidFill>
                  <a:schemeClr val="accent1">
                    <a:lumMod val="75000"/>
                  </a:schemeClr>
                </a:solidFill>
              </a:rPr>
              <a:t>tắt</a:t>
            </a:r>
            <a:r>
              <a:rPr lang="vi-VN" dirty="0">
                <a:solidFill>
                  <a:schemeClr val="accent1">
                    <a:lumMod val="75000"/>
                  </a:schemeClr>
                </a:solidFill>
              </a:rPr>
              <a:t> </a:t>
            </a:r>
            <a:r>
              <a:rPr lang="vi-VN" dirty="0" err="1">
                <a:solidFill>
                  <a:schemeClr val="accent1">
                    <a:lumMod val="75000"/>
                  </a:schemeClr>
                </a:solidFill>
              </a:rPr>
              <a:t>của</a:t>
            </a:r>
            <a:r>
              <a:rPr lang="vi-VN" dirty="0">
                <a:solidFill>
                  <a:schemeClr val="accent1">
                    <a:lumMod val="75000"/>
                  </a:schemeClr>
                </a:solidFill>
              </a:rPr>
              <a:t> Giao </a:t>
            </a:r>
            <a:r>
              <a:rPr lang="vi-VN" dirty="0" err="1">
                <a:solidFill>
                  <a:schemeClr val="accent1">
                    <a:lumMod val="75000"/>
                  </a:schemeClr>
                </a:solidFill>
              </a:rPr>
              <a:t>thức</a:t>
            </a:r>
            <a:r>
              <a:rPr lang="vi-VN" dirty="0">
                <a:solidFill>
                  <a:schemeClr val="accent1">
                    <a:lumMod val="75000"/>
                  </a:schemeClr>
                </a:solidFill>
              </a:rPr>
              <a:t> tin </a:t>
            </a:r>
            <a:r>
              <a:rPr lang="vi-VN" dirty="0" err="1">
                <a:solidFill>
                  <a:schemeClr val="accent1">
                    <a:lumMod val="75000"/>
                  </a:schemeClr>
                </a:solidFill>
              </a:rPr>
              <a:t>nhắn</a:t>
            </a:r>
            <a:r>
              <a:rPr lang="vi-VN" dirty="0">
                <a:solidFill>
                  <a:schemeClr val="accent1">
                    <a:lumMod val="75000"/>
                  </a:schemeClr>
                </a:solidFill>
              </a:rPr>
              <a:t> </a:t>
            </a:r>
            <a:r>
              <a:rPr lang="vi-VN" dirty="0" err="1">
                <a:solidFill>
                  <a:schemeClr val="accent1">
                    <a:lumMod val="75000"/>
                  </a:schemeClr>
                </a:solidFill>
              </a:rPr>
              <a:t>điều</a:t>
            </a:r>
            <a:r>
              <a:rPr lang="vi-VN" dirty="0">
                <a:solidFill>
                  <a:schemeClr val="accent1">
                    <a:lumMod val="75000"/>
                  </a:schemeClr>
                </a:solidFill>
              </a:rPr>
              <a:t> </a:t>
            </a:r>
            <a:r>
              <a:rPr lang="vi-VN" dirty="0" err="1">
                <a:solidFill>
                  <a:schemeClr val="accent1">
                    <a:lumMod val="75000"/>
                  </a:schemeClr>
                </a:solidFill>
              </a:rPr>
              <a:t>khiển</a:t>
            </a:r>
            <a:r>
              <a:rPr lang="vi-VN" dirty="0">
                <a:solidFill>
                  <a:schemeClr val="accent1">
                    <a:lumMod val="75000"/>
                  </a:schemeClr>
                </a:solidFill>
              </a:rPr>
              <a:t> </a:t>
            </a:r>
            <a:r>
              <a:rPr lang="vi-VN" dirty="0" err="1">
                <a:solidFill>
                  <a:schemeClr val="accent1">
                    <a:lumMod val="75000"/>
                  </a:schemeClr>
                </a:solidFill>
              </a:rPr>
              <a:t>Internet</a:t>
            </a:r>
            <a:r>
              <a:rPr lang="vi-VN" dirty="0">
                <a:solidFill>
                  <a:schemeClr val="accent1">
                    <a:lumMod val="75000"/>
                  </a:schemeClr>
                </a:solidFill>
              </a:rPr>
              <a:t>. Đây </a:t>
            </a:r>
            <a:r>
              <a:rPr lang="vi-VN" dirty="0" err="1">
                <a:solidFill>
                  <a:schemeClr val="accent1">
                    <a:lumMod val="75000"/>
                  </a:schemeClr>
                </a:solidFill>
              </a:rPr>
              <a:t>là</a:t>
            </a:r>
            <a:r>
              <a:rPr lang="vi-VN" dirty="0">
                <a:solidFill>
                  <a:schemeClr val="accent1">
                    <a:lumMod val="75000"/>
                  </a:schemeClr>
                </a:solidFill>
              </a:rPr>
              <a:t> giao </a:t>
            </a:r>
            <a:r>
              <a:rPr lang="vi-VN" dirty="0" err="1">
                <a:solidFill>
                  <a:schemeClr val="accent1">
                    <a:lumMod val="75000"/>
                  </a:schemeClr>
                </a:solidFill>
              </a:rPr>
              <a:t>thức</a:t>
            </a:r>
            <a:r>
              <a:rPr lang="vi-VN" dirty="0">
                <a:solidFill>
                  <a:schemeClr val="accent1">
                    <a:lumMod val="75000"/>
                  </a:schemeClr>
                </a:solidFill>
              </a:rPr>
              <a:t> </a:t>
            </a:r>
            <a:r>
              <a:rPr lang="vi-VN" dirty="0" err="1">
                <a:solidFill>
                  <a:schemeClr val="accent1">
                    <a:lumMod val="75000"/>
                  </a:schemeClr>
                </a:solidFill>
              </a:rPr>
              <a:t>xử</a:t>
            </a:r>
            <a:r>
              <a:rPr lang="vi-VN" dirty="0">
                <a:solidFill>
                  <a:schemeClr val="accent1">
                    <a:lumMod val="75000"/>
                  </a:schemeClr>
                </a:solidFill>
              </a:rPr>
              <a:t> </a:t>
            </a:r>
            <a:r>
              <a:rPr lang="vi-VN" dirty="0" err="1">
                <a:solidFill>
                  <a:schemeClr val="accent1">
                    <a:lumMod val="75000"/>
                  </a:schemeClr>
                </a:solidFill>
              </a:rPr>
              <a:t>lý</a:t>
            </a:r>
            <a:r>
              <a:rPr lang="vi-VN" dirty="0">
                <a:solidFill>
                  <a:schemeClr val="accent1">
                    <a:lumMod val="75000"/>
                  </a:schemeClr>
                </a:solidFill>
              </a:rPr>
              <a:t> thông </a:t>
            </a:r>
            <a:r>
              <a:rPr lang="vi-VN" dirty="0" err="1">
                <a:solidFill>
                  <a:schemeClr val="accent1">
                    <a:lumMod val="75000"/>
                  </a:schemeClr>
                </a:solidFill>
              </a:rPr>
              <a:t>báo</a:t>
            </a:r>
            <a:r>
              <a:rPr lang="vi-VN" dirty="0">
                <a:solidFill>
                  <a:schemeClr val="accent1">
                    <a:lumMod val="75000"/>
                  </a:schemeClr>
                </a:solidFill>
              </a:rPr>
              <a:t> </a:t>
            </a:r>
            <a:r>
              <a:rPr lang="vi-VN" dirty="0" err="1">
                <a:solidFill>
                  <a:schemeClr val="accent1">
                    <a:lumMod val="75000"/>
                  </a:schemeClr>
                </a:solidFill>
              </a:rPr>
              <a:t>trạng</a:t>
            </a:r>
            <a:r>
              <a:rPr lang="vi-VN" dirty="0">
                <a:solidFill>
                  <a:schemeClr val="accent1">
                    <a:lumMod val="75000"/>
                  </a:schemeClr>
                </a:solidFill>
              </a:rPr>
              <a:t> </a:t>
            </a:r>
            <a:r>
              <a:rPr lang="vi-VN" dirty="0" err="1">
                <a:solidFill>
                  <a:schemeClr val="accent1">
                    <a:lumMod val="75000"/>
                  </a:schemeClr>
                </a:solidFill>
              </a:rPr>
              <a:t>thái</a:t>
            </a:r>
            <a:r>
              <a:rPr lang="vi-VN" dirty="0">
                <a:solidFill>
                  <a:schemeClr val="accent1">
                    <a:lumMod val="75000"/>
                  </a:schemeClr>
                </a:solidFill>
              </a:rPr>
              <a:t> cho IP. ICMP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a:t>
            </a:r>
            <a:r>
              <a:rPr lang="vi-VN" dirty="0" err="1">
                <a:solidFill>
                  <a:schemeClr val="accent1">
                    <a:lumMod val="75000"/>
                  </a:schemeClr>
                </a:solidFill>
              </a:rPr>
              <a:t>để</a:t>
            </a:r>
            <a:r>
              <a:rPr lang="vi-VN" dirty="0">
                <a:solidFill>
                  <a:schemeClr val="accent1">
                    <a:lumMod val="75000"/>
                  </a:schemeClr>
                </a:solidFill>
              </a:rPr>
              <a:t> </a:t>
            </a:r>
            <a:r>
              <a:rPr lang="vi-VN" dirty="0" err="1">
                <a:solidFill>
                  <a:schemeClr val="accent1">
                    <a:lumMod val="75000"/>
                  </a:schemeClr>
                </a:solidFill>
              </a:rPr>
              <a:t>báo</a:t>
            </a:r>
            <a:r>
              <a:rPr lang="vi-VN" dirty="0">
                <a:solidFill>
                  <a:schemeClr val="accent1">
                    <a:lumMod val="75000"/>
                  </a:schemeClr>
                </a:solidFill>
              </a:rPr>
              <a:t> </a:t>
            </a:r>
            <a:r>
              <a:rPr lang="vi-VN" dirty="0" err="1">
                <a:solidFill>
                  <a:schemeClr val="accent1">
                    <a:lumMod val="75000"/>
                  </a:schemeClr>
                </a:solidFill>
              </a:rPr>
              <a:t>cáo</a:t>
            </a:r>
            <a:r>
              <a:rPr lang="vi-VN" dirty="0">
                <a:solidFill>
                  <a:schemeClr val="accent1">
                    <a:lumMod val="75000"/>
                  </a:schemeClr>
                </a:solidFill>
              </a:rPr>
              <a:t> </a:t>
            </a:r>
            <a:r>
              <a:rPr lang="vi-VN" dirty="0" err="1">
                <a:solidFill>
                  <a:schemeClr val="accent1">
                    <a:lumMod val="75000"/>
                  </a:schemeClr>
                </a:solidFill>
              </a:rPr>
              <a:t>lỗi</a:t>
            </a:r>
            <a:r>
              <a:rPr lang="vi-VN" dirty="0">
                <a:solidFill>
                  <a:schemeClr val="accent1">
                    <a:lumMod val="75000"/>
                  </a:schemeClr>
                </a:solidFill>
              </a:rPr>
              <a:t> </a:t>
            </a:r>
            <a:r>
              <a:rPr lang="vi-VN" dirty="0" err="1">
                <a:solidFill>
                  <a:schemeClr val="accent1">
                    <a:lumMod val="75000"/>
                  </a:schemeClr>
                </a:solidFill>
              </a:rPr>
              <a:t>xảy</a:t>
            </a:r>
            <a:r>
              <a:rPr lang="vi-VN" dirty="0">
                <a:solidFill>
                  <a:schemeClr val="accent1">
                    <a:lumMod val="75000"/>
                  </a:schemeClr>
                </a:solidFill>
              </a:rPr>
              <a:t> ra trong </a:t>
            </a:r>
            <a:r>
              <a:rPr lang="vi-VN" dirty="0" err="1">
                <a:solidFill>
                  <a:schemeClr val="accent1">
                    <a:lumMod val="75000"/>
                  </a:schemeClr>
                </a:solidFill>
              </a:rPr>
              <a:t>quá</a:t>
            </a:r>
            <a:r>
              <a:rPr lang="vi-VN" dirty="0">
                <a:solidFill>
                  <a:schemeClr val="accent1">
                    <a:lumMod val="75000"/>
                  </a:schemeClr>
                </a:solidFill>
              </a:rPr>
              <a:t> </a:t>
            </a:r>
            <a:r>
              <a:rPr lang="vi-VN" dirty="0" err="1">
                <a:solidFill>
                  <a:schemeClr val="accent1">
                    <a:lumMod val="75000"/>
                  </a:schemeClr>
                </a:solidFill>
              </a:rPr>
              <a:t>trình</a:t>
            </a:r>
            <a:r>
              <a:rPr lang="vi-VN" dirty="0">
                <a:solidFill>
                  <a:schemeClr val="accent1">
                    <a:lumMod val="75000"/>
                  </a:schemeClr>
                </a:solidFill>
              </a:rPr>
              <a:t> </a:t>
            </a:r>
            <a:r>
              <a:rPr lang="vi-VN" dirty="0" err="1">
                <a:solidFill>
                  <a:schemeClr val="accent1">
                    <a:lumMod val="75000"/>
                  </a:schemeClr>
                </a:solidFill>
              </a:rPr>
              <a:t>truyền</a:t>
            </a:r>
            <a:r>
              <a:rPr lang="vi-VN" dirty="0">
                <a:solidFill>
                  <a:schemeClr val="accent1">
                    <a:lumMod val="75000"/>
                  </a:schemeClr>
                </a:solidFill>
              </a:rPr>
              <a:t> </a:t>
            </a:r>
            <a:r>
              <a:rPr lang="vi-VN" dirty="0" err="1">
                <a:solidFill>
                  <a:schemeClr val="accent1">
                    <a:lumMod val="75000"/>
                  </a:schemeClr>
                </a:solidFill>
              </a:rPr>
              <a:t>gói</a:t>
            </a:r>
            <a:r>
              <a:rPr lang="vi-VN" dirty="0">
                <a:solidFill>
                  <a:schemeClr val="accent1">
                    <a:lumMod val="75000"/>
                  </a:schemeClr>
                </a:solidFill>
              </a:rPr>
              <a:t> tin trên </a:t>
            </a:r>
            <a:r>
              <a:rPr lang="vi-VN" dirty="0" err="1">
                <a:solidFill>
                  <a:schemeClr val="accent1">
                    <a:lumMod val="75000"/>
                  </a:schemeClr>
                </a:solidFill>
              </a:rPr>
              <a:t>mạng</a:t>
            </a:r>
            <a:r>
              <a:rPr lang="vi-VN" dirty="0">
                <a:solidFill>
                  <a:schemeClr val="accent1">
                    <a:lumMod val="75000"/>
                  </a:schemeClr>
                </a:solidFill>
              </a:rPr>
              <a:t>. ICMP </a:t>
            </a:r>
            <a:r>
              <a:rPr lang="vi-VN" dirty="0" err="1">
                <a:solidFill>
                  <a:schemeClr val="accent1">
                    <a:lumMod val="75000"/>
                  </a:schemeClr>
                </a:solidFill>
              </a:rPr>
              <a:t>nằm</a:t>
            </a:r>
            <a:r>
              <a:rPr lang="vi-VN" dirty="0">
                <a:solidFill>
                  <a:schemeClr val="accent1">
                    <a:lumMod val="75000"/>
                  </a:schemeClr>
                </a:solidFill>
              </a:rPr>
              <a:t> trong </a:t>
            </a:r>
            <a:r>
              <a:rPr lang="vi-VN" dirty="0" err="1">
                <a:solidFill>
                  <a:schemeClr val="accent1">
                    <a:lumMod val="75000"/>
                  </a:schemeClr>
                </a:solidFill>
              </a:rPr>
              <a:t>lớp</a:t>
            </a:r>
            <a:r>
              <a:rPr lang="vi-VN" dirty="0">
                <a:solidFill>
                  <a:schemeClr val="accent1">
                    <a:lumMod val="75000"/>
                  </a:schemeClr>
                </a:solidFill>
              </a:rPr>
              <a:t> </a:t>
            </a:r>
            <a:r>
              <a:rPr lang="vi-VN" dirty="0" err="1">
                <a:solidFill>
                  <a:schemeClr val="accent1">
                    <a:lumMod val="75000"/>
                  </a:schemeClr>
                </a:solidFill>
              </a:rPr>
              <a:t>truyền</a:t>
            </a:r>
            <a:r>
              <a:rPr lang="vi-VN" dirty="0">
                <a:solidFill>
                  <a:schemeClr val="accent1">
                    <a:lumMod val="75000"/>
                  </a:schemeClr>
                </a:solidFill>
              </a:rPr>
              <a:t> </a:t>
            </a:r>
            <a:r>
              <a:rPr lang="vi-VN" dirty="0" err="1">
                <a:solidFill>
                  <a:schemeClr val="accent1">
                    <a:lumMod val="75000"/>
                  </a:schemeClr>
                </a:solidFill>
              </a:rPr>
              <a:t>tải</a:t>
            </a:r>
            <a:endParaRPr lang="en-US" dirty="0" smtClean="0">
              <a:solidFill>
                <a:schemeClr val="accent1">
                  <a:lumMod val="75000"/>
                </a:schemeClr>
              </a:solidFill>
            </a:endParaRPr>
          </a:p>
          <a:p>
            <a:pPr algn="just"/>
            <a:endParaRPr lang="en-US" dirty="0"/>
          </a:p>
        </p:txBody>
      </p:sp>
      <p:sp>
        <p:nvSpPr>
          <p:cNvPr id="53" name="TextBox 52">
            <a:extLst>
              <a:ext uri="{FF2B5EF4-FFF2-40B4-BE49-F238E27FC236}">
                <a16:creationId xmlns:a16="http://schemas.microsoft.com/office/drawing/2014/main" id="{91857E3A-2E86-4772-A7AC-0E2043584CF2}"/>
              </a:ext>
            </a:extLst>
          </p:cNvPr>
          <p:cNvSpPr txBox="1"/>
          <p:nvPr/>
        </p:nvSpPr>
        <p:spPr>
          <a:xfrm>
            <a:off x="8310747" y="234670"/>
            <a:ext cx="3622752"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Application </a:t>
            </a:r>
            <a:r>
              <a:rPr lang="en-GB" dirty="0"/>
              <a:t>used to check the patient's signs for abnormality such as heartbeat , blood </a:t>
            </a:r>
            <a:r>
              <a:rPr lang="en-GB" dirty="0" smtClean="0"/>
              <a:t>pressure, ECG </a:t>
            </a:r>
            <a:r>
              <a:rPr lang="en-GB" dirty="0"/>
              <a:t>(electrocardiogram), </a:t>
            </a:r>
            <a:r>
              <a:rPr lang="en-GB" dirty="0" smtClean="0"/>
              <a:t>... </a:t>
            </a:r>
            <a:r>
              <a:rPr lang="en-US" dirty="0">
                <a:solidFill>
                  <a:srgbClr val="FF0000"/>
                </a:solidFill>
              </a:rPr>
              <a:t>Patient Monitoring </a:t>
            </a:r>
            <a:r>
              <a:rPr lang="en-US" dirty="0" smtClean="0">
                <a:solidFill>
                  <a:srgbClr val="FF0000"/>
                </a:solidFill>
              </a:rPr>
              <a:t>System</a:t>
            </a:r>
          </a:p>
          <a:p>
            <a:pPr algn="just"/>
            <a:r>
              <a:rPr lang="vi-VN" dirty="0" err="1">
                <a:solidFill>
                  <a:schemeClr val="accent1">
                    <a:lumMod val="75000"/>
                  </a:schemeClr>
                </a:solidFill>
              </a:rPr>
              <a:t>Ứng</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a:t>
            </a:r>
            <a:r>
              <a:rPr lang="vi-VN" dirty="0" err="1">
                <a:solidFill>
                  <a:schemeClr val="accent1">
                    <a:lumMod val="75000"/>
                  </a:schemeClr>
                </a:solidFill>
              </a:rPr>
              <a:t>để</a:t>
            </a:r>
            <a:r>
              <a:rPr lang="vi-VN" dirty="0">
                <a:solidFill>
                  <a:schemeClr val="accent1">
                    <a:lumMod val="75000"/>
                  </a:schemeClr>
                </a:solidFill>
              </a:rPr>
              <a:t> </a:t>
            </a:r>
            <a:r>
              <a:rPr lang="vi-VN" dirty="0" err="1">
                <a:solidFill>
                  <a:schemeClr val="accent1">
                    <a:lumMod val="75000"/>
                  </a:schemeClr>
                </a:solidFill>
              </a:rPr>
              <a:t>kiểm</a:t>
            </a:r>
            <a:r>
              <a:rPr lang="vi-VN" dirty="0">
                <a:solidFill>
                  <a:schemeClr val="accent1">
                    <a:lumMod val="75000"/>
                  </a:schemeClr>
                </a:solidFill>
              </a:rPr>
              <a:t> tra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dấu</a:t>
            </a:r>
            <a:r>
              <a:rPr lang="vi-VN" dirty="0">
                <a:solidFill>
                  <a:schemeClr val="accent1">
                    <a:lumMod val="75000"/>
                  </a:schemeClr>
                </a:solidFill>
              </a:rPr>
              <a:t> </a:t>
            </a:r>
            <a:r>
              <a:rPr lang="vi-VN" dirty="0" err="1">
                <a:solidFill>
                  <a:schemeClr val="accent1">
                    <a:lumMod val="75000"/>
                  </a:schemeClr>
                </a:solidFill>
              </a:rPr>
              <a:t>hiệu</a:t>
            </a:r>
            <a:r>
              <a:rPr lang="vi-VN" dirty="0">
                <a:solidFill>
                  <a:schemeClr val="accent1">
                    <a:lumMod val="75000"/>
                  </a:schemeClr>
                </a:solidFill>
              </a:rPr>
              <a:t>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bệnh</a:t>
            </a:r>
            <a:r>
              <a:rPr lang="vi-VN" dirty="0">
                <a:solidFill>
                  <a:schemeClr val="accent1">
                    <a:lumMod val="75000"/>
                  </a:schemeClr>
                </a:solidFill>
              </a:rPr>
              <a:t> nhân cho </a:t>
            </a:r>
            <a:r>
              <a:rPr lang="vi-VN" dirty="0" err="1">
                <a:solidFill>
                  <a:schemeClr val="accent1">
                    <a:lumMod val="75000"/>
                  </a:schemeClr>
                </a:solidFill>
              </a:rPr>
              <a:t>bất</a:t>
            </a:r>
            <a:r>
              <a:rPr lang="vi-VN" dirty="0">
                <a:solidFill>
                  <a:schemeClr val="accent1">
                    <a:lumMod val="75000"/>
                  </a:schemeClr>
                </a:solidFill>
              </a:rPr>
              <a:t> </a:t>
            </a:r>
            <a:r>
              <a:rPr lang="vi-VN" dirty="0" err="1">
                <a:solidFill>
                  <a:schemeClr val="accent1">
                    <a:lumMod val="75000"/>
                  </a:schemeClr>
                </a:solidFill>
              </a:rPr>
              <a:t>thường</a:t>
            </a:r>
            <a:r>
              <a:rPr lang="vi-VN" dirty="0">
                <a:solidFill>
                  <a:schemeClr val="accent1">
                    <a:lumMod val="75000"/>
                  </a:schemeClr>
                </a:solidFill>
              </a:rPr>
              <a:t> như </a:t>
            </a:r>
            <a:r>
              <a:rPr lang="vi-VN" dirty="0" err="1">
                <a:solidFill>
                  <a:schemeClr val="accent1">
                    <a:lumMod val="75000"/>
                  </a:schemeClr>
                </a:solidFill>
              </a:rPr>
              <a:t>nhịp</a:t>
            </a:r>
            <a:r>
              <a:rPr lang="vi-VN" dirty="0">
                <a:solidFill>
                  <a:schemeClr val="accent1">
                    <a:lumMod val="75000"/>
                  </a:schemeClr>
                </a:solidFill>
              </a:rPr>
              <a:t> tim, </a:t>
            </a:r>
            <a:r>
              <a:rPr lang="vi-VN" dirty="0" err="1">
                <a:solidFill>
                  <a:schemeClr val="accent1">
                    <a:lumMod val="75000"/>
                  </a:schemeClr>
                </a:solidFill>
              </a:rPr>
              <a:t>huyết</a:t>
            </a:r>
            <a:r>
              <a:rPr lang="vi-VN" dirty="0">
                <a:solidFill>
                  <a:schemeClr val="accent1">
                    <a:lumMod val="75000"/>
                  </a:schemeClr>
                </a:solidFill>
              </a:rPr>
              <a:t> </a:t>
            </a:r>
            <a:r>
              <a:rPr lang="vi-VN" dirty="0" err="1">
                <a:solidFill>
                  <a:schemeClr val="accent1">
                    <a:lumMod val="75000"/>
                  </a:schemeClr>
                </a:solidFill>
              </a:rPr>
              <a:t>áp</a:t>
            </a:r>
            <a:r>
              <a:rPr lang="vi-VN" dirty="0">
                <a:solidFill>
                  <a:schemeClr val="accent1">
                    <a:lumMod val="75000"/>
                  </a:schemeClr>
                </a:solidFill>
              </a:rPr>
              <a:t>, ECG (</a:t>
            </a:r>
            <a:r>
              <a:rPr lang="vi-VN" dirty="0" err="1">
                <a:solidFill>
                  <a:schemeClr val="accent1">
                    <a:lumMod val="75000"/>
                  </a:schemeClr>
                </a:solidFill>
              </a:rPr>
              <a:t>điện</a:t>
            </a:r>
            <a:r>
              <a:rPr lang="vi-VN" dirty="0">
                <a:solidFill>
                  <a:schemeClr val="accent1">
                    <a:lumMod val="75000"/>
                  </a:schemeClr>
                </a:solidFill>
              </a:rPr>
              <a:t> tâm </a:t>
            </a:r>
            <a:r>
              <a:rPr lang="vi-VN" dirty="0" err="1">
                <a:solidFill>
                  <a:schemeClr val="accent1">
                    <a:lumMod val="75000"/>
                  </a:schemeClr>
                </a:solidFill>
              </a:rPr>
              <a:t>đồ</a:t>
            </a:r>
            <a:r>
              <a:rPr lang="vi-VN" dirty="0">
                <a:solidFill>
                  <a:schemeClr val="accent1">
                    <a:lumMod val="75000"/>
                  </a:schemeClr>
                </a:solidFill>
              </a:rPr>
              <a:t>), ...</a:t>
            </a:r>
            <a:endParaRPr lang="en-GB" dirty="0">
              <a:solidFill>
                <a:schemeClr val="accent1">
                  <a:lumMod val="75000"/>
                </a:schemeClr>
              </a:solidFill>
              <a:effectLst/>
            </a:endParaRPr>
          </a:p>
          <a:p>
            <a:pPr algn="just"/>
            <a:endParaRPr lang="en-US" dirty="0"/>
          </a:p>
        </p:txBody>
      </p:sp>
      <p:sp>
        <p:nvSpPr>
          <p:cNvPr id="54" name="TextBox 53">
            <a:extLst>
              <a:ext uri="{FF2B5EF4-FFF2-40B4-BE49-F238E27FC236}">
                <a16:creationId xmlns:a16="http://schemas.microsoft.com/office/drawing/2014/main" id="{D026C421-6765-4C5C-949C-B2F7CE690490}"/>
              </a:ext>
            </a:extLst>
          </p:cNvPr>
          <p:cNvSpPr txBox="1"/>
          <p:nvPr/>
        </p:nvSpPr>
        <p:spPr>
          <a:xfrm>
            <a:off x="278252" y="4041074"/>
            <a:ext cx="3286751"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type </a:t>
            </a:r>
            <a:r>
              <a:rPr lang="en-GB" dirty="0"/>
              <a:t>of socket at the back of a computer where you plug in a mouse, modem, or scanner. It has either 9 or 25 </a:t>
            </a:r>
            <a:r>
              <a:rPr lang="en-GB" dirty="0" smtClean="0"/>
              <a:t>pins </a:t>
            </a:r>
            <a:r>
              <a:rPr lang="en-US" dirty="0">
                <a:solidFill>
                  <a:srgbClr val="FF0000"/>
                </a:solidFill>
              </a:rPr>
              <a:t>Serial Port</a:t>
            </a:r>
          </a:p>
          <a:p>
            <a:pPr algn="just"/>
            <a:r>
              <a:rPr lang="vi-VN" dirty="0" err="1">
                <a:solidFill>
                  <a:schemeClr val="accent1">
                    <a:lumMod val="75000"/>
                  </a:schemeClr>
                </a:solidFill>
              </a:rPr>
              <a:t>loại</a:t>
            </a:r>
            <a:r>
              <a:rPr lang="vi-VN" dirty="0">
                <a:solidFill>
                  <a:schemeClr val="accent1">
                    <a:lumMod val="75000"/>
                  </a:schemeClr>
                </a:solidFill>
              </a:rPr>
              <a:t> ổ </a:t>
            </a:r>
            <a:r>
              <a:rPr lang="vi-VN" dirty="0" err="1">
                <a:solidFill>
                  <a:schemeClr val="accent1">
                    <a:lumMod val="75000"/>
                  </a:schemeClr>
                </a:solidFill>
              </a:rPr>
              <a:t>cắm</a:t>
            </a:r>
            <a:r>
              <a:rPr lang="vi-VN" dirty="0">
                <a:solidFill>
                  <a:schemeClr val="accent1">
                    <a:lumMod val="75000"/>
                  </a:schemeClr>
                </a:solidFill>
              </a:rPr>
              <a:t> ở </a:t>
            </a:r>
            <a:r>
              <a:rPr lang="vi-VN" dirty="0" err="1">
                <a:solidFill>
                  <a:schemeClr val="accent1">
                    <a:lumMod val="75000"/>
                  </a:schemeClr>
                </a:solidFill>
              </a:rPr>
              <a:t>mặt</a:t>
            </a:r>
            <a:r>
              <a:rPr lang="vi-VN" dirty="0">
                <a:solidFill>
                  <a:schemeClr val="accent1">
                    <a:lumMod val="75000"/>
                  </a:schemeClr>
                </a:solidFill>
              </a:rPr>
              <a:t> sau </a:t>
            </a:r>
            <a:r>
              <a:rPr lang="vi-VN" dirty="0" err="1">
                <a:solidFill>
                  <a:schemeClr val="accent1">
                    <a:lumMod val="75000"/>
                  </a:schemeClr>
                </a:solidFill>
              </a:rPr>
              <a:t>của</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nơi </a:t>
            </a:r>
            <a:r>
              <a:rPr lang="vi-VN" dirty="0" err="1">
                <a:solidFill>
                  <a:schemeClr val="accent1">
                    <a:lumMod val="75000"/>
                  </a:schemeClr>
                </a:solidFill>
              </a:rPr>
              <a:t>bạn</a:t>
            </a:r>
            <a:r>
              <a:rPr lang="vi-VN" dirty="0">
                <a:solidFill>
                  <a:schemeClr val="accent1">
                    <a:lumMod val="75000"/>
                  </a:schemeClr>
                </a:solidFill>
              </a:rPr>
              <a:t> </a:t>
            </a:r>
            <a:r>
              <a:rPr lang="vi-VN" dirty="0" err="1">
                <a:solidFill>
                  <a:schemeClr val="accent1">
                    <a:lumMod val="75000"/>
                  </a:schemeClr>
                </a:solidFill>
              </a:rPr>
              <a:t>cắm</a:t>
            </a:r>
            <a:r>
              <a:rPr lang="vi-VN" dirty="0">
                <a:solidFill>
                  <a:schemeClr val="accent1">
                    <a:lumMod val="75000"/>
                  </a:schemeClr>
                </a:solidFill>
              </a:rPr>
              <a:t> </a:t>
            </a:r>
            <a:r>
              <a:rPr lang="vi-VN" dirty="0" err="1">
                <a:solidFill>
                  <a:schemeClr val="accent1">
                    <a:lumMod val="75000"/>
                  </a:schemeClr>
                </a:solidFill>
              </a:rPr>
              <a:t>chuột</a:t>
            </a:r>
            <a:r>
              <a:rPr lang="vi-VN" dirty="0">
                <a:solidFill>
                  <a:schemeClr val="accent1">
                    <a:lumMod val="75000"/>
                  </a:schemeClr>
                </a:solidFill>
              </a:rPr>
              <a:t>, </a:t>
            </a:r>
            <a:r>
              <a:rPr lang="vi-VN" dirty="0" err="1">
                <a:solidFill>
                  <a:schemeClr val="accent1">
                    <a:lumMod val="75000"/>
                  </a:schemeClr>
                </a:solidFill>
              </a:rPr>
              <a:t>modem</a:t>
            </a:r>
            <a:r>
              <a:rPr lang="vi-VN" dirty="0">
                <a:solidFill>
                  <a:schemeClr val="accent1">
                    <a:lumMod val="75000"/>
                  </a:schemeClr>
                </a:solidFill>
              </a:rPr>
              <a:t> </a:t>
            </a:r>
            <a:r>
              <a:rPr lang="vi-VN" dirty="0" err="1">
                <a:solidFill>
                  <a:schemeClr val="accent1">
                    <a:lumMod val="75000"/>
                  </a:schemeClr>
                </a:solidFill>
              </a:rPr>
              <a:t>hoặc</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quét</a:t>
            </a:r>
            <a:r>
              <a:rPr lang="vi-VN" dirty="0">
                <a:solidFill>
                  <a:schemeClr val="accent1">
                    <a:lumMod val="75000"/>
                  </a:schemeClr>
                </a:solidFill>
              </a:rPr>
              <a:t>. </a:t>
            </a:r>
            <a:r>
              <a:rPr lang="vi-VN" dirty="0" err="1">
                <a:solidFill>
                  <a:schemeClr val="accent1">
                    <a:lumMod val="75000"/>
                  </a:schemeClr>
                </a:solidFill>
              </a:rPr>
              <a:t>Nó</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a:t>
            </a:r>
            <a:r>
              <a:rPr lang="vi-VN" dirty="0" err="1">
                <a:solidFill>
                  <a:schemeClr val="accent1">
                    <a:lumMod val="75000"/>
                  </a:schemeClr>
                </a:solidFill>
              </a:rPr>
              <a:t>cổng</a:t>
            </a:r>
            <a:r>
              <a:rPr lang="vi-VN" dirty="0">
                <a:solidFill>
                  <a:schemeClr val="accent1">
                    <a:lumMod val="75000"/>
                  </a:schemeClr>
                </a:solidFill>
              </a:rPr>
              <a:t> </a:t>
            </a:r>
            <a:r>
              <a:rPr lang="vi-VN" dirty="0" err="1">
                <a:solidFill>
                  <a:schemeClr val="accent1">
                    <a:lumMod val="75000"/>
                  </a:schemeClr>
                </a:solidFill>
              </a:rPr>
              <a:t>nối</a:t>
            </a:r>
            <a:r>
              <a:rPr lang="vi-VN" dirty="0">
                <a:solidFill>
                  <a:schemeClr val="accent1">
                    <a:lumMod val="75000"/>
                  </a:schemeClr>
                </a:solidFill>
              </a:rPr>
              <a:t> </a:t>
            </a:r>
            <a:r>
              <a:rPr lang="vi-VN" dirty="0" err="1">
                <a:solidFill>
                  <a:schemeClr val="accent1">
                    <a:lumMod val="75000"/>
                  </a:schemeClr>
                </a:solidFill>
              </a:rPr>
              <a:t>tiếp</a:t>
            </a:r>
            <a:r>
              <a:rPr lang="vi-VN" dirty="0">
                <a:solidFill>
                  <a:schemeClr val="accent1">
                    <a:lumMod val="75000"/>
                  </a:schemeClr>
                </a:solidFill>
              </a:rPr>
              <a:t> 9 </a:t>
            </a:r>
            <a:r>
              <a:rPr lang="vi-VN" dirty="0" err="1">
                <a:solidFill>
                  <a:schemeClr val="accent1">
                    <a:lumMod val="75000"/>
                  </a:schemeClr>
                </a:solidFill>
              </a:rPr>
              <a:t>hoặc</a:t>
            </a:r>
            <a:r>
              <a:rPr lang="vi-VN" dirty="0">
                <a:solidFill>
                  <a:schemeClr val="accent1">
                    <a:lumMod val="75000"/>
                  </a:schemeClr>
                </a:solidFill>
              </a:rPr>
              <a:t> 25 chân</a:t>
            </a:r>
            <a:endParaRPr lang="en-GB" dirty="0">
              <a:solidFill>
                <a:schemeClr val="accent1">
                  <a:lumMod val="75000"/>
                </a:schemeClr>
              </a:solidFill>
              <a:effectLst/>
            </a:endParaRPr>
          </a:p>
          <a:p>
            <a:pPr algn="just"/>
            <a:endParaRPr lang="en-US" dirty="0"/>
          </a:p>
        </p:txBody>
      </p:sp>
      <p:sp>
        <p:nvSpPr>
          <p:cNvPr id="56" name="TextBox 55">
            <a:extLst>
              <a:ext uri="{FF2B5EF4-FFF2-40B4-BE49-F238E27FC236}">
                <a16:creationId xmlns:a16="http://schemas.microsoft.com/office/drawing/2014/main" id="{59AEA43C-654D-4C72-AEC0-8D417AEE18B2}"/>
              </a:ext>
            </a:extLst>
          </p:cNvPr>
          <p:cNvSpPr txBox="1"/>
          <p:nvPr/>
        </p:nvSpPr>
        <p:spPr>
          <a:xfrm>
            <a:off x="3669818" y="4318073"/>
            <a:ext cx="192212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The </a:t>
            </a:r>
            <a:r>
              <a:rPr lang="en-GB" dirty="0"/>
              <a:t>process of gaining    </a:t>
            </a:r>
            <a:r>
              <a:rPr lang="en-GB" dirty="0" smtClean="0"/>
              <a:t>entry </a:t>
            </a:r>
            <a:r>
              <a:rPr lang="en-GB" dirty="0"/>
              <a:t>into a computer or </a:t>
            </a:r>
            <a:r>
              <a:rPr lang="en-GB" dirty="0" smtClean="0"/>
              <a:t>network </a:t>
            </a:r>
            <a:r>
              <a:rPr lang="en-US" dirty="0"/>
              <a:t> </a:t>
            </a:r>
            <a:r>
              <a:rPr lang="en-US" dirty="0">
                <a:solidFill>
                  <a:srgbClr val="FF0000"/>
                </a:solidFill>
              </a:rPr>
              <a:t>Log </a:t>
            </a:r>
            <a:r>
              <a:rPr lang="en-US" dirty="0" smtClean="0">
                <a:solidFill>
                  <a:srgbClr val="FF0000"/>
                </a:solidFill>
              </a:rPr>
              <a:t>in</a:t>
            </a:r>
          </a:p>
          <a:p>
            <a:pPr algn="just"/>
            <a:r>
              <a:rPr lang="en-US" dirty="0" err="1">
                <a:solidFill>
                  <a:schemeClr val="accent1">
                    <a:lumMod val="75000"/>
                  </a:schemeClr>
                </a:solidFill>
              </a:rPr>
              <a:t>Quá</a:t>
            </a:r>
            <a:r>
              <a:rPr lang="en-US" dirty="0">
                <a:solidFill>
                  <a:schemeClr val="accent1">
                    <a:lumMod val="75000"/>
                  </a:schemeClr>
                </a:solidFill>
              </a:rPr>
              <a:t> </a:t>
            </a:r>
            <a:r>
              <a:rPr lang="en-US" dirty="0" err="1">
                <a:solidFill>
                  <a:schemeClr val="accent1">
                    <a:lumMod val="75000"/>
                  </a:schemeClr>
                </a:solidFill>
              </a:rPr>
              <a:t>trình</a:t>
            </a:r>
            <a:r>
              <a:rPr lang="en-US" dirty="0">
                <a:solidFill>
                  <a:schemeClr val="accent1">
                    <a:lumMod val="75000"/>
                  </a:schemeClr>
                </a:solidFill>
              </a:rPr>
              <a:t> </a:t>
            </a:r>
            <a:r>
              <a:rPr lang="en-US" dirty="0" err="1">
                <a:solidFill>
                  <a:schemeClr val="accent1">
                    <a:lumMod val="75000"/>
                  </a:schemeClr>
                </a:solidFill>
              </a:rPr>
              <a:t>xâm</a:t>
            </a:r>
            <a:r>
              <a:rPr lang="en-US" dirty="0">
                <a:solidFill>
                  <a:schemeClr val="accent1">
                    <a:lumMod val="75000"/>
                  </a:schemeClr>
                </a:solidFill>
              </a:rPr>
              <a:t> </a:t>
            </a:r>
            <a:r>
              <a:rPr lang="en-US" dirty="0" err="1">
                <a:solidFill>
                  <a:schemeClr val="accent1">
                    <a:lumMod val="75000"/>
                  </a:schemeClr>
                </a:solidFill>
              </a:rPr>
              <a:t>nhập</a:t>
            </a:r>
            <a:r>
              <a:rPr lang="en-US" dirty="0">
                <a:solidFill>
                  <a:schemeClr val="accent1">
                    <a:lumMod val="75000"/>
                  </a:schemeClr>
                </a:solidFill>
              </a:rPr>
              <a:t> </a:t>
            </a:r>
            <a:r>
              <a:rPr lang="en-US" dirty="0" err="1">
                <a:solidFill>
                  <a:schemeClr val="accent1">
                    <a:lumMod val="75000"/>
                  </a:schemeClr>
                </a:solidFill>
              </a:rPr>
              <a:t>vào</a:t>
            </a:r>
            <a:r>
              <a:rPr lang="en-US" dirty="0">
                <a:solidFill>
                  <a:schemeClr val="accent1">
                    <a:lumMod val="75000"/>
                  </a:schemeClr>
                </a:solidFill>
              </a:rPr>
              <a:t> </a:t>
            </a:r>
            <a:r>
              <a:rPr lang="en-US" dirty="0" err="1">
                <a:solidFill>
                  <a:schemeClr val="accent1">
                    <a:lumMod val="75000"/>
                  </a:schemeClr>
                </a:solidFill>
              </a:rPr>
              <a:t>máy</a:t>
            </a:r>
            <a:r>
              <a:rPr lang="en-US" dirty="0">
                <a:solidFill>
                  <a:schemeClr val="accent1">
                    <a:lumMod val="75000"/>
                  </a:schemeClr>
                </a:solidFill>
              </a:rPr>
              <a:t> </a:t>
            </a:r>
            <a:r>
              <a:rPr lang="en-US" dirty="0" err="1">
                <a:solidFill>
                  <a:schemeClr val="accent1">
                    <a:lumMod val="75000"/>
                  </a:schemeClr>
                </a:solidFill>
              </a:rPr>
              <a:t>tính</a:t>
            </a:r>
            <a:r>
              <a:rPr lang="en-US" dirty="0">
                <a:solidFill>
                  <a:schemeClr val="accent1">
                    <a:lumMod val="75000"/>
                  </a:schemeClr>
                </a:solidFill>
              </a:rPr>
              <a:t> </a:t>
            </a:r>
            <a:r>
              <a:rPr lang="en-US" dirty="0" err="1">
                <a:solidFill>
                  <a:schemeClr val="accent1">
                    <a:lumMod val="75000"/>
                  </a:schemeClr>
                </a:solidFill>
              </a:rPr>
              <a:t>hoặc</a:t>
            </a:r>
            <a:r>
              <a:rPr lang="en-US" dirty="0">
                <a:solidFill>
                  <a:schemeClr val="accent1">
                    <a:lumMod val="75000"/>
                  </a:schemeClr>
                </a:solidFill>
              </a:rPr>
              <a:t> </a:t>
            </a:r>
            <a:r>
              <a:rPr lang="en-US" dirty="0" err="1">
                <a:solidFill>
                  <a:schemeClr val="accent1">
                    <a:lumMod val="75000"/>
                  </a:schemeClr>
                </a:solidFill>
              </a:rPr>
              <a:t>mạng</a:t>
            </a:r>
            <a:endParaRPr lang="en-US" dirty="0" smtClean="0">
              <a:solidFill>
                <a:schemeClr val="accent1">
                  <a:lumMod val="75000"/>
                </a:schemeClr>
              </a:solidFill>
            </a:endParaRPr>
          </a:p>
          <a:p>
            <a:pPr algn="just"/>
            <a:endParaRPr lang="en-US" dirty="0"/>
          </a:p>
        </p:txBody>
      </p:sp>
      <p:sp>
        <p:nvSpPr>
          <p:cNvPr id="57" name="TextBox 56">
            <a:extLst>
              <a:ext uri="{FF2B5EF4-FFF2-40B4-BE49-F238E27FC236}">
                <a16:creationId xmlns:a16="http://schemas.microsoft.com/office/drawing/2014/main" id="{1B0518A4-A240-497B-9A27-726C54988133}"/>
              </a:ext>
            </a:extLst>
          </p:cNvPr>
          <p:cNvSpPr txBox="1"/>
          <p:nvPr/>
        </p:nvSpPr>
        <p:spPr>
          <a:xfrm>
            <a:off x="5696759" y="3755596"/>
            <a:ext cx="3115805"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smtClean="0"/>
              <a:t>what </a:t>
            </a:r>
            <a:r>
              <a:rPr lang="en-GB" dirty="0"/>
              <a:t>is a </a:t>
            </a:r>
            <a:r>
              <a:rPr lang="en-GB" dirty="0" smtClean="0"/>
              <a:t>computerized system </a:t>
            </a:r>
            <a:r>
              <a:rPr lang="en-GB" dirty="0"/>
              <a:t>used in shops, restaurants and other retail outlets</a:t>
            </a:r>
            <a:r>
              <a:rPr lang="en-GB" dirty="0" smtClean="0"/>
              <a:t>. </a:t>
            </a:r>
            <a:r>
              <a:rPr lang="en-GB" dirty="0">
                <a:solidFill>
                  <a:srgbClr val="FF0000"/>
                </a:solidFill>
              </a:rPr>
              <a:t>EPOS (Electronic Point of Sale</a:t>
            </a:r>
            <a:r>
              <a:rPr lang="en-GB" dirty="0" smtClean="0">
                <a:solidFill>
                  <a:srgbClr val="FF0000"/>
                </a:solidFill>
              </a:rPr>
              <a:t>)</a:t>
            </a:r>
          </a:p>
          <a:p>
            <a:pPr algn="just"/>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hệ</a:t>
            </a:r>
            <a:r>
              <a:rPr lang="vi-VN" dirty="0">
                <a:solidFill>
                  <a:schemeClr val="accent1">
                    <a:lumMod val="75000"/>
                  </a:schemeClr>
                </a:solidFill>
              </a:rPr>
              <a:t> </a:t>
            </a:r>
            <a:r>
              <a:rPr lang="vi-VN" dirty="0" err="1">
                <a:solidFill>
                  <a:schemeClr val="accent1">
                    <a:lumMod val="75000"/>
                  </a:schemeClr>
                </a:solidFill>
              </a:rPr>
              <a:t>thống</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a:t>
            </a:r>
            <a:r>
              <a:rPr lang="vi-VN" dirty="0" err="1">
                <a:solidFill>
                  <a:schemeClr val="accent1">
                    <a:lumMod val="75000"/>
                  </a:schemeClr>
                </a:solidFill>
              </a:rPr>
              <a:t>sử</a:t>
            </a:r>
            <a:r>
              <a:rPr lang="vi-VN" dirty="0">
                <a:solidFill>
                  <a:schemeClr val="accent1">
                    <a:lumMod val="75000"/>
                  </a:schemeClr>
                </a:solidFill>
              </a:rPr>
              <a:t> </a:t>
            </a:r>
            <a:r>
              <a:rPr lang="vi-VN" dirty="0" err="1">
                <a:solidFill>
                  <a:schemeClr val="accent1">
                    <a:lumMod val="75000"/>
                  </a:schemeClr>
                </a:solidFill>
              </a:rPr>
              <a:t>dụng</a:t>
            </a:r>
            <a:r>
              <a:rPr lang="vi-VN" dirty="0">
                <a:solidFill>
                  <a:schemeClr val="accent1">
                    <a:lumMod val="75000"/>
                  </a:schemeClr>
                </a:solidFill>
              </a:rPr>
              <a:t> trong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cửa</a:t>
            </a:r>
            <a:r>
              <a:rPr lang="vi-VN" dirty="0">
                <a:solidFill>
                  <a:schemeClr val="accent1">
                    <a:lumMod val="75000"/>
                  </a:schemeClr>
                </a:solidFill>
              </a:rPr>
              <a:t> </a:t>
            </a:r>
            <a:r>
              <a:rPr lang="vi-VN" dirty="0" err="1">
                <a:solidFill>
                  <a:schemeClr val="accent1">
                    <a:lumMod val="75000"/>
                  </a:schemeClr>
                </a:solidFill>
              </a:rPr>
              <a:t>hàng</a:t>
            </a:r>
            <a:r>
              <a:rPr lang="vi-VN" dirty="0">
                <a:solidFill>
                  <a:schemeClr val="accent1">
                    <a:lumMod val="75000"/>
                  </a:schemeClr>
                </a:solidFill>
              </a:rPr>
              <a:t>, </a:t>
            </a:r>
            <a:r>
              <a:rPr lang="vi-VN" dirty="0" err="1">
                <a:solidFill>
                  <a:schemeClr val="accent1">
                    <a:lumMod val="75000"/>
                  </a:schemeClr>
                </a:solidFill>
              </a:rPr>
              <a:t>nhà</a:t>
            </a:r>
            <a:r>
              <a:rPr lang="vi-VN" dirty="0">
                <a:solidFill>
                  <a:schemeClr val="accent1">
                    <a:lumMod val="75000"/>
                  </a:schemeClr>
                </a:solidFill>
              </a:rPr>
              <a:t> </a:t>
            </a:r>
            <a:r>
              <a:rPr lang="vi-VN" dirty="0" err="1">
                <a:solidFill>
                  <a:schemeClr val="accent1">
                    <a:lumMod val="75000"/>
                  </a:schemeClr>
                </a:solidFill>
              </a:rPr>
              <a:t>hàng</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cửa</a:t>
            </a:r>
            <a:r>
              <a:rPr lang="vi-VN" dirty="0">
                <a:solidFill>
                  <a:schemeClr val="accent1">
                    <a:lumMod val="75000"/>
                  </a:schemeClr>
                </a:solidFill>
              </a:rPr>
              <a:t> </a:t>
            </a:r>
            <a:r>
              <a:rPr lang="vi-VN" dirty="0" err="1">
                <a:solidFill>
                  <a:schemeClr val="accent1">
                    <a:lumMod val="75000"/>
                  </a:schemeClr>
                </a:solidFill>
              </a:rPr>
              <a:t>hàng</a:t>
            </a:r>
            <a:r>
              <a:rPr lang="vi-VN" dirty="0">
                <a:solidFill>
                  <a:schemeClr val="accent1">
                    <a:lumMod val="75000"/>
                  </a:schemeClr>
                </a:solidFill>
              </a:rPr>
              <a:t> </a:t>
            </a:r>
            <a:r>
              <a:rPr lang="vi-VN" dirty="0" err="1">
                <a:solidFill>
                  <a:schemeClr val="accent1">
                    <a:lumMod val="75000"/>
                  </a:schemeClr>
                </a:solidFill>
              </a:rPr>
              <a:t>bán</a:t>
            </a:r>
            <a:r>
              <a:rPr lang="vi-VN" dirty="0">
                <a:solidFill>
                  <a:schemeClr val="accent1">
                    <a:lumMod val="75000"/>
                  </a:schemeClr>
                </a:solidFill>
              </a:rPr>
              <a:t> </a:t>
            </a:r>
            <a:r>
              <a:rPr lang="vi-VN" dirty="0" err="1">
                <a:solidFill>
                  <a:schemeClr val="accent1">
                    <a:lumMod val="75000"/>
                  </a:schemeClr>
                </a:solidFill>
              </a:rPr>
              <a:t>lẻ</a:t>
            </a:r>
            <a:r>
              <a:rPr lang="vi-VN" dirty="0">
                <a:solidFill>
                  <a:schemeClr val="accent1">
                    <a:lumMod val="75000"/>
                  </a:schemeClr>
                </a:solidFill>
              </a:rPr>
              <a:t> </a:t>
            </a:r>
            <a:r>
              <a:rPr lang="vi-VN" dirty="0" err="1">
                <a:solidFill>
                  <a:schemeClr val="accent1">
                    <a:lumMod val="75000"/>
                  </a:schemeClr>
                </a:solidFill>
              </a:rPr>
              <a:t>khác</a:t>
            </a:r>
            <a:r>
              <a:rPr lang="vi-VN" dirty="0">
                <a:solidFill>
                  <a:schemeClr val="accent1">
                    <a:lumMod val="75000"/>
                  </a:schemeClr>
                </a:solidFill>
              </a:rPr>
              <a:t> </a:t>
            </a:r>
            <a:r>
              <a:rPr lang="vi-VN" dirty="0" err="1">
                <a:solidFill>
                  <a:schemeClr val="accent1">
                    <a:lumMod val="75000"/>
                  </a:schemeClr>
                </a:solidFill>
              </a:rPr>
              <a:t>là</a:t>
            </a:r>
            <a:r>
              <a:rPr lang="vi-VN" dirty="0">
                <a:solidFill>
                  <a:schemeClr val="accent1">
                    <a:lumMod val="75000"/>
                  </a:schemeClr>
                </a:solidFill>
              </a:rPr>
              <a:t> </a:t>
            </a:r>
            <a:r>
              <a:rPr lang="vi-VN" dirty="0" err="1">
                <a:solidFill>
                  <a:schemeClr val="accent1">
                    <a:lumMod val="75000"/>
                  </a:schemeClr>
                </a:solidFill>
              </a:rPr>
              <a:t>gì</a:t>
            </a:r>
            <a:r>
              <a:rPr lang="vi-VN" dirty="0" smtClean="0">
                <a:solidFill>
                  <a:schemeClr val="accent1">
                    <a:lumMod val="75000"/>
                  </a:schemeClr>
                </a:solidFill>
              </a:rPr>
              <a:t>.</a:t>
            </a:r>
            <a:r>
              <a:rPr lang="en-US" dirty="0" smtClean="0">
                <a:solidFill>
                  <a:schemeClr val="accent1">
                    <a:lumMod val="75000"/>
                  </a:schemeClr>
                </a:solidFill>
              </a:rPr>
              <a:t> </a:t>
            </a:r>
            <a:r>
              <a:rPr lang="vi-VN" dirty="0" smtClean="0">
                <a:solidFill>
                  <a:schemeClr val="accent1">
                    <a:lumMod val="75000"/>
                  </a:schemeClr>
                </a:solidFill>
              </a:rPr>
              <a:t>(</a:t>
            </a:r>
            <a:r>
              <a:rPr lang="vi-VN" dirty="0" err="1">
                <a:solidFill>
                  <a:schemeClr val="accent1">
                    <a:lumMod val="75000"/>
                  </a:schemeClr>
                </a:solidFill>
              </a:rPr>
              <a:t>Điểm</a:t>
            </a:r>
            <a:r>
              <a:rPr lang="vi-VN" dirty="0">
                <a:solidFill>
                  <a:schemeClr val="accent1">
                    <a:lumMod val="75000"/>
                  </a:schemeClr>
                </a:solidFill>
              </a:rPr>
              <a:t> </a:t>
            </a:r>
            <a:r>
              <a:rPr lang="vi-VN" dirty="0" err="1">
                <a:solidFill>
                  <a:schemeClr val="accent1">
                    <a:lumMod val="75000"/>
                  </a:schemeClr>
                </a:solidFill>
              </a:rPr>
              <a:t>bán</a:t>
            </a:r>
            <a:r>
              <a:rPr lang="vi-VN" dirty="0">
                <a:solidFill>
                  <a:schemeClr val="accent1">
                    <a:lumMod val="75000"/>
                  </a:schemeClr>
                </a:solidFill>
              </a:rPr>
              <a:t> </a:t>
            </a:r>
            <a:r>
              <a:rPr lang="vi-VN" dirty="0" err="1">
                <a:solidFill>
                  <a:schemeClr val="accent1">
                    <a:lumMod val="75000"/>
                  </a:schemeClr>
                </a:solidFill>
              </a:rPr>
              <a:t>hàng</a:t>
            </a:r>
            <a:r>
              <a:rPr lang="vi-VN" dirty="0">
                <a:solidFill>
                  <a:schemeClr val="accent1">
                    <a:lumMod val="75000"/>
                  </a:schemeClr>
                </a:solidFill>
              </a:rPr>
              <a:t> </a:t>
            </a:r>
            <a:r>
              <a:rPr lang="vi-VN" dirty="0" err="1">
                <a:solidFill>
                  <a:schemeClr val="accent1">
                    <a:lumMod val="75000"/>
                  </a:schemeClr>
                </a:solidFill>
              </a:rPr>
              <a:t>điện</a:t>
            </a:r>
            <a:r>
              <a:rPr lang="vi-VN" dirty="0">
                <a:solidFill>
                  <a:schemeClr val="accent1">
                    <a:lumMod val="75000"/>
                  </a:schemeClr>
                </a:solidFill>
              </a:rPr>
              <a:t> </a:t>
            </a:r>
            <a:r>
              <a:rPr lang="vi-VN" dirty="0" err="1">
                <a:solidFill>
                  <a:schemeClr val="accent1">
                    <a:lumMod val="75000"/>
                  </a:schemeClr>
                </a:solidFill>
              </a:rPr>
              <a:t>tử</a:t>
            </a:r>
            <a:r>
              <a:rPr lang="vi-VN" dirty="0">
                <a:solidFill>
                  <a:schemeClr val="accent1">
                    <a:lumMod val="75000"/>
                  </a:schemeClr>
                </a:solidFill>
              </a:rPr>
              <a:t>)</a:t>
            </a:r>
            <a:endParaRPr lang="en-US" dirty="0">
              <a:solidFill>
                <a:schemeClr val="accent1">
                  <a:lumMod val="75000"/>
                </a:schemeClr>
              </a:solidFill>
            </a:endParaRPr>
          </a:p>
          <a:p>
            <a:pPr algn="just"/>
            <a:endParaRPr lang="en-US" dirty="0"/>
          </a:p>
        </p:txBody>
      </p:sp>
      <p:sp>
        <p:nvSpPr>
          <p:cNvPr id="58" name="TextBox 57">
            <a:extLst>
              <a:ext uri="{FF2B5EF4-FFF2-40B4-BE49-F238E27FC236}">
                <a16:creationId xmlns:a16="http://schemas.microsoft.com/office/drawing/2014/main" id="{E71FF316-4CF4-4483-B602-827BE9F36B07}"/>
              </a:ext>
            </a:extLst>
          </p:cNvPr>
          <p:cNvSpPr txBox="1"/>
          <p:nvPr/>
        </p:nvSpPr>
        <p:spPr>
          <a:xfrm>
            <a:off x="8917379" y="3755596"/>
            <a:ext cx="3016120" cy="286232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GB" dirty="0"/>
              <a:t>a pattern of thick and thin lines that is printed on things you buy. It contains information that a computer can read</a:t>
            </a:r>
            <a:r>
              <a:rPr lang="en-GB" dirty="0" smtClean="0"/>
              <a:t>. </a:t>
            </a:r>
            <a:r>
              <a:rPr lang="en-US" dirty="0" smtClean="0">
                <a:solidFill>
                  <a:srgbClr val="FF0000"/>
                </a:solidFill>
              </a:rPr>
              <a:t>Barcode</a:t>
            </a:r>
          </a:p>
          <a:p>
            <a:pPr algn="just"/>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mẫu</a:t>
            </a:r>
            <a:r>
              <a:rPr lang="vi-VN" dirty="0">
                <a:solidFill>
                  <a:schemeClr val="accent1">
                    <a:lumMod val="75000"/>
                  </a:schemeClr>
                </a:solidFill>
              </a:rPr>
              <a:t> </a:t>
            </a:r>
            <a:r>
              <a:rPr lang="vi-VN" dirty="0" err="1">
                <a:solidFill>
                  <a:schemeClr val="accent1">
                    <a:lumMod val="75000"/>
                  </a:schemeClr>
                </a:solidFill>
              </a:rPr>
              <a:t>các</a:t>
            </a:r>
            <a:r>
              <a:rPr lang="vi-VN" dirty="0">
                <a:solidFill>
                  <a:schemeClr val="accent1">
                    <a:lumMod val="75000"/>
                  </a:schemeClr>
                </a:solidFill>
              </a:rPr>
              <a:t> </a:t>
            </a:r>
            <a:r>
              <a:rPr lang="vi-VN" dirty="0" err="1">
                <a:solidFill>
                  <a:schemeClr val="accent1">
                    <a:lumMod val="75000"/>
                  </a:schemeClr>
                </a:solidFill>
              </a:rPr>
              <a:t>đường</a:t>
            </a:r>
            <a:r>
              <a:rPr lang="vi-VN" dirty="0">
                <a:solidFill>
                  <a:schemeClr val="accent1">
                    <a:lumMod val="75000"/>
                  </a:schemeClr>
                </a:solidFill>
              </a:rPr>
              <a:t> </a:t>
            </a:r>
            <a:r>
              <a:rPr lang="vi-VN" dirty="0" err="1">
                <a:solidFill>
                  <a:schemeClr val="accent1">
                    <a:lumMod val="75000"/>
                  </a:schemeClr>
                </a:solidFill>
              </a:rPr>
              <a:t>kẻ</a:t>
            </a:r>
            <a:r>
              <a:rPr lang="vi-VN" dirty="0">
                <a:solidFill>
                  <a:schemeClr val="accent1">
                    <a:lumMod val="75000"/>
                  </a:schemeClr>
                </a:solidFill>
              </a:rPr>
              <a:t> </a:t>
            </a:r>
            <a:r>
              <a:rPr lang="vi-VN" dirty="0" err="1">
                <a:solidFill>
                  <a:schemeClr val="accent1">
                    <a:lumMod val="75000"/>
                  </a:schemeClr>
                </a:solidFill>
              </a:rPr>
              <a:t>dày</a:t>
            </a:r>
            <a:r>
              <a:rPr lang="vi-VN" dirty="0">
                <a:solidFill>
                  <a:schemeClr val="accent1">
                    <a:lumMod val="75000"/>
                  </a:schemeClr>
                </a:solidFill>
              </a:rPr>
              <a:t> </a:t>
            </a:r>
            <a:r>
              <a:rPr lang="vi-VN" dirty="0" err="1">
                <a:solidFill>
                  <a:schemeClr val="accent1">
                    <a:lumMod val="75000"/>
                  </a:schemeClr>
                </a:solidFill>
              </a:rPr>
              <a:t>và</a:t>
            </a:r>
            <a:r>
              <a:rPr lang="vi-VN" dirty="0">
                <a:solidFill>
                  <a:schemeClr val="accent1">
                    <a:lumMod val="75000"/>
                  </a:schemeClr>
                </a:solidFill>
              </a:rPr>
              <a:t> </a:t>
            </a:r>
            <a:r>
              <a:rPr lang="vi-VN" dirty="0" err="1">
                <a:solidFill>
                  <a:schemeClr val="accent1">
                    <a:lumMod val="75000"/>
                  </a:schemeClr>
                </a:solidFill>
              </a:rPr>
              <a:t>mỏng</a:t>
            </a:r>
            <a:r>
              <a:rPr lang="vi-VN" dirty="0">
                <a:solidFill>
                  <a:schemeClr val="accent1">
                    <a:lumMod val="75000"/>
                  </a:schemeClr>
                </a:solidFill>
              </a:rPr>
              <a:t> </a:t>
            </a:r>
            <a:r>
              <a:rPr lang="vi-VN" dirty="0" err="1">
                <a:solidFill>
                  <a:schemeClr val="accent1">
                    <a:lumMod val="75000"/>
                  </a:schemeClr>
                </a:solidFill>
              </a:rPr>
              <a:t>được</a:t>
            </a:r>
            <a:r>
              <a:rPr lang="vi-VN" dirty="0">
                <a:solidFill>
                  <a:schemeClr val="accent1">
                    <a:lumMod val="75000"/>
                  </a:schemeClr>
                </a:solidFill>
              </a:rPr>
              <a:t> in trên </a:t>
            </a:r>
            <a:r>
              <a:rPr lang="vi-VN" dirty="0" err="1">
                <a:solidFill>
                  <a:schemeClr val="accent1">
                    <a:lumMod val="75000"/>
                  </a:schemeClr>
                </a:solidFill>
              </a:rPr>
              <a:t>những</a:t>
            </a:r>
            <a:r>
              <a:rPr lang="vi-VN" dirty="0">
                <a:solidFill>
                  <a:schemeClr val="accent1">
                    <a:lumMod val="75000"/>
                  </a:schemeClr>
                </a:solidFill>
              </a:rPr>
              <a:t> </a:t>
            </a:r>
            <a:r>
              <a:rPr lang="vi-VN" dirty="0" err="1">
                <a:solidFill>
                  <a:schemeClr val="accent1">
                    <a:lumMod val="75000"/>
                  </a:schemeClr>
                </a:solidFill>
              </a:rPr>
              <a:t>thứ</a:t>
            </a:r>
            <a:r>
              <a:rPr lang="vi-VN" dirty="0">
                <a:solidFill>
                  <a:schemeClr val="accent1">
                    <a:lumMod val="75000"/>
                  </a:schemeClr>
                </a:solidFill>
              </a:rPr>
              <a:t> </a:t>
            </a:r>
            <a:r>
              <a:rPr lang="vi-VN" dirty="0" err="1">
                <a:solidFill>
                  <a:schemeClr val="accent1">
                    <a:lumMod val="75000"/>
                  </a:schemeClr>
                </a:solidFill>
              </a:rPr>
              <a:t>bạn</a:t>
            </a:r>
            <a:r>
              <a:rPr lang="vi-VN" dirty="0">
                <a:solidFill>
                  <a:schemeClr val="accent1">
                    <a:lumMod val="75000"/>
                  </a:schemeClr>
                </a:solidFill>
              </a:rPr>
              <a:t> mua. </a:t>
            </a:r>
            <a:r>
              <a:rPr lang="vi-VN" dirty="0" err="1">
                <a:solidFill>
                  <a:schemeClr val="accent1">
                    <a:lumMod val="75000"/>
                  </a:schemeClr>
                </a:solidFill>
              </a:rPr>
              <a:t>Nó</a:t>
            </a:r>
            <a:r>
              <a:rPr lang="vi-VN" dirty="0">
                <a:solidFill>
                  <a:schemeClr val="accent1">
                    <a:lumMod val="75000"/>
                  </a:schemeClr>
                </a:solidFill>
              </a:rPr>
              <a:t> </a:t>
            </a:r>
            <a:r>
              <a:rPr lang="vi-VN" dirty="0" err="1">
                <a:solidFill>
                  <a:schemeClr val="accent1">
                    <a:lumMod val="75000"/>
                  </a:schemeClr>
                </a:solidFill>
              </a:rPr>
              <a:t>chứa</a:t>
            </a:r>
            <a:r>
              <a:rPr lang="vi-VN" dirty="0">
                <a:solidFill>
                  <a:schemeClr val="accent1">
                    <a:lumMod val="75000"/>
                  </a:schemeClr>
                </a:solidFill>
              </a:rPr>
              <a:t> thông tin </a:t>
            </a:r>
            <a:r>
              <a:rPr lang="vi-VN" dirty="0" err="1">
                <a:solidFill>
                  <a:schemeClr val="accent1">
                    <a:lumMod val="75000"/>
                  </a:schemeClr>
                </a:solidFill>
              </a:rPr>
              <a:t>mà</a:t>
            </a:r>
            <a:r>
              <a:rPr lang="vi-VN" dirty="0">
                <a:solidFill>
                  <a:schemeClr val="accent1">
                    <a:lumMod val="75000"/>
                  </a:schemeClr>
                </a:solidFill>
              </a:rPr>
              <a:t> </a:t>
            </a:r>
            <a:r>
              <a:rPr lang="vi-VN" dirty="0" err="1">
                <a:solidFill>
                  <a:schemeClr val="accent1">
                    <a:lumMod val="75000"/>
                  </a:schemeClr>
                </a:solidFill>
              </a:rPr>
              <a:t>một</a:t>
            </a:r>
            <a:r>
              <a:rPr lang="vi-VN" dirty="0">
                <a:solidFill>
                  <a:schemeClr val="accent1">
                    <a:lumMod val="75000"/>
                  </a:schemeClr>
                </a:solidFill>
              </a:rPr>
              <a:t> </a:t>
            </a:r>
            <a:r>
              <a:rPr lang="vi-VN" dirty="0" err="1">
                <a:solidFill>
                  <a:schemeClr val="accent1">
                    <a:lumMod val="75000"/>
                  </a:schemeClr>
                </a:solidFill>
              </a:rPr>
              <a:t>máy</a:t>
            </a:r>
            <a:r>
              <a:rPr lang="vi-VN" dirty="0">
                <a:solidFill>
                  <a:schemeClr val="accent1">
                    <a:lumMod val="75000"/>
                  </a:schemeClr>
                </a:solidFill>
              </a:rPr>
              <a:t> </a:t>
            </a:r>
            <a:r>
              <a:rPr lang="vi-VN" dirty="0" err="1">
                <a:solidFill>
                  <a:schemeClr val="accent1">
                    <a:lumMod val="75000"/>
                  </a:schemeClr>
                </a:solidFill>
              </a:rPr>
              <a:t>tính</a:t>
            </a:r>
            <a:r>
              <a:rPr lang="vi-VN" dirty="0">
                <a:solidFill>
                  <a:schemeClr val="accent1">
                    <a:lumMod val="75000"/>
                  </a:schemeClr>
                </a:solidFill>
              </a:rPr>
              <a:t> </a:t>
            </a:r>
            <a:r>
              <a:rPr lang="vi-VN" dirty="0" err="1">
                <a:solidFill>
                  <a:schemeClr val="accent1">
                    <a:lumMod val="75000"/>
                  </a:schemeClr>
                </a:solidFill>
              </a:rPr>
              <a:t>có</a:t>
            </a:r>
            <a:r>
              <a:rPr lang="vi-VN" dirty="0">
                <a:solidFill>
                  <a:schemeClr val="accent1">
                    <a:lumMod val="75000"/>
                  </a:schemeClr>
                </a:solidFill>
              </a:rPr>
              <a:t> </a:t>
            </a:r>
            <a:r>
              <a:rPr lang="vi-VN" dirty="0" err="1">
                <a:solidFill>
                  <a:schemeClr val="accent1">
                    <a:lumMod val="75000"/>
                  </a:schemeClr>
                </a:solidFill>
              </a:rPr>
              <a:t>thể</a:t>
            </a:r>
            <a:r>
              <a:rPr lang="vi-VN" dirty="0">
                <a:solidFill>
                  <a:schemeClr val="accent1">
                    <a:lumMod val="75000"/>
                  </a:schemeClr>
                </a:solidFill>
              </a:rPr>
              <a:t> </a:t>
            </a:r>
            <a:r>
              <a:rPr lang="vi-VN" dirty="0" err="1">
                <a:solidFill>
                  <a:schemeClr val="accent1">
                    <a:lumMod val="75000"/>
                  </a:schemeClr>
                </a:solidFill>
              </a:rPr>
              <a:t>đọc</a:t>
            </a:r>
            <a:r>
              <a:rPr lang="vi-VN" dirty="0">
                <a:solidFill>
                  <a:schemeClr val="accent1">
                    <a:lumMod val="75000"/>
                  </a:schemeClr>
                </a:solidFill>
              </a:rPr>
              <a:t>. </a:t>
            </a:r>
            <a:r>
              <a:rPr lang="en-US" dirty="0" smtClean="0">
                <a:solidFill>
                  <a:schemeClr val="accent1">
                    <a:lumMod val="75000"/>
                  </a:schemeClr>
                </a:solidFill>
              </a:rPr>
              <a:t>=&gt; </a:t>
            </a:r>
            <a:r>
              <a:rPr lang="vi-VN" dirty="0" err="1" smtClean="0">
                <a:solidFill>
                  <a:schemeClr val="accent1">
                    <a:lumMod val="75000"/>
                  </a:schemeClr>
                </a:solidFill>
              </a:rPr>
              <a:t>Mã</a:t>
            </a:r>
            <a:r>
              <a:rPr lang="vi-VN" dirty="0" smtClean="0">
                <a:solidFill>
                  <a:schemeClr val="accent1">
                    <a:lumMod val="75000"/>
                  </a:schemeClr>
                </a:solidFill>
              </a:rPr>
              <a:t> </a:t>
            </a:r>
            <a:r>
              <a:rPr lang="vi-VN" dirty="0" err="1">
                <a:solidFill>
                  <a:schemeClr val="accent1">
                    <a:lumMod val="75000"/>
                  </a:schemeClr>
                </a:solidFill>
              </a:rPr>
              <a:t>vạch</a:t>
            </a:r>
            <a:endParaRPr lang="en-US" dirty="0">
              <a:solidFill>
                <a:schemeClr val="accent1">
                  <a:lumMod val="75000"/>
                </a:schemeClr>
              </a:solidFill>
            </a:endParaRPr>
          </a:p>
        </p:txBody>
      </p:sp>
    </p:spTree>
    <p:extLst>
      <p:ext uri="{BB962C8B-B14F-4D97-AF65-F5344CB8AC3E}">
        <p14:creationId xmlns:p14="http://schemas.microsoft.com/office/powerpoint/2010/main" val="391732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additive="base">
                                        <p:cTn id="16" dur="500" fill="hold"/>
                                        <p:tgtEl>
                                          <p:spTgt spid="53"/>
                                        </p:tgtEl>
                                        <p:attrNameLst>
                                          <p:attrName>ppt_x</p:attrName>
                                        </p:attrNameLst>
                                      </p:cBhvr>
                                      <p:tavLst>
                                        <p:tav tm="0">
                                          <p:val>
                                            <p:strVal val="#ppt_x"/>
                                          </p:val>
                                        </p:tav>
                                        <p:tav tm="100000">
                                          <p:val>
                                            <p:strVal val="#ppt_x"/>
                                          </p:val>
                                        </p:tav>
                                      </p:tavLst>
                                    </p:anim>
                                    <p:anim calcmode="lin" valueType="num">
                                      <p:cBhvr additive="base">
                                        <p:cTn id="17"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ppt_x</p:attrName>
                                        </p:attrNameLst>
                                      </p:cBhvr>
                                      <p:tavLst>
                                        <p:tav tm="0">
                                          <p:val>
                                            <p:strVal val="#ppt_x"/>
                                          </p:val>
                                        </p:tav>
                                        <p:tav tm="100000">
                                          <p:val>
                                            <p:strVal val="#ppt_x"/>
                                          </p:val>
                                        </p:tav>
                                      </p:tavLst>
                                    </p:anim>
                                    <p:anim calcmode="lin" valueType="num">
                                      <p:cBhvr>
                                        <p:cTn id="2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barn(inVertical)">
                                      <p:cBhvr>
                                        <p:cTn id="29" dur="500"/>
                                        <p:tgtEl>
                                          <p:spTgt spid="5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down)">
                                      <p:cBhvr>
                                        <p:cTn id="34" dur="500"/>
                                        <p:tgtEl>
                                          <p:spTgt spid="5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randombar(horizontal)">
                                      <p:cBhvr>
                                        <p:cTn id="3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P spid="53" grpId="0" animBg="1"/>
      <p:bldP spid="54" grpId="0" animBg="1"/>
      <p:bldP spid="56" grpId="0" animBg="1"/>
      <p:bldP spid="57" grpId="0" animBg="1"/>
      <p:bldP spid="5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2522</Words>
  <Application>Microsoft Office PowerPoint</Application>
  <PresentationFormat>Widescreen</PresentationFormat>
  <Paragraphs>196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Chapter 3: Computer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playing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Computer Applications</dc:title>
  <dc:creator>Quan T. M. Huynh</dc:creator>
  <cp:lastModifiedBy>Windows User</cp:lastModifiedBy>
  <cp:revision>24</cp:revision>
  <dcterms:created xsi:type="dcterms:W3CDTF">2018-10-24T12:08:32Z</dcterms:created>
  <dcterms:modified xsi:type="dcterms:W3CDTF">2018-10-31T15:44:11Z</dcterms:modified>
</cp:coreProperties>
</file>