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76" r:id="rId6"/>
    <p:sldId id="261" r:id="rId7"/>
    <p:sldId id="262" r:id="rId8"/>
    <p:sldId id="272" r:id="rId9"/>
    <p:sldId id="273" r:id="rId10"/>
    <p:sldId id="278" r:id="rId11"/>
    <p:sldId id="280" r:id="rId12"/>
    <p:sldId id="282" r:id="rId13"/>
    <p:sldId id="264" r:id="rId14"/>
    <p:sldId id="265" r:id="rId15"/>
    <p:sldId id="274" r:id="rId16"/>
    <p:sldId id="275" r:id="rId17"/>
    <p:sldId id="268" r:id="rId18"/>
    <p:sldId id="269" r:id="rId19"/>
    <p:sldId id="27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-1560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581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lgerian" panose="04020705040A02060702" pitchFamily="82" charset="0"/>
              </a:rPr>
              <a:t>Báo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cáo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cuối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kì</a:t>
            </a: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err="1" smtClean="0">
                <a:latin typeface="Algerian" panose="04020705040A02060702" pitchFamily="82" charset="0"/>
              </a:rPr>
              <a:t>Xác</a:t>
            </a:r>
            <a:r>
              <a:rPr lang="en-US" dirty="0" smtClean="0">
                <a:latin typeface="Algerian" panose="04020705040A02060702" pitchFamily="82" charset="0"/>
              </a:rPr>
              <a:t> ĐỊNH TẦN SỐ CƠ BẢN CỦA TÍN HIỆU TIẾNG NÓI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257" y="4384432"/>
            <a:ext cx="8576354" cy="22146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GVHD</a:t>
            </a:r>
            <a:r>
              <a:rPr lang="en-US" dirty="0">
                <a:solidFill>
                  <a:srgbClr val="00B050"/>
                </a:solidFill>
              </a:rPr>
              <a:t>: TS. </a:t>
            </a:r>
            <a:r>
              <a:rPr lang="en-US" b="1" dirty="0" err="1">
                <a:solidFill>
                  <a:srgbClr val="00B050"/>
                </a:solidFill>
              </a:rPr>
              <a:t>Ninh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Khánh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Duy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Sinh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viên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thực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hiện</a:t>
            </a:r>
            <a:r>
              <a:rPr lang="en-US" dirty="0" smtClean="0">
                <a:solidFill>
                  <a:srgbClr val="00B050"/>
                </a:solidFill>
              </a:rPr>
              <a:t>:            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                 </a:t>
            </a:r>
            <a:r>
              <a:rPr lang="en-US" i="1" dirty="0" smtClean="0">
                <a:solidFill>
                  <a:srgbClr val="00B050"/>
                </a:solidFill>
              </a:rPr>
              <a:t>1.Hồ </a:t>
            </a:r>
            <a:r>
              <a:rPr lang="en-US" i="1" dirty="0" err="1" smtClean="0">
                <a:solidFill>
                  <a:srgbClr val="00B050"/>
                </a:solidFill>
              </a:rPr>
              <a:t>Gia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Khánh</a:t>
            </a:r>
            <a:endParaRPr lang="en-US" i="1" dirty="0" smtClean="0">
              <a:solidFill>
                <a:srgbClr val="00B050"/>
              </a:solidFill>
            </a:endParaRPr>
          </a:p>
          <a:p>
            <a:pPr algn="ctr"/>
            <a:r>
              <a:rPr lang="en-US" i="1" dirty="0" smtClean="0">
                <a:solidFill>
                  <a:srgbClr val="00B050"/>
                </a:solidFill>
              </a:rPr>
              <a:t>                                                                                       2.Đinh </a:t>
            </a:r>
            <a:r>
              <a:rPr lang="en-US" i="1" dirty="0" err="1" smtClean="0">
                <a:solidFill>
                  <a:srgbClr val="00B050"/>
                </a:solidFill>
              </a:rPr>
              <a:t>Quang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Duy</a:t>
            </a:r>
            <a:endParaRPr lang="en-US" i="1" dirty="0" smtClean="0">
              <a:solidFill>
                <a:srgbClr val="00B050"/>
              </a:solidFill>
            </a:endParaRPr>
          </a:p>
          <a:p>
            <a:pPr algn="ctr"/>
            <a:r>
              <a:rPr lang="en-US" i="1" dirty="0" smtClean="0">
                <a:solidFill>
                  <a:srgbClr val="00B050"/>
                </a:solidFill>
              </a:rPr>
              <a:t>                                                                                         3.Nguyễn </a:t>
            </a:r>
            <a:r>
              <a:rPr lang="en-US" i="1" dirty="0" err="1" smtClean="0">
                <a:solidFill>
                  <a:srgbClr val="00B050"/>
                </a:solidFill>
              </a:rPr>
              <a:t>Xuân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Lực</a:t>
            </a:r>
            <a:endParaRPr lang="en-US" i="1" dirty="0" smtClean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3363869"/>
            <a:ext cx="6291703" cy="305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8" y="351683"/>
            <a:ext cx="1019317" cy="1028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5610" y="2637692"/>
            <a:ext cx="338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     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</a:rPr>
              <a:t>NHÓM 2</a:t>
            </a:r>
            <a:endParaRPr lang="en-US" sz="3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3162"/>
              </p:ext>
            </p:extLst>
          </p:nvPr>
        </p:nvGraphicFramePr>
        <p:xfrm>
          <a:off x="2636347" y="1784807"/>
          <a:ext cx="8393016" cy="385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27"/>
                <a:gridCol w="1049127"/>
                <a:gridCol w="1049127"/>
                <a:gridCol w="1049127"/>
                <a:gridCol w="1049127"/>
                <a:gridCol w="1049127"/>
                <a:gridCol w="1049127"/>
                <a:gridCol w="1049127"/>
              </a:tblGrid>
              <a:tr h="12619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5.25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57.05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9.48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543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3844" y="5830852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38.73</a:t>
            </a:r>
          </a:p>
          <a:p>
            <a:r>
              <a:rPr lang="en-US" dirty="0" smtClean="0"/>
              <a:t>FFT : 24.15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7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844" y="5529194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40.45</a:t>
            </a:r>
          </a:p>
          <a:p>
            <a:r>
              <a:rPr lang="en-US" dirty="0" smtClean="0"/>
              <a:t>FFT : 83.11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66545"/>
              </p:ext>
            </p:extLst>
          </p:nvPr>
        </p:nvGraphicFramePr>
        <p:xfrm>
          <a:off x="2196450" y="1941921"/>
          <a:ext cx="9059152" cy="336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4"/>
                <a:gridCol w="1132394"/>
                <a:gridCol w="1132394"/>
                <a:gridCol w="1132394"/>
                <a:gridCol w="1132394"/>
                <a:gridCol w="1132394"/>
                <a:gridCol w="1132394"/>
                <a:gridCol w="1132394"/>
              </a:tblGrid>
              <a:tr h="10741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endParaRPr lang="en-US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/i/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84.18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84.87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78.48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76.57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2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844" y="5557474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39.29</a:t>
            </a:r>
          </a:p>
          <a:p>
            <a:r>
              <a:rPr lang="en-US" dirty="0" smtClean="0"/>
              <a:t>FFT : 56.49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436069"/>
              </p:ext>
            </p:extLst>
          </p:nvPr>
        </p:nvGraphicFramePr>
        <p:xfrm>
          <a:off x="2362971" y="2077035"/>
          <a:ext cx="9052888" cy="32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1"/>
                <a:gridCol w="1030284"/>
                <a:gridCol w="1232938"/>
                <a:gridCol w="1131611"/>
                <a:gridCol w="1131611"/>
                <a:gridCol w="1131611"/>
                <a:gridCol w="1131611"/>
                <a:gridCol w="1131611"/>
              </a:tblGrid>
              <a:tr h="1023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</a:t>
                      </a:r>
                      <a:r>
                        <a:rPr lang="en-US" baseline="0" dirty="0" smtClean="0"/>
                        <a:t> FFT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</a:t>
                      </a:r>
                      <a:r>
                        <a:rPr lang="en-US" baseline="0" dirty="0" smtClean="0"/>
                        <a:t> FFT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/i/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68.06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31.75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67.53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55.22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9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F0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endParaRPr 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Trong</a:t>
            </a:r>
            <a:r>
              <a:rPr lang="vi-VN" dirty="0">
                <a:latin typeface="+mj-lt"/>
              </a:rPr>
              <a:t> lý thuyết xác suất và thống kê, số trung vị (tiếng Anh: median) là một số tách </a:t>
            </a:r>
            <a:r>
              <a:rPr lang="vi-VN" dirty="0" smtClean="0">
                <a:latin typeface="+mj-lt"/>
              </a:rPr>
              <a:t>giữa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nửa </a:t>
            </a:r>
            <a:r>
              <a:rPr lang="vi-VN" dirty="0">
                <a:latin typeface="+mj-lt"/>
              </a:rPr>
              <a:t>lớn hơn và nửa bé hơn của một mẫu, một quần thể, hay một phân bố xác suất. Nó là giá </a:t>
            </a:r>
            <a:r>
              <a:rPr lang="vi-VN" dirty="0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giữa </a:t>
            </a:r>
            <a:r>
              <a:rPr lang="vi-VN" dirty="0">
                <a:latin typeface="+mj-lt"/>
              </a:rPr>
              <a:t>trong một phân bố, mà số các số nằm trên hay dưới con số đó là bằng nhau. Điều đó </a:t>
            </a:r>
            <a:r>
              <a:rPr lang="vi-VN" dirty="0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nghĩa </a:t>
            </a:r>
            <a:r>
              <a:rPr lang="vi-VN" dirty="0">
                <a:latin typeface="+mj-lt"/>
              </a:rPr>
              <a:t>rằng 1/2 quần thể sẽ có các giá trị nhỏ hơn hay bằng số trung vị, và một nửa quần thể sẽ </a:t>
            </a:r>
            <a:r>
              <a:rPr lang="vi-VN" dirty="0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giá </a:t>
            </a:r>
            <a:r>
              <a:rPr lang="vi-VN" dirty="0">
                <a:latin typeface="+mj-lt"/>
              </a:rPr>
              <a:t>trị bằng hoặc lớn hơn số trung </a:t>
            </a:r>
            <a:r>
              <a:rPr lang="vi-VN" dirty="0" smtClean="0">
                <a:latin typeface="+mj-lt"/>
              </a:rPr>
              <a:t>vị</a:t>
            </a:r>
            <a:r>
              <a:rPr lang="en-US" dirty="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(wiki).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hưởng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2" y="325925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9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5555"/>
            <a:ext cx="8911687" cy="1280890"/>
          </a:xfrm>
        </p:spPr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F0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386445"/>
            <a:ext cx="8915400" cy="377762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9" y="231578"/>
            <a:ext cx="1019317" cy="1028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2112135"/>
            <a:ext cx="10547798" cy="42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F0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7" y="1905000"/>
            <a:ext cx="6387920" cy="47909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" y="235711"/>
            <a:ext cx="1019317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4856" y="2331075"/>
            <a:ext cx="140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4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F0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5" y="256145"/>
            <a:ext cx="1019317" cy="1028844"/>
          </a:xfr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17" y="1884223"/>
            <a:ext cx="6353909" cy="47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305"/>
              </p:ext>
            </p:extLst>
          </p:nvPr>
        </p:nvGraphicFramePr>
        <p:xfrm>
          <a:off x="2636347" y="1784807"/>
          <a:ext cx="8393016" cy="385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27"/>
                <a:gridCol w="1049127"/>
                <a:gridCol w="1049127"/>
                <a:gridCol w="1049127"/>
                <a:gridCol w="1049127"/>
                <a:gridCol w="1049127"/>
                <a:gridCol w="1049127"/>
                <a:gridCol w="1049127"/>
              </a:tblGrid>
              <a:tr h="12619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5.25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57.05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9.48</a:t>
                      </a:r>
                      <a:endParaRPr lang="en-US" dirty="0"/>
                    </a:p>
                  </a:txBody>
                  <a:tcPr/>
                </a:tc>
              </a:tr>
              <a:tr h="511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543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3844" y="5830852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38.73</a:t>
            </a:r>
          </a:p>
          <a:p>
            <a:r>
              <a:rPr lang="en-US" dirty="0" smtClean="0"/>
              <a:t>FFT : 24.15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7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844" y="5557474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39.29</a:t>
            </a:r>
          </a:p>
          <a:p>
            <a:r>
              <a:rPr lang="en-US" dirty="0" smtClean="0"/>
              <a:t>FFT : 56.49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3587"/>
              </p:ext>
            </p:extLst>
          </p:nvPr>
        </p:nvGraphicFramePr>
        <p:xfrm>
          <a:off x="2362971" y="2077035"/>
          <a:ext cx="9052888" cy="32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1"/>
                <a:gridCol w="1030284"/>
                <a:gridCol w="1232938"/>
                <a:gridCol w="1131611"/>
                <a:gridCol w="1131611"/>
                <a:gridCol w="1131611"/>
                <a:gridCol w="1131611"/>
                <a:gridCol w="1131611"/>
              </a:tblGrid>
              <a:tr h="1023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</a:t>
                      </a:r>
                      <a:r>
                        <a:rPr lang="en-US" baseline="0" dirty="0" smtClean="0"/>
                        <a:t> FFT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</a:t>
                      </a:r>
                      <a:r>
                        <a:rPr lang="en-US" baseline="0" dirty="0" smtClean="0"/>
                        <a:t> FFT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/i/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68.06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31.75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67.53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55.22</a:t>
                      </a:r>
                      <a:endParaRPr lang="en-US" dirty="0"/>
                    </a:p>
                  </a:txBody>
                  <a:tcPr/>
                </a:tc>
              </a:tr>
              <a:tr h="414999">
                <a:tc>
                  <a:txBody>
                    <a:bodyPr/>
                    <a:lstStyle/>
                    <a:p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9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844" y="5529194"/>
            <a:ext cx="53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TTQ : 40.45</a:t>
            </a:r>
          </a:p>
          <a:p>
            <a:r>
              <a:rPr lang="en-US" dirty="0" smtClean="0"/>
              <a:t>FFT : 83.11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64023"/>
              </p:ext>
            </p:extLst>
          </p:nvPr>
        </p:nvGraphicFramePr>
        <p:xfrm>
          <a:off x="2196450" y="1941921"/>
          <a:ext cx="9059152" cy="336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4"/>
                <a:gridCol w="1132394"/>
                <a:gridCol w="1132394"/>
                <a:gridCol w="1132394"/>
                <a:gridCol w="1132394"/>
                <a:gridCol w="1132394"/>
                <a:gridCol w="1132394"/>
                <a:gridCol w="1132394"/>
              </a:tblGrid>
              <a:tr h="10741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F0 </a:t>
                      </a:r>
                      <a:r>
                        <a:rPr lang="en-US" dirty="0" err="1" smtClean="0"/>
                        <a:t>chuẩn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endParaRPr lang="en-US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TTQ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F0 FFT </a:t>
                      </a:r>
                      <a:r>
                        <a:rPr lang="en-US" dirty="0" err="1" smtClean="0"/>
                        <a:t>sau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lọc</a:t>
                      </a:r>
                      <a:r>
                        <a:rPr lang="en-US" dirty="0" smtClean="0"/>
                        <a:t> (Hz)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/i/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84.18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84.87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/o/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78.48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/a/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76.57</a:t>
                      </a:r>
                      <a:endParaRPr lang="en-US" dirty="0"/>
                    </a:p>
                  </a:txBody>
                  <a:tcPr/>
                </a:tc>
              </a:tr>
              <a:tr h="435622">
                <a:tc>
                  <a:txBody>
                    <a:bodyPr/>
                    <a:lstStyle/>
                    <a:p>
                      <a:r>
                        <a:rPr lang="en-US" dirty="0" smtClean="0"/>
                        <a:t>/e/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2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9786" y="2048759"/>
                <a:ext cx="8915400" cy="3777622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Cơ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sở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thuyết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tín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tiếng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nói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luôn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luôn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ì 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vậy nên khi đi phân tích tín hiệu tiếng 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nói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nên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chia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ra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nhiều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khung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nhỏ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(10-30ms)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Thuật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tín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dùng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quan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dụng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ra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tín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Hàm tự tương quan - AutoCorrelation Function (ACF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Với 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N là độ rộng của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khung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l là độ trễ được tính tại thời điểm n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						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vi-VN" b="1" baseline="-25000" dirty="0" smtClean="0">
                    <a:latin typeface="Times New Roman" pitchFamily="18" charset="0"/>
                    <a:cs typeface="Times New Roman" pitchFamily="18" charset="0"/>
                  </a:rPr>
                  <a:t>xx</a:t>
                </a:r>
                <a:r>
                  <a:rPr lang="vi-VN" b="1" dirty="0" smtClean="0">
                    <a:latin typeface="Times New Roman" pitchFamily="18" charset="0"/>
                    <a:cs typeface="Times New Roman" pitchFamily="18" charset="0"/>
                  </a:rPr>
                  <a:t>(l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b="1" i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vi-VN" b="1" i="0">
                            <a:latin typeface="Cambria Math"/>
                          </a:rPr>
                          <m:t>𝐍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vi-VN" b="1" i="0">
                            <a:latin typeface="Cambria Math"/>
                          </a:rPr>
                          <m:t>𝐧</m:t>
                        </m:r>
                        <m:r>
                          <a:rPr lang="vi-VN" b="1" i="0">
                            <a:latin typeface="Cambria Math"/>
                          </a:rPr>
                          <m:t>=</m:t>
                        </m:r>
                        <m:r>
                          <a:rPr lang="vi-VN" b="1" i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vi-VN" b="1" i="0">
                            <a:latin typeface="Cambria Math"/>
                          </a:rPr>
                          <m:t>𝐍</m:t>
                        </m:r>
                        <m:r>
                          <a:rPr lang="vi-VN" b="1" i="0">
                            <a:latin typeface="Cambria Math"/>
                          </a:rPr>
                          <m:t>−</m:t>
                        </m:r>
                        <m:r>
                          <a:rPr lang="vi-VN" b="1" i="0">
                            <a:latin typeface="Cambria Math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vi-VN" b="1" i="0">
                                <a:latin typeface="Cambria Math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b="1" i="0">
                                    <a:latin typeface="Cambria Math"/>
                                  </a:rPr>
                                  <m:t>𝐧</m:t>
                                </m:r>
                              </m:e>
                            </m:d>
                            <m:r>
                              <a:rPr lang="vi-VN" b="1" i="0">
                                <a:latin typeface="Cambria Math"/>
                              </a:rPr>
                              <m:t>𝐱</m:t>
                            </m:r>
                            <m:r>
                              <a:rPr lang="vi-VN" b="1" i="0">
                                <a:latin typeface="Cambria Math"/>
                              </a:rPr>
                              <m:t>(</m:t>
                            </m:r>
                            <m:r>
                              <a:rPr lang="vi-VN" b="1" i="0">
                                <a:latin typeface="Cambria Math"/>
                              </a:rPr>
                              <m:t>𝐧</m:t>
                            </m:r>
                            <m:r>
                              <a:rPr lang="vi-VN" b="1" i="0">
                                <a:latin typeface="Cambria Math"/>
                              </a:rPr>
                              <m:t>−</m:t>
                            </m:r>
                            <m:r>
                              <a:rPr lang="vi-VN" b="1" i="0">
                                <a:latin typeface="Cambria Math"/>
                              </a:rPr>
                              <m:t>𝐥</m:t>
                            </m:r>
                            <m:r>
                              <a:rPr lang="vi-VN" b="1" i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786" y="2048759"/>
                <a:ext cx="8915400" cy="3777622"/>
              </a:xfrm>
              <a:blipFill rotWithShape="1">
                <a:blip r:embed="rId2"/>
                <a:stretch>
                  <a:fillRect l="-547" t="-806" r="-752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" y="235711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CẢM ƠN THẦY VÀ CÁC BẠN ĐÃ CHÚ Ý LẮNG NGHE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9" y="351682"/>
            <a:ext cx="1019317" cy="1028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66" y="1933183"/>
            <a:ext cx="10058400" cy="528896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khối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70" y="235711"/>
            <a:ext cx="1019317" cy="1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73" y="1890116"/>
            <a:ext cx="4320915" cy="4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18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Minh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</a:t>
            </a:r>
            <a:r>
              <a:rPr lang="en-US" b="1" dirty="0" err="1" smtClean="0"/>
              <a:t>âm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30ms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56841" y="6206706"/>
            <a:ext cx="41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smtClean="0"/>
              <a:t>(.bmp)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915886"/>
            <a:ext cx="8001000" cy="42908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8" y="214510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Âm</a:t>
            </a:r>
            <a:r>
              <a:rPr lang="en-US" dirty="0" smtClean="0"/>
              <a:t> /a/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3" y="2133599"/>
            <a:ext cx="7410091" cy="417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4" y="240389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7169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thuyết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" y="362447"/>
            <a:ext cx="1019317" cy="1028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6" y="5978769"/>
            <a:ext cx="774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findpeaks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9046" y="2907323"/>
                <a:ext cx="7748954" cy="10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vi-VN" b="1" dirty="0">
                    <a:latin typeface="Times New Roman" pitchFamily="18" charset="0"/>
                    <a:cs typeface="Times New Roman" pitchFamily="18" charset="0"/>
                  </a:rPr>
                  <a:t>Phép biến đổi Fourier rời rạc (Discrete Fourier Transform –DFT)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X[k] = X(e</a:t>
                </a:r>
                <a:r>
                  <a:rPr lang="vi-VN" baseline="30000" dirty="0">
                    <a:latin typeface="Times New Roman" pitchFamily="18" charset="0"/>
                    <a:cs typeface="Times New Roman" pitchFamily="18" charset="0"/>
                  </a:rPr>
                  <a:t>jω</a:t>
                </a:r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) với ω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i="1">
                            <a:latin typeface="Cambria Math"/>
                          </a:rPr>
                          <m:t>𝑘</m:t>
                        </m:r>
                        <m:r>
                          <a:rPr lang="vi-VN" i="1">
                            <a:latin typeface="Cambria Math"/>
                          </a:rPr>
                          <m:t>2</m:t>
                        </m:r>
                        <m:r>
                          <a:rPr lang="vi-VN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vi-VN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vi-VN" dirty="0">
                    <a:latin typeface="Times New Roman" pitchFamily="18" charset="0"/>
                    <a:cs typeface="Times New Roman" pitchFamily="18" charset="0"/>
                  </a:rPr>
                  <a:t>và 0≤ k ≤N-1 (*)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6" y="2907323"/>
                <a:ext cx="7748954" cy="1043812"/>
              </a:xfrm>
              <a:prstGeom prst="rect">
                <a:avLst/>
              </a:prstGeom>
              <a:blipFill rotWithShape="1">
                <a:blip r:embed="rId3"/>
                <a:stretch>
                  <a:fillRect l="-708" t="-2924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36278" y="4443046"/>
            <a:ext cx="74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Phép biến đổi Fourier nhanh (Fast Fourier Transform - FFT)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=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X )</a:t>
            </a:r>
          </a:p>
        </p:txBody>
      </p:sp>
    </p:spTree>
    <p:extLst>
      <p:ext uri="{BB962C8B-B14F-4D97-AF65-F5344CB8AC3E}">
        <p14:creationId xmlns:p14="http://schemas.microsoft.com/office/powerpoint/2010/main" val="3381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49" y="624110"/>
            <a:ext cx="8911687" cy="128089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khối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0" y="235711"/>
            <a:ext cx="1019317" cy="1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37" y="1859676"/>
            <a:ext cx="532521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9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2" y="614149"/>
            <a:ext cx="7882466" cy="591185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4" y="205884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12" y="163773"/>
            <a:ext cx="8288683" cy="618243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4" y="231763"/>
            <a:ext cx="10193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</TotalTime>
  <Words>1036</Words>
  <Application>Microsoft Office PowerPoint</Application>
  <PresentationFormat>Custom</PresentationFormat>
  <Paragraphs>362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Báo cáo cuối kì Xác ĐỊNH TẦN SỐ CƠ BẢN CỦA TÍN HIỆU TIẾNG NÓI</vt:lpstr>
      <vt:lpstr>Phương pháp xác định tần số cơ bản bằng hàm tự tương quan</vt:lpstr>
      <vt:lpstr>Phương pháp xác định tần số cơ bản bằng hàm tự tương quan</vt:lpstr>
      <vt:lpstr>Minh họa về hàm tự tương quan trong đoạn âm thanh 30ms</vt:lpstr>
      <vt:lpstr>Phương pháp xác định tần số cơ bản bằng hàm tự tương quan Âm /a/ của Duy</vt:lpstr>
      <vt:lpstr>Phương pháp xác định tần số cơ bản trên miền tần số</vt:lpstr>
      <vt:lpstr>Phương pháp xác định tần số cơ bản trên miền tần số</vt:lpstr>
      <vt:lpstr>PowerPoint Presentation</vt:lpstr>
      <vt:lpstr>PowerPoint Presentation</vt:lpstr>
      <vt:lpstr>Kết quả thực nghiệm của Đinh Quang Duy.</vt:lpstr>
      <vt:lpstr>Kết quả thực nghiệm của Hồ Gia Khánh.</vt:lpstr>
      <vt:lpstr>Kết quả thực nghiệm của Nguyễn Xuân Lực.</vt:lpstr>
      <vt:lpstr>Làm trơn F0 thu được bằng thuật toán Lọc trung vị</vt:lpstr>
      <vt:lpstr>Làm trơn F0 thu được bằng thuật toán Lọc trung vị</vt:lpstr>
      <vt:lpstr>Làm trơn F0 thu được bằng thuật toán Lọc trung vị</vt:lpstr>
      <vt:lpstr>Làm trơn F0 thu được bằng thuật toán Lọc trung vị</vt:lpstr>
      <vt:lpstr>Kết quả thực nghiệm của Đinh Quang Duy.</vt:lpstr>
      <vt:lpstr>Kết quả thực nghiệm của Nguyễn Xuân Lực.</vt:lpstr>
      <vt:lpstr>Kết quả thực nghiệm của Hồ Gia Khánh.</vt:lpstr>
      <vt:lpstr>CẢM ƠN THẦY VÀ CÁC BẠN ĐÃ CHÚ Ý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Xử lý tín hiệu tiếng nói</dc:title>
  <dc:creator>Gia Khanh</dc:creator>
  <cp:lastModifiedBy>Windows User</cp:lastModifiedBy>
  <cp:revision>38</cp:revision>
  <dcterms:created xsi:type="dcterms:W3CDTF">2018-12-04T01:17:33Z</dcterms:created>
  <dcterms:modified xsi:type="dcterms:W3CDTF">2018-12-08T10:04:49Z</dcterms:modified>
</cp:coreProperties>
</file>