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64" r:id="rId4"/>
    <p:sldId id="263" r:id="rId5"/>
    <p:sldId id="265" r:id="rId6"/>
    <p:sldId id="266" r:id="rId7"/>
    <p:sldId id="267" r:id="rId8"/>
    <p:sldId id="269" r:id="rId9"/>
    <p:sldId id="268" r:id="rId10"/>
    <p:sldId id="271" r:id="rId11"/>
    <p:sldId id="272" r:id="rId12"/>
    <p:sldId id="273" r:id="rId13"/>
    <p:sldId id="274" r:id="rId14"/>
    <p:sldId id="286" r:id="rId15"/>
    <p:sldId id="270" r:id="rId16"/>
    <p:sldId id="275" r:id="rId17"/>
    <p:sldId id="276" r:id="rId18"/>
    <p:sldId id="277" r:id="rId19"/>
    <p:sldId id="279" r:id="rId20"/>
    <p:sldId id="280" r:id="rId21"/>
    <p:sldId id="282" r:id="rId22"/>
    <p:sldId id="283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3892-B0CE-44F8-9096-B6262B8D421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39D2-2FA0-4418-9724-9C84B19A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5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3892-B0CE-44F8-9096-B6262B8D421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39D2-2FA0-4418-9724-9C84B19A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3892-B0CE-44F8-9096-B6262B8D421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39D2-2FA0-4418-9724-9C84B19A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5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3892-B0CE-44F8-9096-B6262B8D421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39D2-2FA0-4418-9724-9C84B19A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3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3892-B0CE-44F8-9096-B6262B8D421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39D2-2FA0-4418-9724-9C84B19A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5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3892-B0CE-44F8-9096-B6262B8D421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39D2-2FA0-4418-9724-9C84B19A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3892-B0CE-44F8-9096-B6262B8D421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39D2-2FA0-4418-9724-9C84B19A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3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3892-B0CE-44F8-9096-B6262B8D421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39D2-2FA0-4418-9724-9C84B19A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5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3892-B0CE-44F8-9096-B6262B8D421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39D2-2FA0-4418-9724-9C84B19A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3892-B0CE-44F8-9096-B6262B8D421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39D2-2FA0-4418-9724-9C84B19A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8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3892-B0CE-44F8-9096-B6262B8D421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39D2-2FA0-4418-9724-9C84B19A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8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3892-B0CE-44F8-9096-B6262B8D421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C39D2-2FA0-4418-9724-9C84B19A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3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Processing </a:t>
            </a:r>
            <a:r>
              <a:rPr lang="en-US" dirty="0" smtClean="0"/>
              <a:t>Toolbox</a:t>
            </a:r>
            <a:br>
              <a:rPr lang="en-US" dirty="0" smtClean="0"/>
            </a:br>
            <a:r>
              <a:rPr lang="en-US" dirty="0" smtClean="0"/>
              <a:t>(chapter 10)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Uyen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r>
              <a:rPr lang="en-US" dirty="0" smtClean="0"/>
              <a:t>Given an original image, we will add a motion filter to create a blurred image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971800"/>
            <a:ext cx="5910958" cy="35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%read image</a:t>
            </a:r>
          </a:p>
          <a:p>
            <a:pPr marL="0" indent="0">
              <a:buNone/>
            </a:pPr>
            <a:r>
              <a:rPr lang="en-US" dirty="0"/>
              <a:t>I = </a:t>
            </a:r>
            <a:r>
              <a:rPr lang="en-US" dirty="0" err="1"/>
              <a:t>imread</a:t>
            </a:r>
            <a:r>
              <a:rPr lang="en-US" dirty="0"/>
              <a:t>('f1jpeg.jpeg');</a:t>
            </a:r>
          </a:p>
          <a:p>
            <a:pPr marL="0" indent="0">
              <a:buNone/>
            </a:pPr>
            <a:r>
              <a:rPr lang="en-US" dirty="0" smtClean="0"/>
              <a:t>figure</a:t>
            </a:r>
            <a:r>
              <a:rPr lang="en-US" dirty="0"/>
              <a:t>; </a:t>
            </a:r>
            <a:r>
              <a:rPr lang="en-US" dirty="0" err="1"/>
              <a:t>imshow</a:t>
            </a:r>
            <a:r>
              <a:rPr lang="en-US" dirty="0"/>
              <a:t>(I); title('Original Image');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581400"/>
            <a:ext cx="5910958" cy="35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818"/>
            <a:ext cx="7543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%Create the filter for motion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LEN = 31;</a:t>
            </a:r>
          </a:p>
          <a:p>
            <a:pPr marL="0" indent="0">
              <a:buNone/>
            </a:pPr>
            <a:r>
              <a:rPr lang="en-US" dirty="0"/>
              <a:t>THETA = 11;</a:t>
            </a:r>
          </a:p>
          <a:p>
            <a:pPr marL="0" indent="0">
              <a:buNone/>
            </a:pPr>
            <a:r>
              <a:rPr lang="en-US" dirty="0"/>
              <a:t>PSF = </a:t>
            </a:r>
            <a:r>
              <a:rPr lang="en-US" dirty="0" err="1"/>
              <a:t>fspecial</a:t>
            </a:r>
            <a:r>
              <a:rPr lang="en-US" dirty="0"/>
              <a:t>('</a:t>
            </a:r>
            <a:r>
              <a:rPr lang="en-US" dirty="0" err="1"/>
              <a:t>motion',LEN,THETA</a:t>
            </a:r>
            <a:r>
              <a:rPr lang="en-US" dirty="0"/>
              <a:t>);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52800"/>
            <a:ext cx="5910958" cy="3592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724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Mesh to see the filter in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%add the </a:t>
            </a:r>
            <a:r>
              <a:rPr lang="en-US" sz="2800" dirty="0" err="1"/>
              <a:t>bluring</a:t>
            </a:r>
            <a:r>
              <a:rPr lang="en-US" sz="2800" dirty="0"/>
              <a:t> motion into the image</a:t>
            </a:r>
          </a:p>
          <a:p>
            <a:pPr marL="0" indent="0">
              <a:buNone/>
            </a:pPr>
            <a:r>
              <a:rPr lang="en-US" sz="2800" dirty="0"/>
              <a:t>Blurred = </a:t>
            </a:r>
            <a:r>
              <a:rPr lang="en-US" sz="2800" dirty="0" err="1"/>
              <a:t>imfilter</a:t>
            </a:r>
            <a:r>
              <a:rPr lang="en-US" sz="2800" dirty="0"/>
              <a:t>(I,PSF,'circular','</a:t>
            </a:r>
            <a:r>
              <a:rPr lang="en-US" sz="2800" dirty="0" err="1"/>
              <a:t>conv</a:t>
            </a:r>
            <a:r>
              <a:rPr lang="en-US" sz="2800" dirty="0"/>
              <a:t>');</a:t>
            </a:r>
          </a:p>
          <a:p>
            <a:pPr marL="0" indent="0">
              <a:buNone/>
            </a:pPr>
            <a:r>
              <a:rPr lang="en-US" sz="2800" dirty="0" smtClean="0"/>
              <a:t>Figure(3);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imshow</a:t>
            </a:r>
            <a:r>
              <a:rPr lang="en-US" sz="2800" dirty="0" smtClean="0"/>
              <a:t>(Blurred</a:t>
            </a:r>
            <a:r>
              <a:rPr lang="en-US" sz="2800" dirty="0"/>
              <a:t>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title</a:t>
            </a:r>
            <a:r>
              <a:rPr lang="en-US" sz="2800" dirty="0"/>
              <a:t>('Blurred Image')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642" y="3048000"/>
            <a:ext cx="5910958" cy="35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the blurred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47018"/>
            <a:ext cx="8305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%restore image without paying attention to noise</a:t>
            </a:r>
          </a:p>
          <a:p>
            <a:r>
              <a:rPr lang="en-US" sz="2400" dirty="0"/>
              <a:t>wnr2 = </a:t>
            </a:r>
            <a:r>
              <a:rPr lang="en-US" sz="2400" dirty="0" err="1"/>
              <a:t>deconvwnr</a:t>
            </a:r>
            <a:r>
              <a:rPr lang="en-US" sz="2400" dirty="0"/>
              <a:t>(blurred, PSF, 0);</a:t>
            </a:r>
          </a:p>
          <a:p>
            <a:r>
              <a:rPr lang="en-US" sz="2400" dirty="0"/>
              <a:t>figure(4)</a:t>
            </a:r>
          </a:p>
          <a:p>
            <a:r>
              <a:rPr lang="en-US" sz="2400" dirty="0" err="1"/>
              <a:t>imshow</a:t>
            </a:r>
            <a:r>
              <a:rPr lang="en-US" sz="2400" dirty="0"/>
              <a:t>(wnr2)</a:t>
            </a:r>
          </a:p>
          <a:p>
            <a:r>
              <a:rPr lang="en-US" sz="2400" dirty="0"/>
              <a:t>title('Restoration of Blurred, Noisy Image Using NSR = 0')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1" y="3810000"/>
            <a:ext cx="5910958" cy="35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Smear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Given a clear image, with a grease smear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401"/>
            <a:ext cx="3880200" cy="3191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13001"/>
            <a:ext cx="3880200" cy="3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Smear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90600"/>
            <a:ext cx="3880200" cy="3191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240" y="990600"/>
            <a:ext cx="3880200" cy="31919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369813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%read image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 panose="02070309020205020404" pitchFamily="49" charset="0"/>
              </a:rPr>
              <a:t>cameraman.tif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figure,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'Original Image'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3859340"/>
            <a:ext cx="4596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PSF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fspecial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‘gaussian'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,7,10);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4860368"/>
            <a:ext cx="4253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are creating a </a:t>
            </a:r>
            <a:r>
              <a:rPr lang="en-US" sz="2400" dirty="0" err="1" smtClean="0"/>
              <a:t>gaussian</a:t>
            </a:r>
            <a:r>
              <a:rPr lang="en-US" sz="2400" dirty="0" smtClean="0"/>
              <a:t> filter and plot the smeared image using the command </a:t>
            </a:r>
            <a:r>
              <a:rPr lang="en-US" sz="2400" dirty="0" err="1" smtClean="0"/>
              <a:t>imfilter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68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68" t="16448" r="27166" b="57379"/>
          <a:stretch/>
        </p:blipFill>
        <p:spPr>
          <a:xfrm>
            <a:off x="395654" y="2438400"/>
            <a:ext cx="835269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Deconvblind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257800" cy="175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INITPSF = ones(size(PSF));</a:t>
            </a:r>
          </a:p>
          <a:p>
            <a:pPr marL="0" indent="0">
              <a:buNone/>
            </a:pPr>
            <a:r>
              <a:rPr lang="en-US" sz="2400" dirty="0"/>
              <a:t>[J P]= </a:t>
            </a:r>
            <a:r>
              <a:rPr lang="en-US" sz="2400" dirty="0" err="1"/>
              <a:t>deconvblind</a:t>
            </a:r>
            <a:r>
              <a:rPr lang="en-US" sz="2400" dirty="0"/>
              <a:t>(Blurred,INITPSF,30);</a:t>
            </a:r>
          </a:p>
          <a:p>
            <a:pPr marL="0" indent="0">
              <a:buNone/>
            </a:pPr>
            <a:r>
              <a:rPr lang="en-US" sz="2400" dirty="0"/>
              <a:t>figure, </a:t>
            </a:r>
            <a:r>
              <a:rPr lang="en-US" sz="2400" dirty="0" err="1"/>
              <a:t>imshow</a:t>
            </a:r>
            <a:r>
              <a:rPr lang="en-US" sz="2400" dirty="0"/>
              <a:t>(J)</a:t>
            </a:r>
          </a:p>
          <a:p>
            <a:pPr marL="0" indent="0">
              <a:buNone/>
            </a:pPr>
            <a:r>
              <a:rPr lang="en-US" sz="2400" dirty="0"/>
              <a:t>title('Restored Image')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743200"/>
            <a:ext cx="3880200" cy="3191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730500"/>
            <a:ext cx="3880200" cy="3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Deconvwnr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257800" cy="1752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INITPSF = ones(size(PSF</a:t>
            </a:r>
            <a:r>
              <a:rPr lang="en-US" sz="2400" dirty="0" smtClean="0"/>
              <a:t>));</a:t>
            </a:r>
          </a:p>
          <a:p>
            <a:pPr marL="0" indent="0">
              <a:buNone/>
            </a:pPr>
            <a:r>
              <a:rPr lang="en-US" sz="2400" dirty="0" smtClean="0"/>
              <a:t>NSR=0;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J</a:t>
            </a:r>
            <a:r>
              <a:rPr lang="en-US" sz="2400" dirty="0" smtClean="0"/>
              <a:t>= </a:t>
            </a:r>
            <a:r>
              <a:rPr lang="en-US" sz="2400" dirty="0" err="1" smtClean="0"/>
              <a:t>deconvwnr</a:t>
            </a:r>
            <a:r>
              <a:rPr lang="en-US" sz="2400" dirty="0" smtClean="0"/>
              <a:t>(</a:t>
            </a:r>
            <a:r>
              <a:rPr lang="en-US" sz="2400" dirty="0" err="1" smtClean="0"/>
              <a:t>Blurred,PSF,NSR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figure, </a:t>
            </a:r>
            <a:r>
              <a:rPr lang="en-US" sz="2400" dirty="0" err="1"/>
              <a:t>imshow</a:t>
            </a:r>
            <a:r>
              <a:rPr lang="en-US" sz="2400" dirty="0"/>
              <a:t>(J)</a:t>
            </a:r>
          </a:p>
          <a:p>
            <a:pPr marL="0" indent="0">
              <a:buNone/>
            </a:pPr>
            <a:r>
              <a:rPr lang="en-US" sz="2400" dirty="0"/>
              <a:t>title('Restored Image')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971800"/>
            <a:ext cx="3880200" cy="3191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971800"/>
            <a:ext cx="3880200" cy="3191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0" y="2946400"/>
            <a:ext cx="3880200" cy="31919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3400" y="5638800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NSR=0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67900" y="5643006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NSR=0.01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Understand </a:t>
            </a:r>
            <a:r>
              <a:rPr lang="en-US" dirty="0" err="1" smtClean="0"/>
              <a:t>fftshift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0286" y="1377447"/>
            <a:ext cx="5061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fs = 100;               % sampling frequency</a:t>
            </a:r>
          </a:p>
          <a:p>
            <a:r>
              <a:rPr lang="en-US" dirty="0"/>
              <a:t>t = 0:(1/fs):(10-1/fs); % time vector</a:t>
            </a:r>
          </a:p>
          <a:p>
            <a:r>
              <a:rPr lang="en-US" dirty="0"/>
              <a:t>S = cos(2*pi*15*t);</a:t>
            </a:r>
          </a:p>
          <a:p>
            <a:r>
              <a:rPr lang="en-US" dirty="0"/>
              <a:t>n = length(S);</a:t>
            </a:r>
          </a:p>
          <a:p>
            <a:r>
              <a:rPr lang="en-US" dirty="0"/>
              <a:t>X = </a:t>
            </a:r>
            <a:r>
              <a:rPr lang="en-US" dirty="0" err="1"/>
              <a:t>fft</a:t>
            </a:r>
            <a:r>
              <a:rPr lang="en-US" dirty="0"/>
              <a:t>(S);</a:t>
            </a:r>
          </a:p>
          <a:p>
            <a:r>
              <a:rPr lang="en-US" dirty="0"/>
              <a:t>f = (0:n-1)*(fs/n);     %frequency range</a:t>
            </a:r>
          </a:p>
          <a:p>
            <a:r>
              <a:rPr lang="en-US" dirty="0"/>
              <a:t>power = abs(X).^2/n;    %power</a:t>
            </a:r>
          </a:p>
          <a:p>
            <a:r>
              <a:rPr lang="en-US" dirty="0"/>
              <a:t>plot(</a:t>
            </a:r>
            <a:r>
              <a:rPr lang="en-US" dirty="0" err="1"/>
              <a:t>f,power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871" y="1246780"/>
            <a:ext cx="3479800" cy="2609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009068"/>
            <a:ext cx="3396343" cy="25472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" y="4682531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 = </a:t>
            </a:r>
            <a:r>
              <a:rPr lang="en-US" dirty="0" err="1"/>
              <a:t>fftshift</a:t>
            </a:r>
            <a:r>
              <a:rPr lang="en-US" dirty="0"/>
              <a:t>(X);</a:t>
            </a:r>
          </a:p>
          <a:p>
            <a:r>
              <a:rPr lang="en-US" dirty="0" err="1"/>
              <a:t>fshift</a:t>
            </a:r>
            <a:r>
              <a:rPr lang="en-US" dirty="0"/>
              <a:t> = (-n/2:n/2-1)*(fs/n); % zero-centered frequency range</a:t>
            </a:r>
          </a:p>
          <a:p>
            <a:r>
              <a:rPr lang="en-US" dirty="0" err="1"/>
              <a:t>powershift</a:t>
            </a:r>
            <a:r>
              <a:rPr lang="en-US" dirty="0"/>
              <a:t> = abs(Y).^2/n;     % zero-centered power</a:t>
            </a:r>
          </a:p>
          <a:p>
            <a:r>
              <a:rPr lang="en-US" dirty="0"/>
              <a:t>plot(</a:t>
            </a:r>
            <a:r>
              <a:rPr lang="en-US" dirty="0" err="1"/>
              <a:t>fshift,powershift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76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Adding Gaussian Noise to the Blurred Image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23621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%add noise also</a:t>
            </a:r>
          </a:p>
          <a:p>
            <a:pPr marL="0" indent="0">
              <a:buNone/>
            </a:pPr>
            <a:r>
              <a:rPr lang="en-US" dirty="0" err="1"/>
              <a:t>noise_mean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err="1"/>
              <a:t>noise_var</a:t>
            </a:r>
            <a:r>
              <a:rPr lang="en-US" dirty="0"/>
              <a:t> = 0.0001;</a:t>
            </a:r>
          </a:p>
          <a:p>
            <a:pPr marL="0" indent="0">
              <a:buNone/>
            </a:pPr>
            <a:r>
              <a:rPr lang="en-US" dirty="0" err="1"/>
              <a:t>blurred_noisy</a:t>
            </a:r>
            <a:r>
              <a:rPr lang="en-US" dirty="0"/>
              <a:t> = </a:t>
            </a:r>
            <a:r>
              <a:rPr lang="en-US" dirty="0" err="1"/>
              <a:t>imnoise</a:t>
            </a:r>
            <a:r>
              <a:rPr lang="en-US" dirty="0"/>
              <a:t>(blurred, '</a:t>
            </a:r>
            <a:r>
              <a:rPr lang="en-US" dirty="0" err="1"/>
              <a:t>gaussian</a:t>
            </a:r>
            <a:r>
              <a:rPr lang="en-US" dirty="0"/>
              <a:t>', ...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noise_mean</a:t>
            </a:r>
            <a:r>
              <a:rPr lang="en-US" dirty="0"/>
              <a:t>, </a:t>
            </a:r>
            <a:r>
              <a:rPr lang="en-US" dirty="0" err="1"/>
              <a:t>noise_var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figure(3)</a:t>
            </a:r>
          </a:p>
          <a:p>
            <a:pPr marL="0" indent="0">
              <a:buNone/>
            </a:pP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blurred_noisy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title('Simulate Blur and Noise')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00" y="1638300"/>
            <a:ext cx="3880200" cy="3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Adding Gaussian Noise to the Blurred Image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85800" y="1625600"/>
            <a:ext cx="701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%restore image without paying attention to noise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wnr2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deconvwnr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blurred_noisy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PSF, 0);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figure(4)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(wnr2)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'Restoration of Blurred, Noisy Image Using NSR = 0'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124200"/>
            <a:ext cx="3880200" cy="3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Adding Gaussian Noise to the Blurred Image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52400" y="1295400"/>
            <a:ext cx="883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%restore with noise in mind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signal_var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(I(:));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wnr3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deconvwnr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blurred_noisy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PSF,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noise_var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/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signal_var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figure(5)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(wnr3)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'Restoration of Blurred, Noisy Image Using Estimated NSR'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048000"/>
            <a:ext cx="3880200" cy="3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51718"/>
            <a:ext cx="2997200" cy="29213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114" y="3800099"/>
            <a:ext cx="4299857" cy="2767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82" y="1069861"/>
            <a:ext cx="4223890" cy="27185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9857" y="4583679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/>
              <a:t>deblur</a:t>
            </a:r>
            <a:r>
              <a:rPr lang="en-US" sz="2400" dirty="0" smtClean="0"/>
              <a:t> techniques to identify the tag number of these criminals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13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657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%Create a white box</a:t>
            </a:r>
          </a:p>
          <a:p>
            <a:pPr marL="0" indent="0">
              <a:buNone/>
            </a:pPr>
            <a:r>
              <a:rPr lang="en-US" dirty="0" err="1"/>
              <a:t>testi</a:t>
            </a:r>
            <a:r>
              <a:rPr lang="en-US" dirty="0"/>
              <a:t>(500,500)=0;</a:t>
            </a:r>
          </a:p>
          <a:p>
            <a:pPr marL="0" indent="0">
              <a:buNone/>
            </a:pPr>
            <a:r>
              <a:rPr lang="en-US" dirty="0" err="1"/>
              <a:t>testi</a:t>
            </a:r>
            <a:r>
              <a:rPr lang="en-US" dirty="0"/>
              <a:t>(225:275,225:275)=1;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%show the original image:</a:t>
            </a:r>
          </a:p>
          <a:p>
            <a:pPr marL="0" indent="0">
              <a:buNone/>
            </a:pPr>
            <a:r>
              <a:rPr lang="en-US" dirty="0"/>
              <a:t>figure(1)</a:t>
            </a:r>
          </a:p>
          <a:p>
            <a:pPr marL="0" indent="0">
              <a:buNone/>
            </a:pP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testi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%take the fft2</a:t>
            </a:r>
          </a:p>
          <a:p>
            <a:pPr marL="0" indent="0">
              <a:buNone/>
            </a:pPr>
            <a:r>
              <a:rPr lang="en-US" dirty="0" err="1"/>
              <a:t>testifft</a:t>
            </a:r>
            <a:r>
              <a:rPr lang="en-US" dirty="0"/>
              <a:t>=fft2(</a:t>
            </a:r>
            <a:r>
              <a:rPr lang="en-US" dirty="0" err="1"/>
              <a:t>testi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figure(2)</a:t>
            </a:r>
          </a:p>
          <a:p>
            <a:pPr marL="0" indent="0">
              <a:buNone/>
            </a:pP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testifft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1723571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%shift the fft2</a:t>
            </a:r>
          </a:p>
          <a:p>
            <a:r>
              <a:rPr lang="en-US" dirty="0" err="1"/>
              <a:t>testishift</a:t>
            </a:r>
            <a:r>
              <a:rPr lang="en-US" dirty="0"/>
              <a:t>=</a:t>
            </a:r>
            <a:r>
              <a:rPr lang="en-US" dirty="0" err="1"/>
              <a:t>fftshift</a:t>
            </a:r>
            <a:r>
              <a:rPr lang="en-US" dirty="0"/>
              <a:t>(</a:t>
            </a:r>
            <a:r>
              <a:rPr lang="en-US" dirty="0" err="1"/>
              <a:t>testifft</a:t>
            </a:r>
            <a:r>
              <a:rPr lang="en-US" dirty="0"/>
              <a:t>);</a:t>
            </a:r>
          </a:p>
          <a:p>
            <a:r>
              <a:rPr lang="en-US" dirty="0"/>
              <a:t>figure(3)</a:t>
            </a:r>
          </a:p>
          <a:p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testishift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%take the real part by taking the absolute</a:t>
            </a:r>
          </a:p>
          <a:p>
            <a:r>
              <a:rPr lang="en-US" dirty="0" err="1"/>
              <a:t>testiabs</a:t>
            </a:r>
            <a:r>
              <a:rPr lang="en-US" dirty="0"/>
              <a:t>=abs(</a:t>
            </a:r>
            <a:r>
              <a:rPr lang="en-US" dirty="0" err="1"/>
              <a:t>testishift</a:t>
            </a:r>
            <a:r>
              <a:rPr lang="en-US" dirty="0"/>
              <a:t>);</a:t>
            </a:r>
          </a:p>
          <a:p>
            <a:r>
              <a:rPr lang="en-US" dirty="0"/>
              <a:t>figure(4)</a:t>
            </a:r>
          </a:p>
          <a:p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testiabs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%from the </a:t>
            </a:r>
            <a:r>
              <a:rPr lang="en-US" dirty="0" err="1"/>
              <a:t>fft</a:t>
            </a:r>
            <a:r>
              <a:rPr lang="en-US" dirty="0"/>
              <a:t> we can get the original image back</a:t>
            </a:r>
          </a:p>
          <a:p>
            <a:r>
              <a:rPr lang="en-US" dirty="0" err="1"/>
              <a:t>testire</a:t>
            </a:r>
            <a:r>
              <a:rPr lang="en-US" dirty="0"/>
              <a:t>=abs(ifft2(</a:t>
            </a:r>
            <a:r>
              <a:rPr lang="en-US" dirty="0" err="1"/>
              <a:t>testishift</a:t>
            </a:r>
            <a:r>
              <a:rPr lang="en-US" dirty="0"/>
              <a:t>));</a:t>
            </a:r>
          </a:p>
          <a:p>
            <a:r>
              <a:rPr lang="en-US" dirty="0"/>
              <a:t>figure(5)</a:t>
            </a:r>
          </a:p>
          <a:p>
            <a:r>
              <a:rPr lang="en-US" dirty="0" err="1"/>
              <a:t>imshow</a:t>
            </a:r>
            <a:r>
              <a:rPr lang="en-US" dirty="0"/>
              <a:t>(mat2gray(</a:t>
            </a:r>
            <a:r>
              <a:rPr lang="en-US" dirty="0" err="1"/>
              <a:t>testire</a:t>
            </a:r>
            <a:r>
              <a:rPr lang="en-US" dirty="0"/>
              <a:t>))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Understand </a:t>
            </a:r>
            <a:r>
              <a:rPr lang="en-US" dirty="0" err="1" smtClean="0"/>
              <a:t>fftshift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%Load the moon image</a:t>
            </a:r>
          </a:p>
          <a:p>
            <a:pPr marL="0" indent="0">
              <a:buNone/>
            </a:pPr>
            <a:r>
              <a:rPr lang="en-US" dirty="0" err="1"/>
              <a:t>testi</a:t>
            </a:r>
            <a:r>
              <a:rPr lang="en-US" dirty="0"/>
              <a:t>=</a:t>
            </a:r>
            <a:r>
              <a:rPr lang="en-US" dirty="0" err="1"/>
              <a:t>imread</a:t>
            </a:r>
            <a:r>
              <a:rPr lang="en-US" dirty="0"/>
              <a:t>('</a:t>
            </a:r>
            <a:r>
              <a:rPr lang="en-US" dirty="0" err="1"/>
              <a:t>moon.tif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%show the original image:</a:t>
            </a:r>
          </a:p>
          <a:p>
            <a:pPr marL="0" indent="0">
              <a:buNone/>
            </a:pPr>
            <a:r>
              <a:rPr lang="en-US" dirty="0"/>
              <a:t>figure(1)</a:t>
            </a:r>
          </a:p>
          <a:p>
            <a:pPr marL="0" indent="0">
              <a:buNone/>
            </a:pP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testi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28600" y="232937"/>
            <a:ext cx="8229600" cy="1143000"/>
          </a:xfrm>
        </p:spPr>
        <p:txBody>
          <a:bodyPr/>
          <a:lstStyle/>
          <a:p>
            <a:r>
              <a:rPr lang="en-US" dirty="0" smtClean="0"/>
              <a:t>Detecting Edges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711" y="232937"/>
            <a:ext cx="3139060" cy="375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11" y="3380081"/>
            <a:ext cx="3164460" cy="37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%perform fft2 on the moon image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%Shift the frequency to the middle of the FFT image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52400" y="232937"/>
            <a:ext cx="8229600" cy="1143000"/>
          </a:xfrm>
        </p:spPr>
        <p:txBody>
          <a:bodyPr/>
          <a:lstStyle/>
          <a:p>
            <a:r>
              <a:rPr lang="en-US" dirty="0" smtClean="0"/>
              <a:t>Detecting Edges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58337"/>
            <a:ext cx="2783460" cy="3329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771" y="3408568"/>
            <a:ext cx="2812489" cy="33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use the command Mess to see 3D</a:t>
            </a:r>
            <a:endParaRPr lang="en-US" dirty="0"/>
          </a:p>
          <a:p>
            <a:r>
              <a:rPr lang="en-US" dirty="0" smtClean="0"/>
              <a:t>Mesh(abs(</a:t>
            </a:r>
            <a:r>
              <a:rPr lang="en-US" dirty="0" err="1" smtClean="0"/>
              <a:t>testifft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Mesh(abs(</a:t>
            </a:r>
            <a:r>
              <a:rPr lang="en-US" dirty="0" err="1" smtClean="0"/>
              <a:t>testishift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52400" y="232937"/>
            <a:ext cx="8229600" cy="1143000"/>
          </a:xfrm>
        </p:spPr>
        <p:txBody>
          <a:bodyPr/>
          <a:lstStyle/>
          <a:p>
            <a:r>
              <a:rPr lang="en-US" dirty="0" smtClean="0"/>
              <a:t>Detecting Edges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11" y="381285"/>
            <a:ext cx="2895600" cy="3452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52800"/>
            <a:ext cx="2820175" cy="336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 smtClean="0"/>
              <a:t>creat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 smtClean="0"/>
              <a:t>lapacian</a:t>
            </a:r>
            <a:r>
              <a:rPr lang="en-US" dirty="0" smtClean="0"/>
              <a:t> filter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%make sure the size is the same as the original image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[M ,N]=size(</a:t>
            </a:r>
            <a:r>
              <a:rPr lang="en-US" dirty="0" err="1"/>
              <a:t>testi</a:t>
            </a:r>
            <a:r>
              <a:rPr lang="en-US" dirty="0" smtClean="0"/>
              <a:t>);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h=</a:t>
            </a:r>
            <a:r>
              <a:rPr lang="en-US" dirty="0" err="1"/>
              <a:t>fspecial</a:t>
            </a:r>
            <a:r>
              <a:rPr lang="en-US" dirty="0"/>
              <a:t>('laplacian',.9)</a:t>
            </a:r>
          </a:p>
          <a:p>
            <a:pPr marL="0" indent="0">
              <a:buNone/>
            </a:pPr>
            <a:r>
              <a:rPr lang="en-US" dirty="0"/>
              <a:t>H=fft2(</a:t>
            </a:r>
            <a:r>
              <a:rPr lang="en-US" dirty="0" err="1"/>
              <a:t>h,M</a:t>
            </a:r>
            <a:r>
              <a:rPr lang="en-US" dirty="0"/>
              <a:t>, N);</a:t>
            </a:r>
          </a:p>
          <a:p>
            <a:pPr marL="0" indent="0">
              <a:buNone/>
            </a:pPr>
            <a:r>
              <a:rPr lang="en-US" dirty="0"/>
              <a:t>figure(5)</a:t>
            </a:r>
          </a:p>
          <a:p>
            <a:pPr marL="0" indent="0">
              <a:buNone/>
            </a:pPr>
            <a:r>
              <a:rPr lang="en-US" dirty="0" err="1"/>
              <a:t>imshow</a:t>
            </a:r>
            <a:r>
              <a:rPr lang="en-US" dirty="0"/>
              <a:t>(H)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52400" y="232937"/>
            <a:ext cx="8229600" cy="1143000"/>
          </a:xfrm>
        </p:spPr>
        <p:txBody>
          <a:bodyPr/>
          <a:lstStyle/>
          <a:p>
            <a:r>
              <a:rPr lang="en-US" dirty="0" smtClean="0"/>
              <a:t>Detecting Edges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782318"/>
            <a:ext cx="3667125" cy="4372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14571" y="601414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Mesh command to see the Laplacian filter in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4957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%apply the filter H to the fft2 of the moon image by multiply the H(f)*I(f)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%Then use the </a:t>
            </a:r>
            <a:r>
              <a:rPr lang="en-US" dirty="0" err="1" smtClean="0">
                <a:solidFill>
                  <a:srgbClr val="FF0000"/>
                </a:solidFill>
              </a:rPr>
              <a:t>ifft</a:t>
            </a:r>
            <a:r>
              <a:rPr lang="en-US" dirty="0" smtClean="0">
                <a:solidFill>
                  <a:srgbClr val="FF0000"/>
                </a:solidFill>
              </a:rPr>
              <a:t> command to perform the inverse of Fourier transform to get the image back. 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%Plot the Inverse Fourier image in gray scale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52400" y="232937"/>
            <a:ext cx="8229600" cy="1143000"/>
          </a:xfrm>
        </p:spPr>
        <p:txBody>
          <a:bodyPr/>
          <a:lstStyle/>
          <a:p>
            <a:r>
              <a:rPr lang="en-US" dirty="0" smtClean="0"/>
              <a:t>Detecting Edges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00200"/>
            <a:ext cx="3931406" cy="47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F1 is coming to Vietnam, If you take a picture it might be blurred due to the motion of the vehicle is too fast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65969"/>
            <a:ext cx="5910958" cy="35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718</Words>
  <Application>Microsoft Office PowerPoint</Application>
  <PresentationFormat>On-screen Show (4:3)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image Processing Toolbox (chapter 10)</vt:lpstr>
      <vt:lpstr>Understand fftshift</vt:lpstr>
      <vt:lpstr>PowerPoint Presentation</vt:lpstr>
      <vt:lpstr>Detecting Edges</vt:lpstr>
      <vt:lpstr>Detecting Edges</vt:lpstr>
      <vt:lpstr>Detecting Edges</vt:lpstr>
      <vt:lpstr>Detecting Edges</vt:lpstr>
      <vt:lpstr>Detecting Edges</vt:lpstr>
      <vt:lpstr>Motion Images</vt:lpstr>
      <vt:lpstr>Motion Images</vt:lpstr>
      <vt:lpstr>Motion Images</vt:lpstr>
      <vt:lpstr>Motion Images</vt:lpstr>
      <vt:lpstr>Motion Images</vt:lpstr>
      <vt:lpstr>Restore the blurred image</vt:lpstr>
      <vt:lpstr>Smear Image</vt:lpstr>
      <vt:lpstr>Smear Image</vt:lpstr>
      <vt:lpstr>PowerPoint Presentation</vt:lpstr>
      <vt:lpstr>Deconvblind</vt:lpstr>
      <vt:lpstr>Deconvwnr</vt:lpstr>
      <vt:lpstr>Adding Gaussian Noise to the Blurred Image</vt:lpstr>
      <vt:lpstr>Adding Gaussian Noise to the Blurred Image</vt:lpstr>
      <vt:lpstr>Adding Gaussian Noise to the Blurred Image</vt:lpstr>
      <vt:lpstr>HW</vt:lpstr>
    </vt:vector>
  </TitlesOfParts>
  <Company>Phan Danh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Toolbox</dc:title>
  <dc:creator>Dang Le Phan Danh</dc:creator>
  <cp:lastModifiedBy>PC</cp:lastModifiedBy>
  <cp:revision>32</cp:revision>
  <dcterms:created xsi:type="dcterms:W3CDTF">2015-05-20T05:58:32Z</dcterms:created>
  <dcterms:modified xsi:type="dcterms:W3CDTF">2021-04-19T15:14:56Z</dcterms:modified>
</cp:coreProperties>
</file>