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8" r:id="rId6"/>
    <p:sldId id="265" r:id="rId7"/>
    <p:sldId id="298" r:id="rId8"/>
    <p:sldId id="273" r:id="rId9"/>
    <p:sldId id="299" r:id="rId10"/>
    <p:sldId id="275" r:id="rId11"/>
    <p:sldId id="300"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07" d="100"/>
          <a:sy n="107" d="100"/>
        </p:scale>
        <p:origin x="830" y="8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EFCBC-E926-4015-91E5-ACDA7781CB1C}" type="datetimeFigureOut">
              <a:rPr lang="vi-VN" smtClean="0"/>
              <a:t>17/05/2019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61B4C-DD0D-4F09-A0C9-0230E858D297}" type="slidenum">
              <a:rPr lang="vi-VN" smtClean="0"/>
              <a:t>‹#›</a:t>
            </a:fld>
            <a:endParaRPr lang="vi-VN"/>
          </a:p>
        </p:txBody>
      </p:sp>
    </p:spTree>
    <p:extLst>
      <p:ext uri="{BB962C8B-B14F-4D97-AF65-F5344CB8AC3E}">
        <p14:creationId xmlns:p14="http://schemas.microsoft.com/office/powerpoint/2010/main" val="284824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7261B4C-DD0D-4F09-A0C9-0230E858D297}" type="slidenum">
              <a:rPr lang="vi-VN" smtClean="0"/>
              <a:t>3</a:t>
            </a:fld>
            <a:endParaRPr lang="vi-VN"/>
          </a:p>
        </p:txBody>
      </p:sp>
    </p:spTree>
    <p:extLst>
      <p:ext uri="{BB962C8B-B14F-4D97-AF65-F5344CB8AC3E}">
        <p14:creationId xmlns:p14="http://schemas.microsoft.com/office/powerpoint/2010/main" val="32739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87261B4C-DD0D-4F09-A0C9-0230E858D297}" type="slidenum">
              <a:rPr lang="vi-VN" smtClean="0"/>
              <a:t>4</a:t>
            </a:fld>
            <a:endParaRPr lang="vi-VN"/>
          </a:p>
        </p:txBody>
      </p:sp>
    </p:spTree>
    <p:extLst>
      <p:ext uri="{BB962C8B-B14F-4D97-AF65-F5344CB8AC3E}">
        <p14:creationId xmlns:p14="http://schemas.microsoft.com/office/powerpoint/2010/main" val="4049954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51920" y="1521245"/>
            <a:ext cx="5292080" cy="1080121"/>
          </a:xfrm>
        </p:spPr>
        <p:txBody>
          <a:bodyPr/>
          <a:lstStyle/>
          <a:p>
            <a:r>
              <a:rPr lang="ja-JP" altLang="en-US" sz="5400" dirty="0">
                <a:latin typeface="MS Mincho" panose="02020609040205080304" pitchFamily="49" charset="-128"/>
                <a:ea typeface="MS Mincho" panose="02020609040205080304" pitchFamily="49" charset="-128"/>
              </a:rPr>
              <a:t>ライブラリ</a:t>
            </a:r>
            <a:r>
              <a:rPr lang="ja-JP" altLang="en-US" sz="5400" b="1" dirty="0">
                <a:latin typeface="MS Mincho" panose="02020609040205080304" pitchFamily="49" charset="-128"/>
                <a:ea typeface="MS Mincho" panose="02020609040205080304" pitchFamily="49" charset="-128"/>
                <a:cs typeface="Times New Roman" panose="02020603050405020304" pitchFamily="18" charset="0"/>
              </a:rPr>
              <a:t>管理</a:t>
            </a:r>
            <a:endParaRPr lang="vi-VN" altLang="ko-KR" sz="5400" b="1"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Text Placeholder 3"/>
          <p:cNvSpPr>
            <a:spLocks noGrp="1"/>
          </p:cNvSpPr>
          <p:nvPr>
            <p:ph type="body" sz="quarter" idx="11"/>
          </p:nvPr>
        </p:nvSpPr>
        <p:spPr>
          <a:xfrm>
            <a:off x="3923928" y="2787774"/>
            <a:ext cx="5292080" cy="1080121"/>
          </a:xfrm>
        </p:spPr>
        <p:txBody>
          <a:bodyPr/>
          <a:lstStyle/>
          <a:p>
            <a:pPr>
              <a:spcBef>
                <a:spcPts val="0"/>
              </a:spcBef>
              <a:spcAft>
                <a:spcPts val="800"/>
              </a:spcAft>
              <a:defRPr/>
            </a:pPr>
            <a:r>
              <a:rPr lang="ja-JP" altLang="en-US" sz="1800" dirty="0">
                <a:latin typeface="Times New Roman" panose="02020603050405020304" pitchFamily="18" charset="0"/>
                <a:cs typeface="Times New Roman" panose="02020603050405020304" pitchFamily="18" charset="0"/>
              </a:rPr>
              <a:t>チーム：</a:t>
            </a:r>
            <a:endParaRPr lang="en-US" altLang="ja-JP" sz="1800" dirty="0">
              <a:latin typeface="Times New Roman" panose="02020603050405020304" pitchFamily="18" charset="0"/>
              <a:cs typeface="Times New Roman" panose="02020603050405020304" pitchFamily="18" charset="0"/>
            </a:endParaRPr>
          </a:p>
          <a:p>
            <a:pPr>
              <a:spcBef>
                <a:spcPts val="0"/>
              </a:spcBef>
              <a:spcAft>
                <a:spcPts val="800"/>
              </a:spcAft>
              <a:defRPr/>
            </a:pPr>
            <a:r>
              <a:rPr lang="en-US" altLang="ko-KR" sz="1800" dirty="0">
                <a:latin typeface="Times New Roman" panose="02020603050405020304" pitchFamily="18" charset="0"/>
                <a:cs typeface="Times New Roman" panose="02020603050405020304" pitchFamily="18" charset="0"/>
              </a:rPr>
              <a:t>	</a:t>
            </a:r>
            <a:r>
              <a:rPr lang="ja-JP" altLang="en-US" sz="1800" dirty="0">
                <a:latin typeface="Times New Roman" panose="02020603050405020304" pitchFamily="18" charset="0"/>
                <a:cs typeface="Times New Roman" panose="02020603050405020304" pitchFamily="18" charset="0"/>
              </a:rPr>
              <a:t>グエン・ディン・ソン</a:t>
            </a:r>
            <a:endParaRPr lang="en-US" altLang="ja-JP" sz="1800" dirty="0">
              <a:latin typeface="Times New Roman" panose="02020603050405020304" pitchFamily="18" charset="0"/>
              <a:cs typeface="Times New Roman" panose="02020603050405020304" pitchFamily="18" charset="0"/>
            </a:endParaRPr>
          </a:p>
          <a:p>
            <a:pPr>
              <a:spcBef>
                <a:spcPts val="0"/>
              </a:spcBef>
              <a:spcAft>
                <a:spcPts val="800"/>
              </a:spcAft>
              <a:defRPr/>
            </a:pPr>
            <a:r>
              <a:rPr lang="en-US" altLang="ko-KR" sz="1800" dirty="0">
                <a:latin typeface="Times New Roman" panose="02020603050405020304" pitchFamily="18" charset="0"/>
                <a:cs typeface="Times New Roman" panose="02020603050405020304" pitchFamily="18" charset="0"/>
              </a:rPr>
              <a:t>	</a:t>
            </a:r>
            <a:r>
              <a:rPr lang="ja-JP" altLang="en-US" sz="1800" dirty="0">
                <a:latin typeface="Times New Roman" panose="02020603050405020304" pitchFamily="18" charset="0"/>
                <a:cs typeface="Times New Roman" panose="02020603050405020304" pitchFamily="18" charset="0"/>
              </a:rPr>
              <a:t>グエン・ミン・ザン</a:t>
            </a:r>
            <a:endParaRPr lang="en-US" altLang="ja-JP" sz="1800" dirty="0">
              <a:latin typeface="Times New Roman" panose="02020603050405020304" pitchFamily="18" charset="0"/>
              <a:cs typeface="Times New Roman" panose="02020603050405020304" pitchFamily="18" charset="0"/>
            </a:endParaRPr>
          </a:p>
          <a:p>
            <a:pPr>
              <a:spcBef>
                <a:spcPts val="0"/>
              </a:spcBef>
              <a:spcAft>
                <a:spcPts val="800"/>
              </a:spcAft>
              <a:defRPr/>
            </a:pPr>
            <a:r>
              <a:rPr lang="en-US" altLang="ko-KR" sz="1800" dirty="0">
                <a:latin typeface="Times New Roman" panose="02020603050405020304" pitchFamily="18" charset="0"/>
                <a:cs typeface="Times New Roman" panose="02020603050405020304" pitchFamily="18" charset="0"/>
              </a:rPr>
              <a:t>	</a:t>
            </a:r>
            <a:r>
              <a:rPr lang="ja-JP" altLang="en-US" sz="1800" dirty="0">
                <a:latin typeface="Times New Roman" panose="02020603050405020304" pitchFamily="18" charset="0"/>
                <a:cs typeface="Times New Roman" panose="02020603050405020304" pitchFamily="18" charset="0"/>
              </a:rPr>
              <a:t>グエン・ドゥック・ドー</a:t>
            </a:r>
            <a:endParaRPr lang="vi-VN" altLang="ko-K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ja-JP" altLang="en-US" b="1" dirty="0">
                <a:latin typeface="MS Mincho" panose="02020609040205080304" pitchFamily="49" charset="-128"/>
                <a:ea typeface="MS Mincho" panose="02020609040205080304" pitchFamily="49" charset="-128"/>
              </a:rPr>
              <a:t>ご清聴ありがとございます</a:t>
            </a:r>
            <a:endParaRPr lang="ko-KR" altLang="en-US" sz="3600" b="1" dirty="0">
              <a:latin typeface="MS Mincho" panose="02020609040205080304" pitchFamily="49" charset="-128"/>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ja-JP" altLang="en-US" sz="5400" b="1" dirty="0">
                <a:latin typeface="MS Mincho" panose="02020609040205080304" pitchFamily="49" charset="-128"/>
                <a:ea typeface="MS Mincho" panose="02020609040205080304" pitchFamily="49" charset="-128"/>
                <a:cs typeface="Arial" pitchFamily="34" charset="0"/>
              </a:rPr>
              <a:t>概要</a:t>
            </a:r>
            <a:endParaRPr lang="en-US" sz="5400" b="1" dirty="0">
              <a:latin typeface="MS Mincho" panose="02020609040205080304" pitchFamily="49" charset="-128"/>
              <a:ea typeface="MS Mincho" panose="02020609040205080304" pitchFamily="49" charset="-128"/>
              <a:cs typeface="Arial"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7" name="TextBox 36"/>
          <p:cNvSpPr txBox="1"/>
          <p:nvPr/>
        </p:nvSpPr>
        <p:spPr>
          <a:xfrm>
            <a:off x="3713992" y="2274167"/>
            <a:ext cx="4392567" cy="523220"/>
          </a:xfrm>
          <a:prstGeom prst="rect">
            <a:avLst/>
          </a:prstGeom>
          <a:noFill/>
        </p:spPr>
        <p:txBody>
          <a:bodyPr wrap="square" rtlCol="0">
            <a:spAutoFit/>
          </a:bodyPr>
          <a:lstStyle/>
          <a:p>
            <a:r>
              <a:rPr lang="ja-JP" altLang="en-US" sz="2800" b="1" dirty="0">
                <a:solidFill>
                  <a:schemeClr val="tx1">
                    <a:lumMod val="75000"/>
                    <a:lumOff val="25000"/>
                  </a:schemeClr>
                </a:solidFill>
                <a:latin typeface="MS Mincho" panose="02020609040205080304" pitchFamily="49" charset="-128"/>
                <a:ea typeface="MS Mincho" panose="02020609040205080304" pitchFamily="49" charset="-128"/>
                <a:cs typeface="Arial" pitchFamily="34" charset="0"/>
              </a:rPr>
              <a:t>機能とプロセス</a:t>
            </a:r>
            <a:endParaRPr lang="ko-KR" altLang="en-US" sz="2800" b="1" dirty="0">
              <a:solidFill>
                <a:schemeClr val="tx1">
                  <a:lumMod val="75000"/>
                  <a:lumOff val="25000"/>
                </a:schemeClr>
              </a:solidFill>
              <a:latin typeface="MS Mincho" panose="02020609040205080304" pitchFamily="49" charset="-128"/>
              <a:cs typeface="Arial" pitchFamily="34" charset="0"/>
            </a:endParaRPr>
          </a:p>
        </p:txBody>
      </p:sp>
      <p:sp>
        <p:nvSpPr>
          <p:cNvPr id="43" name="TextBox 42"/>
          <p:cNvSpPr txBox="1"/>
          <p:nvPr/>
        </p:nvSpPr>
        <p:spPr>
          <a:xfrm>
            <a:off x="3851840" y="4039163"/>
            <a:ext cx="4392567" cy="523220"/>
          </a:xfrm>
          <a:prstGeom prst="rect">
            <a:avLst/>
          </a:prstGeom>
          <a:noFill/>
        </p:spPr>
        <p:txBody>
          <a:bodyPr wrap="square" rtlCol="0">
            <a:spAutoFit/>
          </a:bodyPr>
          <a:lstStyle/>
          <a:p>
            <a:r>
              <a:rPr lang="ja-JP" altLang="en-US" sz="2800" b="1" dirty="0">
                <a:solidFill>
                  <a:schemeClr val="tx1">
                    <a:lumMod val="75000"/>
                    <a:lumOff val="25000"/>
                  </a:schemeClr>
                </a:solidFill>
                <a:latin typeface="MS Mincho" panose="02020609040205080304" pitchFamily="49" charset="-128"/>
                <a:ea typeface="MS Mincho" panose="02020609040205080304" pitchFamily="49" charset="-128"/>
                <a:cs typeface="Arial" pitchFamily="34" charset="0"/>
              </a:rPr>
              <a:t>結果</a:t>
            </a:r>
            <a:endParaRPr lang="ko-KR" altLang="en-US" sz="2800" b="1" dirty="0">
              <a:solidFill>
                <a:schemeClr val="tx1">
                  <a:lumMod val="75000"/>
                  <a:lumOff val="25000"/>
                </a:schemeClr>
              </a:solidFill>
              <a:latin typeface="MS Mincho" panose="02020609040205080304" pitchFamily="49" charset="-128"/>
              <a:cs typeface="Arial" pitchFamily="34" charset="0"/>
            </a:endParaRPr>
          </a:p>
        </p:txBody>
      </p:sp>
      <p:sp>
        <p:nvSpPr>
          <p:cNvPr id="33" name="TextBox 32">
            <a:extLst>
              <a:ext uri="{FF2B5EF4-FFF2-40B4-BE49-F238E27FC236}">
                <a16:creationId xmlns:a16="http://schemas.microsoft.com/office/drawing/2014/main" id="{3C1CAD7A-EF9B-458F-B6E2-6C85A867E460}"/>
              </a:ext>
            </a:extLst>
          </p:cNvPr>
          <p:cNvSpPr txBox="1"/>
          <p:nvPr/>
        </p:nvSpPr>
        <p:spPr>
          <a:xfrm>
            <a:off x="3713992" y="3150193"/>
            <a:ext cx="4392567" cy="523220"/>
          </a:xfrm>
          <a:prstGeom prst="rect">
            <a:avLst/>
          </a:prstGeom>
          <a:noFill/>
        </p:spPr>
        <p:txBody>
          <a:bodyPr wrap="square" rtlCol="0">
            <a:spAutoFit/>
          </a:bodyPr>
          <a:lstStyle/>
          <a:p>
            <a:r>
              <a:rPr lang="ja-JP" altLang="en-US" sz="2800" b="1" dirty="0">
                <a:solidFill>
                  <a:schemeClr val="tx1">
                    <a:lumMod val="75000"/>
                    <a:lumOff val="25000"/>
                  </a:schemeClr>
                </a:solidFill>
                <a:latin typeface="MS Mincho" panose="02020609040205080304" pitchFamily="49" charset="-128"/>
                <a:ea typeface="MS Mincho" panose="02020609040205080304" pitchFamily="49" charset="-128"/>
                <a:cs typeface="Arial" pitchFamily="34" charset="0"/>
              </a:rPr>
              <a:t>インタフェース</a:t>
            </a:r>
            <a:endParaRPr lang="ko-KR" altLang="en-US" sz="2800" b="1" dirty="0">
              <a:solidFill>
                <a:schemeClr val="tx1">
                  <a:lumMod val="75000"/>
                  <a:lumOff val="25000"/>
                </a:schemeClr>
              </a:solidFill>
              <a:latin typeface="MS Mincho" panose="02020609040205080304" pitchFamily="49" charset="-128"/>
              <a:cs typeface="Arial" pitchFamily="34" charset="0"/>
            </a:endParaRPr>
          </a:p>
        </p:txBody>
      </p:sp>
      <p:sp>
        <p:nvSpPr>
          <p:cNvPr id="4" name="TextBox 3">
            <a:extLst>
              <a:ext uri="{FF2B5EF4-FFF2-40B4-BE49-F238E27FC236}">
                <a16:creationId xmlns:a16="http://schemas.microsoft.com/office/drawing/2014/main" id="{40597CED-03C2-4C2D-8C41-8E3E04B73589}"/>
              </a:ext>
            </a:extLst>
          </p:cNvPr>
          <p:cNvSpPr txBox="1"/>
          <p:nvPr/>
        </p:nvSpPr>
        <p:spPr>
          <a:xfrm>
            <a:off x="3734665" y="1364494"/>
            <a:ext cx="4392567" cy="523220"/>
          </a:xfrm>
          <a:prstGeom prst="rect">
            <a:avLst/>
          </a:prstGeom>
          <a:noFill/>
        </p:spPr>
        <p:txBody>
          <a:bodyPr wrap="square" rtlCol="0">
            <a:spAutoFit/>
          </a:bodyPr>
          <a:lstStyle/>
          <a:p>
            <a:r>
              <a:rPr lang="ja-JP" altLang="en-US" sz="2800" b="1" dirty="0">
                <a:latin typeface="MS Mincho" panose="02020609040205080304" pitchFamily="49" charset="-128"/>
                <a:ea typeface="MS Mincho" panose="02020609040205080304" pitchFamily="49" charset="-128"/>
              </a:rPr>
              <a:t>課題</a:t>
            </a:r>
            <a:endParaRPr lang="vi-VN" sz="2800" b="1" dirty="0">
              <a:ea typeface="MS Mincho" panose="02020609040205080304" pitchFamily="49" charset="-128"/>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ja-JP" altLang="en-US" b="1" dirty="0">
                <a:latin typeface="MS Mincho" panose="02020609040205080304" pitchFamily="49" charset="-128"/>
                <a:ea typeface="MS Mincho" panose="02020609040205080304" pitchFamily="49" charset="-128"/>
                <a:cs typeface="Times New Roman" panose="02020603050405020304" pitchFamily="18" charset="0"/>
              </a:rPr>
              <a:t>課題</a:t>
            </a:r>
            <a:endParaRPr lang="vi-VN" altLang="ko-KR" b="1"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9B78E5E-26DE-4880-AD2C-056CE6104136}"/>
              </a:ext>
            </a:extLst>
          </p:cNvPr>
          <p:cNvSpPr txBox="1"/>
          <p:nvPr/>
        </p:nvSpPr>
        <p:spPr>
          <a:xfrm>
            <a:off x="1835696" y="1563638"/>
            <a:ext cx="5544616" cy="1015663"/>
          </a:xfrm>
          <a:prstGeom prst="rect">
            <a:avLst/>
          </a:prstGeom>
          <a:noFill/>
        </p:spPr>
        <p:txBody>
          <a:bodyPr wrap="square" rtlCol="0">
            <a:spAutoFit/>
          </a:bodyPr>
          <a:lstStyle/>
          <a:p>
            <a:r>
              <a:rPr lang="ja-JP" altLang="en-US" sz="2000" dirty="0">
                <a:latin typeface="MS Mincho" panose="02020609040205080304" pitchFamily="49" charset="-128"/>
                <a:ea typeface="MS Mincho" panose="02020609040205080304" pitchFamily="49" charset="-128"/>
              </a:rPr>
              <a:t>現在、図書館は学校ではかなり一般的なシステムです。さらに、読者の人数が高まり、図書館の本の数も増えました。</a:t>
            </a:r>
            <a:endParaRPr lang="vi-VN" sz="2000" dirty="0">
              <a:ea typeface="MS Mincho" panose="02020609040205080304" pitchFamily="49" charset="-128"/>
            </a:endParaRPr>
          </a:p>
        </p:txBody>
      </p:sp>
      <p:sp>
        <p:nvSpPr>
          <p:cNvPr id="4" name="TextBox 3">
            <a:extLst>
              <a:ext uri="{FF2B5EF4-FFF2-40B4-BE49-F238E27FC236}">
                <a16:creationId xmlns:a16="http://schemas.microsoft.com/office/drawing/2014/main" id="{9BABD8B6-C5D9-49EC-BC4E-B24B93583C5D}"/>
              </a:ext>
            </a:extLst>
          </p:cNvPr>
          <p:cNvSpPr txBox="1"/>
          <p:nvPr/>
        </p:nvSpPr>
        <p:spPr>
          <a:xfrm>
            <a:off x="899592" y="4083918"/>
            <a:ext cx="7298127" cy="707886"/>
          </a:xfrm>
          <a:prstGeom prst="rect">
            <a:avLst/>
          </a:prstGeom>
          <a:noFill/>
        </p:spPr>
        <p:txBody>
          <a:bodyPr wrap="square" rtlCol="0">
            <a:spAutoFit/>
          </a:bodyPr>
          <a:lstStyle/>
          <a:p>
            <a:r>
              <a:rPr lang="ja-JP" altLang="en-US" sz="2000" dirty="0">
                <a:solidFill>
                  <a:schemeClr val="bg1"/>
                </a:solidFill>
                <a:latin typeface="MS Mincho" panose="02020609040205080304" pitchFamily="49" charset="-128"/>
                <a:ea typeface="MS Mincho" panose="02020609040205080304" pitchFamily="49" charset="-128"/>
              </a:rPr>
              <a:t>そこで、私たちはいくつかの基本的な機能を提供するライブラリ管理ソフトウェアを開発しました。</a:t>
            </a:r>
            <a:endParaRPr lang="vi-VN" sz="2000" dirty="0">
              <a:solidFill>
                <a:schemeClr val="bg1"/>
              </a:solidFill>
              <a:ea typeface="MS Mincho" panose="02020609040205080304" pitchFamily="49" charset="-128"/>
            </a:endParaRPr>
          </a:p>
        </p:txBody>
      </p:sp>
    </p:spTree>
    <p:extLst>
      <p:ext uri="{BB962C8B-B14F-4D97-AF65-F5344CB8AC3E}">
        <p14:creationId xmlns:p14="http://schemas.microsoft.com/office/powerpoint/2010/main" val="17667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ja-JP" altLang="en-US" b="1" dirty="0">
                <a:latin typeface="MS Mincho" panose="02020609040205080304" pitchFamily="49" charset="-128"/>
                <a:ea typeface="MS Mincho" panose="02020609040205080304" pitchFamily="49" charset="-128"/>
              </a:rPr>
              <a:t>機能とプロセス</a:t>
            </a:r>
            <a:endParaRPr lang="ko-KR" altLang="en-US" b="1" dirty="0">
              <a:latin typeface="MS Mincho" panose="02020609040205080304" pitchFamily="49" charset="-128"/>
            </a:endParaRPr>
          </a:p>
        </p:txBody>
      </p:sp>
      <p:sp>
        <p:nvSpPr>
          <p:cNvPr id="3" name="Text Placeholder 2"/>
          <p:cNvSpPr>
            <a:spLocks noGrp="1"/>
          </p:cNvSpPr>
          <p:nvPr>
            <p:ph type="body" sz="quarter" idx="11"/>
          </p:nvPr>
        </p:nvSpPr>
        <p:spPr>
          <a:xfrm>
            <a:off x="0" y="699541"/>
            <a:ext cx="9144000" cy="527247"/>
          </a:xfrm>
        </p:spPr>
        <p:txBody>
          <a:bodyPr/>
          <a:lstStyle/>
          <a:p>
            <a:pPr lvl="0"/>
            <a:r>
              <a:rPr lang="ja-JP" altLang="en-US" sz="2800" dirty="0">
                <a:latin typeface="MS Mincho" panose="02020609040205080304" pitchFamily="49" charset="-128"/>
                <a:ea typeface="MS Mincho" panose="02020609040205080304" pitchFamily="49" charset="-128"/>
              </a:rPr>
              <a:t>機能</a:t>
            </a:r>
            <a:endParaRPr lang="en-US" altLang="ko-KR" sz="2800" dirty="0">
              <a:latin typeface="MS Mincho" panose="02020609040205080304" pitchFamily="49" charset="-128"/>
              <a:ea typeface="MS Mincho" panose="02020609040205080304" pitchFamily="49" charset="-128"/>
            </a:endParaRPr>
          </a:p>
        </p:txBody>
      </p:sp>
      <p:sp>
        <p:nvSpPr>
          <p:cNvPr id="6" name="Rectangle 5"/>
          <p:cNvSpPr/>
          <p:nvPr/>
        </p:nvSpPr>
        <p:spPr>
          <a:xfrm>
            <a:off x="18000" y="1262779"/>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806517"/>
            <a:chOff x="803640" y="3362835"/>
            <a:chExt cx="2059657" cy="806517"/>
          </a:xfrm>
        </p:grpSpPr>
        <p:sp>
          <p:nvSpPr>
            <p:cNvPr id="12" name="TextBox 11"/>
            <p:cNvSpPr txBox="1"/>
            <p:nvPr/>
          </p:nvSpPr>
          <p:spPr>
            <a:xfrm>
              <a:off x="803640" y="3646132"/>
              <a:ext cx="2059657" cy="523220"/>
            </a:xfrm>
            <a:prstGeom prst="rect">
              <a:avLst/>
            </a:prstGeom>
            <a:noFill/>
          </p:spPr>
          <p:txBody>
            <a:bodyPr wrap="square" rtlCol="0">
              <a:spAutoFit/>
            </a:bodyPr>
            <a:lstStyle/>
            <a:p>
              <a:r>
                <a:rPr lang="ja-JP" altLang="en-US" sz="1400" dirty="0">
                  <a:solidFill>
                    <a:schemeClr val="bg1"/>
                  </a:solidFill>
                  <a:latin typeface="MS Mincho" panose="02020609040205080304" pitchFamily="49" charset="-128"/>
                  <a:ea typeface="MS Mincho" panose="02020609040205080304" pitchFamily="49" charset="-128"/>
                  <a:cs typeface="Arial" pitchFamily="34" charset="0"/>
                </a:rPr>
                <a:t>書籍情報の表示、追加、編集、削除、。。。</a:t>
              </a:r>
              <a:endParaRPr lang="ko-KR" altLang="en-US" sz="1400" dirty="0">
                <a:solidFill>
                  <a:schemeClr val="bg1"/>
                </a:solidFill>
                <a:latin typeface="MS Mincho" panose="02020609040205080304" pitchFamily="49" charset="-128"/>
                <a:cs typeface="Arial" pitchFamily="34" charset="0"/>
              </a:endParaRPr>
            </a:p>
          </p:txBody>
        </p:sp>
        <p:sp>
          <p:nvSpPr>
            <p:cNvPr id="13" name="TextBox 12"/>
            <p:cNvSpPr txBox="1"/>
            <p:nvPr/>
          </p:nvSpPr>
          <p:spPr>
            <a:xfrm>
              <a:off x="803640" y="3362835"/>
              <a:ext cx="2059657" cy="400110"/>
            </a:xfrm>
            <a:prstGeom prst="rect">
              <a:avLst/>
            </a:prstGeom>
            <a:noFill/>
          </p:spPr>
          <p:txBody>
            <a:bodyPr wrap="square" rtlCol="0">
              <a:sp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ブック</a:t>
              </a:r>
              <a:r>
                <a:rPr lang="ko-KR" altLang="en-US" sz="2000" b="1" dirty="0">
                  <a:solidFill>
                    <a:schemeClr val="bg1"/>
                  </a:solidFill>
                  <a:latin typeface="MS Mincho" panose="02020609040205080304" pitchFamily="49" charset="-128"/>
                  <a:cs typeface="Arial" pitchFamily="34" charset="0"/>
                </a:rPr>
                <a:t>管理</a:t>
              </a:r>
            </a:p>
          </p:txBody>
        </p:sp>
      </p:grpSp>
      <p:grpSp>
        <p:nvGrpSpPr>
          <p:cNvPr id="14" name="Group 13"/>
          <p:cNvGrpSpPr/>
          <p:nvPr/>
        </p:nvGrpSpPr>
        <p:grpSpPr>
          <a:xfrm>
            <a:off x="1300683" y="2538984"/>
            <a:ext cx="2664296" cy="806517"/>
            <a:chOff x="803640" y="3362835"/>
            <a:chExt cx="2059657" cy="806517"/>
          </a:xfrm>
        </p:grpSpPr>
        <p:sp>
          <p:nvSpPr>
            <p:cNvPr id="15" name="TextBox 14"/>
            <p:cNvSpPr txBox="1"/>
            <p:nvPr/>
          </p:nvSpPr>
          <p:spPr>
            <a:xfrm>
              <a:off x="803640" y="3646132"/>
              <a:ext cx="2059657" cy="523220"/>
            </a:xfrm>
            <a:prstGeom prst="rect">
              <a:avLst/>
            </a:prstGeom>
            <a:noFill/>
          </p:spPr>
          <p:txBody>
            <a:bodyPr wrap="square" rtlCol="0">
              <a:spAutoFit/>
            </a:bodyPr>
            <a:lstStyle/>
            <a:p>
              <a:r>
                <a:rPr lang="ja-JP" altLang="en-US" sz="1400" b="1" dirty="0">
                  <a:solidFill>
                    <a:schemeClr val="bg1"/>
                  </a:solidFill>
                  <a:latin typeface="MS Mincho" panose="02020609040205080304" pitchFamily="49" charset="-128"/>
                  <a:ea typeface="MS Mincho" panose="02020609040205080304" pitchFamily="49" charset="-128"/>
                  <a:cs typeface="Arial" pitchFamily="34" charset="0"/>
                </a:rPr>
                <a:t>読者</a:t>
              </a:r>
              <a:r>
                <a:rPr lang="ja-JP" altLang="en-US" sz="1400" dirty="0">
                  <a:solidFill>
                    <a:schemeClr val="bg1"/>
                  </a:solidFill>
                  <a:latin typeface="MS Mincho" panose="02020609040205080304" pitchFamily="49" charset="-128"/>
                  <a:ea typeface="MS Mincho" panose="02020609040205080304" pitchFamily="49" charset="-128"/>
                  <a:cs typeface="Arial" pitchFamily="34" charset="0"/>
                </a:rPr>
                <a:t>情報の表示、追加、編集、削除、。。。</a:t>
              </a:r>
              <a:endParaRPr lang="ko-KR" altLang="en-US" sz="1400" dirty="0">
                <a:solidFill>
                  <a:schemeClr val="bg1"/>
                </a:solidFill>
                <a:cs typeface="Arial" pitchFamily="34" charset="0"/>
              </a:endParaRPr>
            </a:p>
          </p:txBody>
        </p:sp>
        <p:sp>
          <p:nvSpPr>
            <p:cNvPr id="16" name="TextBox 15"/>
            <p:cNvSpPr txBox="1"/>
            <p:nvPr/>
          </p:nvSpPr>
          <p:spPr>
            <a:xfrm>
              <a:off x="803640" y="3362835"/>
              <a:ext cx="2059657" cy="400110"/>
            </a:xfrm>
            <a:prstGeom prst="rect">
              <a:avLst/>
            </a:prstGeom>
            <a:noFill/>
          </p:spPr>
          <p:txBody>
            <a:bodyPr wrap="square" rtlCol="0">
              <a:sp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読者管理</a:t>
              </a:r>
              <a:endParaRPr lang="ko-KR" altLang="en-US" sz="2000" b="1" dirty="0">
                <a:solidFill>
                  <a:schemeClr val="bg1"/>
                </a:solidFill>
                <a:latin typeface="MS Mincho" panose="02020609040205080304" pitchFamily="49" charset="-128"/>
                <a:cs typeface="Arial" pitchFamily="34" charset="0"/>
              </a:endParaRPr>
            </a:p>
          </p:txBody>
        </p:sp>
      </p:grpSp>
      <p:grpSp>
        <p:nvGrpSpPr>
          <p:cNvPr id="17" name="Group 16"/>
          <p:cNvGrpSpPr/>
          <p:nvPr/>
        </p:nvGrpSpPr>
        <p:grpSpPr>
          <a:xfrm>
            <a:off x="1300683" y="3547096"/>
            <a:ext cx="2664296" cy="591074"/>
            <a:chOff x="803640" y="3362835"/>
            <a:chExt cx="2059657" cy="591074"/>
          </a:xfrm>
        </p:grpSpPr>
        <p:sp>
          <p:nvSpPr>
            <p:cNvPr id="18" name="TextBox 17"/>
            <p:cNvSpPr txBox="1"/>
            <p:nvPr/>
          </p:nvSpPr>
          <p:spPr>
            <a:xfrm>
              <a:off x="803640" y="3646132"/>
              <a:ext cx="2059657" cy="307777"/>
            </a:xfrm>
            <a:prstGeom prst="rect">
              <a:avLst/>
            </a:prstGeom>
            <a:noFill/>
          </p:spPr>
          <p:txBody>
            <a:bodyPr wrap="square" rtlCol="0">
              <a:spAutoFit/>
            </a:bodyPr>
            <a:lstStyle/>
            <a:p>
              <a:r>
                <a:rPr lang="ja-JP" altLang="en-US" sz="1400" dirty="0">
                  <a:solidFill>
                    <a:schemeClr val="bg1"/>
                  </a:solidFill>
                  <a:latin typeface="MS Mincho" panose="02020609040205080304" pitchFamily="49" charset="-128"/>
                  <a:ea typeface="MS Mincho" panose="02020609040205080304" pitchFamily="49" charset="-128"/>
                </a:rPr>
                <a:t>ビルを作成する、情報を見る</a:t>
              </a:r>
              <a:endParaRPr lang="ko-KR" altLang="en-US" sz="1400" dirty="0">
                <a:solidFill>
                  <a:schemeClr val="bg1"/>
                </a:solidFill>
                <a:latin typeface="MS Mincho" panose="02020609040205080304" pitchFamily="49" charset="-128"/>
                <a:cs typeface="Arial" pitchFamily="34" charset="0"/>
              </a:endParaRPr>
            </a:p>
          </p:txBody>
        </p:sp>
        <p:sp>
          <p:nvSpPr>
            <p:cNvPr id="19" name="TextBox 18"/>
            <p:cNvSpPr txBox="1"/>
            <p:nvPr/>
          </p:nvSpPr>
          <p:spPr>
            <a:xfrm>
              <a:off x="803640" y="3362835"/>
              <a:ext cx="2059657" cy="400110"/>
            </a:xfrm>
            <a:prstGeom prst="rect">
              <a:avLst/>
            </a:prstGeom>
            <a:noFill/>
          </p:spPr>
          <p:txBody>
            <a:bodyPr wrap="square" rtlCol="0">
              <a:sp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借りと支払い管理</a:t>
              </a:r>
              <a:endParaRPr lang="ko-KR" altLang="en-US" sz="2000" b="1" dirty="0">
                <a:solidFill>
                  <a:schemeClr val="bg1"/>
                </a:solidFill>
                <a:latin typeface="MS Mincho" panose="02020609040205080304" pitchFamily="49" charset="-128"/>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806517"/>
            <a:chOff x="803640" y="3362835"/>
            <a:chExt cx="2059657" cy="806517"/>
          </a:xfrm>
        </p:grpSpPr>
        <p:sp>
          <p:nvSpPr>
            <p:cNvPr id="24" name="TextBox 23"/>
            <p:cNvSpPr txBox="1"/>
            <p:nvPr/>
          </p:nvSpPr>
          <p:spPr>
            <a:xfrm>
              <a:off x="803640" y="3646132"/>
              <a:ext cx="2059657" cy="523220"/>
            </a:xfrm>
            <a:prstGeom prst="rect">
              <a:avLst/>
            </a:prstGeom>
            <a:noFill/>
          </p:spPr>
          <p:txBody>
            <a:bodyPr wrap="square" rtlCol="0">
              <a:spAutoFit/>
            </a:bodyPr>
            <a:lstStyle/>
            <a:p>
              <a:r>
                <a:rPr lang="ja-JP" altLang="en-US" sz="1400" dirty="0">
                  <a:solidFill>
                    <a:schemeClr val="bg1"/>
                  </a:solidFill>
                  <a:latin typeface="MS Mincho" panose="02020609040205080304" pitchFamily="49" charset="-128"/>
                  <a:ea typeface="MS Mincho" panose="02020609040205080304" pitchFamily="49" charset="-128"/>
                  <a:cs typeface="Arial" pitchFamily="34" charset="0"/>
                </a:rPr>
                <a:t>本のカテゴリ、本の状況、好きな本のをの統計すること</a:t>
              </a:r>
              <a:endParaRPr lang="ko-KR" altLang="en-US" sz="1400" dirty="0">
                <a:solidFill>
                  <a:schemeClr val="bg1"/>
                </a:solidFill>
                <a:latin typeface="MS Mincho" panose="02020609040205080304" pitchFamily="49" charset="-128"/>
                <a:cs typeface="Arial" pitchFamily="34" charset="0"/>
              </a:endParaRPr>
            </a:p>
          </p:txBody>
        </p:sp>
        <p:sp>
          <p:nvSpPr>
            <p:cNvPr id="25" name="TextBox 24"/>
            <p:cNvSpPr txBox="1"/>
            <p:nvPr/>
          </p:nvSpPr>
          <p:spPr>
            <a:xfrm>
              <a:off x="803640" y="3362835"/>
              <a:ext cx="2059657" cy="400110"/>
            </a:xfrm>
            <a:prstGeom prst="rect">
              <a:avLst/>
            </a:prstGeom>
            <a:noFill/>
          </p:spPr>
          <p:txBody>
            <a:bodyPr wrap="square" rtlCol="0">
              <a:spAutoFit/>
            </a:bodyPr>
            <a:lstStyle/>
            <a:p>
              <a:r>
                <a:rPr lang="ko-KR" altLang="en-US" sz="2000" dirty="0">
                  <a:solidFill>
                    <a:schemeClr val="bg1"/>
                  </a:solidFill>
                  <a:latin typeface="MS Mincho" panose="02020609040205080304" pitchFamily="49" charset="-128"/>
                  <a:cs typeface="Arial" pitchFamily="34" charset="0"/>
                </a:rPr>
                <a:t>統計</a:t>
              </a:r>
            </a:p>
          </p:txBody>
        </p:sp>
      </p:grpSp>
      <p:grpSp>
        <p:nvGrpSpPr>
          <p:cNvPr id="26" name="Group 25"/>
          <p:cNvGrpSpPr/>
          <p:nvPr/>
        </p:nvGrpSpPr>
        <p:grpSpPr>
          <a:xfrm>
            <a:off x="5896719" y="2546188"/>
            <a:ext cx="2664296" cy="991183"/>
            <a:chOff x="803640" y="3362835"/>
            <a:chExt cx="2059657" cy="991183"/>
          </a:xfrm>
        </p:grpSpPr>
        <p:sp>
          <p:nvSpPr>
            <p:cNvPr id="27" name="TextBox 26"/>
            <p:cNvSpPr txBox="1"/>
            <p:nvPr/>
          </p:nvSpPr>
          <p:spPr>
            <a:xfrm>
              <a:off x="803640" y="3646132"/>
              <a:ext cx="2059657" cy="707886"/>
            </a:xfrm>
            <a:prstGeom prst="rect">
              <a:avLst/>
            </a:prstGeom>
            <a:noFill/>
          </p:spPr>
          <p:txBody>
            <a:bodyPr wrap="square" rtlCol="0">
              <a:spAutoFit/>
            </a:bodyPr>
            <a:lstStyle/>
            <a:p>
              <a:r>
                <a:rPr lang="ja-JP" altLang="en-US" sz="1400" b="1" dirty="0">
                  <a:solidFill>
                    <a:schemeClr val="bg1"/>
                  </a:solidFill>
                  <a:latin typeface="MS Mincho" panose="02020609040205080304" pitchFamily="49" charset="-128"/>
                  <a:ea typeface="MS Mincho" panose="02020609040205080304" pitchFamily="49" charset="-128"/>
                  <a:cs typeface="Arial" pitchFamily="34" charset="0"/>
                </a:rPr>
                <a:t>スタッフ</a:t>
              </a:r>
              <a:r>
                <a:rPr lang="ja-JP" altLang="en-US" sz="1400" dirty="0">
                  <a:solidFill>
                    <a:schemeClr val="bg1"/>
                  </a:solidFill>
                  <a:latin typeface="MS Mincho" panose="02020609040205080304" pitchFamily="49" charset="-128"/>
                  <a:ea typeface="MS Mincho" panose="02020609040205080304" pitchFamily="49" charset="-128"/>
                  <a:cs typeface="Arial" pitchFamily="34" charset="0"/>
                </a:rPr>
                <a:t>情報の表示、追加、編集、削除、。。。</a:t>
              </a:r>
              <a:endParaRPr lang="ko-KR" altLang="en-US" sz="1400" dirty="0">
                <a:solidFill>
                  <a:schemeClr val="bg1"/>
                </a:solidFill>
                <a:latin typeface="MS Mincho" panose="02020609040205080304" pitchFamily="49" charset="-128"/>
                <a:cs typeface="Arial" pitchFamily="34" charset="0"/>
              </a:endParaRPr>
            </a:p>
            <a:p>
              <a:endParaRPr lang="ko-KR" altLang="en-US" sz="1200" dirty="0">
                <a:solidFill>
                  <a:schemeClr val="bg1"/>
                </a:solidFill>
                <a:cs typeface="Arial" pitchFamily="34" charset="0"/>
              </a:endParaRPr>
            </a:p>
          </p:txBody>
        </p:sp>
        <p:sp>
          <p:nvSpPr>
            <p:cNvPr id="28" name="TextBox 27"/>
            <p:cNvSpPr txBox="1"/>
            <p:nvPr/>
          </p:nvSpPr>
          <p:spPr>
            <a:xfrm>
              <a:off x="803640" y="3362835"/>
              <a:ext cx="2059657" cy="400110"/>
            </a:xfrm>
            <a:prstGeom prst="rect">
              <a:avLst/>
            </a:prstGeom>
            <a:noFill/>
          </p:spPr>
          <p:txBody>
            <a:bodyPr wrap="square" rtlCol="0">
              <a:sp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スタッフ情報</a:t>
              </a:r>
              <a:endParaRPr lang="ko-KR" altLang="en-US" sz="2000" b="1" dirty="0">
                <a:solidFill>
                  <a:schemeClr val="bg1"/>
                </a:solidFill>
                <a:latin typeface="MS Mincho" panose="02020609040205080304" pitchFamily="49" charset="-128"/>
                <a:cs typeface="Arial" pitchFamily="34" charset="0"/>
              </a:endParaRPr>
            </a:p>
          </p:txBody>
        </p:sp>
      </p:grpSp>
      <p:grpSp>
        <p:nvGrpSpPr>
          <p:cNvPr id="29" name="Group 28"/>
          <p:cNvGrpSpPr/>
          <p:nvPr/>
        </p:nvGrpSpPr>
        <p:grpSpPr>
          <a:xfrm>
            <a:off x="5896719" y="3555479"/>
            <a:ext cx="2772023" cy="615553"/>
            <a:chOff x="803640" y="3362835"/>
            <a:chExt cx="2142936" cy="615553"/>
          </a:xfrm>
        </p:grpSpPr>
        <p:sp>
          <p:nvSpPr>
            <p:cNvPr id="30" name="TextBox 29"/>
            <p:cNvSpPr txBox="1"/>
            <p:nvPr/>
          </p:nvSpPr>
          <p:spPr>
            <a:xfrm>
              <a:off x="803640" y="3646132"/>
              <a:ext cx="2059657" cy="276999"/>
            </a:xfrm>
            <a:prstGeom prst="rect">
              <a:avLst/>
            </a:prstGeom>
            <a:noFill/>
          </p:spPr>
          <p:txBody>
            <a:bodyPr wrap="square" rtlCol="0">
              <a:spAutoFit/>
            </a:bodyPr>
            <a:lstStyle/>
            <a:p>
              <a:endParaRPr lang="ko-KR" altLang="en-US" sz="1200" dirty="0">
                <a:solidFill>
                  <a:schemeClr val="bg1"/>
                </a:solidFill>
                <a:cs typeface="Arial" pitchFamily="34" charset="0"/>
              </a:endParaRPr>
            </a:p>
          </p:txBody>
        </p:sp>
        <p:sp>
          <p:nvSpPr>
            <p:cNvPr id="31" name="TextBox 30"/>
            <p:cNvSpPr txBox="1"/>
            <p:nvPr/>
          </p:nvSpPr>
          <p:spPr>
            <a:xfrm>
              <a:off x="803640" y="3362835"/>
              <a:ext cx="2142936" cy="615553"/>
            </a:xfrm>
            <a:prstGeom prst="rect">
              <a:avLst/>
            </a:prstGeom>
            <a:noFill/>
          </p:spPr>
          <p:txBody>
            <a:bodyPr wrap="square" rtlCol="0">
              <a:sp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ログインとログアウト</a:t>
              </a:r>
              <a:r>
                <a:rPr lang="en-US" altLang="ja-JP" sz="1400" b="1" dirty="0">
                  <a:solidFill>
                    <a:schemeClr val="bg1"/>
                  </a:solidFill>
                  <a:cs typeface="Arial" pitchFamily="34" charset="0"/>
                </a:rPr>
                <a:t>	</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
        <p:nvSpPr>
          <p:cNvPr id="42" name="TextBox 41">
            <a:extLst>
              <a:ext uri="{FF2B5EF4-FFF2-40B4-BE49-F238E27FC236}">
                <a16:creationId xmlns:a16="http://schemas.microsoft.com/office/drawing/2014/main" id="{C7716C62-A753-4733-BF3D-4C88D8DA9142}"/>
              </a:ext>
            </a:extLst>
          </p:cNvPr>
          <p:cNvSpPr txBox="1"/>
          <p:nvPr/>
        </p:nvSpPr>
        <p:spPr>
          <a:xfrm>
            <a:off x="5950582" y="3941391"/>
            <a:ext cx="2664296" cy="307777"/>
          </a:xfrm>
          <a:prstGeom prst="rect">
            <a:avLst/>
          </a:prstGeom>
          <a:noFill/>
        </p:spPr>
        <p:txBody>
          <a:bodyPr wrap="square" rtlCol="0">
            <a:spAutoFit/>
          </a:bodyPr>
          <a:lstStyle/>
          <a:p>
            <a:r>
              <a:rPr lang="ja-JP" altLang="en-US" sz="1400" dirty="0">
                <a:solidFill>
                  <a:schemeClr val="bg1"/>
                </a:solidFill>
                <a:latin typeface="MS Mincho" panose="02020609040205080304" pitchFamily="49" charset="-128"/>
                <a:ea typeface="MS Mincho" panose="02020609040205080304" pitchFamily="49" charset="-128"/>
              </a:rPr>
              <a:t>ログインとログアウト</a:t>
            </a:r>
            <a:endParaRPr lang="vi-VN" sz="1400" dirty="0">
              <a:solidFill>
                <a:schemeClr val="bg1"/>
              </a:solidFill>
              <a:ea typeface="MS Mincho" panose="02020609040205080304" pitchFamily="49" charset="-128"/>
            </a:endParaRP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44749" y="2346402"/>
            <a:ext cx="1583501"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ja-JP" altLang="en-US" sz="2000" kern="1200" dirty="0"/>
              <a:t>ログイン</a:t>
            </a:r>
            <a:endParaRPr lang="ko-KR" altLang="en-US" sz="2000" kern="1200" dirty="0"/>
          </a:p>
        </p:txBody>
      </p:sp>
      <p:sp>
        <p:nvSpPr>
          <p:cNvPr id="21" name="Round Same Side Corner Rectangle 6"/>
          <p:cNvSpPr>
            <a:spLocks noChangeAspect="1"/>
          </p:cNvSpPr>
          <p:nvPr/>
        </p:nvSpPr>
        <p:spPr>
          <a:xfrm rot="18900000" flipH="1">
            <a:off x="3812676" y="3847539"/>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Freeform 11">
            <a:extLst>
              <a:ext uri="{FF2B5EF4-FFF2-40B4-BE49-F238E27FC236}">
                <a16:creationId xmlns:a16="http://schemas.microsoft.com/office/drawing/2014/main" id="{25333852-3409-4464-829F-F92B2B8C3AA4}"/>
              </a:ext>
            </a:extLst>
          </p:cNvPr>
          <p:cNvSpPr/>
          <p:nvPr/>
        </p:nvSpPr>
        <p:spPr>
          <a:xfrm>
            <a:off x="2033346" y="1074489"/>
            <a:ext cx="1730940"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ja-JP" altLang="en-US" sz="2000" kern="1200" dirty="0">
                <a:latin typeface="MS Mincho" panose="02020609040205080304" pitchFamily="49" charset="-128"/>
                <a:ea typeface="MS Mincho" panose="02020609040205080304" pitchFamily="49" charset="-128"/>
              </a:rPr>
              <a:t>本の情報</a:t>
            </a:r>
            <a:endParaRPr lang="ko-KR" altLang="en-US" sz="2000" kern="1200" dirty="0">
              <a:latin typeface="MS Mincho" panose="02020609040205080304" pitchFamily="49" charset="-128"/>
            </a:endParaRPr>
          </a:p>
        </p:txBody>
      </p:sp>
      <p:sp>
        <p:nvSpPr>
          <p:cNvPr id="41" name="Freeform 11">
            <a:extLst>
              <a:ext uri="{FF2B5EF4-FFF2-40B4-BE49-F238E27FC236}">
                <a16:creationId xmlns:a16="http://schemas.microsoft.com/office/drawing/2014/main" id="{D1619038-2282-440D-B124-6524AF5156E9}"/>
              </a:ext>
            </a:extLst>
          </p:cNvPr>
          <p:cNvSpPr/>
          <p:nvPr/>
        </p:nvSpPr>
        <p:spPr>
          <a:xfrm>
            <a:off x="4788024" y="1036814"/>
            <a:ext cx="2693806"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r>
              <a:rPr lang="ja-JP" altLang="en-US" sz="2000" b="1" dirty="0">
                <a:solidFill>
                  <a:schemeClr val="bg1"/>
                </a:solidFill>
                <a:latin typeface="MS Mincho" panose="02020609040205080304" pitchFamily="49" charset="-128"/>
                <a:ea typeface="MS Mincho" panose="02020609040205080304" pitchFamily="49" charset="-128"/>
                <a:cs typeface="Arial" pitchFamily="34" charset="0"/>
              </a:rPr>
              <a:t>借りと支払い管理</a:t>
            </a:r>
            <a:endParaRPr lang="ko-KR" altLang="en-US" sz="2000" b="1" dirty="0">
              <a:solidFill>
                <a:schemeClr val="bg1"/>
              </a:solidFill>
              <a:latin typeface="MS Mincho" panose="02020609040205080304" pitchFamily="49" charset="-128"/>
              <a:cs typeface="Arial" pitchFamily="34" charset="0"/>
            </a:endParaRPr>
          </a:p>
        </p:txBody>
      </p:sp>
      <p:sp>
        <p:nvSpPr>
          <p:cNvPr id="42" name="Freeform 11">
            <a:extLst>
              <a:ext uri="{FF2B5EF4-FFF2-40B4-BE49-F238E27FC236}">
                <a16:creationId xmlns:a16="http://schemas.microsoft.com/office/drawing/2014/main" id="{6D443F5C-1EF2-48CF-B1FF-B380F1ED9B32}"/>
              </a:ext>
            </a:extLst>
          </p:cNvPr>
          <p:cNvSpPr/>
          <p:nvPr/>
        </p:nvSpPr>
        <p:spPr>
          <a:xfrm>
            <a:off x="6629459" y="2368700"/>
            <a:ext cx="1813978"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ja-JP" altLang="en-US" sz="2000" kern="1200" dirty="0">
                <a:latin typeface="MS Mincho" panose="02020609040205080304" pitchFamily="49" charset="-128"/>
                <a:ea typeface="MS Mincho" panose="02020609040205080304" pitchFamily="49" charset="-128"/>
              </a:rPr>
              <a:t>統計</a:t>
            </a:r>
            <a:endParaRPr lang="ko-KR" altLang="en-US" sz="2000" kern="1200" dirty="0">
              <a:latin typeface="MS Mincho" panose="02020609040205080304" pitchFamily="49" charset="-128"/>
            </a:endParaRPr>
          </a:p>
        </p:txBody>
      </p:sp>
      <p:sp>
        <p:nvSpPr>
          <p:cNvPr id="43" name="Freeform 11">
            <a:extLst>
              <a:ext uri="{FF2B5EF4-FFF2-40B4-BE49-F238E27FC236}">
                <a16:creationId xmlns:a16="http://schemas.microsoft.com/office/drawing/2014/main" id="{377F9093-AB9E-464F-A3FC-E116776D4974}"/>
              </a:ext>
            </a:extLst>
          </p:cNvPr>
          <p:cNvSpPr/>
          <p:nvPr/>
        </p:nvSpPr>
        <p:spPr>
          <a:xfrm>
            <a:off x="5772169" y="3779619"/>
            <a:ext cx="1592478"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ja-JP" altLang="en-US" kern="1200" dirty="0">
                <a:latin typeface="MS Mincho" panose="02020609040205080304" pitchFamily="49" charset="-128"/>
                <a:ea typeface="MS Mincho" panose="02020609040205080304" pitchFamily="49" charset="-128"/>
              </a:rPr>
              <a:t>メンバー</a:t>
            </a:r>
            <a:endParaRPr lang="ko-KR" altLang="en-US" kern="1200" dirty="0">
              <a:latin typeface="MS Mincho" panose="02020609040205080304" pitchFamily="49" charset="-128"/>
            </a:endParaRPr>
          </a:p>
        </p:txBody>
      </p:sp>
      <p:sp>
        <p:nvSpPr>
          <p:cNvPr id="44" name="Freeform 11">
            <a:extLst>
              <a:ext uri="{FF2B5EF4-FFF2-40B4-BE49-F238E27FC236}">
                <a16:creationId xmlns:a16="http://schemas.microsoft.com/office/drawing/2014/main" id="{63776CAD-771B-45EC-8795-1F205ECAAA51}"/>
              </a:ext>
            </a:extLst>
          </p:cNvPr>
          <p:cNvSpPr/>
          <p:nvPr/>
        </p:nvSpPr>
        <p:spPr>
          <a:xfrm>
            <a:off x="2055746" y="3809386"/>
            <a:ext cx="1883839" cy="113481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a:lnSpc>
                <a:spcPct val="90000"/>
              </a:lnSpc>
              <a:spcBef>
                <a:spcPct val="0"/>
              </a:spcBef>
              <a:spcAft>
                <a:spcPct val="35000"/>
              </a:spcAft>
            </a:pPr>
            <a:r>
              <a:rPr lang="ja-JP" altLang="en-US" sz="2000" dirty="0">
                <a:solidFill>
                  <a:schemeClr val="bg1"/>
                </a:solidFill>
                <a:latin typeface="MS Mincho" panose="02020609040205080304" pitchFamily="49" charset="-128"/>
                <a:ea typeface="MS Mincho" panose="02020609040205080304" pitchFamily="49" charset="-128"/>
              </a:rPr>
              <a:t>ログアウト</a:t>
            </a:r>
            <a:endParaRPr lang="ko-KR" altLang="en-US" sz="2000" kern="1200" dirty="0">
              <a:latin typeface="MS Mincho" panose="02020609040205080304" pitchFamily="49" charset="-128"/>
            </a:endParaRPr>
          </a:p>
        </p:txBody>
      </p:sp>
      <p:sp>
        <p:nvSpPr>
          <p:cNvPr id="46" name="Freeform 16">
            <a:extLst>
              <a:ext uri="{FF2B5EF4-FFF2-40B4-BE49-F238E27FC236}">
                <a16:creationId xmlns:a16="http://schemas.microsoft.com/office/drawing/2014/main" id="{D94A2404-4BBC-4A32-8691-ED282B5A704B}"/>
              </a:ext>
            </a:extLst>
          </p:cNvPr>
          <p:cNvSpPr/>
          <p:nvPr/>
        </p:nvSpPr>
        <p:spPr>
          <a:xfrm>
            <a:off x="3842239" y="2519138"/>
            <a:ext cx="1329153" cy="125279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ja-JP" altLang="en-US" sz="2000" kern="1200" dirty="0">
                <a:latin typeface="MS Mincho" panose="02020609040205080304" pitchFamily="49" charset="-128"/>
                <a:ea typeface="MS Mincho" panose="02020609040205080304" pitchFamily="49" charset="-128"/>
              </a:rPr>
              <a:t>ホーム</a:t>
            </a:r>
            <a:endParaRPr lang="ko-KR" altLang="en-US" sz="2000" kern="1200" dirty="0">
              <a:latin typeface="MS Mincho" panose="02020609040205080304" pitchFamily="49" charset="-128"/>
            </a:endParaRPr>
          </a:p>
        </p:txBody>
      </p:sp>
      <p:sp>
        <p:nvSpPr>
          <p:cNvPr id="47" name="Freeform 14">
            <a:extLst>
              <a:ext uri="{FF2B5EF4-FFF2-40B4-BE49-F238E27FC236}">
                <a16:creationId xmlns:a16="http://schemas.microsoft.com/office/drawing/2014/main" id="{2CAA62FE-084F-4FBE-A42B-C848C891EC13}"/>
              </a:ext>
            </a:extLst>
          </p:cNvPr>
          <p:cNvSpPr/>
          <p:nvPr/>
        </p:nvSpPr>
        <p:spPr>
          <a:xfrm rot="13331228">
            <a:off x="3556923" y="2219118"/>
            <a:ext cx="414866"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48" name="Freeform 14">
            <a:extLst>
              <a:ext uri="{FF2B5EF4-FFF2-40B4-BE49-F238E27FC236}">
                <a16:creationId xmlns:a16="http://schemas.microsoft.com/office/drawing/2014/main" id="{467EAAB1-8D0E-4C22-9492-4843DFAD223F}"/>
              </a:ext>
            </a:extLst>
          </p:cNvPr>
          <p:cNvSpPr/>
          <p:nvPr/>
        </p:nvSpPr>
        <p:spPr>
          <a:xfrm rot="19337713">
            <a:off x="4866110" y="2102969"/>
            <a:ext cx="495105"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49" name="Freeform 14">
            <a:extLst>
              <a:ext uri="{FF2B5EF4-FFF2-40B4-BE49-F238E27FC236}">
                <a16:creationId xmlns:a16="http://schemas.microsoft.com/office/drawing/2014/main" id="{8C0C2841-2CCF-485F-8F52-8202E24EC77A}"/>
              </a:ext>
            </a:extLst>
          </p:cNvPr>
          <p:cNvSpPr/>
          <p:nvPr/>
        </p:nvSpPr>
        <p:spPr>
          <a:xfrm rot="13106597">
            <a:off x="1953436" y="3455347"/>
            <a:ext cx="439797"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50" name="Freeform 10">
            <a:extLst>
              <a:ext uri="{FF2B5EF4-FFF2-40B4-BE49-F238E27FC236}">
                <a16:creationId xmlns:a16="http://schemas.microsoft.com/office/drawing/2014/main" id="{D9912BE5-4BBA-4BE8-AEF6-870234E1722F}"/>
              </a:ext>
            </a:extLst>
          </p:cNvPr>
          <p:cNvSpPr/>
          <p:nvPr/>
        </p:nvSpPr>
        <p:spPr>
          <a:xfrm rot="10800000">
            <a:off x="2653084" y="2908877"/>
            <a:ext cx="787566"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dirty="0"/>
          </a:p>
        </p:txBody>
      </p:sp>
      <p:sp>
        <p:nvSpPr>
          <p:cNvPr id="51" name="Freeform 14">
            <a:extLst>
              <a:ext uri="{FF2B5EF4-FFF2-40B4-BE49-F238E27FC236}">
                <a16:creationId xmlns:a16="http://schemas.microsoft.com/office/drawing/2014/main" id="{E4EF40C3-53F6-4139-BD81-4D7C449D816C}"/>
              </a:ext>
            </a:extLst>
          </p:cNvPr>
          <p:cNvSpPr/>
          <p:nvPr/>
        </p:nvSpPr>
        <p:spPr>
          <a:xfrm rot="1668855">
            <a:off x="5154168" y="3695268"/>
            <a:ext cx="649334"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52" name="Freeform 14">
            <a:extLst>
              <a:ext uri="{FF2B5EF4-FFF2-40B4-BE49-F238E27FC236}">
                <a16:creationId xmlns:a16="http://schemas.microsoft.com/office/drawing/2014/main" id="{80C9BC1C-74F9-448E-A648-E0A50648536F}"/>
              </a:ext>
            </a:extLst>
          </p:cNvPr>
          <p:cNvSpPr/>
          <p:nvPr/>
        </p:nvSpPr>
        <p:spPr>
          <a:xfrm>
            <a:off x="5453275" y="2739244"/>
            <a:ext cx="861109"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5" name="Text Placeholder 4">
            <a:extLst>
              <a:ext uri="{FF2B5EF4-FFF2-40B4-BE49-F238E27FC236}">
                <a16:creationId xmlns:a16="http://schemas.microsoft.com/office/drawing/2014/main" id="{13619C98-C182-4C8F-BAAB-F6E85DBF216B}"/>
              </a:ext>
            </a:extLst>
          </p:cNvPr>
          <p:cNvSpPr>
            <a:spLocks noGrp="1"/>
          </p:cNvSpPr>
          <p:nvPr>
            <p:ph type="body" sz="quarter" idx="11"/>
          </p:nvPr>
        </p:nvSpPr>
        <p:spPr>
          <a:xfrm>
            <a:off x="0" y="699542"/>
            <a:ext cx="9144000" cy="288032"/>
          </a:xfrm>
        </p:spPr>
        <p:txBody>
          <a:bodyPr/>
          <a:lstStyle/>
          <a:p>
            <a:r>
              <a:rPr lang="ja-JP" altLang="en-US" sz="2400" dirty="0">
                <a:latin typeface="MS Mincho" panose="02020609040205080304" pitchFamily="49" charset="-128"/>
                <a:ea typeface="MS Mincho" panose="02020609040205080304" pitchFamily="49" charset="-128"/>
              </a:rPr>
              <a:t>プロセス</a:t>
            </a:r>
            <a:endParaRPr lang="vi-VN" sz="2400" dirty="0">
              <a:ea typeface="MS Mincho" panose="02020609040205080304" pitchFamily="49" charset="-128"/>
            </a:endParaRPr>
          </a:p>
        </p:txBody>
      </p:sp>
      <p:sp>
        <p:nvSpPr>
          <p:cNvPr id="16" name="TextBox 15">
            <a:extLst>
              <a:ext uri="{FF2B5EF4-FFF2-40B4-BE49-F238E27FC236}">
                <a16:creationId xmlns:a16="http://schemas.microsoft.com/office/drawing/2014/main" id="{34E90EE0-4715-4616-ADCE-9E301F60706E}"/>
              </a:ext>
            </a:extLst>
          </p:cNvPr>
          <p:cNvSpPr txBox="1"/>
          <p:nvPr/>
        </p:nvSpPr>
        <p:spPr>
          <a:xfrm>
            <a:off x="0" y="25681"/>
            <a:ext cx="9144000" cy="646331"/>
          </a:xfrm>
          <a:prstGeom prst="rect">
            <a:avLst/>
          </a:prstGeom>
          <a:noFill/>
        </p:spPr>
        <p:txBody>
          <a:bodyPr wrap="square" rtlCol="0">
            <a:spAutoFit/>
          </a:bodyPr>
          <a:lstStyle/>
          <a:p>
            <a:pPr algn="ctr"/>
            <a:r>
              <a:rPr lang="ja-JP" altLang="en-US" sz="3600" dirty="0">
                <a:latin typeface="MS Mincho" panose="02020609040205080304" pitchFamily="49" charset="-128"/>
                <a:ea typeface="MS Mincho" panose="02020609040205080304" pitchFamily="49" charset="-128"/>
              </a:rPr>
              <a:t>機能とプロセス</a:t>
            </a:r>
            <a:endParaRPr lang="vi-VN" sz="3600" dirty="0">
              <a:ea typeface="MS Mincho" panose="02020609040205080304" pitchFamily="49" charset="-128"/>
            </a:endParaRPr>
          </a:p>
        </p:txBody>
      </p:sp>
      <p:sp>
        <p:nvSpPr>
          <p:cNvPr id="53" name="Freeform 14">
            <a:extLst>
              <a:ext uri="{FF2B5EF4-FFF2-40B4-BE49-F238E27FC236}">
                <a16:creationId xmlns:a16="http://schemas.microsoft.com/office/drawing/2014/main" id="{F89D795C-7CDB-41AE-A36A-94836395FD6C}"/>
              </a:ext>
            </a:extLst>
          </p:cNvPr>
          <p:cNvSpPr/>
          <p:nvPr/>
        </p:nvSpPr>
        <p:spPr>
          <a:xfrm rot="7498302">
            <a:off x="3764090" y="3772954"/>
            <a:ext cx="439797"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Tree>
    <p:extLst>
      <p:ext uri="{BB962C8B-B14F-4D97-AF65-F5344CB8AC3E}">
        <p14:creationId xmlns:p14="http://schemas.microsoft.com/office/powerpoint/2010/main" val="252144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ja-JP" altLang="en-US" b="1" dirty="0"/>
              <a:t>インターフェース</a:t>
            </a:r>
            <a:endParaRPr lang="ko-KR" altLang="en-US" b="1" dirty="0"/>
          </a:p>
        </p:txBody>
      </p:sp>
      <p:pic>
        <p:nvPicPr>
          <p:cNvPr id="13" name="Picture 12" descr="A screenshot of a cell phone&#10;&#10;Description automatically generated">
            <a:extLst>
              <a:ext uri="{FF2B5EF4-FFF2-40B4-BE49-F238E27FC236}">
                <a16:creationId xmlns:a16="http://schemas.microsoft.com/office/drawing/2014/main" id="{86D5137B-CB45-45EE-8A6A-E0C08FEB4F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961876"/>
            <a:ext cx="3240360" cy="1944216"/>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6762550-0A41-4CC0-B728-B8FCCFE0BC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977007"/>
            <a:ext cx="3312368" cy="1944216"/>
          </a:xfrm>
          <a:prstGeom prst="rect">
            <a:avLst/>
          </a:prstGeom>
        </p:spPr>
      </p:pic>
      <p:pic>
        <p:nvPicPr>
          <p:cNvPr id="34" name="Picture 33" descr="A screenshot of a social media post&#10;&#10;Description automatically generated">
            <a:extLst>
              <a:ext uri="{FF2B5EF4-FFF2-40B4-BE49-F238E27FC236}">
                <a16:creationId xmlns:a16="http://schemas.microsoft.com/office/drawing/2014/main" id="{7DF6739B-0DB6-4A7B-AD01-244B26A159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5" y="3198688"/>
            <a:ext cx="3312367" cy="1728192"/>
          </a:xfrm>
          <a:prstGeom prst="rect">
            <a:avLst/>
          </a:prstGeom>
        </p:spPr>
      </p:pic>
      <p:pic>
        <p:nvPicPr>
          <p:cNvPr id="43" name="Picture 42" descr="A screenshot of a social media post&#10;&#10;Description automatically generated">
            <a:extLst>
              <a:ext uri="{FF2B5EF4-FFF2-40B4-BE49-F238E27FC236}">
                <a16:creationId xmlns:a16="http://schemas.microsoft.com/office/drawing/2014/main" id="{B1502EF0-4DF1-4F71-BF42-F034AA0E09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592" y="3198688"/>
            <a:ext cx="3240360" cy="1728192"/>
          </a:xfrm>
          <a:prstGeom prst="rect">
            <a:avLst/>
          </a:prstGeom>
        </p:spPr>
      </p:pic>
      <p:sp>
        <p:nvSpPr>
          <p:cNvPr id="45" name="TextBox 44">
            <a:extLst>
              <a:ext uri="{FF2B5EF4-FFF2-40B4-BE49-F238E27FC236}">
                <a16:creationId xmlns:a16="http://schemas.microsoft.com/office/drawing/2014/main" id="{6D5C968B-F8AF-452A-AA66-BF9D6C354FC3}"/>
              </a:ext>
            </a:extLst>
          </p:cNvPr>
          <p:cNvSpPr txBox="1"/>
          <p:nvPr/>
        </p:nvSpPr>
        <p:spPr>
          <a:xfrm>
            <a:off x="2051720" y="669280"/>
            <a:ext cx="1368152" cy="307777"/>
          </a:xfrm>
          <a:prstGeom prst="rect">
            <a:avLst/>
          </a:prstGeom>
          <a:noFill/>
        </p:spPr>
        <p:txBody>
          <a:bodyPr wrap="square" rtlCol="0">
            <a:spAutoFit/>
          </a:bodyPr>
          <a:lstStyle/>
          <a:p>
            <a:r>
              <a:rPr lang="ja-JP" altLang="en-US" sz="1400" dirty="0">
                <a:latin typeface="MS Mincho" panose="02020609040205080304" pitchFamily="49" charset="-128"/>
                <a:ea typeface="MS Mincho" panose="02020609040205080304" pitchFamily="49" charset="-128"/>
              </a:rPr>
              <a:t>ログイン</a:t>
            </a:r>
            <a:endParaRPr lang="vi-VN" sz="1400" dirty="0">
              <a:ea typeface="MS Mincho" panose="02020609040205080304" pitchFamily="49" charset="-128"/>
            </a:endParaRPr>
          </a:p>
        </p:txBody>
      </p:sp>
      <p:sp>
        <p:nvSpPr>
          <p:cNvPr id="46" name="TextBox 45">
            <a:extLst>
              <a:ext uri="{FF2B5EF4-FFF2-40B4-BE49-F238E27FC236}">
                <a16:creationId xmlns:a16="http://schemas.microsoft.com/office/drawing/2014/main" id="{27C72013-1A0E-435C-B9E8-F1079BDD6B77}"/>
              </a:ext>
            </a:extLst>
          </p:cNvPr>
          <p:cNvSpPr txBox="1"/>
          <p:nvPr/>
        </p:nvSpPr>
        <p:spPr>
          <a:xfrm>
            <a:off x="6084168" y="700310"/>
            <a:ext cx="1368152" cy="307777"/>
          </a:xfrm>
          <a:prstGeom prst="rect">
            <a:avLst/>
          </a:prstGeom>
          <a:noFill/>
        </p:spPr>
        <p:txBody>
          <a:bodyPr wrap="square" rtlCol="0">
            <a:spAutoFit/>
          </a:bodyPr>
          <a:lstStyle/>
          <a:p>
            <a:r>
              <a:rPr lang="ja-JP" altLang="en-US" sz="1400" dirty="0">
                <a:ea typeface="MS Mincho" panose="02020609040205080304" pitchFamily="49" charset="-128"/>
              </a:rPr>
              <a:t>ホーム</a:t>
            </a:r>
            <a:endParaRPr lang="vi-VN" sz="1400" dirty="0">
              <a:ea typeface="MS Mincho" panose="02020609040205080304" pitchFamily="49" charset="-128"/>
            </a:endParaRPr>
          </a:p>
        </p:txBody>
      </p:sp>
      <p:sp>
        <p:nvSpPr>
          <p:cNvPr id="47" name="TextBox 46">
            <a:extLst>
              <a:ext uri="{FF2B5EF4-FFF2-40B4-BE49-F238E27FC236}">
                <a16:creationId xmlns:a16="http://schemas.microsoft.com/office/drawing/2014/main" id="{9287A1ED-D6E2-4AD2-8B19-2BD6E21D6C97}"/>
              </a:ext>
            </a:extLst>
          </p:cNvPr>
          <p:cNvSpPr txBox="1"/>
          <p:nvPr/>
        </p:nvSpPr>
        <p:spPr>
          <a:xfrm>
            <a:off x="2051720" y="2900585"/>
            <a:ext cx="1368152" cy="307777"/>
          </a:xfrm>
          <a:prstGeom prst="rect">
            <a:avLst/>
          </a:prstGeom>
          <a:noFill/>
        </p:spPr>
        <p:txBody>
          <a:bodyPr wrap="square" rtlCol="0">
            <a:spAutoFit/>
          </a:bodyPr>
          <a:lstStyle/>
          <a:p>
            <a:r>
              <a:rPr lang="ja-JP" altLang="en-US" sz="1400" dirty="0">
                <a:ea typeface="MS Mincho" panose="02020609040205080304" pitchFamily="49" charset="-128"/>
              </a:rPr>
              <a:t>本の情報</a:t>
            </a:r>
            <a:endParaRPr lang="vi-VN" sz="1400" dirty="0">
              <a:ea typeface="MS Mincho" panose="02020609040205080304" pitchFamily="49" charset="-128"/>
            </a:endParaRPr>
          </a:p>
        </p:txBody>
      </p:sp>
      <p:sp>
        <p:nvSpPr>
          <p:cNvPr id="48" name="TextBox 47">
            <a:extLst>
              <a:ext uri="{FF2B5EF4-FFF2-40B4-BE49-F238E27FC236}">
                <a16:creationId xmlns:a16="http://schemas.microsoft.com/office/drawing/2014/main" id="{2BC6E7B5-D61A-47B0-B5E5-922FE460B09F}"/>
              </a:ext>
            </a:extLst>
          </p:cNvPr>
          <p:cNvSpPr txBox="1"/>
          <p:nvPr/>
        </p:nvSpPr>
        <p:spPr>
          <a:xfrm>
            <a:off x="6084168" y="2921223"/>
            <a:ext cx="1368152" cy="307777"/>
          </a:xfrm>
          <a:prstGeom prst="rect">
            <a:avLst/>
          </a:prstGeom>
          <a:noFill/>
        </p:spPr>
        <p:txBody>
          <a:bodyPr wrap="square" rtlCol="0">
            <a:spAutoFit/>
          </a:bodyPr>
          <a:lstStyle/>
          <a:p>
            <a:r>
              <a:rPr lang="ja-JP" altLang="en-US" sz="1400" dirty="0">
                <a:ea typeface="MS Mincho" panose="02020609040205080304" pitchFamily="49" charset="-128"/>
              </a:rPr>
              <a:t>スタッフ</a:t>
            </a:r>
            <a:endParaRPr lang="vi-VN" sz="1400" dirty="0">
              <a:ea typeface="MS Mincho" panose="02020609040205080304" pitchFamily="49" charset="-128"/>
            </a:endParaRPr>
          </a:p>
        </p:txBody>
      </p:sp>
    </p:spTree>
    <p:extLst>
      <p:ext uri="{BB962C8B-B14F-4D97-AF65-F5344CB8AC3E}">
        <p14:creationId xmlns:p14="http://schemas.microsoft.com/office/powerpoint/2010/main" val="14622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597" y="53086"/>
            <a:ext cx="9144000" cy="576064"/>
          </a:xfrm>
        </p:spPr>
        <p:txBody>
          <a:bodyPr/>
          <a:lstStyle/>
          <a:p>
            <a:r>
              <a:rPr lang="ja-JP" altLang="en-US" b="1" dirty="0"/>
              <a:t>インターフェース</a:t>
            </a:r>
            <a:endParaRPr lang="ko-KR" altLang="en-US" b="1" dirty="0"/>
          </a:p>
        </p:txBody>
      </p:sp>
      <p:sp>
        <p:nvSpPr>
          <p:cNvPr id="48" name="TextBox 47">
            <a:extLst>
              <a:ext uri="{FF2B5EF4-FFF2-40B4-BE49-F238E27FC236}">
                <a16:creationId xmlns:a16="http://schemas.microsoft.com/office/drawing/2014/main" id="{2BC6E7B5-D61A-47B0-B5E5-922FE460B09F}"/>
              </a:ext>
            </a:extLst>
          </p:cNvPr>
          <p:cNvSpPr txBox="1"/>
          <p:nvPr/>
        </p:nvSpPr>
        <p:spPr>
          <a:xfrm>
            <a:off x="6084168" y="2921223"/>
            <a:ext cx="1368152" cy="307777"/>
          </a:xfrm>
          <a:prstGeom prst="rect">
            <a:avLst/>
          </a:prstGeom>
          <a:noFill/>
        </p:spPr>
        <p:txBody>
          <a:bodyPr wrap="square" rtlCol="0">
            <a:spAutoFit/>
          </a:bodyPr>
          <a:lstStyle/>
          <a:p>
            <a:r>
              <a:rPr lang="ja-JP" altLang="en-US" sz="1400" dirty="0">
                <a:ea typeface="MS Mincho" panose="02020609040205080304" pitchFamily="49" charset="-128"/>
              </a:rPr>
              <a:t>好きな本</a:t>
            </a:r>
            <a:endParaRPr lang="vi-VN" sz="1400" dirty="0">
              <a:ea typeface="MS Mincho" panose="02020609040205080304" pitchFamily="49" charset="-128"/>
            </a:endParaRPr>
          </a:p>
        </p:txBody>
      </p:sp>
      <p:pic>
        <p:nvPicPr>
          <p:cNvPr id="4" name="Picture 3" descr="A screenshot of a social media post&#10;&#10;Description automatically generated">
            <a:extLst>
              <a:ext uri="{FF2B5EF4-FFF2-40B4-BE49-F238E27FC236}">
                <a16:creationId xmlns:a16="http://schemas.microsoft.com/office/drawing/2014/main" id="{1C198689-93A4-4D72-A164-7ECFC740D0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328" y="1008087"/>
            <a:ext cx="3240360" cy="1873014"/>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17090CAC-CF3F-4401-A89A-638943043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5" y="1048894"/>
            <a:ext cx="3312367" cy="1832208"/>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4369F813-CDA5-41C4-99AB-08B946EB20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5" y="3227846"/>
            <a:ext cx="3312367" cy="1668882"/>
          </a:xfrm>
          <a:prstGeom prst="rect">
            <a:avLst/>
          </a:prstGeom>
        </p:spPr>
      </p:pic>
      <p:sp>
        <p:nvSpPr>
          <p:cNvPr id="11" name="Rectangle 10">
            <a:extLst>
              <a:ext uri="{FF2B5EF4-FFF2-40B4-BE49-F238E27FC236}">
                <a16:creationId xmlns:a16="http://schemas.microsoft.com/office/drawing/2014/main" id="{1537B5FA-FFE0-41B4-9F4C-62FFF7387EC2}"/>
              </a:ext>
            </a:extLst>
          </p:cNvPr>
          <p:cNvSpPr/>
          <p:nvPr/>
        </p:nvSpPr>
        <p:spPr>
          <a:xfrm>
            <a:off x="901328" y="619271"/>
            <a:ext cx="3513832" cy="338554"/>
          </a:xfrm>
          <a:prstGeom prst="rect">
            <a:avLst/>
          </a:prstGeom>
        </p:spPr>
        <p:txBody>
          <a:bodyPr wrap="square">
            <a:spAutoFit/>
          </a:bodyPr>
          <a:lstStyle/>
          <a:p>
            <a:r>
              <a:rPr lang="ja-JP" altLang="en-US" sz="1600" dirty="0">
                <a:latin typeface="MS Mincho" panose="02020609040205080304" pitchFamily="49" charset="-128"/>
                <a:ea typeface="MS Mincho" panose="02020609040205080304" pitchFamily="49" charset="-128"/>
              </a:rPr>
              <a:t>エントリーチケットを作成する</a:t>
            </a:r>
            <a:endParaRPr lang="vi-VN" sz="1600" dirty="0"/>
          </a:p>
        </p:txBody>
      </p:sp>
      <p:sp>
        <p:nvSpPr>
          <p:cNvPr id="12" name="Rectangle 11">
            <a:extLst>
              <a:ext uri="{FF2B5EF4-FFF2-40B4-BE49-F238E27FC236}">
                <a16:creationId xmlns:a16="http://schemas.microsoft.com/office/drawing/2014/main" id="{4043572D-84CD-4276-B5DA-C3FA1A397E1E}"/>
              </a:ext>
            </a:extLst>
          </p:cNvPr>
          <p:cNvSpPr/>
          <p:nvPr/>
        </p:nvSpPr>
        <p:spPr>
          <a:xfrm>
            <a:off x="4788025" y="596619"/>
            <a:ext cx="3816423" cy="338554"/>
          </a:xfrm>
          <a:prstGeom prst="rect">
            <a:avLst/>
          </a:prstGeom>
        </p:spPr>
        <p:txBody>
          <a:bodyPr wrap="square">
            <a:spAutoFit/>
          </a:bodyPr>
          <a:lstStyle/>
          <a:p>
            <a:r>
              <a:rPr lang="ja-JP" altLang="en-US" sz="1600" dirty="0">
                <a:latin typeface="MS Mincho" panose="02020609040205080304" pitchFamily="49" charset="-128"/>
                <a:ea typeface="MS Mincho" panose="02020609040205080304" pitchFamily="49" charset="-128"/>
              </a:rPr>
              <a:t>アウトトリーチケットを作成する</a:t>
            </a:r>
            <a:endParaRPr lang="vi-VN" sz="1600" dirty="0"/>
          </a:p>
        </p:txBody>
      </p:sp>
      <p:pic>
        <p:nvPicPr>
          <p:cNvPr id="15" name="Picture 14" descr="A screenshot of a map&#10;&#10;Description automatically generated">
            <a:extLst>
              <a:ext uri="{FF2B5EF4-FFF2-40B4-BE49-F238E27FC236}">
                <a16:creationId xmlns:a16="http://schemas.microsoft.com/office/drawing/2014/main" id="{F0F0ED0E-9D6A-4511-AB22-10F344EB77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594" y="3227846"/>
            <a:ext cx="3240360" cy="1668882"/>
          </a:xfrm>
          <a:prstGeom prst="rect">
            <a:avLst/>
          </a:prstGeom>
        </p:spPr>
      </p:pic>
      <p:sp>
        <p:nvSpPr>
          <p:cNvPr id="24" name="TextBox 23">
            <a:extLst>
              <a:ext uri="{FF2B5EF4-FFF2-40B4-BE49-F238E27FC236}">
                <a16:creationId xmlns:a16="http://schemas.microsoft.com/office/drawing/2014/main" id="{B6A3D8EA-6FBA-4783-9C0F-EE473E89D786}"/>
              </a:ext>
            </a:extLst>
          </p:cNvPr>
          <p:cNvSpPr txBox="1"/>
          <p:nvPr/>
        </p:nvSpPr>
        <p:spPr>
          <a:xfrm>
            <a:off x="2192966" y="2931363"/>
            <a:ext cx="653616" cy="307777"/>
          </a:xfrm>
          <a:prstGeom prst="rect">
            <a:avLst/>
          </a:prstGeom>
          <a:noFill/>
        </p:spPr>
        <p:txBody>
          <a:bodyPr wrap="square" rtlCol="0">
            <a:spAutoFit/>
          </a:bodyPr>
          <a:lstStyle/>
          <a:p>
            <a:r>
              <a:rPr lang="ja-JP" altLang="en-US" sz="1400" dirty="0">
                <a:ea typeface="MS Mincho" panose="02020609040205080304" pitchFamily="49" charset="-128"/>
              </a:rPr>
              <a:t>状況</a:t>
            </a:r>
            <a:endParaRPr lang="vi-VN" sz="1400" dirty="0">
              <a:ea typeface="MS Mincho" panose="02020609040205080304" pitchFamily="49" charset="-128"/>
            </a:endParaRPr>
          </a:p>
        </p:txBody>
      </p:sp>
    </p:spTree>
    <p:extLst>
      <p:ext uri="{BB962C8B-B14F-4D97-AF65-F5344CB8AC3E}">
        <p14:creationId xmlns:p14="http://schemas.microsoft.com/office/powerpoint/2010/main" val="60623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1" y="181680"/>
            <a:ext cx="9144000" cy="576064"/>
          </a:xfrm>
        </p:spPr>
        <p:txBody>
          <a:bodyPr/>
          <a:lstStyle/>
          <a:p>
            <a:r>
              <a:rPr lang="ja-JP" altLang="en-US" dirty="0"/>
              <a:t>結果</a:t>
            </a:r>
            <a:endParaRPr lang="ko-KR" altLang="en-US" dirty="0"/>
          </a:p>
        </p:txBody>
      </p:sp>
      <p:sp>
        <p:nvSpPr>
          <p:cNvPr id="14" name="Round Same Side Corner Rectangle 6"/>
          <p:cNvSpPr>
            <a:spLocks noChangeAspect="1"/>
          </p:cNvSpPr>
          <p:nvPr/>
        </p:nvSpPr>
        <p:spPr>
          <a:xfrm rot="2700000">
            <a:off x="5729712"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14"/>
          <p:cNvSpPr/>
          <p:nvPr/>
        </p:nvSpPr>
        <p:spPr>
          <a:xfrm flipH="1">
            <a:off x="611560" y="1541049"/>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Oval 15"/>
          <p:cNvSpPr/>
          <p:nvPr/>
        </p:nvSpPr>
        <p:spPr>
          <a:xfrm flipH="1">
            <a:off x="633611" y="249974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6"/>
          <p:cNvSpPr/>
          <p:nvPr/>
        </p:nvSpPr>
        <p:spPr>
          <a:xfrm rot="18900000" flipH="1">
            <a:off x="835423" y="2610837"/>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15"/>
          <p:cNvSpPr/>
          <p:nvPr/>
        </p:nvSpPr>
        <p:spPr>
          <a:xfrm rot="5400000" flipH="1">
            <a:off x="780270" y="1673081"/>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TextBox 3">
            <a:extLst>
              <a:ext uri="{FF2B5EF4-FFF2-40B4-BE49-F238E27FC236}">
                <a16:creationId xmlns:a16="http://schemas.microsoft.com/office/drawing/2014/main" id="{CE181EC7-6684-4564-9308-274312F9F542}"/>
              </a:ext>
            </a:extLst>
          </p:cNvPr>
          <p:cNvSpPr txBox="1"/>
          <p:nvPr/>
        </p:nvSpPr>
        <p:spPr>
          <a:xfrm>
            <a:off x="1687699" y="1629257"/>
            <a:ext cx="7056784" cy="646331"/>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実際のプロジェクトに</a:t>
            </a: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の知識を適用しました。</a:t>
            </a:r>
          </a:p>
          <a:p>
            <a:r>
              <a:rPr lang="ja-JP" altLang="en-US" dirty="0">
                <a:latin typeface="MS Mincho" panose="02020609040205080304" pitchFamily="49" charset="-128"/>
                <a:ea typeface="MS Mincho" panose="02020609040205080304" pitchFamily="49" charset="-128"/>
              </a:rPr>
              <a:t>データベースと</a:t>
            </a:r>
            <a:r>
              <a:rPr lang="en-US" altLang="ja-JP" dirty="0">
                <a:latin typeface="MS Mincho" panose="02020609040205080304" pitchFamily="49" charset="-128"/>
                <a:ea typeface="MS Mincho" panose="02020609040205080304" pitchFamily="49" charset="-128"/>
              </a:rPr>
              <a:t>OOP</a:t>
            </a:r>
            <a:r>
              <a:rPr lang="ja-JP" altLang="en-US" dirty="0">
                <a:latin typeface="MS Mincho" panose="02020609040205080304" pitchFamily="49" charset="-128"/>
                <a:ea typeface="MS Mincho" panose="02020609040205080304" pitchFamily="49" charset="-128"/>
              </a:rPr>
              <a:t>プログラミングに関する知識を向上させます。</a:t>
            </a:r>
            <a:endParaRPr lang="vi-VN" dirty="0">
              <a:ea typeface="MS Mincho" panose="02020609040205080304" pitchFamily="49" charset="-128"/>
            </a:endParaRPr>
          </a:p>
        </p:txBody>
      </p:sp>
      <p:sp>
        <p:nvSpPr>
          <p:cNvPr id="5" name="TextBox 4">
            <a:extLst>
              <a:ext uri="{FF2B5EF4-FFF2-40B4-BE49-F238E27FC236}">
                <a16:creationId xmlns:a16="http://schemas.microsoft.com/office/drawing/2014/main" id="{1692348E-06EB-491C-BCE6-0A436AFEAA93}"/>
              </a:ext>
            </a:extLst>
          </p:cNvPr>
          <p:cNvSpPr txBox="1"/>
          <p:nvPr/>
        </p:nvSpPr>
        <p:spPr>
          <a:xfrm>
            <a:off x="1687699" y="2466577"/>
            <a:ext cx="5760640" cy="923330"/>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チームワークのスキルを学びました。 </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例えば：問題解決、時間管理、アイデアを聞くことなど。。。</a:t>
            </a:r>
            <a:endParaRPr lang="vi-VN" dirty="0">
              <a:ea typeface="MS Mincho" panose="02020609040205080304" pitchFamily="49" charset="-128"/>
            </a:endParaRPr>
          </a:p>
        </p:txBody>
      </p:sp>
      <p:sp>
        <p:nvSpPr>
          <p:cNvPr id="49" name="TextBox 48">
            <a:extLst>
              <a:ext uri="{FF2B5EF4-FFF2-40B4-BE49-F238E27FC236}">
                <a16:creationId xmlns:a16="http://schemas.microsoft.com/office/drawing/2014/main" id="{E7C98059-AC57-4248-98A2-5FA09A5414F6}"/>
              </a:ext>
            </a:extLst>
          </p:cNvPr>
          <p:cNvSpPr txBox="1"/>
          <p:nvPr/>
        </p:nvSpPr>
        <p:spPr>
          <a:xfrm>
            <a:off x="539552" y="977896"/>
            <a:ext cx="5894589" cy="461665"/>
          </a:xfrm>
          <a:prstGeom prst="rect">
            <a:avLst/>
          </a:prstGeom>
          <a:noFill/>
        </p:spPr>
        <p:txBody>
          <a:bodyPr wrap="square" rtlCol="0">
            <a:spAutoFit/>
          </a:bodyPr>
          <a:lstStyle/>
          <a:p>
            <a:r>
              <a:rPr lang="ja-JP" altLang="en-US" sz="2400" b="1" dirty="0">
                <a:latin typeface="MS Mincho" panose="02020609040205080304" pitchFamily="49" charset="-128"/>
                <a:ea typeface="MS Mincho" panose="02020609040205080304" pitchFamily="49" charset="-128"/>
              </a:rPr>
              <a:t>１．達成した結果</a:t>
            </a:r>
            <a:endParaRPr lang="vi-VN" sz="2400" b="1" dirty="0">
              <a:ea typeface="MS Mincho" panose="02020609040205080304" pitchFamily="49" charset="-128"/>
            </a:endParaRPr>
          </a:p>
        </p:txBody>
      </p:sp>
    </p:spTree>
    <p:extLst>
      <p:ext uri="{BB962C8B-B14F-4D97-AF65-F5344CB8AC3E}">
        <p14:creationId xmlns:p14="http://schemas.microsoft.com/office/powerpoint/2010/main" val="227677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F2F91-EFF8-454C-9912-1CBEBABC9182}"/>
              </a:ext>
            </a:extLst>
          </p:cNvPr>
          <p:cNvSpPr>
            <a:spLocks noGrp="1"/>
          </p:cNvSpPr>
          <p:nvPr>
            <p:ph type="body" sz="quarter" idx="10"/>
          </p:nvPr>
        </p:nvSpPr>
        <p:spPr>
          <a:xfrm>
            <a:off x="0" y="195486"/>
            <a:ext cx="9144000" cy="576064"/>
          </a:xfrm>
        </p:spPr>
        <p:txBody>
          <a:bodyPr/>
          <a:lstStyle/>
          <a:p>
            <a:r>
              <a:rPr lang="ja-JP" altLang="en-US" dirty="0"/>
              <a:t>結果</a:t>
            </a:r>
            <a:endParaRPr lang="vi-VN" dirty="0"/>
          </a:p>
        </p:txBody>
      </p:sp>
      <p:sp>
        <p:nvSpPr>
          <p:cNvPr id="4" name="TextBox 3">
            <a:extLst>
              <a:ext uri="{FF2B5EF4-FFF2-40B4-BE49-F238E27FC236}">
                <a16:creationId xmlns:a16="http://schemas.microsoft.com/office/drawing/2014/main" id="{9FE2016A-2EE9-4648-942A-CF500CE0E24E}"/>
              </a:ext>
            </a:extLst>
          </p:cNvPr>
          <p:cNvSpPr txBox="1"/>
          <p:nvPr/>
        </p:nvSpPr>
        <p:spPr>
          <a:xfrm>
            <a:off x="539552" y="771550"/>
            <a:ext cx="7488832" cy="461665"/>
          </a:xfrm>
          <a:prstGeom prst="rect">
            <a:avLst/>
          </a:prstGeom>
          <a:noFill/>
        </p:spPr>
        <p:txBody>
          <a:bodyPr wrap="square" rtlCol="0">
            <a:spAutoFit/>
          </a:bodyPr>
          <a:lstStyle/>
          <a:p>
            <a:r>
              <a:rPr lang="ja-JP" altLang="en-US" sz="2400" dirty="0">
                <a:latin typeface="MS Mincho" panose="02020609040205080304" pitchFamily="49" charset="-128"/>
                <a:ea typeface="MS Mincho" panose="02020609040205080304" pitchFamily="49" charset="-128"/>
              </a:rPr>
              <a:t>２．開発方向</a:t>
            </a:r>
            <a:endParaRPr lang="vi-VN" sz="2400" dirty="0">
              <a:ea typeface="MS Mincho" panose="02020609040205080304" pitchFamily="49" charset="-128"/>
            </a:endParaRPr>
          </a:p>
        </p:txBody>
      </p:sp>
      <p:sp>
        <p:nvSpPr>
          <p:cNvPr id="7" name="TextBox 6">
            <a:extLst>
              <a:ext uri="{FF2B5EF4-FFF2-40B4-BE49-F238E27FC236}">
                <a16:creationId xmlns:a16="http://schemas.microsoft.com/office/drawing/2014/main" id="{1FFCC4AE-E290-471B-97BB-649B264F7FAB}"/>
              </a:ext>
            </a:extLst>
          </p:cNvPr>
          <p:cNvSpPr txBox="1"/>
          <p:nvPr/>
        </p:nvSpPr>
        <p:spPr>
          <a:xfrm>
            <a:off x="1511660" y="1542790"/>
            <a:ext cx="6120680" cy="646331"/>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完全なユーザーフレンドリーなインターフェースとみんなのために使いやすいです。</a:t>
            </a:r>
            <a:endParaRPr lang="vi-VN" dirty="0">
              <a:ea typeface="MS Mincho" panose="02020609040205080304" pitchFamily="49" charset="-128"/>
            </a:endParaRPr>
          </a:p>
        </p:txBody>
      </p:sp>
      <p:sp>
        <p:nvSpPr>
          <p:cNvPr id="9" name="Round Same Side Corner Rectangle 6">
            <a:extLst>
              <a:ext uri="{FF2B5EF4-FFF2-40B4-BE49-F238E27FC236}">
                <a16:creationId xmlns:a16="http://schemas.microsoft.com/office/drawing/2014/main" id="{AE5DB585-1E60-46DE-B2F1-DB8433446456}"/>
              </a:ext>
            </a:extLst>
          </p:cNvPr>
          <p:cNvSpPr>
            <a:spLocks noChangeAspect="1"/>
          </p:cNvSpPr>
          <p:nvPr/>
        </p:nvSpPr>
        <p:spPr>
          <a:xfrm rot="18900000" flipH="1">
            <a:off x="813058" y="1589891"/>
            <a:ext cx="115446"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E63456AE-61DC-4FCE-9FB5-8AE09E101C14}"/>
              </a:ext>
            </a:extLst>
          </p:cNvPr>
          <p:cNvSpPr/>
          <p:nvPr/>
        </p:nvSpPr>
        <p:spPr>
          <a:xfrm flipH="1">
            <a:off x="611560" y="1541049"/>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ound Same Side Corner Rectangle 6">
            <a:extLst>
              <a:ext uri="{FF2B5EF4-FFF2-40B4-BE49-F238E27FC236}">
                <a16:creationId xmlns:a16="http://schemas.microsoft.com/office/drawing/2014/main" id="{D7505138-4326-4B2E-A1A3-A764D048A43C}"/>
              </a:ext>
            </a:extLst>
          </p:cNvPr>
          <p:cNvSpPr>
            <a:spLocks noChangeAspect="1"/>
          </p:cNvSpPr>
          <p:nvPr/>
        </p:nvSpPr>
        <p:spPr>
          <a:xfrm rot="18900000" flipH="1">
            <a:off x="911469" y="1645698"/>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Oval 11">
            <a:extLst>
              <a:ext uri="{FF2B5EF4-FFF2-40B4-BE49-F238E27FC236}">
                <a16:creationId xmlns:a16="http://schemas.microsoft.com/office/drawing/2014/main" id="{F5C83F4F-C767-4947-BA0A-CFC69FE80165}"/>
              </a:ext>
            </a:extLst>
          </p:cNvPr>
          <p:cNvSpPr/>
          <p:nvPr/>
        </p:nvSpPr>
        <p:spPr>
          <a:xfrm flipH="1">
            <a:off x="642155" y="27877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Oval 21">
            <a:extLst>
              <a:ext uri="{FF2B5EF4-FFF2-40B4-BE49-F238E27FC236}">
                <a16:creationId xmlns:a16="http://schemas.microsoft.com/office/drawing/2014/main" id="{671CD9AC-A38E-4635-9E17-E5260EBE1B60}"/>
              </a:ext>
            </a:extLst>
          </p:cNvPr>
          <p:cNvSpPr>
            <a:spLocks noChangeAspect="1"/>
          </p:cNvSpPr>
          <p:nvPr/>
        </p:nvSpPr>
        <p:spPr>
          <a:xfrm>
            <a:off x="772366" y="2907453"/>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a:extLst>
              <a:ext uri="{FF2B5EF4-FFF2-40B4-BE49-F238E27FC236}">
                <a16:creationId xmlns:a16="http://schemas.microsoft.com/office/drawing/2014/main" id="{B8B291BE-EB0F-40D9-9196-460BCD68E3CF}"/>
              </a:ext>
            </a:extLst>
          </p:cNvPr>
          <p:cNvSpPr txBox="1"/>
          <p:nvPr/>
        </p:nvSpPr>
        <p:spPr>
          <a:xfrm>
            <a:off x="1484051" y="2787774"/>
            <a:ext cx="6175898" cy="923330"/>
          </a:xfrm>
          <a:prstGeom prst="rect">
            <a:avLst/>
          </a:prstGeom>
          <a:noFill/>
        </p:spPr>
        <p:txBody>
          <a:bodyPr wrap="square" rtlCol="0">
            <a:spAutoFit/>
          </a:bodyPr>
          <a:lstStyle/>
          <a:p>
            <a:r>
              <a:rPr lang="ja-JP" altLang="en-US" dirty="0">
                <a:latin typeface="MS Mincho" panose="02020609040205080304" pitchFamily="49" charset="-128"/>
                <a:ea typeface="MS Mincho" panose="02020609040205080304" pitchFamily="49" charset="-128"/>
              </a:rPr>
              <a:t>クエリを最適化し、データベースでよりスマートに処理し、プログラム内のコードを標準化して簡単にアップグレードおよび編集できます。</a:t>
            </a:r>
            <a:endParaRPr lang="vi-VN" dirty="0">
              <a:ea typeface="MS Mincho" panose="02020609040205080304" pitchFamily="49" charset="-128"/>
            </a:endParaRPr>
          </a:p>
        </p:txBody>
      </p:sp>
    </p:spTree>
    <p:extLst>
      <p:ext uri="{BB962C8B-B14F-4D97-AF65-F5344CB8AC3E}">
        <p14:creationId xmlns:p14="http://schemas.microsoft.com/office/powerpoint/2010/main" val="2114908013"/>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631</Words>
  <Application>Microsoft Office PowerPoint</Application>
  <PresentationFormat>On-screen Show (16:9)</PresentationFormat>
  <Paragraphs>71</Paragraphs>
  <Slides>10</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MS Mincho</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dell</cp:lastModifiedBy>
  <cp:revision>96</cp:revision>
  <dcterms:created xsi:type="dcterms:W3CDTF">2016-12-05T23:26:54Z</dcterms:created>
  <dcterms:modified xsi:type="dcterms:W3CDTF">2019-05-17T12:03:59Z</dcterms:modified>
</cp:coreProperties>
</file>