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5143500" type="screen16x9"/>
  <p:notesSz cx="6858000" cy="9144000"/>
  <p:embeddedFontLst>
    <p:embeddedFont>
      <p:font typeface="Antonio" panose="020B0604020202020204" charset="0"/>
      <p:regular r:id="rId76"/>
      <p:bold r:id="rId77"/>
    </p:embeddedFont>
    <p:embeddedFont>
      <p:font typeface="Antonio Medium" panose="020B0604020202020204" charset="0"/>
      <p:regular r:id="rId78"/>
      <p:bold r:id="rId79"/>
    </p:embeddedFont>
    <p:embeddedFont>
      <p:font typeface="Bebas Neue" panose="020B0606020202050201" pitchFamily="34" charset="0"/>
      <p:regular r:id="rId80"/>
    </p:embeddedFont>
    <p:embeddedFont>
      <p:font typeface="Calibri" panose="020F0502020204030204" pitchFamily="34" charset="0"/>
      <p:regular r:id="rId81"/>
      <p:bold r:id="rId82"/>
      <p:italic r:id="rId83"/>
      <p:boldItalic r:id="rId84"/>
    </p:embeddedFont>
    <p:embeddedFont>
      <p:font typeface="Lora" pitchFamily="2" charset="0"/>
      <p:regular r:id="rId85"/>
      <p:bold r:id="rId86"/>
      <p:italic r:id="rId87"/>
      <p:boldItalic r:id="rId88"/>
    </p:embeddedFont>
    <p:embeddedFont>
      <p:font typeface="Lora SemiBold" panose="020B0604020202020204" charset="0"/>
      <p:regular r:id="rId89"/>
      <p:bold r:id="rId90"/>
      <p:italic r:id="rId91"/>
      <p:boldItalic r:id="rId92"/>
    </p:embeddedFont>
    <p:embeddedFont>
      <p:font typeface="Space Mono" panose="020B0604020202020204" charset="0"/>
      <p:regular r:id="rId93"/>
      <p:bold r:id="rId94"/>
      <p:italic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8FE65F-7EBA-4B58-8D67-A5FDAF5283DA}">
  <a:tblStyle styleId="{818FE65F-7EBA-4B58-8D67-A5FDAF5283D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3464FB-25EA-48D5-A33F-C4A23D68318A}"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4.fntdata"/><Relationship Id="rId5" Type="http://schemas.openxmlformats.org/officeDocument/2006/relationships/slide" Target="slides/slide4.xml"/><Relationship Id="rId90" Type="http://schemas.openxmlformats.org/officeDocument/2006/relationships/font" Target="fonts/font15.fntdata"/><Relationship Id="rId95" Type="http://schemas.openxmlformats.org/officeDocument/2006/relationships/font" Target="fonts/font20.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5.fntdata"/><Relationship Id="rId85"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font" Target="fonts/font16.fntdata"/><Relationship Id="rId96"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font" Target="fonts/font19.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2.fntdata"/><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8.fntdata"/><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9e2a27d61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9e2a27d6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9e2a27d612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9e2a27d612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9e2a27d612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9e2a27d612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9e2a27d612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9e2a27d612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9e2a27d612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9e2a27d61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19e2a27d612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19e2a27d612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4ced97b398_2_1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4ced97b398_2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4ced97b398_2_10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14ced97b398_2_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14ced97b398_2_1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14ced97b398_2_1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7693586236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7693586236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99ffa7a8e1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199ffa7a8e1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739a8fccaa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739a8fcca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199ffa7a8e1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199ffa7a8e1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99ffa7a8e1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99ffa7a8e1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4ced97b398_2_1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4ced97b398_2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4ced97b398_2_1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4ced97b398_2_1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9e2a27d612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9e2a27d61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9e2a27d612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9e2a27d612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19e2a27d612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19e2a27d61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19e2a27d612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19e2a27d612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9e2a27d612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9e2a27d612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19e2a27d612_0_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19e2a27d612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739a8fccaa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739a8fcca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9e2a27d612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9e2a27d612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9e2a27d612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9e2a27d612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19e2a27d612_0_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19e2a27d612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9e2a27d612_0_6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9e2a27d612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19e2a27d612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19e2a27d612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19e2a27d612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19e2a27d612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19e2a27d612_0_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19e2a27d612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99ffa7a8e1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99ffa7a8e1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199ffa7a8e1_6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199ffa7a8e1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199ffa7a8e1_6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199ffa7a8e1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739a8fccaa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739a8fccaa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199ffa7a8e1_6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199ffa7a8e1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199ffa7a8e1_6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199ffa7a8e1_6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99ffa7a8e1_6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99ffa7a8e1_6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99ffa7a8e1_6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99ffa7a8e1_6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199ffa7a8e1_6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199ffa7a8e1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199ffa7a8e1_6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199ffa7a8e1_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199ffa7a8e1_6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199ffa7a8e1_6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199ffa7a8e1_6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199ffa7a8e1_6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199ffa7a8e1_6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199ffa7a8e1_6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199ffa7a8e1_6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199ffa7a8e1_6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739a8fccaa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739a8fccaa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99ffa7a8e1_6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99ffa7a8e1_6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199ffa7a8e1_6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199ffa7a8e1_6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99ffa7a8e1_6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199ffa7a8e1_6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199ffa7a8e1_6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199ffa7a8e1_6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199ffa7a8e1_6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199ffa7a8e1_6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199ffa7a8e1_6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199ffa7a8e1_6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199ffa7a8e1_6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199ffa7a8e1_6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199ffa7a8e1_6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199ffa7a8e1_6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199ffa7a8e1_6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199ffa7a8e1_6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199ffa7a8e1_6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199ffa7a8e1_6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9e2a27d612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9e2a27d612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199ffa7a8e1_6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199ffa7a8e1_6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g199ffa7a8e1_6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8" name="Google Shape;1308;g199ffa7a8e1_6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199ffa7a8e1_6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199ffa7a8e1_6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199ffa7a8e1_6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199ffa7a8e1_6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199ffa7a8e1_6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199ffa7a8e1_6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199ffa7a8e1_6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199ffa7a8e1_6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199ffa7a8e1_6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199ffa7a8e1_6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199ffa7a8e1_6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199ffa7a8e1_6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19e2a27d612_0_7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19e2a27d612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Câu lệnh include (hoặc require ) lấy tất cả văn bản / mã / thẻ trong file được chỉ định và sao chép nó vào file đã sử dụng câu lệnh include.</a:t>
            </a:r>
            <a:endParaRPr/>
          </a:p>
          <a:p>
            <a:pPr marL="0" lvl="0" indent="0" algn="l" rtl="0">
              <a:spcBef>
                <a:spcPts val="0"/>
              </a:spcBef>
              <a:spcAft>
                <a:spcPts val="0"/>
              </a:spcAft>
              <a:buNone/>
            </a:pPr>
            <a:endParaRPr/>
          </a:p>
          <a:p>
            <a:pPr marL="0" lvl="0" indent="0" algn="l" rtl="0">
              <a:spcBef>
                <a:spcPts val="0"/>
              </a:spcBef>
              <a:spcAft>
                <a:spcPts val="0"/>
              </a:spcAft>
              <a:buNone/>
            </a:pPr>
            <a:r>
              <a:rPr lang="en"/>
              <a:t>Phương thức GET là phương thức gửi dữ liệu thông qua đường dẫn URL nằm trên thanh địa chỉ của trình duyệt, Server sẽ nhận đường dẫn đó và xử lí,phân tích trả về kết quả cho người dùng, tất cả những thông tin sau dấu hỏi là phần dữ liệu mà Client gửi lên.</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19e2a27d612_0_7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19e2a27d612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9e2a27d612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9e2a27d612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19e2a27d612_0_8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19e2a27d612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19e2a27d612_0_8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19e2a27d612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19e2a27d612_0_8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19e2a27d612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0"/>
        <p:cNvGrpSpPr/>
        <p:nvPr/>
      </p:nvGrpSpPr>
      <p:grpSpPr>
        <a:xfrm>
          <a:off x="0" y="0"/>
          <a:ext cx="0" cy="0"/>
          <a:chOff x="0" y="0"/>
          <a:chExt cx="0" cy="0"/>
        </a:xfrm>
      </p:grpSpPr>
      <p:sp>
        <p:nvSpPr>
          <p:cNvPr id="1451" name="Google Shape;1451;g14ced97b398_2_1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2" name="Google Shape;1452;g14ced97b398_2_1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4ced97b398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4ced97b398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4ced97b398_2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4ced97b398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52225" y="1658932"/>
            <a:ext cx="4371300" cy="1701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252225" y="3360280"/>
            <a:ext cx="2646600" cy="59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386750" y="0"/>
            <a:ext cx="2757300" cy="27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13;p2"/>
          <p:cNvCxnSpPr/>
          <p:nvPr/>
        </p:nvCxnSpPr>
        <p:spPr>
          <a:xfrm rot="10800000" flipH="1">
            <a:off x="7885900" y="4639800"/>
            <a:ext cx="1260000" cy="503700"/>
          </a:xfrm>
          <a:prstGeom prst="bentConnector3">
            <a:avLst>
              <a:gd name="adj1" fmla="val 22"/>
            </a:avLst>
          </a:prstGeom>
          <a:noFill/>
          <a:ln w="19050" cap="flat" cmpd="sng">
            <a:solidFill>
              <a:schemeClr val="dk1"/>
            </a:solidFill>
            <a:prstDash val="lgDash"/>
            <a:round/>
            <a:headEnd type="none" w="med" len="med"/>
            <a:tailEnd type="none" w="med" len="med"/>
          </a:ln>
        </p:spPr>
      </p:cxnSp>
      <p:grpSp>
        <p:nvGrpSpPr>
          <p:cNvPr id="14" name="Google Shape;14;p2"/>
          <p:cNvGrpSpPr/>
          <p:nvPr/>
        </p:nvGrpSpPr>
        <p:grpSpPr>
          <a:xfrm>
            <a:off x="493528" y="313432"/>
            <a:ext cx="443148" cy="443148"/>
            <a:chOff x="2787725" y="238125"/>
            <a:chExt cx="513200" cy="513200"/>
          </a:xfrm>
        </p:grpSpPr>
        <p:sp>
          <p:nvSpPr>
            <p:cNvPr id="15" name="Google Shape;15;p2"/>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126975" y="451965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sp>
        <p:nvSpPr>
          <p:cNvPr id="142" name="Google Shape;142;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Font typeface="Antonio"/>
              <a:buNone/>
              <a:defRPr sz="9600">
                <a:highlight>
                  <a:schemeClr val="accent3"/>
                </a:highlight>
                <a:latin typeface="Antonio"/>
                <a:ea typeface="Antonio"/>
                <a:cs typeface="Antonio"/>
                <a:sym typeface="Antonio"/>
              </a:defRPr>
            </a:lvl1pPr>
            <a:lvl2pPr lvl="1" algn="ctr">
              <a:spcBef>
                <a:spcPts val="0"/>
              </a:spcBef>
              <a:spcAft>
                <a:spcPts val="0"/>
              </a:spcAft>
              <a:buSzPts val="9600"/>
              <a:buFont typeface="Antonio"/>
              <a:buNone/>
              <a:defRPr sz="9600">
                <a:highlight>
                  <a:schemeClr val="accent3"/>
                </a:highlight>
                <a:latin typeface="Antonio"/>
                <a:ea typeface="Antonio"/>
                <a:cs typeface="Antonio"/>
                <a:sym typeface="Antonio"/>
              </a:defRPr>
            </a:lvl2pPr>
            <a:lvl3pPr lvl="2" algn="ctr">
              <a:spcBef>
                <a:spcPts val="0"/>
              </a:spcBef>
              <a:spcAft>
                <a:spcPts val="0"/>
              </a:spcAft>
              <a:buSzPts val="9600"/>
              <a:buFont typeface="Antonio"/>
              <a:buNone/>
              <a:defRPr sz="9600">
                <a:highlight>
                  <a:schemeClr val="accent3"/>
                </a:highlight>
                <a:latin typeface="Antonio"/>
                <a:ea typeface="Antonio"/>
                <a:cs typeface="Antonio"/>
                <a:sym typeface="Antonio"/>
              </a:defRPr>
            </a:lvl3pPr>
            <a:lvl4pPr lvl="3" algn="ctr">
              <a:spcBef>
                <a:spcPts val="0"/>
              </a:spcBef>
              <a:spcAft>
                <a:spcPts val="0"/>
              </a:spcAft>
              <a:buSzPts val="9600"/>
              <a:buFont typeface="Antonio"/>
              <a:buNone/>
              <a:defRPr sz="9600">
                <a:highlight>
                  <a:schemeClr val="accent3"/>
                </a:highlight>
                <a:latin typeface="Antonio"/>
                <a:ea typeface="Antonio"/>
                <a:cs typeface="Antonio"/>
                <a:sym typeface="Antonio"/>
              </a:defRPr>
            </a:lvl4pPr>
            <a:lvl5pPr lvl="4" algn="ctr">
              <a:spcBef>
                <a:spcPts val="0"/>
              </a:spcBef>
              <a:spcAft>
                <a:spcPts val="0"/>
              </a:spcAft>
              <a:buSzPts val="9600"/>
              <a:buFont typeface="Antonio"/>
              <a:buNone/>
              <a:defRPr sz="9600">
                <a:highlight>
                  <a:schemeClr val="accent3"/>
                </a:highlight>
                <a:latin typeface="Antonio"/>
                <a:ea typeface="Antonio"/>
                <a:cs typeface="Antonio"/>
                <a:sym typeface="Antonio"/>
              </a:defRPr>
            </a:lvl5pPr>
            <a:lvl6pPr lvl="5" algn="ctr">
              <a:spcBef>
                <a:spcPts val="0"/>
              </a:spcBef>
              <a:spcAft>
                <a:spcPts val="0"/>
              </a:spcAft>
              <a:buSzPts val="9600"/>
              <a:buFont typeface="Antonio"/>
              <a:buNone/>
              <a:defRPr sz="9600">
                <a:highlight>
                  <a:schemeClr val="accent3"/>
                </a:highlight>
                <a:latin typeface="Antonio"/>
                <a:ea typeface="Antonio"/>
                <a:cs typeface="Antonio"/>
                <a:sym typeface="Antonio"/>
              </a:defRPr>
            </a:lvl6pPr>
            <a:lvl7pPr lvl="6" algn="ctr">
              <a:spcBef>
                <a:spcPts val="0"/>
              </a:spcBef>
              <a:spcAft>
                <a:spcPts val="0"/>
              </a:spcAft>
              <a:buSzPts val="9600"/>
              <a:buFont typeface="Antonio"/>
              <a:buNone/>
              <a:defRPr sz="9600">
                <a:highlight>
                  <a:schemeClr val="accent3"/>
                </a:highlight>
                <a:latin typeface="Antonio"/>
                <a:ea typeface="Antonio"/>
                <a:cs typeface="Antonio"/>
                <a:sym typeface="Antonio"/>
              </a:defRPr>
            </a:lvl7pPr>
            <a:lvl8pPr lvl="7" algn="ctr">
              <a:spcBef>
                <a:spcPts val="0"/>
              </a:spcBef>
              <a:spcAft>
                <a:spcPts val="0"/>
              </a:spcAft>
              <a:buSzPts val="9600"/>
              <a:buFont typeface="Antonio"/>
              <a:buNone/>
              <a:defRPr sz="9600">
                <a:highlight>
                  <a:schemeClr val="accent3"/>
                </a:highlight>
                <a:latin typeface="Antonio"/>
                <a:ea typeface="Antonio"/>
                <a:cs typeface="Antonio"/>
                <a:sym typeface="Antonio"/>
              </a:defRPr>
            </a:lvl8pPr>
            <a:lvl9pPr lvl="8" algn="ctr">
              <a:spcBef>
                <a:spcPts val="0"/>
              </a:spcBef>
              <a:spcAft>
                <a:spcPts val="0"/>
              </a:spcAft>
              <a:buSzPts val="9600"/>
              <a:buFont typeface="Antonio"/>
              <a:buNone/>
              <a:defRPr sz="9600">
                <a:highlight>
                  <a:schemeClr val="accent3"/>
                </a:highlight>
                <a:latin typeface="Antonio"/>
                <a:ea typeface="Antonio"/>
                <a:cs typeface="Antonio"/>
                <a:sym typeface="Antonio"/>
              </a:defRPr>
            </a:lvl9pPr>
          </a:lstStyle>
          <a:p>
            <a:r>
              <a:t>xx%</a:t>
            </a:r>
          </a:p>
        </p:txBody>
      </p:sp>
      <p:sp>
        <p:nvSpPr>
          <p:cNvPr id="143" name="Google Shape;143;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4" name="Google Shape;144;p11"/>
          <p:cNvSpPr/>
          <p:nvPr/>
        </p:nvSpPr>
        <p:spPr>
          <a:xfrm>
            <a:off x="0" y="0"/>
            <a:ext cx="594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1"/>
          <p:cNvGrpSpPr/>
          <p:nvPr/>
        </p:nvGrpSpPr>
        <p:grpSpPr>
          <a:xfrm>
            <a:off x="493528" y="4386932"/>
            <a:ext cx="443148" cy="443148"/>
            <a:chOff x="2787725" y="238125"/>
            <a:chExt cx="513200" cy="513200"/>
          </a:xfrm>
        </p:grpSpPr>
        <p:sp>
          <p:nvSpPr>
            <p:cNvPr id="146" name="Google Shape;146;p1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1"/>
          <p:cNvSpPr/>
          <p:nvPr/>
        </p:nvSpPr>
        <p:spPr>
          <a:xfrm>
            <a:off x="1326050" y="6470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11"/>
          <p:cNvCxnSpPr/>
          <p:nvPr/>
        </p:nvCxnSpPr>
        <p:spPr>
          <a:xfrm>
            <a:off x="6080700" y="0"/>
            <a:ext cx="3063300" cy="327600"/>
          </a:xfrm>
          <a:prstGeom prst="bentConnector3">
            <a:avLst>
              <a:gd name="adj1" fmla="val -221"/>
            </a:avLst>
          </a:prstGeom>
          <a:noFill/>
          <a:ln w="19050" cap="flat" cmpd="sng">
            <a:solidFill>
              <a:schemeClr val="dk1"/>
            </a:solidFill>
            <a:prstDash val="lgDash"/>
            <a:round/>
            <a:headEnd type="none" w="med" len="med"/>
            <a:tailEnd type="none" w="med" len="med"/>
          </a:ln>
        </p:spPr>
      </p:cxnSp>
      <p:grpSp>
        <p:nvGrpSpPr>
          <p:cNvPr id="152" name="Google Shape;152;p11"/>
          <p:cNvGrpSpPr/>
          <p:nvPr/>
        </p:nvGrpSpPr>
        <p:grpSpPr>
          <a:xfrm>
            <a:off x="7680887" y="3640944"/>
            <a:ext cx="655246" cy="637546"/>
            <a:chOff x="1837200" y="1945425"/>
            <a:chExt cx="1622700" cy="1578475"/>
          </a:xfrm>
        </p:grpSpPr>
        <p:sp>
          <p:nvSpPr>
            <p:cNvPr id="153" name="Google Shape;153;p11"/>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rot="-5400000">
            <a:off x="1523950" y="587208"/>
            <a:ext cx="1116400" cy="1104975"/>
            <a:chOff x="7023100" y="1097275"/>
            <a:chExt cx="1116400" cy="1104975"/>
          </a:xfrm>
        </p:grpSpPr>
        <p:cxnSp>
          <p:nvCxnSpPr>
            <p:cNvPr id="160" name="Google Shape;160;p11"/>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161" name="Google Shape;161;p11"/>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162" name="Google Shape;162;p11"/>
          <p:cNvSpPr/>
          <p:nvPr/>
        </p:nvSpPr>
        <p:spPr>
          <a:xfrm>
            <a:off x="1900900" y="41524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1"/>
          <p:cNvGrpSpPr/>
          <p:nvPr/>
        </p:nvGrpSpPr>
        <p:grpSpPr>
          <a:xfrm>
            <a:off x="7052953" y="968257"/>
            <a:ext cx="443148" cy="443148"/>
            <a:chOff x="2787725" y="238125"/>
            <a:chExt cx="513200" cy="513200"/>
          </a:xfrm>
        </p:grpSpPr>
        <p:sp>
          <p:nvSpPr>
            <p:cNvPr id="164" name="Google Shape;164;p1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11"/>
          <p:cNvSpPr/>
          <p:nvPr/>
        </p:nvSpPr>
        <p:spPr>
          <a:xfrm>
            <a:off x="6538025" y="42785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8336125" y="16402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5116600" y="1859775"/>
            <a:ext cx="3312300" cy="2171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3" name="Google Shape;173;p13"/>
          <p:cNvSpPr txBox="1">
            <a:spLocks noGrp="1"/>
          </p:cNvSpPr>
          <p:nvPr>
            <p:ph type="title" idx="2" hasCustomPrompt="1"/>
          </p:nvPr>
        </p:nvSpPr>
        <p:spPr>
          <a:xfrm>
            <a:off x="5116597" y="535000"/>
            <a:ext cx="978900" cy="1324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u="sng">
                <a:latin typeface="Antonio"/>
                <a:ea typeface="Antonio"/>
                <a:cs typeface="Antonio"/>
                <a:sym typeface="Antonio"/>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4" name="Google Shape;174;p13"/>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94300" y="0"/>
            <a:ext cx="2757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8483475" y="43412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493525" y="313425"/>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3"/>
          <p:cNvGrpSpPr/>
          <p:nvPr/>
        </p:nvGrpSpPr>
        <p:grpSpPr>
          <a:xfrm>
            <a:off x="1299613" y="977146"/>
            <a:ext cx="1346675" cy="1239113"/>
            <a:chOff x="1312700" y="1252329"/>
            <a:chExt cx="1346675" cy="1239113"/>
          </a:xfrm>
        </p:grpSpPr>
        <p:sp>
          <p:nvSpPr>
            <p:cNvPr id="179" name="Google Shape;179;p13"/>
            <p:cNvSpPr/>
            <p:nvPr/>
          </p:nvSpPr>
          <p:spPr>
            <a:xfrm>
              <a:off x="1312700" y="125232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2566375" y="125232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1312700" y="2398441"/>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566375" y="2398441"/>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3" name="Google Shape;183;p13"/>
          <p:cNvCxnSpPr/>
          <p:nvPr/>
        </p:nvCxnSpPr>
        <p:spPr>
          <a:xfrm>
            <a:off x="3086325" y="671781"/>
            <a:ext cx="893700" cy="0"/>
          </a:xfrm>
          <a:prstGeom prst="straightConnector1">
            <a:avLst/>
          </a:prstGeom>
          <a:noFill/>
          <a:ln w="19050" cap="flat" cmpd="sng">
            <a:solidFill>
              <a:schemeClr val="dk1"/>
            </a:solidFill>
            <a:prstDash val="lgDash"/>
            <a:round/>
            <a:headEnd type="none" w="med" len="med"/>
            <a:tailEnd type="none" w="med" len="med"/>
          </a:ln>
        </p:spPr>
      </p:cxnSp>
      <p:sp>
        <p:nvSpPr>
          <p:cNvPr id="184" name="Google Shape;184;p13"/>
          <p:cNvSpPr/>
          <p:nvPr/>
        </p:nvSpPr>
        <p:spPr>
          <a:xfrm>
            <a:off x="7065775" y="4987825"/>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1_1">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3463075" y="1859775"/>
            <a:ext cx="4965900" cy="1510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7" name="Google Shape;187;p14"/>
          <p:cNvSpPr txBox="1">
            <a:spLocks noGrp="1"/>
          </p:cNvSpPr>
          <p:nvPr>
            <p:ph type="title" idx="2" hasCustomPrompt="1"/>
          </p:nvPr>
        </p:nvSpPr>
        <p:spPr>
          <a:xfrm>
            <a:off x="7450075" y="535000"/>
            <a:ext cx="978900" cy="132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u="sng">
                <a:latin typeface="Antonio"/>
                <a:ea typeface="Antonio"/>
                <a:cs typeface="Antonio"/>
                <a:sym typeface="Antonio"/>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8" name="Google Shape;188;p14"/>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594300" y="2381250"/>
            <a:ext cx="2757300" cy="275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14"/>
          <p:cNvGrpSpPr/>
          <p:nvPr/>
        </p:nvGrpSpPr>
        <p:grpSpPr>
          <a:xfrm>
            <a:off x="493528" y="4386932"/>
            <a:ext cx="443148" cy="443148"/>
            <a:chOff x="2787725" y="238125"/>
            <a:chExt cx="513200" cy="513200"/>
          </a:xfrm>
        </p:grpSpPr>
        <p:sp>
          <p:nvSpPr>
            <p:cNvPr id="191" name="Google Shape;191;p14"/>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14"/>
          <p:cNvSpPr/>
          <p:nvPr/>
        </p:nvSpPr>
        <p:spPr>
          <a:xfrm>
            <a:off x="1024875" y="4885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6" name="Google Shape;196;p14"/>
          <p:cNvCxnSpPr/>
          <p:nvPr/>
        </p:nvCxnSpPr>
        <p:spPr>
          <a:xfrm>
            <a:off x="6080700" y="0"/>
            <a:ext cx="3063300" cy="327600"/>
          </a:xfrm>
          <a:prstGeom prst="bentConnector3">
            <a:avLst>
              <a:gd name="adj1" fmla="val -221"/>
            </a:avLst>
          </a:prstGeom>
          <a:noFill/>
          <a:ln w="19050" cap="flat" cmpd="sng">
            <a:solidFill>
              <a:schemeClr val="dk1"/>
            </a:solidFill>
            <a:prstDash val="lgDash"/>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CUSTOM_1_1_1">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1252225" y="1859775"/>
            <a:ext cx="4002300" cy="84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300" b="1">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9" name="Google Shape;199;p15"/>
          <p:cNvSpPr txBox="1">
            <a:spLocks noGrp="1"/>
          </p:cNvSpPr>
          <p:nvPr>
            <p:ph type="title" idx="2" hasCustomPrompt="1"/>
          </p:nvPr>
        </p:nvSpPr>
        <p:spPr>
          <a:xfrm>
            <a:off x="1252222" y="535000"/>
            <a:ext cx="978900" cy="1324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u="sng">
                <a:latin typeface="Antonio"/>
                <a:ea typeface="Antonio"/>
                <a:cs typeface="Antonio"/>
                <a:sym typeface="Antonio"/>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0" name="Google Shape;200;p15"/>
          <p:cNvSpPr/>
          <p:nvPr/>
        </p:nvSpPr>
        <p:spPr>
          <a:xfrm>
            <a:off x="0" y="0"/>
            <a:ext cx="594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6386700" y="2386200"/>
            <a:ext cx="2757300" cy="2757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3520525" y="4949075"/>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15"/>
          <p:cNvCxnSpPr/>
          <p:nvPr/>
        </p:nvCxnSpPr>
        <p:spPr>
          <a:xfrm>
            <a:off x="7632000" y="0"/>
            <a:ext cx="1512000" cy="819300"/>
          </a:xfrm>
          <a:prstGeom prst="bentConnector3">
            <a:avLst>
              <a:gd name="adj1" fmla="val -322"/>
            </a:avLst>
          </a:prstGeom>
          <a:noFill/>
          <a:ln w="19050" cap="flat" cmpd="sng">
            <a:solidFill>
              <a:schemeClr val="dk1"/>
            </a:solidFill>
            <a:prstDash val="lgDash"/>
            <a:round/>
            <a:headEnd type="none" w="med" len="med"/>
            <a:tailEnd type="none" w="med" len="med"/>
          </a:ln>
        </p:spPr>
      </p:cxnSp>
      <p:sp>
        <p:nvSpPr>
          <p:cNvPr id="204" name="Google Shape;204;p15"/>
          <p:cNvSpPr/>
          <p:nvPr/>
        </p:nvSpPr>
        <p:spPr>
          <a:xfrm>
            <a:off x="8339063" y="16973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1005850" y="535000"/>
            <a:ext cx="4221600" cy="1088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207" name="Google Shape;207;p16"/>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8557200" y="3283854"/>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8956075" y="4036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6"/>
          <p:cNvGrpSpPr/>
          <p:nvPr/>
        </p:nvGrpSpPr>
        <p:grpSpPr>
          <a:xfrm>
            <a:off x="493528" y="290907"/>
            <a:ext cx="443148" cy="443148"/>
            <a:chOff x="2787725" y="238125"/>
            <a:chExt cx="513200" cy="513200"/>
          </a:xfrm>
        </p:grpSpPr>
        <p:sp>
          <p:nvSpPr>
            <p:cNvPr id="211" name="Google Shape;211;p16"/>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2_1">
    <p:spTree>
      <p:nvGrpSpPr>
        <p:cNvPr id="1" name="Shape 215"/>
        <p:cNvGrpSpPr/>
        <p:nvPr/>
      </p:nvGrpSpPr>
      <p:grpSpPr>
        <a:xfrm>
          <a:off x="0" y="0"/>
          <a:ext cx="0" cy="0"/>
          <a:chOff x="0" y="0"/>
          <a:chExt cx="0" cy="0"/>
        </a:xfrm>
      </p:grpSpPr>
      <p:sp>
        <p:nvSpPr>
          <p:cNvPr id="216" name="Google Shape;216;p17"/>
          <p:cNvSpPr txBox="1">
            <a:spLocks noGrp="1"/>
          </p:cNvSpPr>
          <p:nvPr>
            <p:ph type="title"/>
          </p:nvPr>
        </p:nvSpPr>
        <p:spPr>
          <a:xfrm>
            <a:off x="1005850" y="535000"/>
            <a:ext cx="74232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217" name="Google Shape;217;p17"/>
          <p:cNvSpPr/>
          <p:nvPr/>
        </p:nvSpPr>
        <p:spPr>
          <a:xfrm>
            <a:off x="0" y="0"/>
            <a:ext cx="594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17"/>
          <p:cNvGrpSpPr/>
          <p:nvPr/>
        </p:nvGrpSpPr>
        <p:grpSpPr>
          <a:xfrm>
            <a:off x="493528" y="4533007"/>
            <a:ext cx="443148" cy="443148"/>
            <a:chOff x="2787725" y="238125"/>
            <a:chExt cx="513200" cy="513200"/>
          </a:xfrm>
        </p:grpSpPr>
        <p:sp>
          <p:nvSpPr>
            <p:cNvPr id="219" name="Google Shape;219;p1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7"/>
          <p:cNvSpPr/>
          <p:nvPr/>
        </p:nvSpPr>
        <p:spPr>
          <a:xfrm>
            <a:off x="-93225" y="142675"/>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3">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2606638" y="535000"/>
            <a:ext cx="4221600" cy="10881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226" name="Google Shape;226;p18"/>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8557200" y="3283854"/>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8956075" y="4036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18"/>
          <p:cNvGrpSpPr/>
          <p:nvPr/>
        </p:nvGrpSpPr>
        <p:grpSpPr>
          <a:xfrm>
            <a:off x="493528" y="290907"/>
            <a:ext cx="443148" cy="443148"/>
            <a:chOff x="2787725" y="238125"/>
            <a:chExt cx="513200" cy="513200"/>
          </a:xfrm>
        </p:grpSpPr>
        <p:sp>
          <p:nvSpPr>
            <p:cNvPr id="230" name="Google Shape;230;p1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8"/>
          <p:cNvSpPr/>
          <p:nvPr/>
        </p:nvSpPr>
        <p:spPr>
          <a:xfrm>
            <a:off x="6381075" y="493975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1005875" y="535000"/>
            <a:ext cx="74232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237" name="Google Shape;237;p19"/>
          <p:cNvSpPr txBox="1">
            <a:spLocks noGrp="1"/>
          </p:cNvSpPr>
          <p:nvPr>
            <p:ph type="body" idx="1"/>
          </p:nvPr>
        </p:nvSpPr>
        <p:spPr>
          <a:xfrm>
            <a:off x="1005850" y="1175200"/>
            <a:ext cx="7423200" cy="34332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1pPr>
            <a:lvl2pPr marL="914400" lvl="1" indent="-30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2pPr>
            <a:lvl3pPr marL="1371600" lvl="2" indent="-30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3pPr>
            <a:lvl4pPr marL="1828800" lvl="3" indent="-30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4pPr>
            <a:lvl5pPr marL="2286000" lvl="4" indent="-30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5pPr>
            <a:lvl6pPr marL="2743200" lvl="5" indent="-30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6pPr>
            <a:lvl7pPr marL="3200400" lvl="6" indent="-30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7pPr>
            <a:lvl8pPr marL="3657600" lvl="7" indent="-30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8pPr>
            <a:lvl9pPr marL="4114800" lvl="8" indent="-30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9pPr>
          </a:lstStyle>
          <a:p>
            <a:endParaRPr/>
          </a:p>
        </p:txBody>
      </p:sp>
      <p:sp>
        <p:nvSpPr>
          <p:cNvPr id="238" name="Google Shape;238;p19"/>
          <p:cNvSpPr/>
          <p:nvPr/>
        </p:nvSpPr>
        <p:spPr>
          <a:xfrm>
            <a:off x="0" y="0"/>
            <a:ext cx="594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19"/>
          <p:cNvCxnSpPr/>
          <p:nvPr/>
        </p:nvCxnSpPr>
        <p:spPr>
          <a:xfrm>
            <a:off x="395888" y="400281"/>
            <a:ext cx="638400" cy="0"/>
          </a:xfrm>
          <a:prstGeom prst="straightConnector1">
            <a:avLst/>
          </a:prstGeom>
          <a:noFill/>
          <a:ln w="19050" cap="flat" cmpd="sng">
            <a:solidFill>
              <a:schemeClr val="dk1"/>
            </a:solidFill>
            <a:prstDash val="lgDash"/>
            <a:round/>
            <a:headEnd type="none" w="med" len="med"/>
            <a:tailEnd type="none" w="med" len="med"/>
          </a:ln>
        </p:spPr>
      </p:cxnSp>
      <p:sp>
        <p:nvSpPr>
          <p:cNvPr id="240" name="Google Shape;240;p19"/>
          <p:cNvSpPr/>
          <p:nvPr/>
        </p:nvSpPr>
        <p:spPr>
          <a:xfrm>
            <a:off x="7766013" y="-40471"/>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41"/>
        <p:cNvGrpSpPr/>
        <p:nvPr/>
      </p:nvGrpSpPr>
      <p:grpSpPr>
        <a:xfrm>
          <a:off x="0" y="0"/>
          <a:ext cx="0" cy="0"/>
          <a:chOff x="0" y="0"/>
          <a:chExt cx="0" cy="0"/>
        </a:xfrm>
      </p:grpSpPr>
      <p:sp>
        <p:nvSpPr>
          <p:cNvPr id="242" name="Google Shape;242;p20"/>
          <p:cNvSpPr txBox="1">
            <a:spLocks noGrp="1"/>
          </p:cNvSpPr>
          <p:nvPr>
            <p:ph type="subTitle" idx="1"/>
          </p:nvPr>
        </p:nvSpPr>
        <p:spPr>
          <a:xfrm>
            <a:off x="1005864" y="1430275"/>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3" name="Google Shape;243;p20"/>
          <p:cNvSpPr txBox="1">
            <a:spLocks noGrp="1"/>
          </p:cNvSpPr>
          <p:nvPr>
            <p:ph type="subTitle" idx="2"/>
          </p:nvPr>
        </p:nvSpPr>
        <p:spPr>
          <a:xfrm>
            <a:off x="1005850" y="1927975"/>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4" name="Google Shape;244;p20"/>
          <p:cNvSpPr txBox="1">
            <a:spLocks noGrp="1"/>
          </p:cNvSpPr>
          <p:nvPr>
            <p:ph type="title"/>
          </p:nvPr>
        </p:nvSpPr>
        <p:spPr>
          <a:xfrm>
            <a:off x="1005850" y="535000"/>
            <a:ext cx="7423200" cy="638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9pPr>
          </a:lstStyle>
          <a:p>
            <a:endParaRPr/>
          </a:p>
        </p:txBody>
      </p:sp>
      <p:sp>
        <p:nvSpPr>
          <p:cNvPr id="245" name="Google Shape;245;p20"/>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txBox="1">
            <a:spLocks noGrp="1"/>
          </p:cNvSpPr>
          <p:nvPr>
            <p:ph type="subTitle" idx="3"/>
          </p:nvPr>
        </p:nvSpPr>
        <p:spPr>
          <a:xfrm>
            <a:off x="4849305" y="1430275"/>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7" name="Google Shape;247;p20"/>
          <p:cNvSpPr txBox="1">
            <a:spLocks noGrp="1"/>
          </p:cNvSpPr>
          <p:nvPr>
            <p:ph type="subTitle" idx="4"/>
          </p:nvPr>
        </p:nvSpPr>
        <p:spPr>
          <a:xfrm>
            <a:off x="4849291" y="1927975"/>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8" name="Google Shape;248;p20"/>
          <p:cNvSpPr txBox="1">
            <a:spLocks noGrp="1"/>
          </p:cNvSpPr>
          <p:nvPr>
            <p:ph type="subTitle" idx="5"/>
          </p:nvPr>
        </p:nvSpPr>
        <p:spPr>
          <a:xfrm>
            <a:off x="1005864" y="2861700"/>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9" name="Google Shape;249;p20"/>
          <p:cNvSpPr txBox="1">
            <a:spLocks noGrp="1"/>
          </p:cNvSpPr>
          <p:nvPr>
            <p:ph type="subTitle" idx="6"/>
          </p:nvPr>
        </p:nvSpPr>
        <p:spPr>
          <a:xfrm>
            <a:off x="1005850" y="3359400"/>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0" name="Google Shape;250;p20"/>
          <p:cNvSpPr txBox="1">
            <a:spLocks noGrp="1"/>
          </p:cNvSpPr>
          <p:nvPr>
            <p:ph type="subTitle" idx="7"/>
          </p:nvPr>
        </p:nvSpPr>
        <p:spPr>
          <a:xfrm>
            <a:off x="4849305" y="2861700"/>
            <a:ext cx="3579600" cy="497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1" name="Google Shape;251;p20"/>
          <p:cNvSpPr txBox="1">
            <a:spLocks noGrp="1"/>
          </p:cNvSpPr>
          <p:nvPr>
            <p:ph type="subTitle" idx="8"/>
          </p:nvPr>
        </p:nvSpPr>
        <p:spPr>
          <a:xfrm>
            <a:off x="4849291" y="3359400"/>
            <a:ext cx="3579600" cy="60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52" name="Google Shape;252;p20"/>
          <p:cNvGrpSpPr/>
          <p:nvPr/>
        </p:nvGrpSpPr>
        <p:grpSpPr>
          <a:xfrm>
            <a:off x="8167888" y="372808"/>
            <a:ext cx="1116400" cy="1104975"/>
            <a:chOff x="7023100" y="1097275"/>
            <a:chExt cx="1116400" cy="1104975"/>
          </a:xfrm>
        </p:grpSpPr>
        <p:cxnSp>
          <p:nvCxnSpPr>
            <p:cNvPr id="253" name="Google Shape;253;p20"/>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254" name="Google Shape;254;p20"/>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255" name="Google Shape;255;p20"/>
          <p:cNvSpPr/>
          <p:nvPr/>
        </p:nvSpPr>
        <p:spPr>
          <a:xfrm>
            <a:off x="8576250" y="28689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 name="Google Shape;256;p20"/>
          <p:cNvCxnSpPr/>
          <p:nvPr/>
        </p:nvCxnSpPr>
        <p:spPr>
          <a:xfrm>
            <a:off x="-12" y="4821875"/>
            <a:ext cx="1996500" cy="1021200"/>
          </a:xfrm>
          <a:prstGeom prst="bentConnector3">
            <a:avLst>
              <a:gd name="adj1" fmla="val 155376"/>
            </a:avLst>
          </a:prstGeom>
          <a:noFill/>
          <a:ln w="19050" cap="flat" cmpd="sng">
            <a:solidFill>
              <a:schemeClr val="dk1"/>
            </a:solidFill>
            <a:prstDash val="lgDash"/>
            <a:round/>
            <a:headEnd type="none" w="med" len="med"/>
            <a:tailEnd type="none" w="med" len="med"/>
          </a:ln>
        </p:spPr>
      </p:cxnSp>
      <p:sp>
        <p:nvSpPr>
          <p:cNvPr id="257" name="Google Shape;257;p20"/>
          <p:cNvSpPr/>
          <p:nvPr/>
        </p:nvSpPr>
        <p:spPr>
          <a:xfrm>
            <a:off x="410375" y="272200"/>
            <a:ext cx="262800" cy="26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252225" y="1859775"/>
            <a:ext cx="4846200" cy="1510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252222" y="535000"/>
            <a:ext cx="978900" cy="1324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u="sng">
                <a:latin typeface="Antonio"/>
                <a:ea typeface="Antonio"/>
                <a:cs typeface="Antonio"/>
                <a:sym typeface="Antonio"/>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p:nvPr/>
        </p:nvSpPr>
        <p:spPr>
          <a:xfrm>
            <a:off x="0" y="0"/>
            <a:ext cx="594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386700" y="2386200"/>
            <a:ext cx="2757300" cy="27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8978425" y="155355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493528" y="313432"/>
            <a:ext cx="443148" cy="443148"/>
            <a:chOff x="2787725" y="238125"/>
            <a:chExt cx="513200" cy="513200"/>
          </a:xfrm>
        </p:grpSpPr>
        <p:sp>
          <p:nvSpPr>
            <p:cNvPr id="27" name="Google Shape;27;p3"/>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58"/>
        <p:cNvGrpSpPr/>
        <p:nvPr/>
      </p:nvGrpSpPr>
      <p:grpSpPr>
        <a:xfrm>
          <a:off x="0" y="0"/>
          <a:ext cx="0" cy="0"/>
          <a:chOff x="0" y="0"/>
          <a:chExt cx="0" cy="0"/>
        </a:xfrm>
      </p:grpSpPr>
      <p:sp>
        <p:nvSpPr>
          <p:cNvPr id="259" name="Google Shape;259;p21"/>
          <p:cNvSpPr txBox="1">
            <a:spLocks noGrp="1"/>
          </p:cNvSpPr>
          <p:nvPr>
            <p:ph type="ctrTitle"/>
          </p:nvPr>
        </p:nvSpPr>
        <p:spPr>
          <a:xfrm>
            <a:off x="1252225" y="728325"/>
            <a:ext cx="3982500" cy="10971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0" name="Google Shape;260;p21"/>
          <p:cNvSpPr txBox="1">
            <a:spLocks noGrp="1"/>
          </p:cNvSpPr>
          <p:nvPr>
            <p:ph type="subTitle" idx="1"/>
          </p:nvPr>
        </p:nvSpPr>
        <p:spPr>
          <a:xfrm>
            <a:off x="1252225" y="1825425"/>
            <a:ext cx="3982500" cy="10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61" name="Google Shape;261;p21"/>
          <p:cNvSpPr/>
          <p:nvPr/>
        </p:nvSpPr>
        <p:spPr>
          <a:xfrm>
            <a:off x="0" y="0"/>
            <a:ext cx="594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txBox="1"/>
          <p:nvPr/>
        </p:nvSpPr>
        <p:spPr>
          <a:xfrm>
            <a:off x="1252225" y="3318125"/>
            <a:ext cx="3982500" cy="71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800">
                <a:solidFill>
                  <a:schemeClr val="dk1"/>
                </a:solidFill>
                <a:latin typeface="Space Mono"/>
                <a:ea typeface="Space Mono"/>
                <a:cs typeface="Space Mono"/>
                <a:sym typeface="Space Mono"/>
              </a:rPr>
              <a:t>CRÉDITOS: Esta plantilla para presentaciones es una creación de </a:t>
            </a:r>
            <a:r>
              <a:rPr lang="en" sz="800" b="1">
                <a:solidFill>
                  <a:schemeClr val="dk1"/>
                </a:solidFill>
                <a:uFill>
                  <a:noFill/>
                </a:uFill>
                <a:latin typeface="Space Mono"/>
                <a:ea typeface="Space Mono"/>
                <a:cs typeface="Space Mono"/>
                <a:sym typeface="Space Mono"/>
                <a:hlinkClick r:id="rId2">
                  <a:extLst>
                    <a:ext uri="{A12FA001-AC4F-418D-AE19-62706E023703}">
                      <ahyp:hlinkClr xmlns:ahyp="http://schemas.microsoft.com/office/drawing/2018/hyperlinkcolor" val="tx"/>
                    </a:ext>
                  </a:extLst>
                </a:hlinkClick>
              </a:rPr>
              <a:t>Slidesgo</a:t>
            </a:r>
            <a:r>
              <a:rPr lang="en" sz="800">
                <a:solidFill>
                  <a:schemeClr val="dk1"/>
                </a:solidFill>
                <a:latin typeface="Space Mono"/>
                <a:ea typeface="Space Mono"/>
                <a:cs typeface="Space Mono"/>
                <a:sym typeface="Space Mono"/>
              </a:rPr>
              <a:t>, e incluye iconos de </a:t>
            </a:r>
            <a:r>
              <a:rPr lang="en" sz="800" b="1">
                <a:solidFill>
                  <a:schemeClr val="dk1"/>
                </a:solidFill>
                <a:uFill>
                  <a:noFill/>
                </a:uFill>
                <a:latin typeface="Space Mono"/>
                <a:ea typeface="Space Mono"/>
                <a:cs typeface="Space Mono"/>
                <a:sym typeface="Space Mono"/>
                <a:hlinkClick r:id="rId3">
                  <a:extLst>
                    <a:ext uri="{A12FA001-AC4F-418D-AE19-62706E023703}">
                      <ahyp:hlinkClr xmlns:ahyp="http://schemas.microsoft.com/office/drawing/2018/hyperlinkcolor" val="tx"/>
                    </a:ext>
                  </a:extLst>
                </a:hlinkClick>
              </a:rPr>
              <a:t>Flaticon</a:t>
            </a:r>
            <a:r>
              <a:rPr lang="en" sz="800">
                <a:solidFill>
                  <a:schemeClr val="dk1"/>
                </a:solidFill>
                <a:latin typeface="Space Mono"/>
                <a:ea typeface="Space Mono"/>
                <a:cs typeface="Space Mono"/>
                <a:sym typeface="Space Mono"/>
              </a:rPr>
              <a:t>, infografías e imágenes de </a:t>
            </a:r>
            <a:r>
              <a:rPr lang="en" sz="800" b="1">
                <a:solidFill>
                  <a:schemeClr val="dk1"/>
                </a:solidFill>
                <a:uFill>
                  <a:noFill/>
                </a:uFill>
                <a:latin typeface="Space Mono"/>
                <a:ea typeface="Space Mono"/>
                <a:cs typeface="Space Mono"/>
                <a:sym typeface="Space Mono"/>
                <a:hlinkClick r:id="rId4">
                  <a:extLst>
                    <a:ext uri="{A12FA001-AC4F-418D-AE19-62706E023703}">
                      <ahyp:hlinkClr xmlns:ahyp="http://schemas.microsoft.com/office/drawing/2018/hyperlinkcolor" val="tx"/>
                    </a:ext>
                  </a:extLst>
                </a:hlinkClick>
              </a:rPr>
              <a:t>Freepik</a:t>
            </a:r>
            <a:r>
              <a:rPr lang="en" sz="800" b="1">
                <a:solidFill>
                  <a:schemeClr val="dk1"/>
                </a:solidFill>
                <a:latin typeface="Space Mono"/>
                <a:ea typeface="Space Mono"/>
                <a:cs typeface="Space Mono"/>
                <a:sym typeface="Space Mono"/>
              </a:rPr>
              <a:t> </a:t>
            </a:r>
            <a:r>
              <a:rPr lang="en" sz="800">
                <a:solidFill>
                  <a:schemeClr val="dk1"/>
                </a:solidFill>
                <a:latin typeface="Space Mono"/>
                <a:ea typeface="Space Mono"/>
                <a:cs typeface="Space Mono"/>
                <a:sym typeface="Space Mono"/>
              </a:rPr>
              <a:t>y contenido de </a:t>
            </a:r>
            <a:r>
              <a:rPr lang="en" sz="800" b="1">
                <a:solidFill>
                  <a:schemeClr val="dk1"/>
                </a:solidFill>
                <a:latin typeface="Space Mono"/>
                <a:ea typeface="Space Mono"/>
                <a:cs typeface="Space Mono"/>
                <a:sym typeface="Space Mono"/>
              </a:rPr>
              <a:t>Eliana Delacour</a:t>
            </a:r>
            <a:endParaRPr sz="800" b="1">
              <a:solidFill>
                <a:schemeClr val="dk1"/>
              </a:solidFill>
              <a:latin typeface="Space Mono"/>
              <a:ea typeface="Space Mono"/>
              <a:cs typeface="Space Mono"/>
              <a:sym typeface="Space Mono"/>
            </a:endParaRPr>
          </a:p>
        </p:txBody>
      </p:sp>
      <p:sp>
        <p:nvSpPr>
          <p:cNvPr id="263" name="Google Shape;263;p21"/>
          <p:cNvSpPr/>
          <p:nvPr/>
        </p:nvSpPr>
        <p:spPr>
          <a:xfrm>
            <a:off x="6386700" y="0"/>
            <a:ext cx="2757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1"/>
          <p:cNvGrpSpPr/>
          <p:nvPr/>
        </p:nvGrpSpPr>
        <p:grpSpPr>
          <a:xfrm>
            <a:off x="8308303" y="735407"/>
            <a:ext cx="443148" cy="443148"/>
            <a:chOff x="2787725" y="238125"/>
            <a:chExt cx="513200" cy="513200"/>
          </a:xfrm>
        </p:grpSpPr>
        <p:sp>
          <p:nvSpPr>
            <p:cNvPr id="265" name="Google Shape;265;p2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21"/>
          <p:cNvSpPr/>
          <p:nvPr/>
        </p:nvSpPr>
        <p:spPr>
          <a:xfrm>
            <a:off x="6694350" y="-67575"/>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21"/>
          <p:cNvCxnSpPr/>
          <p:nvPr/>
        </p:nvCxnSpPr>
        <p:spPr>
          <a:xfrm>
            <a:off x="0" y="4762500"/>
            <a:ext cx="1872000" cy="387000"/>
          </a:xfrm>
          <a:prstGeom prst="bentConnector3">
            <a:avLst>
              <a:gd name="adj1" fmla="val 99999"/>
            </a:avLst>
          </a:prstGeom>
          <a:noFill/>
          <a:ln w="19050" cap="flat" cmpd="sng">
            <a:solidFill>
              <a:schemeClr val="dk1"/>
            </a:solidFill>
            <a:prstDash val="lgDash"/>
            <a:round/>
            <a:headEnd type="none" w="med" len="med"/>
            <a:tailEnd type="none" w="med" len="med"/>
          </a:ln>
        </p:spPr>
      </p:cxnSp>
      <p:sp>
        <p:nvSpPr>
          <p:cNvPr id="271" name="Google Shape;271;p21"/>
          <p:cNvSpPr/>
          <p:nvPr/>
        </p:nvSpPr>
        <p:spPr>
          <a:xfrm>
            <a:off x="2455113" y="47625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21"/>
          <p:cNvGrpSpPr/>
          <p:nvPr/>
        </p:nvGrpSpPr>
        <p:grpSpPr>
          <a:xfrm>
            <a:off x="271953" y="313419"/>
            <a:ext cx="443148" cy="443148"/>
            <a:chOff x="2787725" y="238125"/>
            <a:chExt cx="513200" cy="513200"/>
          </a:xfrm>
        </p:grpSpPr>
        <p:sp>
          <p:nvSpPr>
            <p:cNvPr id="273" name="Google Shape;273;p2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21"/>
          <p:cNvSpPr/>
          <p:nvPr/>
        </p:nvSpPr>
        <p:spPr>
          <a:xfrm>
            <a:off x="8556863" y="32371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8"/>
        <p:cNvGrpSpPr/>
        <p:nvPr/>
      </p:nvGrpSpPr>
      <p:grpSpPr>
        <a:xfrm>
          <a:off x="0" y="0"/>
          <a:ext cx="0" cy="0"/>
          <a:chOff x="0" y="0"/>
          <a:chExt cx="0" cy="0"/>
        </a:xfrm>
      </p:grpSpPr>
      <p:sp>
        <p:nvSpPr>
          <p:cNvPr id="279" name="Google Shape;279;p22"/>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p:nvPr/>
        </p:nvCxnSpPr>
        <p:spPr>
          <a:xfrm rot="10800000">
            <a:off x="100" y="4517400"/>
            <a:ext cx="1505700" cy="626100"/>
          </a:xfrm>
          <a:prstGeom prst="bentConnector3">
            <a:avLst>
              <a:gd name="adj1" fmla="val 526"/>
            </a:avLst>
          </a:prstGeom>
          <a:noFill/>
          <a:ln w="19050" cap="flat" cmpd="sng">
            <a:solidFill>
              <a:schemeClr val="dk1"/>
            </a:solidFill>
            <a:prstDash val="lgDash"/>
            <a:round/>
            <a:headEnd type="none" w="med" len="med"/>
            <a:tailEnd type="none" w="med" len="med"/>
          </a:ln>
        </p:spPr>
      </p:cxnSp>
      <p:sp>
        <p:nvSpPr>
          <p:cNvPr id="281" name="Google Shape;281;p22"/>
          <p:cNvSpPr/>
          <p:nvPr/>
        </p:nvSpPr>
        <p:spPr>
          <a:xfrm>
            <a:off x="7544088" y="3875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22"/>
          <p:cNvGrpSpPr/>
          <p:nvPr/>
        </p:nvGrpSpPr>
        <p:grpSpPr>
          <a:xfrm>
            <a:off x="8256778" y="1069432"/>
            <a:ext cx="443148" cy="443148"/>
            <a:chOff x="2787725" y="238125"/>
            <a:chExt cx="513200" cy="513200"/>
          </a:xfrm>
        </p:grpSpPr>
        <p:sp>
          <p:nvSpPr>
            <p:cNvPr id="283" name="Google Shape;283;p22"/>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87"/>
        <p:cNvGrpSpPr/>
        <p:nvPr/>
      </p:nvGrpSpPr>
      <p:grpSpPr>
        <a:xfrm>
          <a:off x="0" y="0"/>
          <a:ext cx="0" cy="0"/>
          <a:chOff x="0" y="0"/>
          <a:chExt cx="0" cy="0"/>
        </a:xfrm>
      </p:grpSpPr>
      <p:sp>
        <p:nvSpPr>
          <p:cNvPr id="288" name="Google Shape;288;p23"/>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rot="5400000">
            <a:off x="7416677" y="3527718"/>
            <a:ext cx="1086253" cy="1075335"/>
            <a:chOff x="4885052" y="50999"/>
            <a:chExt cx="1616448" cy="1600201"/>
          </a:xfrm>
        </p:grpSpPr>
        <p:cxnSp>
          <p:nvCxnSpPr>
            <p:cNvPr id="290" name="Google Shape;290;p23"/>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291" name="Google Shape;291;p23"/>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sp>
        <p:nvSpPr>
          <p:cNvPr id="292" name="Google Shape;292;p23"/>
          <p:cNvSpPr/>
          <p:nvPr/>
        </p:nvSpPr>
        <p:spPr>
          <a:xfrm>
            <a:off x="1448125" y="3865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3"/>
          <p:cNvGrpSpPr/>
          <p:nvPr/>
        </p:nvGrpSpPr>
        <p:grpSpPr>
          <a:xfrm>
            <a:off x="533153" y="857757"/>
            <a:ext cx="443148" cy="443148"/>
            <a:chOff x="2787725" y="238125"/>
            <a:chExt cx="513200" cy="513200"/>
          </a:xfrm>
        </p:grpSpPr>
        <p:sp>
          <p:nvSpPr>
            <p:cNvPr id="294" name="Google Shape;294;p23"/>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title"/>
          </p:nvPr>
        </p:nvSpPr>
        <p:spPr>
          <a:xfrm>
            <a:off x="1003900" y="535000"/>
            <a:ext cx="7425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34" name="Google Shape;34;p4"/>
          <p:cNvSpPr txBox="1">
            <a:spLocks noGrp="1"/>
          </p:cNvSpPr>
          <p:nvPr>
            <p:ph type="body" idx="1"/>
          </p:nvPr>
        </p:nvSpPr>
        <p:spPr>
          <a:xfrm>
            <a:off x="1003900" y="1175200"/>
            <a:ext cx="7425000" cy="34332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marL="914400" lvl="1"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marL="1371600" lvl="2"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marL="1828800" lvl="3"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marL="2286000" lvl="4"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marL="2743200" lvl="5"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marL="3200400" lvl="6"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marL="3657600" lvl="7"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marL="4114800" lvl="8" indent="-30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a:endParaRPr/>
          </a:p>
        </p:txBody>
      </p:sp>
      <p:grpSp>
        <p:nvGrpSpPr>
          <p:cNvPr id="35" name="Google Shape;35;p4"/>
          <p:cNvGrpSpPr/>
          <p:nvPr/>
        </p:nvGrpSpPr>
        <p:grpSpPr>
          <a:xfrm>
            <a:off x="8167888" y="372808"/>
            <a:ext cx="1116400" cy="1104975"/>
            <a:chOff x="7023100" y="1097275"/>
            <a:chExt cx="1116400" cy="1104975"/>
          </a:xfrm>
        </p:grpSpPr>
        <p:cxnSp>
          <p:nvCxnSpPr>
            <p:cNvPr id="36" name="Google Shape;36;p4"/>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37" name="Google Shape;37;p4"/>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38" name="Google Shape;38;p4"/>
          <p:cNvSpPr/>
          <p:nvPr/>
        </p:nvSpPr>
        <p:spPr>
          <a:xfrm>
            <a:off x="8576250" y="28689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4"/>
          <p:cNvCxnSpPr/>
          <p:nvPr/>
        </p:nvCxnSpPr>
        <p:spPr>
          <a:xfrm>
            <a:off x="-12" y="4821875"/>
            <a:ext cx="1996500" cy="1021200"/>
          </a:xfrm>
          <a:prstGeom prst="bentConnector3">
            <a:avLst>
              <a:gd name="adj1" fmla="val 155376"/>
            </a:avLst>
          </a:prstGeom>
          <a:noFill/>
          <a:ln w="19050" cap="flat" cmpd="sng">
            <a:solidFill>
              <a:schemeClr val="dk1"/>
            </a:solidFill>
            <a:prstDash val="lgDash"/>
            <a:round/>
            <a:headEnd type="none" w="med" len="med"/>
            <a:tailEnd type="none" w="med" len="med"/>
          </a:ln>
        </p:spPr>
      </p:cxnSp>
      <p:sp>
        <p:nvSpPr>
          <p:cNvPr id="40" name="Google Shape;40;p4"/>
          <p:cNvSpPr/>
          <p:nvPr/>
        </p:nvSpPr>
        <p:spPr>
          <a:xfrm>
            <a:off x="410375" y="272200"/>
            <a:ext cx="262800" cy="26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4"/>
          <p:cNvGrpSpPr/>
          <p:nvPr/>
        </p:nvGrpSpPr>
        <p:grpSpPr>
          <a:xfrm>
            <a:off x="7841078" y="4291607"/>
            <a:ext cx="443148" cy="443148"/>
            <a:chOff x="2787725" y="238125"/>
            <a:chExt cx="513200" cy="513200"/>
          </a:xfrm>
        </p:grpSpPr>
        <p:sp>
          <p:nvSpPr>
            <p:cNvPr id="42" name="Google Shape;42;p4"/>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4"/>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a:endParaRPr/>
          </a:p>
        </p:txBody>
      </p:sp>
      <p:sp>
        <p:nvSpPr>
          <p:cNvPr id="49" name="Google Shape;49;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algn="ctr" rtl="0">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a:endParaRPr/>
          </a:p>
        </p:txBody>
      </p:sp>
      <p:sp>
        <p:nvSpPr>
          <p:cNvPr id="50" name="Google Shape;50;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 name="Google Shape;52;p5"/>
          <p:cNvSpPr/>
          <p:nvPr/>
        </p:nvSpPr>
        <p:spPr>
          <a:xfrm>
            <a:off x="0" y="0"/>
            <a:ext cx="594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1003900" y="535000"/>
            <a:ext cx="7425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cxnSp>
        <p:nvCxnSpPr>
          <p:cNvPr id="54" name="Google Shape;54;p5"/>
          <p:cNvCxnSpPr/>
          <p:nvPr/>
        </p:nvCxnSpPr>
        <p:spPr>
          <a:xfrm flipH="1">
            <a:off x="8314875" y="4419600"/>
            <a:ext cx="890100" cy="723900"/>
          </a:xfrm>
          <a:prstGeom prst="bentConnector3">
            <a:avLst>
              <a:gd name="adj1" fmla="val 100163"/>
            </a:avLst>
          </a:prstGeom>
          <a:noFill/>
          <a:ln w="19050" cap="flat" cmpd="sng">
            <a:solidFill>
              <a:schemeClr val="dk1"/>
            </a:solidFill>
            <a:prstDash val="lgDash"/>
            <a:round/>
            <a:headEnd type="none" w="med" len="med"/>
            <a:tailEnd type="none" w="med" len="med"/>
          </a:ln>
        </p:spPr>
      </p:cxnSp>
      <p:sp>
        <p:nvSpPr>
          <p:cNvPr id="55" name="Google Shape;55;p5"/>
          <p:cNvSpPr/>
          <p:nvPr/>
        </p:nvSpPr>
        <p:spPr>
          <a:xfrm>
            <a:off x="7339650" y="4561995"/>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2237725" y="422355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5"/>
          <p:cNvGrpSpPr/>
          <p:nvPr/>
        </p:nvGrpSpPr>
        <p:grpSpPr>
          <a:xfrm>
            <a:off x="965953" y="4368682"/>
            <a:ext cx="443148" cy="443148"/>
            <a:chOff x="2787725" y="238125"/>
            <a:chExt cx="513200" cy="513200"/>
          </a:xfrm>
        </p:grpSpPr>
        <p:sp>
          <p:nvSpPr>
            <p:cNvPr id="58" name="Google Shape;58;p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5"/>
          <p:cNvGrpSpPr/>
          <p:nvPr/>
        </p:nvGrpSpPr>
        <p:grpSpPr>
          <a:xfrm>
            <a:off x="8296403" y="633532"/>
            <a:ext cx="443148" cy="443148"/>
            <a:chOff x="2787725" y="238125"/>
            <a:chExt cx="513200" cy="513200"/>
          </a:xfrm>
        </p:grpSpPr>
        <p:sp>
          <p:nvSpPr>
            <p:cNvPr id="63" name="Google Shape;63;p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 name="Google Shape;67;p5"/>
          <p:cNvCxnSpPr/>
          <p:nvPr/>
        </p:nvCxnSpPr>
        <p:spPr>
          <a:xfrm>
            <a:off x="395888" y="400281"/>
            <a:ext cx="638400" cy="0"/>
          </a:xfrm>
          <a:prstGeom prst="straightConnector1">
            <a:avLst/>
          </a:prstGeom>
          <a:noFill/>
          <a:ln w="19050" cap="flat" cmpd="sng">
            <a:solidFill>
              <a:schemeClr val="dk1"/>
            </a:solidFill>
            <a:prstDash val="lgDash"/>
            <a:round/>
            <a:headEnd type="none" w="med" len="med"/>
            <a:tailEnd type="none" w="med" len="med"/>
          </a:ln>
        </p:spPr>
      </p:cxnSp>
      <p:sp>
        <p:nvSpPr>
          <p:cNvPr id="68" name="Google Shape;68;p5"/>
          <p:cNvSpPr/>
          <p:nvPr/>
        </p:nvSpPr>
        <p:spPr>
          <a:xfrm>
            <a:off x="7766013" y="-40471"/>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1005850" y="535000"/>
            <a:ext cx="74232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71" name="Google Shape;71;p6"/>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7647925" y="-969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73;p6"/>
          <p:cNvCxnSpPr/>
          <p:nvPr/>
        </p:nvCxnSpPr>
        <p:spPr>
          <a:xfrm>
            <a:off x="0" y="4608500"/>
            <a:ext cx="793500" cy="537600"/>
          </a:xfrm>
          <a:prstGeom prst="bentConnector3">
            <a:avLst>
              <a:gd name="adj1" fmla="val 99871"/>
            </a:avLst>
          </a:prstGeom>
          <a:noFill/>
          <a:ln w="19050" cap="flat" cmpd="sng">
            <a:solidFill>
              <a:schemeClr val="dk1"/>
            </a:solidFill>
            <a:prstDash val="lgDash"/>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76" name="Google Shape;76;p7"/>
          <p:cNvSpPr/>
          <p:nvPr/>
        </p:nvSpPr>
        <p:spPr>
          <a:xfrm>
            <a:off x="0" y="0"/>
            <a:ext cx="594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txBox="1">
            <a:spLocks noGrp="1"/>
          </p:cNvSpPr>
          <p:nvPr>
            <p:ph type="title"/>
          </p:nvPr>
        </p:nvSpPr>
        <p:spPr>
          <a:xfrm>
            <a:off x="1003900" y="535000"/>
            <a:ext cx="7425000" cy="640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grpSp>
        <p:nvGrpSpPr>
          <p:cNvPr id="78" name="Google Shape;78;p7"/>
          <p:cNvGrpSpPr/>
          <p:nvPr/>
        </p:nvGrpSpPr>
        <p:grpSpPr>
          <a:xfrm>
            <a:off x="8385928" y="709332"/>
            <a:ext cx="443148" cy="443148"/>
            <a:chOff x="2787725" y="238125"/>
            <a:chExt cx="513200" cy="513200"/>
          </a:xfrm>
        </p:grpSpPr>
        <p:sp>
          <p:nvSpPr>
            <p:cNvPr id="79" name="Google Shape;79;p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a:off x="910900" y="42361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7750950" y="-969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7"/>
          <p:cNvCxnSpPr/>
          <p:nvPr/>
        </p:nvCxnSpPr>
        <p:spPr>
          <a:xfrm>
            <a:off x="0" y="4807125"/>
            <a:ext cx="1035600" cy="339000"/>
          </a:xfrm>
          <a:prstGeom prst="bentConnector3">
            <a:avLst>
              <a:gd name="adj1" fmla="val 101016"/>
            </a:avLst>
          </a:prstGeom>
          <a:noFill/>
          <a:ln w="19050" cap="flat" cmpd="sng">
            <a:solidFill>
              <a:schemeClr val="dk1"/>
            </a:solidFill>
            <a:prstDash val="lgDash"/>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88" name="Google Shape;88;p8"/>
          <p:cNvSpPr/>
          <p:nvPr/>
        </p:nvSpPr>
        <p:spPr>
          <a:xfrm>
            <a:off x="0" y="0"/>
            <a:ext cx="594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5593639" y="785999"/>
            <a:ext cx="1616448" cy="1600201"/>
            <a:chOff x="4885052" y="50999"/>
            <a:chExt cx="1616448" cy="1600201"/>
          </a:xfrm>
        </p:grpSpPr>
        <p:cxnSp>
          <p:nvCxnSpPr>
            <p:cNvPr id="90" name="Google Shape;90;p8"/>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91" name="Google Shape;91;p8"/>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grpSp>
        <p:nvGrpSpPr>
          <p:cNvPr id="92" name="Google Shape;92;p8"/>
          <p:cNvGrpSpPr/>
          <p:nvPr/>
        </p:nvGrpSpPr>
        <p:grpSpPr>
          <a:xfrm>
            <a:off x="4504099" y="467219"/>
            <a:ext cx="655246" cy="637546"/>
            <a:chOff x="1837200" y="1945425"/>
            <a:chExt cx="1622700" cy="1578475"/>
          </a:xfrm>
        </p:grpSpPr>
        <p:sp>
          <p:nvSpPr>
            <p:cNvPr id="93" name="Google Shape;93;p8"/>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8"/>
          <p:cNvGrpSpPr/>
          <p:nvPr/>
        </p:nvGrpSpPr>
        <p:grpSpPr>
          <a:xfrm>
            <a:off x="4774603" y="3971082"/>
            <a:ext cx="443148" cy="443148"/>
            <a:chOff x="2787725" y="238125"/>
            <a:chExt cx="513200" cy="513200"/>
          </a:xfrm>
        </p:grpSpPr>
        <p:sp>
          <p:nvSpPr>
            <p:cNvPr id="100" name="Google Shape;100;p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p:nvPr/>
        </p:nvSpPr>
        <p:spPr>
          <a:xfrm>
            <a:off x="2095400" y="371835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7927400" y="86842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06;p8"/>
          <p:cNvCxnSpPr/>
          <p:nvPr/>
        </p:nvCxnSpPr>
        <p:spPr>
          <a:xfrm rot="10800000">
            <a:off x="594307" y="4138657"/>
            <a:ext cx="1229400" cy="608100"/>
          </a:xfrm>
          <a:prstGeom prst="bentConnector3">
            <a:avLst>
              <a:gd name="adj1" fmla="val 50000"/>
            </a:avLst>
          </a:prstGeom>
          <a:noFill/>
          <a:ln w="19050" cap="flat" cmpd="sng">
            <a:solidFill>
              <a:schemeClr val="dk1"/>
            </a:solidFill>
            <a:prstDash val="lgDash"/>
            <a:round/>
            <a:headEnd type="none" w="med" len="med"/>
            <a:tailEnd type="none" w="med" len="med"/>
          </a:ln>
        </p:spPr>
      </p:cxnSp>
      <p:sp>
        <p:nvSpPr>
          <p:cNvPr id="107" name="Google Shape;107;p8"/>
          <p:cNvSpPr/>
          <p:nvPr/>
        </p:nvSpPr>
        <p:spPr>
          <a:xfrm>
            <a:off x="8978425" y="155355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8"/>
          <p:cNvGrpSpPr/>
          <p:nvPr/>
        </p:nvGrpSpPr>
        <p:grpSpPr>
          <a:xfrm>
            <a:off x="493528" y="313432"/>
            <a:ext cx="443148" cy="443148"/>
            <a:chOff x="2787725" y="238125"/>
            <a:chExt cx="513200" cy="513200"/>
          </a:xfrm>
        </p:grpSpPr>
        <p:sp>
          <p:nvSpPr>
            <p:cNvPr id="109" name="Google Shape;109;p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
        <p:cNvGrpSpPr/>
        <p:nvPr/>
      </p:nvGrpSpPr>
      <p:grpSpPr>
        <a:xfrm>
          <a:off x="0" y="0"/>
          <a:ext cx="0" cy="0"/>
          <a:chOff x="0" y="0"/>
          <a:chExt cx="0" cy="0"/>
        </a:xfrm>
      </p:grpSpPr>
      <p:sp>
        <p:nvSpPr>
          <p:cNvPr id="114" name="Google Shape;114;p9"/>
          <p:cNvSpPr txBox="1">
            <a:spLocks noGrp="1"/>
          </p:cNvSpPr>
          <p:nvPr>
            <p:ph type="title"/>
          </p:nvPr>
        </p:nvSpPr>
        <p:spPr>
          <a:xfrm>
            <a:off x="2368400" y="103795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9"/>
          <p:cNvSpPr txBox="1">
            <a:spLocks noGrp="1"/>
          </p:cNvSpPr>
          <p:nvPr>
            <p:ph type="subTitle" idx="1"/>
          </p:nvPr>
        </p:nvSpPr>
        <p:spPr>
          <a:xfrm>
            <a:off x="2368350" y="1879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9"/>
          <p:cNvSpPr/>
          <p:nvPr/>
        </p:nvSpPr>
        <p:spPr>
          <a:xfrm>
            <a:off x="0" y="0"/>
            <a:ext cx="594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9"/>
          <p:cNvGrpSpPr/>
          <p:nvPr/>
        </p:nvGrpSpPr>
        <p:grpSpPr>
          <a:xfrm>
            <a:off x="8167888" y="372808"/>
            <a:ext cx="1116400" cy="1104975"/>
            <a:chOff x="7023100" y="1097275"/>
            <a:chExt cx="1116400" cy="1104975"/>
          </a:xfrm>
        </p:grpSpPr>
        <p:cxnSp>
          <p:nvCxnSpPr>
            <p:cNvPr id="118" name="Google Shape;118;p9"/>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119" name="Google Shape;119;p9"/>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120" name="Google Shape;120;p9"/>
          <p:cNvSpPr/>
          <p:nvPr/>
        </p:nvSpPr>
        <p:spPr>
          <a:xfrm>
            <a:off x="8576250" y="28689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9"/>
          <p:cNvCxnSpPr/>
          <p:nvPr/>
        </p:nvCxnSpPr>
        <p:spPr>
          <a:xfrm>
            <a:off x="-12" y="4821875"/>
            <a:ext cx="1996500" cy="1021200"/>
          </a:xfrm>
          <a:prstGeom prst="bentConnector3">
            <a:avLst>
              <a:gd name="adj1" fmla="val 155376"/>
            </a:avLst>
          </a:prstGeom>
          <a:noFill/>
          <a:ln w="19050" cap="flat" cmpd="sng">
            <a:solidFill>
              <a:schemeClr val="dk1"/>
            </a:solidFill>
            <a:prstDash val="lgDash"/>
            <a:round/>
            <a:headEnd type="none" w="med" len="med"/>
            <a:tailEnd type="none" w="med" len="med"/>
          </a:ln>
        </p:spPr>
      </p:cxnSp>
      <p:sp>
        <p:nvSpPr>
          <p:cNvPr id="122" name="Google Shape;122;p9"/>
          <p:cNvSpPr/>
          <p:nvPr/>
        </p:nvSpPr>
        <p:spPr>
          <a:xfrm>
            <a:off x="410375" y="272200"/>
            <a:ext cx="262800" cy="26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9"/>
          <p:cNvGrpSpPr/>
          <p:nvPr/>
        </p:nvGrpSpPr>
        <p:grpSpPr>
          <a:xfrm>
            <a:off x="7841078" y="4291607"/>
            <a:ext cx="443148" cy="443148"/>
            <a:chOff x="2787725" y="238125"/>
            <a:chExt cx="513200" cy="513200"/>
          </a:xfrm>
        </p:grpSpPr>
        <p:sp>
          <p:nvSpPr>
            <p:cNvPr id="124" name="Google Shape;124;p9"/>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9"/>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
        <p:cNvGrpSpPr/>
        <p:nvPr/>
      </p:nvGrpSpPr>
      <p:grpSpPr>
        <a:xfrm>
          <a:off x="0" y="0"/>
          <a:ext cx="0" cy="0"/>
          <a:chOff x="0" y="0"/>
          <a:chExt cx="0" cy="0"/>
        </a:xfrm>
      </p:grpSpPr>
      <p:sp>
        <p:nvSpPr>
          <p:cNvPr id="130" name="Google Shape;13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1" name="Google Shape;131;p10"/>
          <p:cNvSpPr/>
          <p:nvPr/>
        </p:nvSpPr>
        <p:spPr>
          <a:xfrm>
            <a:off x="0" y="0"/>
            <a:ext cx="594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0"/>
          <p:cNvGrpSpPr/>
          <p:nvPr/>
        </p:nvGrpSpPr>
        <p:grpSpPr>
          <a:xfrm rot="5400000">
            <a:off x="7416677" y="3527718"/>
            <a:ext cx="1086253" cy="1075335"/>
            <a:chOff x="4885052" y="50999"/>
            <a:chExt cx="1616448" cy="1600201"/>
          </a:xfrm>
        </p:grpSpPr>
        <p:cxnSp>
          <p:nvCxnSpPr>
            <p:cNvPr id="133" name="Google Shape;133;p10"/>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134" name="Google Shape;134;p10"/>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sp>
        <p:nvSpPr>
          <p:cNvPr id="135" name="Google Shape;135;p10"/>
          <p:cNvSpPr/>
          <p:nvPr/>
        </p:nvSpPr>
        <p:spPr>
          <a:xfrm>
            <a:off x="1448125" y="3865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10"/>
          <p:cNvGrpSpPr/>
          <p:nvPr/>
        </p:nvGrpSpPr>
        <p:grpSpPr>
          <a:xfrm>
            <a:off x="533153" y="857757"/>
            <a:ext cx="443148" cy="443148"/>
            <a:chOff x="2787725" y="238125"/>
            <a:chExt cx="513200" cy="513200"/>
          </a:xfrm>
        </p:grpSpPr>
        <p:sp>
          <p:nvSpPr>
            <p:cNvPr id="137" name="Google Shape;137;p10"/>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03900" y="535000"/>
            <a:ext cx="74250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1003900" y="1175200"/>
            <a:ext cx="7425000" cy="3433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marL="914400" lvl="1"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marL="1371600" lvl="2"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marL="1828800" lvl="3"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marL="2286000" lvl="4"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marL="2743200" lvl="5"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marL="3200400" lvl="6"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marL="3657600" lvl="7"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marL="4114800" lvl="8" indent="-30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slide" Target="slide22.xml"/><Relationship Id="rId4" Type="http://schemas.openxmlformats.org/officeDocument/2006/relationships/slide" Target="slide8.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18.xml.rels><?xml version="1.0" encoding="UTF-8" standalone="yes"?>
<Relationships xmlns="http://schemas.openxmlformats.org/package/2006/relationships"><Relationship Id="rId3" Type="http://schemas.openxmlformats.org/officeDocument/2006/relationships/hyperlink" Target="http://www.seleniumhq.org/download" TargetMode="External"/><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2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2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2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2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27.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2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8.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30.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3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3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3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3.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34.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3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5.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3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6.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28.png"/><Relationship Id="rId2" Type="http://schemas.openxmlformats.org/officeDocument/2006/relationships/notesSlide" Target="../notesSlides/notesSlide68.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69.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29.png"/><Relationship Id="rId2" Type="http://schemas.openxmlformats.org/officeDocument/2006/relationships/notesSlide" Target="../notesSlides/notesSlide69.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7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0.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7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7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2.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15.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EBEBE"/>
            </a:gs>
          </a:gsLst>
          <a:path path="circle">
            <a:fillToRect l="50000" t="50000" r="50000" b="50000"/>
          </a:path>
          <a:tileRect/>
        </a:gradFill>
        <a:effectLst/>
      </p:bgPr>
    </p:bg>
    <p:spTree>
      <p:nvGrpSpPr>
        <p:cNvPr id="1" name="Shape 301"/>
        <p:cNvGrpSpPr/>
        <p:nvPr/>
      </p:nvGrpSpPr>
      <p:grpSpPr>
        <a:xfrm>
          <a:off x="0" y="0"/>
          <a:ext cx="0" cy="0"/>
          <a:chOff x="0" y="0"/>
          <a:chExt cx="0" cy="0"/>
        </a:xfrm>
      </p:grpSpPr>
      <p:sp>
        <p:nvSpPr>
          <p:cNvPr id="302" name="Google Shape;302;p24"/>
          <p:cNvSpPr txBox="1">
            <a:spLocks noGrp="1"/>
          </p:cNvSpPr>
          <p:nvPr>
            <p:ph type="ctrTitle"/>
          </p:nvPr>
        </p:nvSpPr>
        <p:spPr>
          <a:xfrm>
            <a:off x="1252225" y="1658932"/>
            <a:ext cx="4371300" cy="17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solidFill>
                  <a:schemeClr val="lt1"/>
                </a:solidFill>
              </a:rPr>
              <a:t>Kiểm thử phần mềm</a:t>
            </a:r>
            <a:endParaRPr>
              <a:solidFill>
                <a:schemeClr val="lt1"/>
              </a:solidFill>
            </a:endParaRPr>
          </a:p>
        </p:txBody>
      </p:sp>
      <p:grpSp>
        <p:nvGrpSpPr>
          <p:cNvPr id="303" name="Google Shape;303;p24"/>
          <p:cNvGrpSpPr/>
          <p:nvPr/>
        </p:nvGrpSpPr>
        <p:grpSpPr>
          <a:xfrm>
            <a:off x="1371512" y="863219"/>
            <a:ext cx="655246" cy="637546"/>
            <a:chOff x="1837200" y="1945425"/>
            <a:chExt cx="1622700" cy="1578475"/>
          </a:xfrm>
        </p:grpSpPr>
        <p:sp>
          <p:nvSpPr>
            <p:cNvPr id="304" name="Google Shape;304;p24"/>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24"/>
          <p:cNvGrpSpPr/>
          <p:nvPr/>
        </p:nvGrpSpPr>
        <p:grpSpPr>
          <a:xfrm>
            <a:off x="5847378" y="3640957"/>
            <a:ext cx="443148" cy="443148"/>
            <a:chOff x="2787725" y="238125"/>
            <a:chExt cx="513200" cy="513200"/>
          </a:xfrm>
        </p:grpSpPr>
        <p:sp>
          <p:nvSpPr>
            <p:cNvPr id="311" name="Google Shape;311;p24"/>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24"/>
          <p:cNvSpPr/>
          <p:nvPr/>
        </p:nvSpPr>
        <p:spPr>
          <a:xfrm>
            <a:off x="3318500" y="1207195"/>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4"/>
          <p:cNvGrpSpPr/>
          <p:nvPr/>
        </p:nvGrpSpPr>
        <p:grpSpPr>
          <a:xfrm>
            <a:off x="4259688" y="535008"/>
            <a:ext cx="1116400" cy="1104975"/>
            <a:chOff x="7023100" y="1097275"/>
            <a:chExt cx="1116400" cy="1104975"/>
          </a:xfrm>
        </p:grpSpPr>
        <p:cxnSp>
          <p:nvCxnSpPr>
            <p:cNvPr id="317" name="Google Shape;317;p24"/>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318" name="Google Shape;318;p24"/>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319" name="Google Shape;319;p24"/>
          <p:cNvSpPr/>
          <p:nvPr/>
        </p:nvSpPr>
        <p:spPr>
          <a:xfrm>
            <a:off x="7522800" y="38433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4403575" y="442665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1" name="Google Shape;321;p24"/>
          <p:cNvCxnSpPr/>
          <p:nvPr/>
        </p:nvCxnSpPr>
        <p:spPr>
          <a:xfrm>
            <a:off x="1019888" y="4280281"/>
            <a:ext cx="893700" cy="0"/>
          </a:xfrm>
          <a:prstGeom prst="straightConnector1">
            <a:avLst/>
          </a:prstGeom>
          <a:noFill/>
          <a:ln w="19050" cap="flat" cmpd="sng">
            <a:solidFill>
              <a:schemeClr val="dk1"/>
            </a:solidFill>
            <a:prstDash val="lgDash"/>
            <a:round/>
            <a:headEnd type="none" w="med" len="med"/>
            <a:tailEnd type="none" w="med" len="med"/>
          </a:ln>
        </p:spPr>
      </p:cxnSp>
      <p:grpSp>
        <p:nvGrpSpPr>
          <p:cNvPr id="322" name="Google Shape;322;p24"/>
          <p:cNvGrpSpPr/>
          <p:nvPr/>
        </p:nvGrpSpPr>
        <p:grpSpPr>
          <a:xfrm>
            <a:off x="6933171" y="474114"/>
            <a:ext cx="1710158" cy="1626172"/>
            <a:chOff x="6841808" y="689283"/>
            <a:chExt cx="1710158" cy="1626172"/>
          </a:xfrm>
        </p:grpSpPr>
        <p:sp>
          <p:nvSpPr>
            <p:cNvPr id="323" name="Google Shape;323;p24"/>
            <p:cNvSpPr/>
            <p:nvPr/>
          </p:nvSpPr>
          <p:spPr>
            <a:xfrm>
              <a:off x="8129116" y="727889"/>
              <a:ext cx="422851" cy="382309"/>
            </a:xfrm>
            <a:custGeom>
              <a:avLst/>
              <a:gdLst/>
              <a:ahLst/>
              <a:cxnLst/>
              <a:rect l="l" t="t" r="r" b="b"/>
              <a:pathLst>
                <a:path w="10503" h="9496" extrusionOk="0">
                  <a:moveTo>
                    <a:pt x="5251" y="0"/>
                  </a:moveTo>
                  <a:cubicBezTo>
                    <a:pt x="3991" y="0"/>
                    <a:pt x="2735" y="499"/>
                    <a:pt x="1801" y="1487"/>
                  </a:cubicBezTo>
                  <a:cubicBezTo>
                    <a:pt x="0" y="3391"/>
                    <a:pt x="84" y="6395"/>
                    <a:pt x="1990" y="8196"/>
                  </a:cubicBezTo>
                  <a:cubicBezTo>
                    <a:pt x="2907" y="9065"/>
                    <a:pt x="4079" y="9495"/>
                    <a:pt x="5249" y="9495"/>
                  </a:cubicBezTo>
                  <a:cubicBezTo>
                    <a:pt x="6509" y="9495"/>
                    <a:pt x="7765" y="8997"/>
                    <a:pt x="8699" y="8010"/>
                  </a:cubicBezTo>
                  <a:cubicBezTo>
                    <a:pt x="10503" y="6103"/>
                    <a:pt x="10416" y="3099"/>
                    <a:pt x="8513" y="1298"/>
                  </a:cubicBezTo>
                  <a:cubicBezTo>
                    <a:pt x="7594" y="431"/>
                    <a:pt x="6422" y="0"/>
                    <a:pt x="5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6841808" y="945533"/>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7886430" y="1933146"/>
              <a:ext cx="422851" cy="382309"/>
            </a:xfrm>
            <a:custGeom>
              <a:avLst/>
              <a:gdLst/>
              <a:ahLst/>
              <a:cxnLst/>
              <a:rect l="l" t="t" r="r" b="b"/>
              <a:pathLst>
                <a:path w="10503" h="9496" extrusionOk="0">
                  <a:moveTo>
                    <a:pt x="5254" y="1"/>
                  </a:moveTo>
                  <a:cubicBezTo>
                    <a:pt x="3994" y="1"/>
                    <a:pt x="2737" y="499"/>
                    <a:pt x="1804" y="1487"/>
                  </a:cubicBezTo>
                  <a:cubicBezTo>
                    <a:pt x="0" y="3391"/>
                    <a:pt x="86" y="6395"/>
                    <a:pt x="1990" y="8199"/>
                  </a:cubicBezTo>
                  <a:cubicBezTo>
                    <a:pt x="2908" y="9066"/>
                    <a:pt x="4080" y="9496"/>
                    <a:pt x="5250" y="9496"/>
                  </a:cubicBezTo>
                  <a:cubicBezTo>
                    <a:pt x="6510" y="9496"/>
                    <a:pt x="7768" y="8997"/>
                    <a:pt x="8702" y="8010"/>
                  </a:cubicBezTo>
                  <a:cubicBezTo>
                    <a:pt x="10503" y="6104"/>
                    <a:pt x="10419" y="3099"/>
                    <a:pt x="8513" y="1298"/>
                  </a:cubicBezTo>
                  <a:cubicBezTo>
                    <a:pt x="7596" y="431"/>
                    <a:pt x="6424" y="1"/>
                    <a:pt x="5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7030788" y="906119"/>
              <a:ext cx="1323024" cy="1232600"/>
            </a:xfrm>
            <a:custGeom>
              <a:avLst/>
              <a:gdLst/>
              <a:ahLst/>
              <a:cxnLst/>
              <a:rect l="l" t="t" r="r" b="b"/>
              <a:pathLst>
                <a:path w="32862" h="30616" extrusionOk="0">
                  <a:moveTo>
                    <a:pt x="32200" y="640"/>
                  </a:moveTo>
                  <a:lnTo>
                    <a:pt x="26186" y="29599"/>
                  </a:lnTo>
                  <a:lnTo>
                    <a:pt x="1115" y="5895"/>
                  </a:lnTo>
                  <a:lnTo>
                    <a:pt x="32200" y="640"/>
                  </a:lnTo>
                  <a:close/>
                  <a:moveTo>
                    <a:pt x="32862" y="1"/>
                  </a:moveTo>
                  <a:lnTo>
                    <a:pt x="1" y="5559"/>
                  </a:lnTo>
                  <a:lnTo>
                    <a:pt x="26506" y="30616"/>
                  </a:lnTo>
                  <a:lnTo>
                    <a:pt x="32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7586263" y="68928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7376700" y="174297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8445250" y="146808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02"/>
                                        </p:tgtEl>
                                        <p:attrNameLst>
                                          <p:attrName>style.visibility</p:attrName>
                                        </p:attrNameLst>
                                      </p:cBhvr>
                                      <p:to>
                                        <p:strVal val="visible"/>
                                      </p:to>
                                    </p:set>
                                    <p:anim calcmode="lin" valueType="num">
                                      <p:cBhvr additive="base">
                                        <p:cTn id="7" dur="1000"/>
                                        <p:tgtEl>
                                          <p:spTgt spid="3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3"/>
          <p:cNvSpPr txBox="1">
            <a:spLocks noGrp="1"/>
          </p:cNvSpPr>
          <p:nvPr>
            <p:ph type="title"/>
          </p:nvPr>
        </p:nvSpPr>
        <p:spPr>
          <a:xfrm>
            <a:off x="1005850" y="535000"/>
            <a:ext cx="74232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Lỗi phần mềm</a:t>
            </a:r>
            <a:endParaRPr/>
          </a:p>
          <a:p>
            <a:pPr marL="0" lvl="0" indent="0" algn="l" rtl="0">
              <a:spcBef>
                <a:spcPts val="0"/>
              </a:spcBef>
              <a:spcAft>
                <a:spcPts val="0"/>
              </a:spcAft>
              <a:buNone/>
            </a:pPr>
            <a:endParaRPr b="1">
              <a:solidFill>
                <a:schemeClr val="lt2"/>
              </a:solidFill>
            </a:endParaRPr>
          </a:p>
          <a:p>
            <a:pPr marL="0" lvl="0" indent="0" algn="l" rtl="0">
              <a:spcBef>
                <a:spcPts val="0"/>
              </a:spcBef>
              <a:spcAft>
                <a:spcPts val="0"/>
              </a:spcAft>
              <a:buNone/>
            </a:pPr>
            <a:endParaRPr b="1">
              <a:solidFill>
                <a:schemeClr val="lt2"/>
              </a:solidFill>
            </a:endParaRPr>
          </a:p>
        </p:txBody>
      </p:sp>
      <p:sp>
        <p:nvSpPr>
          <p:cNvPr id="587" name="Google Shape;587;p33"/>
          <p:cNvSpPr txBox="1"/>
          <p:nvPr/>
        </p:nvSpPr>
        <p:spPr>
          <a:xfrm>
            <a:off x="1003900" y="1175200"/>
            <a:ext cx="7425000" cy="15393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dk1"/>
              </a:buClr>
              <a:buSzPts val="1600"/>
              <a:buFont typeface="Lora"/>
              <a:buAutoNum type="arabicPeriod"/>
            </a:pPr>
            <a:r>
              <a:rPr lang="en" sz="1600">
                <a:solidFill>
                  <a:schemeClr val="dk1"/>
                </a:solidFill>
                <a:latin typeface="Lora"/>
                <a:ea typeface="Lora"/>
                <a:cs typeface="Lora"/>
                <a:sym typeface="Lora"/>
              </a:rPr>
              <a:t>Sai (Fault)</a:t>
            </a:r>
            <a:endParaRPr sz="1600">
              <a:solidFill>
                <a:schemeClr val="dk1"/>
              </a:solidFill>
              <a:latin typeface="Lora"/>
              <a:ea typeface="Lora"/>
              <a:cs typeface="Lora"/>
              <a:sym typeface="Lora"/>
            </a:endParaRPr>
          </a:p>
          <a:p>
            <a:pPr marL="457200" lvl="0" indent="-330200" algn="l" rtl="0">
              <a:lnSpc>
                <a:spcPct val="150000"/>
              </a:lnSpc>
              <a:spcBef>
                <a:spcPts val="0"/>
              </a:spcBef>
              <a:spcAft>
                <a:spcPts val="0"/>
              </a:spcAft>
              <a:buClr>
                <a:schemeClr val="dk1"/>
              </a:buClr>
              <a:buSzPts val="1600"/>
              <a:buFont typeface="Lora"/>
              <a:buAutoNum type="arabicPeriod"/>
            </a:pPr>
            <a:r>
              <a:rPr lang="en" sz="1600">
                <a:solidFill>
                  <a:schemeClr val="dk1"/>
                </a:solidFill>
                <a:latin typeface="Lora"/>
                <a:ea typeface="Lora"/>
                <a:cs typeface="Lora"/>
                <a:sym typeface="Lora"/>
              </a:rPr>
              <a:t>Thất bại (Failure)</a:t>
            </a:r>
            <a:endParaRPr sz="1600">
              <a:solidFill>
                <a:schemeClr val="dk1"/>
              </a:solidFill>
              <a:latin typeface="Lora"/>
              <a:ea typeface="Lora"/>
              <a:cs typeface="Lora"/>
              <a:sym typeface="Lora"/>
            </a:endParaRPr>
          </a:p>
          <a:p>
            <a:pPr marL="457200" lvl="0" indent="-330200" algn="l" rtl="0">
              <a:lnSpc>
                <a:spcPct val="150000"/>
              </a:lnSpc>
              <a:spcBef>
                <a:spcPts val="0"/>
              </a:spcBef>
              <a:spcAft>
                <a:spcPts val="0"/>
              </a:spcAft>
              <a:buClr>
                <a:schemeClr val="dk1"/>
              </a:buClr>
              <a:buSzPts val="1600"/>
              <a:buFont typeface="Lora"/>
              <a:buAutoNum type="arabicPeriod"/>
            </a:pPr>
            <a:r>
              <a:rPr lang="en" sz="1600">
                <a:solidFill>
                  <a:schemeClr val="dk1"/>
                </a:solidFill>
                <a:latin typeface="Lora"/>
                <a:ea typeface="Lora"/>
                <a:cs typeface="Lora"/>
                <a:sym typeface="Lora"/>
              </a:rPr>
              <a:t>Sự cố (Incident)</a:t>
            </a:r>
            <a:endParaRPr sz="1600">
              <a:solidFill>
                <a:schemeClr val="dk1"/>
              </a:solidFill>
              <a:latin typeface="Lora"/>
              <a:ea typeface="Lora"/>
              <a:cs typeface="Lora"/>
              <a:sym typeface="Lora"/>
            </a:endParaRPr>
          </a:p>
          <a:p>
            <a:pPr marL="457200" lvl="0" indent="-330200" algn="l" rtl="0">
              <a:lnSpc>
                <a:spcPct val="150000"/>
              </a:lnSpc>
              <a:spcBef>
                <a:spcPts val="0"/>
              </a:spcBef>
              <a:spcAft>
                <a:spcPts val="0"/>
              </a:spcAft>
              <a:buClr>
                <a:schemeClr val="dk1"/>
              </a:buClr>
              <a:buSzPts val="1600"/>
              <a:buFont typeface="Lora"/>
              <a:buAutoNum type="arabicPeriod"/>
            </a:pPr>
            <a:r>
              <a:rPr lang="en" sz="1600">
                <a:solidFill>
                  <a:schemeClr val="dk1"/>
                </a:solidFill>
                <a:latin typeface="Lora"/>
                <a:ea typeface="Lora"/>
                <a:cs typeface="Lora"/>
                <a:sym typeface="Lora"/>
              </a:rPr>
              <a:t>Thừa (superfluous)</a:t>
            </a:r>
            <a:endParaRPr sz="1600">
              <a:solidFill>
                <a:schemeClr val="dk1"/>
              </a:solidFill>
              <a:latin typeface="Lora"/>
              <a:ea typeface="Lora"/>
              <a:cs typeface="Lora"/>
              <a:sym typeface="Lora"/>
            </a:endParaRPr>
          </a:p>
        </p:txBody>
      </p:sp>
      <p:grpSp>
        <p:nvGrpSpPr>
          <p:cNvPr id="588" name="Google Shape;588;p33"/>
          <p:cNvGrpSpPr/>
          <p:nvPr/>
        </p:nvGrpSpPr>
        <p:grpSpPr>
          <a:xfrm>
            <a:off x="8314603" y="686357"/>
            <a:ext cx="443148" cy="443148"/>
            <a:chOff x="2787725" y="238125"/>
            <a:chExt cx="513200" cy="513200"/>
          </a:xfrm>
        </p:grpSpPr>
        <p:sp>
          <p:nvSpPr>
            <p:cNvPr id="589" name="Google Shape;589;p33"/>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33"/>
          <p:cNvSpPr/>
          <p:nvPr/>
        </p:nvSpPr>
        <p:spPr>
          <a:xfrm>
            <a:off x="1425775" y="478297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595" name="Google Shape;595;p33">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596" name="Google Shape;596;p33">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597" name="Google Shape;597;p33">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1005850" y="535000"/>
            <a:ext cx="74232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Lỗi phần mềm</a:t>
            </a:r>
            <a:endParaRPr/>
          </a:p>
          <a:p>
            <a:pPr marL="0" lvl="0" indent="0" algn="l" rtl="0">
              <a:spcBef>
                <a:spcPts val="0"/>
              </a:spcBef>
              <a:spcAft>
                <a:spcPts val="0"/>
              </a:spcAft>
              <a:buNone/>
            </a:pPr>
            <a:endParaRPr b="1">
              <a:solidFill>
                <a:schemeClr val="lt2"/>
              </a:solidFill>
            </a:endParaRPr>
          </a:p>
          <a:p>
            <a:pPr marL="0" lvl="0" indent="0" algn="l" rtl="0">
              <a:spcBef>
                <a:spcPts val="0"/>
              </a:spcBef>
              <a:spcAft>
                <a:spcPts val="0"/>
              </a:spcAft>
              <a:buNone/>
            </a:pPr>
            <a:endParaRPr b="1">
              <a:solidFill>
                <a:schemeClr val="lt2"/>
              </a:solidFill>
            </a:endParaRPr>
          </a:p>
        </p:txBody>
      </p:sp>
      <p:sp>
        <p:nvSpPr>
          <p:cNvPr id="603" name="Google Shape;603;p34"/>
          <p:cNvSpPr txBox="1"/>
          <p:nvPr/>
        </p:nvSpPr>
        <p:spPr>
          <a:xfrm>
            <a:off x="1003900" y="1403800"/>
            <a:ext cx="7425000" cy="153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b="1">
                <a:solidFill>
                  <a:schemeClr val="dk1"/>
                </a:solidFill>
                <a:latin typeface="Lora"/>
                <a:ea typeface="Lora"/>
                <a:cs typeface="Lora"/>
                <a:sym typeface="Lora"/>
              </a:rPr>
              <a:t>Sai</a:t>
            </a:r>
            <a:r>
              <a:rPr lang="en" sz="1600">
                <a:solidFill>
                  <a:schemeClr val="dk1"/>
                </a:solidFill>
                <a:latin typeface="Lora"/>
                <a:ea typeface="Lora"/>
                <a:cs typeface="Lora"/>
                <a:sym typeface="Lora"/>
              </a:rPr>
              <a:t> (Fault): Khi phần mềm gặp lỗi sẽ đưa đến những sai sót. Những sai sót đó khó phát hiện trong quá trình phát kiểm phần mềm. Sai sót có thể xuất hiện ở ngay đầu quy trình phát triển phần mềm khi người phân tích hoặc thiết kế có thể bỏ sót dẫn tới thiếu những chức năng.</a:t>
            </a:r>
            <a:endParaRPr sz="1600">
              <a:solidFill>
                <a:schemeClr val="dk1"/>
              </a:solidFill>
              <a:latin typeface="Lora"/>
              <a:ea typeface="Lora"/>
              <a:cs typeface="Lora"/>
              <a:sym typeface="Lora"/>
            </a:endParaRPr>
          </a:p>
        </p:txBody>
      </p:sp>
      <p:grpSp>
        <p:nvGrpSpPr>
          <p:cNvPr id="604" name="Google Shape;604;p34"/>
          <p:cNvGrpSpPr/>
          <p:nvPr/>
        </p:nvGrpSpPr>
        <p:grpSpPr>
          <a:xfrm>
            <a:off x="8314603" y="686357"/>
            <a:ext cx="443148" cy="443148"/>
            <a:chOff x="2787725" y="238125"/>
            <a:chExt cx="513200" cy="513200"/>
          </a:xfrm>
        </p:grpSpPr>
        <p:sp>
          <p:nvSpPr>
            <p:cNvPr id="605" name="Google Shape;605;p34"/>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4"/>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4"/>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 name="Google Shape;609;p34"/>
          <p:cNvSpPr/>
          <p:nvPr/>
        </p:nvSpPr>
        <p:spPr>
          <a:xfrm>
            <a:off x="1425775" y="478297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4">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611" name="Google Shape;611;p34">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612" name="Google Shape;612;p34">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613" name="Google Shape;613;p34">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614" name="Google Shape;614;p34"/>
          <p:cNvSpPr txBox="1"/>
          <p:nvPr/>
        </p:nvSpPr>
        <p:spPr>
          <a:xfrm>
            <a:off x="1004950" y="3171700"/>
            <a:ext cx="7425000" cy="1169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b="1">
                <a:solidFill>
                  <a:schemeClr val="dk1"/>
                </a:solidFill>
                <a:latin typeface="Lora"/>
                <a:ea typeface="Lora"/>
                <a:cs typeface="Lora"/>
                <a:sym typeface="Lora"/>
              </a:rPr>
              <a:t>Thất bại </a:t>
            </a:r>
            <a:r>
              <a:rPr lang="en" sz="1600">
                <a:solidFill>
                  <a:schemeClr val="dk1"/>
                </a:solidFill>
                <a:latin typeface="Lora"/>
                <a:ea typeface="Lora"/>
                <a:cs typeface="Lora"/>
                <a:sym typeface="Lora"/>
              </a:rPr>
              <a:t>(Failure): Thất bại dễ nhận thấy nhất khi một lỗi được thực hiện. Thất bại có hai loại là thất bại chạy được và thất bại chỉ liên kết với các lỗi nhiệm vụ.</a:t>
            </a:r>
            <a:endParaRPr sz="1600">
              <a:solidFill>
                <a:schemeClr val="dk1"/>
              </a:solidFill>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5"/>
          <p:cNvSpPr txBox="1">
            <a:spLocks noGrp="1"/>
          </p:cNvSpPr>
          <p:nvPr>
            <p:ph type="title"/>
          </p:nvPr>
        </p:nvSpPr>
        <p:spPr>
          <a:xfrm>
            <a:off x="1005850" y="535000"/>
            <a:ext cx="74232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Lỗi phần mềm</a:t>
            </a:r>
            <a:endParaRPr/>
          </a:p>
          <a:p>
            <a:pPr marL="0" lvl="0" indent="0" algn="l" rtl="0">
              <a:spcBef>
                <a:spcPts val="0"/>
              </a:spcBef>
              <a:spcAft>
                <a:spcPts val="0"/>
              </a:spcAft>
              <a:buNone/>
            </a:pPr>
            <a:endParaRPr b="1">
              <a:solidFill>
                <a:schemeClr val="lt2"/>
              </a:solidFill>
            </a:endParaRPr>
          </a:p>
          <a:p>
            <a:pPr marL="0" lvl="0" indent="0" algn="l" rtl="0">
              <a:spcBef>
                <a:spcPts val="0"/>
              </a:spcBef>
              <a:spcAft>
                <a:spcPts val="0"/>
              </a:spcAft>
              <a:buNone/>
            </a:pPr>
            <a:endParaRPr b="1">
              <a:solidFill>
                <a:schemeClr val="lt2"/>
              </a:solidFill>
            </a:endParaRPr>
          </a:p>
        </p:txBody>
      </p:sp>
      <p:grpSp>
        <p:nvGrpSpPr>
          <p:cNvPr id="620" name="Google Shape;620;p35"/>
          <p:cNvGrpSpPr/>
          <p:nvPr/>
        </p:nvGrpSpPr>
        <p:grpSpPr>
          <a:xfrm>
            <a:off x="8314603" y="686357"/>
            <a:ext cx="443148" cy="443148"/>
            <a:chOff x="2787725" y="238125"/>
            <a:chExt cx="513200" cy="513200"/>
          </a:xfrm>
        </p:grpSpPr>
        <p:sp>
          <p:nvSpPr>
            <p:cNvPr id="621" name="Google Shape;621;p3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 name="Google Shape;625;p35"/>
          <p:cNvSpPr/>
          <p:nvPr/>
        </p:nvSpPr>
        <p:spPr>
          <a:xfrm>
            <a:off x="1425775" y="478297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627" name="Google Shape;627;p35">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628" name="Google Shape;628;p35">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629" name="Google Shape;629;p35">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630" name="Google Shape;630;p35"/>
          <p:cNvSpPr txBox="1"/>
          <p:nvPr/>
        </p:nvSpPr>
        <p:spPr>
          <a:xfrm>
            <a:off x="1004950" y="1502550"/>
            <a:ext cx="7425000" cy="800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b="1">
                <a:solidFill>
                  <a:schemeClr val="dk1"/>
                </a:solidFill>
                <a:latin typeface="Lora"/>
                <a:ea typeface="Lora"/>
                <a:cs typeface="Lora"/>
                <a:sym typeface="Lora"/>
              </a:rPr>
              <a:t>Sự cố </a:t>
            </a:r>
            <a:r>
              <a:rPr lang="en" sz="1600">
                <a:solidFill>
                  <a:schemeClr val="dk1"/>
                </a:solidFill>
                <a:latin typeface="Lora"/>
                <a:ea typeface="Lora"/>
                <a:cs typeface="Lora"/>
                <a:sym typeface="Lora"/>
              </a:rPr>
              <a:t>(Incident): Sự cố thường được liên kết với một thất bại. Tuy nhiên nó khác với Failure chỗ hiển thị cho người dùng và người kiểm thử biết về nó.</a:t>
            </a:r>
            <a:endParaRPr sz="1600">
              <a:solidFill>
                <a:schemeClr val="dk1"/>
              </a:solidFill>
              <a:latin typeface="Lora"/>
              <a:ea typeface="Lora"/>
              <a:cs typeface="Lora"/>
              <a:sym typeface="Lora"/>
            </a:endParaRPr>
          </a:p>
        </p:txBody>
      </p:sp>
      <p:sp>
        <p:nvSpPr>
          <p:cNvPr id="631" name="Google Shape;631;p35"/>
          <p:cNvSpPr txBox="1"/>
          <p:nvPr/>
        </p:nvSpPr>
        <p:spPr>
          <a:xfrm>
            <a:off x="1004950" y="2630300"/>
            <a:ext cx="7425000" cy="800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b="1">
                <a:solidFill>
                  <a:schemeClr val="dk1"/>
                </a:solidFill>
                <a:latin typeface="Lora"/>
                <a:ea typeface="Lora"/>
                <a:cs typeface="Lora"/>
                <a:sym typeface="Lora"/>
              </a:rPr>
              <a:t>Thừa </a:t>
            </a:r>
            <a:r>
              <a:rPr lang="en" sz="1600">
                <a:solidFill>
                  <a:schemeClr val="dk1"/>
                </a:solidFill>
                <a:latin typeface="Lora"/>
                <a:ea typeface="Lora"/>
                <a:cs typeface="Lora"/>
                <a:sym typeface="Lora"/>
              </a:rPr>
              <a:t>(superfluous): 1 số chức năng không có trong đặc tả phần mềm nhưng lại xuất hiện trong phần mềm xây dựng.</a:t>
            </a:r>
            <a:endParaRPr sz="1600">
              <a:solidFill>
                <a:schemeClr val="dk1"/>
              </a:solidFill>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36"/>
          <p:cNvSpPr txBox="1">
            <a:spLocks noGrp="1"/>
          </p:cNvSpPr>
          <p:nvPr>
            <p:ph type="title"/>
          </p:nvPr>
        </p:nvSpPr>
        <p:spPr>
          <a:xfrm>
            <a:off x="1003900" y="535000"/>
            <a:ext cx="74232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Kiểm thử phần mềm</a:t>
            </a:r>
            <a:endParaRPr/>
          </a:p>
          <a:p>
            <a:pPr marL="0" lvl="0" indent="0" algn="l" rtl="0">
              <a:spcBef>
                <a:spcPts val="0"/>
              </a:spcBef>
              <a:spcAft>
                <a:spcPts val="0"/>
              </a:spcAft>
              <a:buNone/>
            </a:pPr>
            <a:endParaRPr b="1">
              <a:solidFill>
                <a:schemeClr val="lt2"/>
              </a:solidFill>
            </a:endParaRPr>
          </a:p>
          <a:p>
            <a:pPr marL="0" lvl="0" indent="0" algn="l" rtl="0">
              <a:spcBef>
                <a:spcPts val="0"/>
              </a:spcBef>
              <a:spcAft>
                <a:spcPts val="0"/>
              </a:spcAft>
              <a:buNone/>
            </a:pPr>
            <a:endParaRPr b="1">
              <a:solidFill>
                <a:schemeClr val="lt2"/>
              </a:solidFill>
            </a:endParaRPr>
          </a:p>
        </p:txBody>
      </p:sp>
      <p:sp>
        <p:nvSpPr>
          <p:cNvPr id="637" name="Google Shape;637;p36"/>
          <p:cNvSpPr txBox="1"/>
          <p:nvPr/>
        </p:nvSpPr>
        <p:spPr>
          <a:xfrm>
            <a:off x="1003900" y="1403800"/>
            <a:ext cx="7425000" cy="800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Khái niệm: Kiểm thử phần mềm là cuộc kiểm tra được cung cấp cho các bên liên quan thông tin về chất lượng sản phẩm hoặc dịch vụ được kiểm thử. </a:t>
            </a:r>
            <a:endParaRPr sz="1600">
              <a:solidFill>
                <a:schemeClr val="dk1"/>
              </a:solidFill>
              <a:latin typeface="Lora"/>
              <a:ea typeface="Lora"/>
              <a:cs typeface="Lora"/>
              <a:sym typeface="Lora"/>
            </a:endParaRPr>
          </a:p>
        </p:txBody>
      </p:sp>
      <p:grpSp>
        <p:nvGrpSpPr>
          <p:cNvPr id="638" name="Google Shape;638;p36"/>
          <p:cNvGrpSpPr/>
          <p:nvPr/>
        </p:nvGrpSpPr>
        <p:grpSpPr>
          <a:xfrm>
            <a:off x="8314603" y="686357"/>
            <a:ext cx="443148" cy="443148"/>
            <a:chOff x="2787725" y="238125"/>
            <a:chExt cx="513200" cy="513200"/>
          </a:xfrm>
        </p:grpSpPr>
        <p:sp>
          <p:nvSpPr>
            <p:cNvPr id="639" name="Google Shape;639;p36"/>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36"/>
          <p:cNvSpPr/>
          <p:nvPr/>
        </p:nvSpPr>
        <p:spPr>
          <a:xfrm>
            <a:off x="1425775" y="478297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645" name="Google Shape;645;p36">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646" name="Google Shape;646;p36">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647" name="Google Shape;647;p36">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648" name="Google Shape;648;p36"/>
          <p:cNvSpPr txBox="1"/>
          <p:nvPr/>
        </p:nvSpPr>
        <p:spPr>
          <a:xfrm>
            <a:off x="1003900" y="2610900"/>
            <a:ext cx="7425000" cy="800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Đơn giản hơn là quá trình tìm thất bại hay chứng tỏ việc tiến hành phần mềm là đúng đắn.	</a:t>
            </a:r>
            <a:endParaRPr sz="1600">
              <a:solidFill>
                <a:schemeClr val="dk1"/>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7"/>
          <p:cNvSpPr txBox="1">
            <a:spLocks noGrp="1"/>
          </p:cNvSpPr>
          <p:nvPr>
            <p:ph type="title"/>
          </p:nvPr>
        </p:nvSpPr>
        <p:spPr>
          <a:xfrm>
            <a:off x="1003900" y="535000"/>
            <a:ext cx="74232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Kiểm thử phần mềm</a:t>
            </a:r>
            <a:endParaRPr/>
          </a:p>
          <a:p>
            <a:pPr marL="0" lvl="0" indent="0" algn="l" rtl="0">
              <a:spcBef>
                <a:spcPts val="0"/>
              </a:spcBef>
              <a:spcAft>
                <a:spcPts val="0"/>
              </a:spcAft>
              <a:buNone/>
            </a:pPr>
            <a:endParaRPr b="1">
              <a:solidFill>
                <a:schemeClr val="lt2"/>
              </a:solidFill>
            </a:endParaRPr>
          </a:p>
          <a:p>
            <a:pPr marL="0" lvl="0" indent="0" algn="l" rtl="0">
              <a:spcBef>
                <a:spcPts val="0"/>
              </a:spcBef>
              <a:spcAft>
                <a:spcPts val="0"/>
              </a:spcAft>
              <a:buNone/>
            </a:pPr>
            <a:endParaRPr b="1">
              <a:solidFill>
                <a:schemeClr val="lt2"/>
              </a:solidFill>
            </a:endParaRPr>
          </a:p>
        </p:txBody>
      </p:sp>
      <p:grpSp>
        <p:nvGrpSpPr>
          <p:cNvPr id="654" name="Google Shape;654;p37"/>
          <p:cNvGrpSpPr/>
          <p:nvPr/>
        </p:nvGrpSpPr>
        <p:grpSpPr>
          <a:xfrm>
            <a:off x="8314603" y="686357"/>
            <a:ext cx="443148" cy="443148"/>
            <a:chOff x="2787725" y="238125"/>
            <a:chExt cx="513200" cy="513200"/>
          </a:xfrm>
        </p:grpSpPr>
        <p:sp>
          <p:nvSpPr>
            <p:cNvPr id="655" name="Google Shape;655;p3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37"/>
          <p:cNvSpPr/>
          <p:nvPr/>
        </p:nvSpPr>
        <p:spPr>
          <a:xfrm>
            <a:off x="8626825" y="455237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661" name="Google Shape;661;p37">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662" name="Google Shape;662;p37">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663" name="Google Shape;663;p37"/>
          <p:cNvSpPr txBox="1"/>
          <p:nvPr/>
        </p:nvSpPr>
        <p:spPr>
          <a:xfrm>
            <a:off x="1003000" y="1251400"/>
            <a:ext cx="74250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	Phần mềm thực hiện đúng yêu cầu cầu của người sử dụng.</a:t>
            </a:r>
            <a:endParaRPr sz="1600">
              <a:solidFill>
                <a:schemeClr val="dk1"/>
              </a:solidFill>
              <a:latin typeface="Lora"/>
              <a:ea typeface="Lora"/>
              <a:cs typeface="Lora"/>
              <a:sym typeface="Lora"/>
            </a:endParaRPr>
          </a:p>
        </p:txBody>
      </p:sp>
      <p:sp>
        <p:nvSpPr>
          <p:cNvPr id="664" name="Google Shape;664;p37"/>
          <p:cNvSpPr txBox="1"/>
          <p:nvPr/>
        </p:nvSpPr>
        <p:spPr>
          <a:xfrm>
            <a:off x="1003000" y="1729713"/>
            <a:ext cx="74250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	Phần mềm thực hiện đúng yêu cầu. </a:t>
            </a:r>
            <a:endParaRPr sz="1600">
              <a:solidFill>
                <a:schemeClr val="dk1"/>
              </a:solidFill>
              <a:latin typeface="Lora"/>
              <a:ea typeface="Lora"/>
              <a:cs typeface="Lora"/>
              <a:sym typeface="Lora"/>
            </a:endParaRPr>
          </a:p>
        </p:txBody>
      </p:sp>
      <p:sp>
        <p:nvSpPr>
          <p:cNvPr id="665" name="Google Shape;665;p37"/>
          <p:cNvSpPr txBox="1"/>
          <p:nvPr/>
        </p:nvSpPr>
        <p:spPr>
          <a:xfrm>
            <a:off x="1003000" y="2208025"/>
            <a:ext cx="74250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	Phát hiện các khiếm khuyết trước khi đưa vào sử dụng. </a:t>
            </a:r>
            <a:endParaRPr sz="1600">
              <a:solidFill>
                <a:schemeClr val="dk1"/>
              </a:solidFill>
              <a:latin typeface="Lora"/>
              <a:ea typeface="Lora"/>
              <a:cs typeface="Lora"/>
              <a:sym typeface="Lora"/>
            </a:endParaRPr>
          </a:p>
        </p:txBody>
      </p:sp>
      <p:sp>
        <p:nvSpPr>
          <p:cNvPr id="666" name="Google Shape;666;p37"/>
          <p:cNvSpPr txBox="1"/>
          <p:nvPr/>
        </p:nvSpPr>
        <p:spPr>
          <a:xfrm>
            <a:off x="1003000" y="2686338"/>
            <a:ext cx="74250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	Quy trình chức minh phần mềm không có lỗi sai. </a:t>
            </a:r>
            <a:endParaRPr sz="1600">
              <a:solidFill>
                <a:schemeClr val="dk1"/>
              </a:solidFill>
              <a:latin typeface="Lora"/>
              <a:ea typeface="Lora"/>
              <a:cs typeface="Lora"/>
              <a:sym typeface="Lora"/>
            </a:endParaRPr>
          </a:p>
        </p:txBody>
      </p:sp>
      <p:sp>
        <p:nvSpPr>
          <p:cNvPr id="667" name="Google Shape;667;p37"/>
          <p:cNvSpPr txBox="1"/>
          <p:nvPr/>
        </p:nvSpPr>
        <p:spPr>
          <a:xfrm>
            <a:off x="1003000" y="3164650"/>
            <a:ext cx="74250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	Phát hiện lỗi sai. </a:t>
            </a:r>
            <a:endParaRPr sz="1600">
              <a:solidFill>
                <a:schemeClr val="dk1"/>
              </a:solidFill>
              <a:latin typeface="Lora"/>
              <a:ea typeface="Lora"/>
              <a:cs typeface="Lora"/>
              <a:sym typeface="Lora"/>
            </a:endParaRPr>
          </a:p>
        </p:txBody>
      </p:sp>
      <p:sp>
        <p:nvSpPr>
          <p:cNvPr id="668" name="Google Shape;668;p37"/>
          <p:cNvSpPr txBox="1"/>
          <p:nvPr/>
        </p:nvSpPr>
        <p:spPr>
          <a:xfrm>
            <a:off x="1003000" y="3642963"/>
            <a:ext cx="74250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	Phát hiện các bất thường. </a:t>
            </a:r>
            <a:endParaRPr sz="1600">
              <a:solidFill>
                <a:schemeClr val="dk1"/>
              </a:solidFill>
              <a:latin typeface="Lora"/>
              <a:ea typeface="Lora"/>
              <a:cs typeface="Lora"/>
              <a:sym typeface="Lora"/>
            </a:endParaRPr>
          </a:p>
        </p:txBody>
      </p:sp>
      <p:sp>
        <p:nvSpPr>
          <p:cNvPr id="669" name="Google Shape;669;p37"/>
          <p:cNvSpPr txBox="1"/>
          <p:nvPr/>
        </p:nvSpPr>
        <p:spPr>
          <a:xfrm>
            <a:off x="1003000" y="4121275"/>
            <a:ext cx="74250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	Có thông tin về các thuộc tính phi chức năng của chương trình.</a:t>
            </a:r>
            <a:endParaRPr sz="1600">
              <a:solidFill>
                <a:schemeClr val="dk1"/>
              </a:solidFill>
              <a:latin typeface="Lora"/>
              <a:ea typeface="Lora"/>
              <a:cs typeface="Lora"/>
              <a:sym typeface="Lora"/>
            </a:endParaRPr>
          </a:p>
        </p:txBody>
      </p:sp>
      <p:sp>
        <p:nvSpPr>
          <p:cNvPr id="670" name="Google Shape;670;p37">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38"/>
          <p:cNvSpPr txBox="1">
            <a:spLocks noGrp="1"/>
          </p:cNvSpPr>
          <p:nvPr>
            <p:ph type="title"/>
          </p:nvPr>
        </p:nvSpPr>
        <p:spPr>
          <a:xfrm>
            <a:off x="3483475" y="1558850"/>
            <a:ext cx="5385000" cy="20820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b="1">
                <a:solidFill>
                  <a:schemeClr val="lt2"/>
                </a:solidFill>
              </a:rPr>
              <a:t>KIỂM THỬ </a:t>
            </a:r>
            <a:endParaRPr b="1">
              <a:solidFill>
                <a:schemeClr val="lt2"/>
              </a:solidFill>
            </a:endParaRPr>
          </a:p>
          <a:p>
            <a:pPr marL="457200" lvl="0" indent="457200" algn="l" rtl="0">
              <a:spcBef>
                <a:spcPts val="0"/>
              </a:spcBef>
              <a:spcAft>
                <a:spcPts val="0"/>
              </a:spcAft>
              <a:buNone/>
            </a:pPr>
            <a:r>
              <a:rPr lang="en"/>
              <a:t>ỨNG DỤNG </a:t>
            </a:r>
            <a:endParaRPr/>
          </a:p>
          <a:p>
            <a:pPr marL="0" lvl="0" indent="0" algn="r" rtl="0">
              <a:spcBef>
                <a:spcPts val="0"/>
              </a:spcBef>
              <a:spcAft>
                <a:spcPts val="0"/>
              </a:spcAft>
              <a:buNone/>
            </a:pPr>
            <a:r>
              <a:rPr lang="en"/>
              <a:t>BẰNG SELENIUM</a:t>
            </a:r>
            <a:endParaRPr/>
          </a:p>
        </p:txBody>
      </p:sp>
      <p:sp>
        <p:nvSpPr>
          <p:cNvPr id="676" name="Google Shape;676;p38"/>
          <p:cNvSpPr txBox="1">
            <a:spLocks noGrp="1"/>
          </p:cNvSpPr>
          <p:nvPr>
            <p:ph type="title" idx="2"/>
          </p:nvPr>
        </p:nvSpPr>
        <p:spPr>
          <a:xfrm>
            <a:off x="4299400" y="477300"/>
            <a:ext cx="978900" cy="132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677" name="Google Shape;677;p3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678" name="Google Shape;678;p3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679" name="Google Shape;679;p3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680" name="Google Shape;680;p3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grpSp>
        <p:nvGrpSpPr>
          <p:cNvPr id="681" name="Google Shape;681;p38"/>
          <p:cNvGrpSpPr/>
          <p:nvPr/>
        </p:nvGrpSpPr>
        <p:grpSpPr>
          <a:xfrm rot="-5400000">
            <a:off x="1523950" y="587208"/>
            <a:ext cx="1116400" cy="1104975"/>
            <a:chOff x="7023100" y="1097275"/>
            <a:chExt cx="1116400" cy="1104975"/>
          </a:xfrm>
        </p:grpSpPr>
        <p:cxnSp>
          <p:nvCxnSpPr>
            <p:cNvPr id="682" name="Google Shape;682;p38"/>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683" name="Google Shape;683;p38"/>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grpSp>
        <p:nvGrpSpPr>
          <p:cNvPr id="684" name="Google Shape;684;p38"/>
          <p:cNvGrpSpPr/>
          <p:nvPr/>
        </p:nvGrpSpPr>
        <p:grpSpPr>
          <a:xfrm>
            <a:off x="1041671" y="2946814"/>
            <a:ext cx="1710158" cy="1626172"/>
            <a:chOff x="6841808" y="689283"/>
            <a:chExt cx="1710158" cy="1626172"/>
          </a:xfrm>
        </p:grpSpPr>
        <p:sp>
          <p:nvSpPr>
            <p:cNvPr id="685" name="Google Shape;685;p38"/>
            <p:cNvSpPr/>
            <p:nvPr/>
          </p:nvSpPr>
          <p:spPr>
            <a:xfrm>
              <a:off x="8129116" y="727889"/>
              <a:ext cx="422851" cy="382309"/>
            </a:xfrm>
            <a:custGeom>
              <a:avLst/>
              <a:gdLst/>
              <a:ahLst/>
              <a:cxnLst/>
              <a:rect l="l" t="t" r="r" b="b"/>
              <a:pathLst>
                <a:path w="10503" h="9496" extrusionOk="0">
                  <a:moveTo>
                    <a:pt x="5251" y="0"/>
                  </a:moveTo>
                  <a:cubicBezTo>
                    <a:pt x="3991" y="0"/>
                    <a:pt x="2735" y="499"/>
                    <a:pt x="1801" y="1487"/>
                  </a:cubicBezTo>
                  <a:cubicBezTo>
                    <a:pt x="0" y="3391"/>
                    <a:pt x="84" y="6395"/>
                    <a:pt x="1990" y="8196"/>
                  </a:cubicBezTo>
                  <a:cubicBezTo>
                    <a:pt x="2907" y="9065"/>
                    <a:pt x="4079" y="9495"/>
                    <a:pt x="5249" y="9495"/>
                  </a:cubicBezTo>
                  <a:cubicBezTo>
                    <a:pt x="6509" y="9495"/>
                    <a:pt x="7765" y="8997"/>
                    <a:pt x="8699" y="8010"/>
                  </a:cubicBezTo>
                  <a:cubicBezTo>
                    <a:pt x="10503" y="6103"/>
                    <a:pt x="10416" y="3099"/>
                    <a:pt x="8513" y="1298"/>
                  </a:cubicBezTo>
                  <a:cubicBezTo>
                    <a:pt x="7594" y="431"/>
                    <a:pt x="6422" y="0"/>
                    <a:pt x="5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841808" y="945533"/>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7886430" y="1933146"/>
              <a:ext cx="422851" cy="382309"/>
            </a:xfrm>
            <a:custGeom>
              <a:avLst/>
              <a:gdLst/>
              <a:ahLst/>
              <a:cxnLst/>
              <a:rect l="l" t="t" r="r" b="b"/>
              <a:pathLst>
                <a:path w="10503" h="9496" extrusionOk="0">
                  <a:moveTo>
                    <a:pt x="5254" y="1"/>
                  </a:moveTo>
                  <a:cubicBezTo>
                    <a:pt x="3994" y="1"/>
                    <a:pt x="2737" y="499"/>
                    <a:pt x="1804" y="1487"/>
                  </a:cubicBezTo>
                  <a:cubicBezTo>
                    <a:pt x="0" y="3391"/>
                    <a:pt x="86" y="6395"/>
                    <a:pt x="1990" y="8199"/>
                  </a:cubicBezTo>
                  <a:cubicBezTo>
                    <a:pt x="2908" y="9066"/>
                    <a:pt x="4080" y="9496"/>
                    <a:pt x="5250" y="9496"/>
                  </a:cubicBezTo>
                  <a:cubicBezTo>
                    <a:pt x="6510" y="9496"/>
                    <a:pt x="7768" y="8997"/>
                    <a:pt x="8702" y="8010"/>
                  </a:cubicBezTo>
                  <a:cubicBezTo>
                    <a:pt x="10503" y="6104"/>
                    <a:pt x="10419" y="3099"/>
                    <a:pt x="8513" y="1298"/>
                  </a:cubicBezTo>
                  <a:cubicBezTo>
                    <a:pt x="7596" y="431"/>
                    <a:pt x="6424" y="1"/>
                    <a:pt x="5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7030788" y="906119"/>
              <a:ext cx="1323024" cy="1232600"/>
            </a:xfrm>
            <a:custGeom>
              <a:avLst/>
              <a:gdLst/>
              <a:ahLst/>
              <a:cxnLst/>
              <a:rect l="l" t="t" r="r" b="b"/>
              <a:pathLst>
                <a:path w="32862" h="30616" extrusionOk="0">
                  <a:moveTo>
                    <a:pt x="32200" y="640"/>
                  </a:moveTo>
                  <a:lnTo>
                    <a:pt x="26186" y="29599"/>
                  </a:lnTo>
                  <a:lnTo>
                    <a:pt x="1115" y="5895"/>
                  </a:lnTo>
                  <a:lnTo>
                    <a:pt x="32200" y="640"/>
                  </a:lnTo>
                  <a:close/>
                  <a:moveTo>
                    <a:pt x="32862" y="1"/>
                  </a:moveTo>
                  <a:lnTo>
                    <a:pt x="1" y="5559"/>
                  </a:lnTo>
                  <a:lnTo>
                    <a:pt x="26506" y="30616"/>
                  </a:lnTo>
                  <a:lnTo>
                    <a:pt x="32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7586263" y="68928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7376700" y="174297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8445250" y="146808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38"/>
          <p:cNvSpPr/>
          <p:nvPr/>
        </p:nvSpPr>
        <p:spPr>
          <a:xfrm>
            <a:off x="5031375" y="38433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38"/>
          <p:cNvGrpSpPr/>
          <p:nvPr/>
        </p:nvGrpSpPr>
        <p:grpSpPr>
          <a:xfrm>
            <a:off x="4350428" y="770107"/>
            <a:ext cx="443148" cy="443148"/>
            <a:chOff x="2787725" y="238125"/>
            <a:chExt cx="513200" cy="513200"/>
          </a:xfrm>
        </p:grpSpPr>
        <p:sp>
          <p:nvSpPr>
            <p:cNvPr id="694" name="Google Shape;694;p3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8"/>
          <p:cNvSpPr/>
          <p:nvPr/>
        </p:nvSpPr>
        <p:spPr>
          <a:xfrm>
            <a:off x="6538025" y="42785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38"/>
          <p:cNvCxnSpPr/>
          <p:nvPr/>
        </p:nvCxnSpPr>
        <p:spPr>
          <a:xfrm>
            <a:off x="3351600" y="4320550"/>
            <a:ext cx="1427100" cy="846000"/>
          </a:xfrm>
          <a:prstGeom prst="bentConnector3">
            <a:avLst>
              <a:gd name="adj1" fmla="val 99848"/>
            </a:avLst>
          </a:prstGeom>
          <a:noFill/>
          <a:ln w="19050" cap="flat" cmpd="sng">
            <a:solidFill>
              <a:schemeClr val="dk1"/>
            </a:solidFill>
            <a:prstDash val="lgDash"/>
            <a:round/>
            <a:headEnd type="none" w="med" len="med"/>
            <a:tailEnd type="none" w="med" len="med"/>
          </a:ln>
        </p:spPr>
      </p:cxnSp>
      <p:sp>
        <p:nvSpPr>
          <p:cNvPr id="700" name="Google Shape;700;p38"/>
          <p:cNvSpPr/>
          <p:nvPr/>
        </p:nvSpPr>
        <p:spPr>
          <a:xfrm>
            <a:off x="6183600" y="137075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39"/>
          <p:cNvSpPr txBox="1">
            <a:spLocks noGrp="1"/>
          </p:cNvSpPr>
          <p:nvPr>
            <p:ph type="title"/>
          </p:nvPr>
        </p:nvSpPr>
        <p:spPr>
          <a:xfrm>
            <a:off x="1005850" y="535000"/>
            <a:ext cx="42216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Khái niệm</a:t>
            </a:r>
            <a:endParaRPr/>
          </a:p>
        </p:txBody>
      </p:sp>
      <p:sp>
        <p:nvSpPr>
          <p:cNvPr id="706" name="Google Shape;706;p39"/>
          <p:cNvSpPr txBox="1"/>
          <p:nvPr/>
        </p:nvSpPr>
        <p:spPr>
          <a:xfrm>
            <a:off x="1633538" y="2119050"/>
            <a:ext cx="1764000" cy="493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2200">
              <a:solidFill>
                <a:schemeClr val="dk1"/>
              </a:solidFill>
              <a:highlight>
                <a:schemeClr val="accent3"/>
              </a:highlight>
              <a:latin typeface="Antonio"/>
              <a:ea typeface="Antonio"/>
              <a:cs typeface="Antonio"/>
              <a:sym typeface="Antonio"/>
            </a:endParaRPr>
          </a:p>
        </p:txBody>
      </p:sp>
      <p:sp>
        <p:nvSpPr>
          <p:cNvPr id="707" name="Google Shape;707;p39"/>
          <p:cNvSpPr txBox="1"/>
          <p:nvPr/>
        </p:nvSpPr>
        <p:spPr>
          <a:xfrm>
            <a:off x="1633538" y="3409350"/>
            <a:ext cx="1764000" cy="4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a:solidFill>
                <a:schemeClr val="dk1"/>
              </a:solidFill>
              <a:highlight>
                <a:schemeClr val="accent3"/>
              </a:highlight>
              <a:latin typeface="Antonio"/>
              <a:ea typeface="Antonio"/>
              <a:cs typeface="Antonio"/>
              <a:sym typeface="Antonio"/>
            </a:endParaRPr>
          </a:p>
        </p:txBody>
      </p:sp>
      <p:sp>
        <p:nvSpPr>
          <p:cNvPr id="708" name="Google Shape;708;p39"/>
          <p:cNvSpPr txBox="1"/>
          <p:nvPr/>
        </p:nvSpPr>
        <p:spPr>
          <a:xfrm>
            <a:off x="6037513" y="2119050"/>
            <a:ext cx="1764000" cy="4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a:solidFill>
                <a:schemeClr val="dk1"/>
              </a:solidFill>
              <a:highlight>
                <a:schemeClr val="accent3"/>
              </a:highlight>
              <a:latin typeface="Antonio"/>
              <a:ea typeface="Antonio"/>
              <a:cs typeface="Antonio"/>
              <a:sym typeface="Antonio"/>
            </a:endParaRPr>
          </a:p>
        </p:txBody>
      </p:sp>
      <p:sp>
        <p:nvSpPr>
          <p:cNvPr id="709" name="Google Shape;709;p39"/>
          <p:cNvSpPr txBox="1"/>
          <p:nvPr/>
        </p:nvSpPr>
        <p:spPr>
          <a:xfrm>
            <a:off x="6037513" y="3409350"/>
            <a:ext cx="1764000" cy="4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a:solidFill>
                <a:schemeClr val="dk1"/>
              </a:solidFill>
              <a:highlight>
                <a:schemeClr val="accent3"/>
              </a:highlight>
              <a:latin typeface="Antonio"/>
              <a:ea typeface="Antonio"/>
              <a:cs typeface="Antonio"/>
              <a:sym typeface="Antonio"/>
            </a:endParaRPr>
          </a:p>
        </p:txBody>
      </p:sp>
      <p:sp>
        <p:nvSpPr>
          <p:cNvPr id="710" name="Google Shape;710;p39">
            <a:hlinkClick r:id="rId3" action="ppaction://hlinksldjump"/>
          </p:cNvPr>
          <p:cNvSpPr txBox="1"/>
          <p:nvPr/>
        </p:nvSpPr>
        <p:spPr>
          <a:xfrm>
            <a:off x="0" y="1385850"/>
            <a:ext cx="594300" cy="49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u="sng">
              <a:solidFill>
                <a:schemeClr val="accent2"/>
              </a:solidFill>
              <a:latin typeface="Antonio"/>
              <a:ea typeface="Antonio"/>
              <a:cs typeface="Antonio"/>
              <a:sym typeface="Antonio"/>
            </a:endParaRPr>
          </a:p>
        </p:txBody>
      </p:sp>
      <p:sp>
        <p:nvSpPr>
          <p:cNvPr id="711" name="Google Shape;711;p39">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u="sng">
              <a:solidFill>
                <a:schemeClr val="accent2"/>
              </a:solidFill>
              <a:latin typeface="Antonio"/>
              <a:ea typeface="Antonio"/>
              <a:cs typeface="Antonio"/>
              <a:sym typeface="Antonio"/>
            </a:endParaRPr>
          </a:p>
        </p:txBody>
      </p:sp>
      <p:sp>
        <p:nvSpPr>
          <p:cNvPr id="712" name="Google Shape;712;p39">
            <a:hlinkClick r:id="rId5"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u="sng">
              <a:solidFill>
                <a:schemeClr val="accent2"/>
              </a:solidFill>
              <a:latin typeface="Antonio"/>
              <a:ea typeface="Antonio"/>
              <a:cs typeface="Antonio"/>
              <a:sym typeface="Antonio"/>
            </a:endParaRPr>
          </a:p>
        </p:txBody>
      </p:sp>
      <p:grpSp>
        <p:nvGrpSpPr>
          <p:cNvPr id="713" name="Google Shape;713;p39"/>
          <p:cNvGrpSpPr/>
          <p:nvPr/>
        </p:nvGrpSpPr>
        <p:grpSpPr>
          <a:xfrm>
            <a:off x="6970189" y="571599"/>
            <a:ext cx="1616448" cy="1600201"/>
            <a:chOff x="4885052" y="50999"/>
            <a:chExt cx="1616448" cy="1600201"/>
          </a:xfrm>
        </p:grpSpPr>
        <p:cxnSp>
          <p:nvCxnSpPr>
            <p:cNvPr id="714" name="Google Shape;714;p39"/>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715" name="Google Shape;715;p39"/>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grpSp>
        <p:nvGrpSpPr>
          <p:cNvPr id="716" name="Google Shape;716;p39"/>
          <p:cNvGrpSpPr/>
          <p:nvPr/>
        </p:nvGrpSpPr>
        <p:grpSpPr>
          <a:xfrm>
            <a:off x="7709253" y="4278782"/>
            <a:ext cx="443148" cy="443148"/>
            <a:chOff x="2787725" y="238125"/>
            <a:chExt cx="513200" cy="513200"/>
          </a:xfrm>
        </p:grpSpPr>
        <p:sp>
          <p:nvSpPr>
            <p:cNvPr id="717" name="Google Shape;717;p39"/>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1" name="Google Shape;721;p39"/>
          <p:cNvSpPr/>
          <p:nvPr/>
        </p:nvSpPr>
        <p:spPr>
          <a:xfrm>
            <a:off x="6568225" y="12072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2" name="Google Shape;722;p39"/>
          <p:cNvCxnSpPr/>
          <p:nvPr/>
        </p:nvCxnSpPr>
        <p:spPr>
          <a:xfrm>
            <a:off x="401688" y="4500344"/>
            <a:ext cx="985200" cy="0"/>
          </a:xfrm>
          <a:prstGeom prst="straightConnector1">
            <a:avLst/>
          </a:prstGeom>
          <a:noFill/>
          <a:ln w="19050" cap="flat" cmpd="sng">
            <a:solidFill>
              <a:schemeClr val="dk1"/>
            </a:solidFill>
            <a:prstDash val="lgDash"/>
            <a:round/>
            <a:headEnd type="none" w="med" len="med"/>
            <a:tailEnd type="none" w="med" len="med"/>
          </a:ln>
        </p:spPr>
      </p:cxnSp>
      <p:sp>
        <p:nvSpPr>
          <p:cNvPr id="723" name="Google Shape;723;p39"/>
          <p:cNvSpPr/>
          <p:nvPr/>
        </p:nvSpPr>
        <p:spPr>
          <a:xfrm>
            <a:off x="1127550" y="356325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txBox="1"/>
          <p:nvPr/>
        </p:nvSpPr>
        <p:spPr>
          <a:xfrm>
            <a:off x="918600" y="1792475"/>
            <a:ext cx="7306800" cy="800400"/>
          </a:xfrm>
          <a:prstGeom prst="rect">
            <a:avLst/>
          </a:prstGeom>
          <a:noFill/>
          <a:ln>
            <a:noFill/>
          </a:ln>
        </p:spPr>
        <p:txBody>
          <a:bodyPr spcFirstLastPara="1" wrap="square" lIns="91425" tIns="91425" rIns="91425" bIns="91425" anchor="t" anchorCtr="0">
            <a:spAutoFit/>
          </a:bodyPr>
          <a:lstStyle/>
          <a:p>
            <a:pPr marL="0" lvl="0" indent="457200" algn="l" rtl="0">
              <a:lnSpc>
                <a:spcPct val="150000"/>
              </a:lnSpc>
              <a:spcBef>
                <a:spcPts val="0"/>
              </a:spcBef>
              <a:spcAft>
                <a:spcPts val="0"/>
              </a:spcAft>
              <a:buNone/>
            </a:pPr>
            <a:r>
              <a:rPr lang="en" sz="1600">
                <a:solidFill>
                  <a:schemeClr val="dk1"/>
                </a:solidFill>
                <a:latin typeface="Lora"/>
                <a:ea typeface="Lora"/>
                <a:cs typeface="Lora"/>
                <a:sym typeface="Lora"/>
              </a:rPr>
              <a:t>Là một bộ công cụ chuyên dụng trong kiểm thử tự động open source	dành cho các ứng dụng web.</a:t>
            </a:r>
            <a:endParaRPr>
              <a:solidFill>
                <a:srgbClr val="F2F2F2"/>
              </a:solidFill>
              <a:latin typeface="Space Mono"/>
              <a:ea typeface="Space Mono"/>
              <a:cs typeface="Space Mono"/>
              <a:sym typeface="Space Mono"/>
            </a:endParaRPr>
          </a:p>
        </p:txBody>
      </p:sp>
      <p:sp>
        <p:nvSpPr>
          <p:cNvPr id="725" name="Google Shape;725;p39"/>
          <p:cNvSpPr txBox="1"/>
          <p:nvPr/>
        </p:nvSpPr>
        <p:spPr>
          <a:xfrm>
            <a:off x="961575" y="2762250"/>
            <a:ext cx="7425000" cy="800400"/>
          </a:xfrm>
          <a:prstGeom prst="rect">
            <a:avLst/>
          </a:prstGeom>
          <a:noFill/>
          <a:ln>
            <a:noFill/>
          </a:ln>
        </p:spPr>
        <p:txBody>
          <a:bodyPr spcFirstLastPara="1" wrap="square" lIns="91425" tIns="91425" rIns="91425" bIns="91425" anchor="t" anchorCtr="0">
            <a:spAutoFit/>
          </a:bodyPr>
          <a:lstStyle/>
          <a:p>
            <a:pPr marL="0" lvl="0" indent="457200" algn="l" rtl="0">
              <a:lnSpc>
                <a:spcPct val="150000"/>
              </a:lnSpc>
              <a:spcBef>
                <a:spcPts val="0"/>
              </a:spcBef>
              <a:spcAft>
                <a:spcPts val="0"/>
              </a:spcAft>
              <a:buNone/>
            </a:pPr>
            <a:r>
              <a:rPr lang="en" sz="1600">
                <a:solidFill>
                  <a:schemeClr val="dk1"/>
                </a:solidFill>
                <a:latin typeface="Lora"/>
                <a:ea typeface="Lora"/>
                <a:cs typeface="Lora"/>
                <a:sym typeface="Lora"/>
              </a:rPr>
              <a:t>Cũng như hỗ trợ hoạt động trên các trình chuyện có nền tảng như :              </a:t>
            </a:r>
            <a:endParaRPr sz="16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	Mac, Linux</a:t>
            </a:r>
            <a:endParaRPr sz="1600">
              <a:solidFill>
                <a:schemeClr val="dk1"/>
              </a:solidFill>
              <a:latin typeface="Lora"/>
              <a:ea typeface="Lora"/>
              <a:cs typeface="Lora"/>
              <a:sym typeface="Lora"/>
            </a:endParaRPr>
          </a:p>
        </p:txBody>
      </p:sp>
      <p:sp>
        <p:nvSpPr>
          <p:cNvPr id="726" name="Google Shape;726;p39"/>
          <p:cNvSpPr txBox="1"/>
          <p:nvPr/>
        </p:nvSpPr>
        <p:spPr>
          <a:xfrm>
            <a:off x="1005850" y="3078800"/>
            <a:ext cx="74250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600">
              <a:solidFill>
                <a:schemeClr val="dk1"/>
              </a:solidFill>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40"/>
          <p:cNvSpPr txBox="1">
            <a:spLocks noGrp="1"/>
          </p:cNvSpPr>
          <p:nvPr>
            <p:ph type="title"/>
          </p:nvPr>
        </p:nvSpPr>
        <p:spPr>
          <a:xfrm>
            <a:off x="1005200" y="701300"/>
            <a:ext cx="4221600" cy="10881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Selenium IDE </a:t>
            </a:r>
            <a:endParaRPr/>
          </a:p>
        </p:txBody>
      </p:sp>
      <p:sp>
        <p:nvSpPr>
          <p:cNvPr id="732" name="Google Shape;732;p40">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733" name="Google Shape;733;p40">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734" name="Google Shape;734;p40">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735" name="Google Shape;735;p40">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
        <p:nvSpPr>
          <p:cNvPr id="736" name="Google Shape;736;p40"/>
          <p:cNvSpPr txBox="1"/>
          <p:nvPr/>
        </p:nvSpPr>
        <p:spPr>
          <a:xfrm>
            <a:off x="1422425" y="3303325"/>
            <a:ext cx="1764000" cy="49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200">
              <a:solidFill>
                <a:schemeClr val="dk1"/>
              </a:solidFill>
              <a:highlight>
                <a:schemeClr val="accent3"/>
              </a:highlight>
              <a:latin typeface="Antonio"/>
              <a:ea typeface="Antonio"/>
              <a:cs typeface="Antonio"/>
              <a:sym typeface="Antonio"/>
            </a:endParaRPr>
          </a:p>
        </p:txBody>
      </p:sp>
      <p:sp>
        <p:nvSpPr>
          <p:cNvPr id="737" name="Google Shape;737;p40"/>
          <p:cNvSpPr txBox="1"/>
          <p:nvPr/>
        </p:nvSpPr>
        <p:spPr>
          <a:xfrm>
            <a:off x="3835450" y="3303325"/>
            <a:ext cx="1764000" cy="4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a:solidFill>
                <a:schemeClr val="dk1"/>
              </a:solidFill>
              <a:highlight>
                <a:schemeClr val="accent3"/>
              </a:highlight>
              <a:latin typeface="Antonio"/>
              <a:ea typeface="Antonio"/>
              <a:cs typeface="Antonio"/>
              <a:sym typeface="Antonio"/>
            </a:endParaRPr>
          </a:p>
        </p:txBody>
      </p:sp>
      <p:grpSp>
        <p:nvGrpSpPr>
          <p:cNvPr id="738" name="Google Shape;738;p40"/>
          <p:cNvGrpSpPr/>
          <p:nvPr/>
        </p:nvGrpSpPr>
        <p:grpSpPr>
          <a:xfrm>
            <a:off x="7708453" y="4261157"/>
            <a:ext cx="443148" cy="443148"/>
            <a:chOff x="2787725" y="238125"/>
            <a:chExt cx="513200" cy="513200"/>
          </a:xfrm>
        </p:grpSpPr>
        <p:sp>
          <p:nvSpPr>
            <p:cNvPr id="739" name="Google Shape;739;p40"/>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3" name="Google Shape;743;p40"/>
          <p:cNvCxnSpPr/>
          <p:nvPr/>
        </p:nvCxnSpPr>
        <p:spPr>
          <a:xfrm>
            <a:off x="424988" y="3530756"/>
            <a:ext cx="580200" cy="0"/>
          </a:xfrm>
          <a:prstGeom prst="straightConnector1">
            <a:avLst/>
          </a:prstGeom>
          <a:noFill/>
          <a:ln w="19050" cap="flat" cmpd="sng">
            <a:solidFill>
              <a:schemeClr val="dk1"/>
            </a:solidFill>
            <a:prstDash val="lgDash"/>
            <a:round/>
            <a:headEnd type="none" w="med" len="med"/>
            <a:tailEnd type="none" w="med" len="med"/>
          </a:ln>
        </p:spPr>
      </p:cxnSp>
      <p:sp>
        <p:nvSpPr>
          <p:cNvPr id="744" name="Google Shape;744;p40"/>
          <p:cNvSpPr/>
          <p:nvPr/>
        </p:nvSpPr>
        <p:spPr>
          <a:xfrm>
            <a:off x="1158300" y="43309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5" name="Google Shape;745;p40"/>
          <p:cNvCxnSpPr/>
          <p:nvPr/>
        </p:nvCxnSpPr>
        <p:spPr>
          <a:xfrm>
            <a:off x="6819689" y="5715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sp>
        <p:nvSpPr>
          <p:cNvPr id="746" name="Google Shape;746;p40"/>
          <p:cNvSpPr/>
          <p:nvPr/>
        </p:nvSpPr>
        <p:spPr>
          <a:xfrm>
            <a:off x="6248475" y="12072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txBox="1"/>
          <p:nvPr/>
        </p:nvSpPr>
        <p:spPr>
          <a:xfrm>
            <a:off x="1004950" y="1883550"/>
            <a:ext cx="7425000" cy="431100"/>
          </a:xfrm>
          <a:prstGeom prst="rect">
            <a:avLst/>
          </a:prstGeom>
          <a:noFill/>
          <a:ln>
            <a:noFill/>
          </a:ln>
        </p:spPr>
        <p:txBody>
          <a:bodyPr spcFirstLastPara="1" wrap="square" lIns="91425" tIns="91425" rIns="91425" bIns="91425" anchor="t" anchorCtr="0">
            <a:spAutoFit/>
          </a:bodyPr>
          <a:lstStyle/>
          <a:p>
            <a:pPr marL="0" lvl="0" indent="457200" algn="l" rtl="0">
              <a:lnSpc>
                <a:spcPct val="150000"/>
              </a:lnSpc>
              <a:spcBef>
                <a:spcPts val="0"/>
              </a:spcBef>
              <a:spcAft>
                <a:spcPts val="0"/>
              </a:spcAft>
              <a:buNone/>
            </a:pPr>
            <a:r>
              <a:rPr lang="en" sz="1600">
                <a:solidFill>
                  <a:schemeClr val="dk1"/>
                </a:solidFill>
                <a:latin typeface="Lora"/>
                <a:ea typeface="Lora"/>
                <a:cs typeface="Lora"/>
                <a:sym typeface="Lora"/>
              </a:rPr>
              <a:t>Là một plug-in nằm trên trình duyệt Fire-fox.</a:t>
            </a:r>
            <a:endParaRPr sz="1600">
              <a:solidFill>
                <a:schemeClr val="dk1"/>
              </a:solidFill>
              <a:latin typeface="Lora"/>
              <a:ea typeface="Lora"/>
              <a:cs typeface="Lora"/>
              <a:sym typeface="Lora"/>
            </a:endParaRPr>
          </a:p>
        </p:txBody>
      </p:sp>
      <p:sp>
        <p:nvSpPr>
          <p:cNvPr id="748" name="Google Shape;748;p40"/>
          <p:cNvSpPr txBox="1"/>
          <p:nvPr/>
        </p:nvSpPr>
        <p:spPr>
          <a:xfrm>
            <a:off x="1004950" y="2408788"/>
            <a:ext cx="7425000" cy="8004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r>
              <a:rPr lang="en" sz="1600">
                <a:solidFill>
                  <a:schemeClr val="dk1"/>
                </a:solidFill>
                <a:latin typeface="Lora"/>
                <a:ea typeface="Lora"/>
                <a:cs typeface="Lora"/>
                <a:sym typeface="Lora"/>
              </a:rPr>
              <a:t>Sử dụng để record và play lại các thao tác dựa theo một quy trình hay một test case nào đó </a:t>
            </a:r>
            <a:endParaRPr sz="1600">
              <a:solidFill>
                <a:schemeClr val="dk1"/>
              </a:solidFill>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41"/>
          <p:cNvSpPr txBox="1">
            <a:spLocks noGrp="1"/>
          </p:cNvSpPr>
          <p:nvPr>
            <p:ph type="title"/>
          </p:nvPr>
        </p:nvSpPr>
        <p:spPr>
          <a:xfrm>
            <a:off x="1158303" y="559075"/>
            <a:ext cx="4279500" cy="108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rPr>
              <a:t>Hướng dẫn cài đặt Selenium IDE </a:t>
            </a:r>
            <a:endParaRPr/>
          </a:p>
        </p:txBody>
      </p:sp>
      <p:grpSp>
        <p:nvGrpSpPr>
          <p:cNvPr id="754" name="Google Shape;754;p41"/>
          <p:cNvGrpSpPr/>
          <p:nvPr/>
        </p:nvGrpSpPr>
        <p:grpSpPr>
          <a:xfrm>
            <a:off x="7313800" y="536495"/>
            <a:ext cx="1116400" cy="1104975"/>
            <a:chOff x="7023100" y="1097275"/>
            <a:chExt cx="1116400" cy="1104975"/>
          </a:xfrm>
        </p:grpSpPr>
        <p:cxnSp>
          <p:nvCxnSpPr>
            <p:cNvPr id="755" name="Google Shape;755;p41"/>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756" name="Google Shape;756;p41"/>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757" name="Google Shape;757;p41"/>
          <p:cNvSpPr txBox="1"/>
          <p:nvPr/>
        </p:nvSpPr>
        <p:spPr>
          <a:xfrm>
            <a:off x="951350" y="1741713"/>
            <a:ext cx="7425000" cy="92329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B1:	</a:t>
            </a:r>
            <a:r>
              <a:rPr lang="en">
                <a:solidFill>
                  <a:schemeClr val="dk1"/>
                </a:solidFill>
                <a:latin typeface="Times New Roman"/>
                <a:ea typeface="Times New Roman"/>
                <a:cs typeface="Times New Roman"/>
                <a:sym typeface="Times New Roman"/>
              </a:rPr>
              <a:t>Truy cập đến địa chỉ</a:t>
            </a:r>
            <a:r>
              <a:rPr lang="en">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 u="sng">
                <a:solidFill>
                  <a:srgbClr val="00FFFF"/>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http://www.seleniumhq.org/download</a:t>
            </a:r>
            <a:r>
              <a:rPr lang="en">
                <a:solidFill>
                  <a:schemeClr val="dk1"/>
                </a:solidFill>
                <a:latin typeface="Times New Roman"/>
                <a:ea typeface="Times New Roman"/>
                <a:cs typeface="Times New Roman"/>
                <a:sym typeface="Times New Roman"/>
              </a:rPr>
              <a:t> bằng trình duyệt.</a:t>
            </a:r>
            <a:endParaRPr>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solidFill>
                <a:schemeClr val="dk1"/>
              </a:solidFill>
              <a:latin typeface="Lora"/>
              <a:ea typeface="Lora"/>
              <a:cs typeface="Lora"/>
              <a:sym typeface="Lora"/>
            </a:endParaRPr>
          </a:p>
        </p:txBody>
      </p:sp>
      <p:sp>
        <p:nvSpPr>
          <p:cNvPr id="758" name="Google Shape;758;p41"/>
          <p:cNvSpPr txBox="1"/>
          <p:nvPr/>
        </p:nvSpPr>
        <p:spPr>
          <a:xfrm>
            <a:off x="951350" y="2151685"/>
            <a:ext cx="7425000" cy="1246465"/>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B2:	</a:t>
            </a:r>
            <a:r>
              <a:rPr lang="en">
                <a:solidFill>
                  <a:schemeClr val="dk1"/>
                </a:solidFill>
                <a:latin typeface="Times New Roman"/>
                <a:ea typeface="Times New Roman"/>
                <a:cs typeface="Times New Roman"/>
                <a:sym typeface="Times New Roman"/>
              </a:rPr>
              <a:t>Tìm đến mục Selenium IDE và click vào trình duyệt mà bạn muốn tải . Bao gồm : Chrome hoặc FireFox hoặc Edge</a:t>
            </a:r>
            <a:endParaRPr>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600">
              <a:solidFill>
                <a:schemeClr val="dk1"/>
              </a:solidFill>
              <a:latin typeface="Lora"/>
              <a:ea typeface="Lora"/>
              <a:cs typeface="Lora"/>
              <a:sym typeface="Lora"/>
            </a:endParaRPr>
          </a:p>
        </p:txBody>
      </p:sp>
      <p:sp>
        <p:nvSpPr>
          <p:cNvPr id="759" name="Google Shape;759;p41"/>
          <p:cNvSpPr txBox="1"/>
          <p:nvPr/>
        </p:nvSpPr>
        <p:spPr>
          <a:xfrm>
            <a:off x="951350" y="2828838"/>
            <a:ext cx="7425000" cy="120029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B3:	</a:t>
            </a:r>
            <a:r>
              <a:rPr lang="en">
                <a:solidFill>
                  <a:schemeClr val="dk1"/>
                </a:solidFill>
                <a:latin typeface="Times New Roman"/>
                <a:ea typeface="Times New Roman"/>
                <a:cs typeface="Times New Roman"/>
                <a:sym typeface="Times New Roman"/>
              </a:rPr>
              <a:t>Sau khi chọn trình duyệt bạn muốn tải đường link sẽ dẫn đến trang tải công cụ.Chọn “Get” để hiện cửa sổ cài đặt và add nó vào extension của trình duyệt.</a:t>
            </a:r>
            <a:endParaRPr>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
        <p:nvSpPr>
          <p:cNvPr id="760" name="Google Shape;760;p41"/>
          <p:cNvSpPr txBox="1"/>
          <p:nvPr/>
        </p:nvSpPr>
        <p:spPr>
          <a:xfrm>
            <a:off x="951350" y="3542243"/>
            <a:ext cx="7425000" cy="120029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B4:	</a:t>
            </a:r>
            <a:r>
              <a:rPr lang="en">
                <a:solidFill>
                  <a:schemeClr val="dk1"/>
                </a:solidFill>
                <a:latin typeface="Times New Roman"/>
                <a:ea typeface="Times New Roman"/>
                <a:cs typeface="Times New Roman"/>
                <a:sym typeface="Times New Roman"/>
              </a:rPr>
              <a:t>Sau khi add xong sẽ có popup thông báo đã thêm vào trình duyệt và hướng dẫn bạn cách bật công cụ selenium</a:t>
            </a:r>
            <a:endParaRPr>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
        <p:nvSpPr>
          <p:cNvPr id="761" name="Google Shape;761;p41"/>
          <p:cNvSpPr txBox="1"/>
          <p:nvPr/>
        </p:nvSpPr>
        <p:spPr>
          <a:xfrm>
            <a:off x="951349" y="4167625"/>
            <a:ext cx="7657391" cy="120029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Lora"/>
                <a:ea typeface="Lora"/>
                <a:cs typeface="Lora"/>
                <a:sym typeface="Lora"/>
              </a:rPr>
              <a:t>B5:	</a:t>
            </a:r>
            <a:r>
              <a:rPr lang="en">
                <a:solidFill>
                  <a:schemeClr val="dk1"/>
                </a:solidFill>
                <a:latin typeface="Times New Roman"/>
                <a:ea typeface="Times New Roman"/>
                <a:cs typeface="Times New Roman"/>
                <a:sym typeface="Times New Roman"/>
              </a:rPr>
              <a:t>Đối với trình duyệt Edge để bật công cụ chọn biểu tượng của Extension -&gt; Selenium IDE </a:t>
            </a:r>
            <a:endParaRPr>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a:solidFill>
                  <a:schemeClr val="dk1"/>
                </a:solidFill>
                <a:latin typeface="Times New Roman"/>
                <a:ea typeface="Times New Roman"/>
                <a:cs typeface="Times New Roman"/>
                <a:sym typeface="Times New Roman"/>
              </a:rPr>
              <a:t>	Giao diện Selenium IDE được hiển thị</a:t>
            </a:r>
            <a:endParaRPr>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42"/>
          <p:cNvSpPr txBox="1">
            <a:spLocks noGrp="1"/>
          </p:cNvSpPr>
          <p:nvPr>
            <p:ph type="title"/>
          </p:nvPr>
        </p:nvSpPr>
        <p:spPr>
          <a:xfrm>
            <a:off x="1005200" y="701300"/>
            <a:ext cx="4221600" cy="1088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rPr>
              <a:t>Một số chức năng  Selenium IDE </a:t>
            </a:r>
            <a:endParaRPr/>
          </a:p>
        </p:txBody>
      </p:sp>
      <p:sp>
        <p:nvSpPr>
          <p:cNvPr id="767" name="Google Shape;767;p42"/>
          <p:cNvSpPr txBox="1"/>
          <p:nvPr/>
        </p:nvSpPr>
        <p:spPr>
          <a:xfrm>
            <a:off x="859500" y="1887338"/>
            <a:ext cx="7425000" cy="1202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Tính năng Selenium IDE Selenium IDE được chia làm 5 phần khác nhau:</a:t>
            </a:r>
            <a:endParaRPr>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sz="1600">
              <a:solidFill>
                <a:schemeClr val="dk1"/>
              </a:solidFill>
              <a:latin typeface="Lora"/>
              <a:ea typeface="Lora"/>
              <a:cs typeface="Lora"/>
              <a:sym typeface="Lora"/>
            </a:endParaRPr>
          </a:p>
          <a:p>
            <a:pPr marL="0" lvl="0" indent="0" algn="l" rtl="0">
              <a:lnSpc>
                <a:spcPct val="150000"/>
              </a:lnSpc>
              <a:spcBef>
                <a:spcPts val="0"/>
              </a:spcBef>
              <a:spcAft>
                <a:spcPts val="0"/>
              </a:spcAft>
              <a:buNone/>
            </a:pPr>
            <a:endParaRPr sz="1600">
              <a:solidFill>
                <a:schemeClr val="dk1"/>
              </a:solidFill>
              <a:latin typeface="Lora"/>
              <a:ea typeface="Lora"/>
              <a:cs typeface="Lora"/>
              <a:sym typeface="Lora"/>
            </a:endParaRPr>
          </a:p>
        </p:txBody>
      </p:sp>
      <p:pic>
        <p:nvPicPr>
          <p:cNvPr id="768" name="Google Shape;768;p42"/>
          <p:cNvPicPr preferRelativeResize="0"/>
          <p:nvPr/>
        </p:nvPicPr>
        <p:blipFill>
          <a:blip r:embed="rId3">
            <a:alphaModFix/>
          </a:blip>
          <a:stretch>
            <a:fillRect/>
          </a:stretch>
        </p:blipFill>
        <p:spPr>
          <a:xfrm>
            <a:off x="2668506" y="2359281"/>
            <a:ext cx="4669151" cy="2514150"/>
          </a:xfrm>
          <a:prstGeom prst="rect">
            <a:avLst/>
          </a:prstGeom>
          <a:noFill/>
          <a:ln>
            <a:noFill/>
          </a:ln>
        </p:spPr>
      </p:pic>
      <p:grpSp>
        <p:nvGrpSpPr>
          <p:cNvPr id="769" name="Google Shape;769;p42"/>
          <p:cNvGrpSpPr/>
          <p:nvPr/>
        </p:nvGrpSpPr>
        <p:grpSpPr>
          <a:xfrm>
            <a:off x="7708453" y="4261157"/>
            <a:ext cx="443148" cy="443148"/>
            <a:chOff x="2787725" y="238125"/>
            <a:chExt cx="513200" cy="513200"/>
          </a:xfrm>
        </p:grpSpPr>
        <p:sp>
          <p:nvSpPr>
            <p:cNvPr id="770" name="Google Shape;770;p42"/>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33"/>
        <p:cNvGrpSpPr/>
        <p:nvPr/>
      </p:nvGrpSpPr>
      <p:grpSpPr>
        <a:xfrm>
          <a:off x="0" y="0"/>
          <a:ext cx="0" cy="0"/>
          <a:chOff x="0" y="0"/>
          <a:chExt cx="0" cy="0"/>
        </a:xfrm>
      </p:grpSpPr>
      <p:sp>
        <p:nvSpPr>
          <p:cNvPr id="334" name="Google Shape;334;p25"/>
          <p:cNvSpPr txBox="1">
            <a:spLocks noGrp="1"/>
          </p:cNvSpPr>
          <p:nvPr>
            <p:ph type="ctrTitle"/>
          </p:nvPr>
        </p:nvSpPr>
        <p:spPr>
          <a:xfrm>
            <a:off x="1374750" y="1391158"/>
            <a:ext cx="4371300" cy="56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a:solidFill>
                  <a:schemeClr val="lt2"/>
                </a:solidFill>
              </a:rPr>
              <a:t>Thành viên</a:t>
            </a:r>
            <a:endParaRPr sz="3200">
              <a:solidFill>
                <a:schemeClr val="accent1"/>
              </a:solidFill>
            </a:endParaRPr>
          </a:p>
        </p:txBody>
      </p:sp>
      <p:sp>
        <p:nvSpPr>
          <p:cNvPr id="335" name="Google Shape;335;p25"/>
          <p:cNvSpPr txBox="1">
            <a:spLocks noGrp="1"/>
          </p:cNvSpPr>
          <p:nvPr>
            <p:ph type="subTitle" idx="1"/>
          </p:nvPr>
        </p:nvSpPr>
        <p:spPr>
          <a:xfrm>
            <a:off x="1371500" y="1915802"/>
            <a:ext cx="2706600" cy="3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Nhóm 18</a:t>
            </a:r>
            <a:endParaRPr/>
          </a:p>
        </p:txBody>
      </p:sp>
      <p:grpSp>
        <p:nvGrpSpPr>
          <p:cNvPr id="336" name="Google Shape;336;p25"/>
          <p:cNvGrpSpPr/>
          <p:nvPr/>
        </p:nvGrpSpPr>
        <p:grpSpPr>
          <a:xfrm>
            <a:off x="942237" y="662644"/>
            <a:ext cx="655246" cy="637546"/>
            <a:chOff x="1837200" y="1945425"/>
            <a:chExt cx="1622700" cy="1578475"/>
          </a:xfrm>
        </p:grpSpPr>
        <p:sp>
          <p:nvSpPr>
            <p:cNvPr id="337" name="Google Shape;337;p25"/>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25"/>
          <p:cNvGrpSpPr/>
          <p:nvPr/>
        </p:nvGrpSpPr>
        <p:grpSpPr>
          <a:xfrm>
            <a:off x="5847378" y="3640957"/>
            <a:ext cx="443148" cy="443148"/>
            <a:chOff x="2787725" y="238125"/>
            <a:chExt cx="513200" cy="513200"/>
          </a:xfrm>
        </p:grpSpPr>
        <p:sp>
          <p:nvSpPr>
            <p:cNvPr id="344" name="Google Shape;344;p2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5"/>
          <p:cNvSpPr/>
          <p:nvPr/>
        </p:nvSpPr>
        <p:spPr>
          <a:xfrm>
            <a:off x="3318500" y="521395"/>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25"/>
          <p:cNvGrpSpPr/>
          <p:nvPr/>
        </p:nvGrpSpPr>
        <p:grpSpPr>
          <a:xfrm>
            <a:off x="4267638" y="276858"/>
            <a:ext cx="1116400" cy="1104975"/>
            <a:chOff x="7023100" y="1097275"/>
            <a:chExt cx="1116400" cy="1104975"/>
          </a:xfrm>
        </p:grpSpPr>
        <p:cxnSp>
          <p:nvCxnSpPr>
            <p:cNvPr id="350" name="Google Shape;350;p25"/>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351" name="Google Shape;351;p25"/>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352" name="Google Shape;352;p25"/>
          <p:cNvSpPr/>
          <p:nvPr/>
        </p:nvSpPr>
        <p:spPr>
          <a:xfrm>
            <a:off x="7522800" y="38433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4403575" y="366465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4" name="Google Shape;354;p25"/>
          <p:cNvCxnSpPr/>
          <p:nvPr/>
        </p:nvCxnSpPr>
        <p:spPr>
          <a:xfrm>
            <a:off x="1019888" y="3518281"/>
            <a:ext cx="893700" cy="0"/>
          </a:xfrm>
          <a:prstGeom prst="straightConnector1">
            <a:avLst/>
          </a:prstGeom>
          <a:noFill/>
          <a:ln w="19050" cap="flat" cmpd="sng">
            <a:solidFill>
              <a:schemeClr val="dk1"/>
            </a:solidFill>
            <a:prstDash val="lgDash"/>
            <a:round/>
            <a:headEnd type="none" w="med" len="med"/>
            <a:tailEnd type="none" w="med" len="med"/>
          </a:ln>
        </p:spPr>
      </p:cxnSp>
      <p:grpSp>
        <p:nvGrpSpPr>
          <p:cNvPr id="355" name="Google Shape;355;p25"/>
          <p:cNvGrpSpPr/>
          <p:nvPr/>
        </p:nvGrpSpPr>
        <p:grpSpPr>
          <a:xfrm>
            <a:off x="6933171" y="474114"/>
            <a:ext cx="1710158" cy="1626172"/>
            <a:chOff x="6841808" y="689283"/>
            <a:chExt cx="1710158" cy="1626172"/>
          </a:xfrm>
        </p:grpSpPr>
        <p:sp>
          <p:nvSpPr>
            <p:cNvPr id="356" name="Google Shape;356;p25"/>
            <p:cNvSpPr/>
            <p:nvPr/>
          </p:nvSpPr>
          <p:spPr>
            <a:xfrm>
              <a:off x="8129116" y="727889"/>
              <a:ext cx="422851" cy="382309"/>
            </a:xfrm>
            <a:custGeom>
              <a:avLst/>
              <a:gdLst/>
              <a:ahLst/>
              <a:cxnLst/>
              <a:rect l="l" t="t" r="r" b="b"/>
              <a:pathLst>
                <a:path w="10503" h="9496" extrusionOk="0">
                  <a:moveTo>
                    <a:pt x="5251" y="0"/>
                  </a:moveTo>
                  <a:cubicBezTo>
                    <a:pt x="3991" y="0"/>
                    <a:pt x="2735" y="499"/>
                    <a:pt x="1801" y="1487"/>
                  </a:cubicBezTo>
                  <a:cubicBezTo>
                    <a:pt x="0" y="3391"/>
                    <a:pt x="84" y="6395"/>
                    <a:pt x="1990" y="8196"/>
                  </a:cubicBezTo>
                  <a:cubicBezTo>
                    <a:pt x="2907" y="9065"/>
                    <a:pt x="4079" y="9495"/>
                    <a:pt x="5249" y="9495"/>
                  </a:cubicBezTo>
                  <a:cubicBezTo>
                    <a:pt x="6509" y="9495"/>
                    <a:pt x="7765" y="8997"/>
                    <a:pt x="8699" y="8010"/>
                  </a:cubicBezTo>
                  <a:cubicBezTo>
                    <a:pt x="10503" y="6103"/>
                    <a:pt x="10416" y="3099"/>
                    <a:pt x="8513" y="1298"/>
                  </a:cubicBezTo>
                  <a:cubicBezTo>
                    <a:pt x="7594" y="431"/>
                    <a:pt x="6422" y="0"/>
                    <a:pt x="5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6841808" y="945533"/>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7886430" y="1933146"/>
              <a:ext cx="422851" cy="382309"/>
            </a:xfrm>
            <a:custGeom>
              <a:avLst/>
              <a:gdLst/>
              <a:ahLst/>
              <a:cxnLst/>
              <a:rect l="l" t="t" r="r" b="b"/>
              <a:pathLst>
                <a:path w="10503" h="9496" extrusionOk="0">
                  <a:moveTo>
                    <a:pt x="5254" y="1"/>
                  </a:moveTo>
                  <a:cubicBezTo>
                    <a:pt x="3994" y="1"/>
                    <a:pt x="2737" y="499"/>
                    <a:pt x="1804" y="1487"/>
                  </a:cubicBezTo>
                  <a:cubicBezTo>
                    <a:pt x="0" y="3391"/>
                    <a:pt x="86" y="6395"/>
                    <a:pt x="1990" y="8199"/>
                  </a:cubicBezTo>
                  <a:cubicBezTo>
                    <a:pt x="2908" y="9066"/>
                    <a:pt x="4080" y="9496"/>
                    <a:pt x="5250" y="9496"/>
                  </a:cubicBezTo>
                  <a:cubicBezTo>
                    <a:pt x="6510" y="9496"/>
                    <a:pt x="7768" y="8997"/>
                    <a:pt x="8702" y="8010"/>
                  </a:cubicBezTo>
                  <a:cubicBezTo>
                    <a:pt x="10503" y="6104"/>
                    <a:pt x="10419" y="3099"/>
                    <a:pt x="8513" y="1298"/>
                  </a:cubicBezTo>
                  <a:cubicBezTo>
                    <a:pt x="7596" y="431"/>
                    <a:pt x="6424" y="1"/>
                    <a:pt x="5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7030788" y="906119"/>
              <a:ext cx="1323024" cy="1232600"/>
            </a:xfrm>
            <a:custGeom>
              <a:avLst/>
              <a:gdLst/>
              <a:ahLst/>
              <a:cxnLst/>
              <a:rect l="l" t="t" r="r" b="b"/>
              <a:pathLst>
                <a:path w="32862" h="30616" extrusionOk="0">
                  <a:moveTo>
                    <a:pt x="32200" y="640"/>
                  </a:moveTo>
                  <a:lnTo>
                    <a:pt x="26186" y="29599"/>
                  </a:lnTo>
                  <a:lnTo>
                    <a:pt x="1115" y="5895"/>
                  </a:lnTo>
                  <a:lnTo>
                    <a:pt x="32200" y="640"/>
                  </a:lnTo>
                  <a:close/>
                  <a:moveTo>
                    <a:pt x="32862" y="1"/>
                  </a:moveTo>
                  <a:lnTo>
                    <a:pt x="1" y="5559"/>
                  </a:lnTo>
                  <a:lnTo>
                    <a:pt x="26506" y="30616"/>
                  </a:lnTo>
                  <a:lnTo>
                    <a:pt x="32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7586263" y="68928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7376700" y="174297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8445250" y="146808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5"/>
          <p:cNvSpPr txBox="1"/>
          <p:nvPr/>
        </p:nvSpPr>
        <p:spPr>
          <a:xfrm>
            <a:off x="2366850" y="3206875"/>
            <a:ext cx="2387100" cy="31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Calibri"/>
                <a:ea typeface="Calibri"/>
                <a:cs typeface="Calibri"/>
                <a:sym typeface="Calibri"/>
              </a:rPr>
              <a:t>Trần Minh Toàn</a:t>
            </a:r>
            <a:endParaRPr sz="1600">
              <a:solidFill>
                <a:schemeClr val="dk1"/>
              </a:solidFill>
              <a:latin typeface="Calibri"/>
              <a:ea typeface="Calibri"/>
              <a:cs typeface="Calibri"/>
              <a:sym typeface="Calibri"/>
            </a:endParaRPr>
          </a:p>
        </p:txBody>
      </p:sp>
      <p:sp>
        <p:nvSpPr>
          <p:cNvPr id="364" name="Google Shape;364;p25"/>
          <p:cNvSpPr txBox="1"/>
          <p:nvPr/>
        </p:nvSpPr>
        <p:spPr>
          <a:xfrm>
            <a:off x="2366850" y="2813050"/>
            <a:ext cx="2387100" cy="31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Calibri"/>
                <a:ea typeface="Calibri"/>
                <a:cs typeface="Calibri"/>
                <a:sym typeface="Calibri"/>
              </a:rPr>
              <a:t>Huỳnh Thế Vinh</a:t>
            </a:r>
            <a:endParaRPr sz="1600">
              <a:solidFill>
                <a:schemeClr val="dk1"/>
              </a:solidFill>
              <a:latin typeface="Calibri"/>
              <a:ea typeface="Calibri"/>
              <a:cs typeface="Calibri"/>
              <a:sym typeface="Calibri"/>
            </a:endParaRPr>
          </a:p>
        </p:txBody>
      </p:sp>
      <p:sp>
        <p:nvSpPr>
          <p:cNvPr id="365" name="Google Shape;365;p25"/>
          <p:cNvSpPr txBox="1"/>
          <p:nvPr/>
        </p:nvSpPr>
        <p:spPr>
          <a:xfrm>
            <a:off x="2366850" y="2419225"/>
            <a:ext cx="2387100" cy="31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Calibri"/>
                <a:ea typeface="Calibri"/>
                <a:cs typeface="Calibri"/>
                <a:sym typeface="Calibri"/>
              </a:rPr>
              <a:t>Nguyễn Đình Thịnh</a:t>
            </a:r>
            <a:endParaRPr sz="1600">
              <a:solidFill>
                <a:schemeClr val="dk1"/>
              </a:solidFill>
              <a:latin typeface="Calibri"/>
              <a:ea typeface="Calibri"/>
              <a:cs typeface="Calibri"/>
              <a:sym typeface="Calibri"/>
            </a:endParaRPr>
          </a:p>
        </p:txBody>
      </p:sp>
      <p:sp>
        <p:nvSpPr>
          <p:cNvPr id="366" name="Google Shape;366;p25"/>
          <p:cNvSpPr txBox="1"/>
          <p:nvPr/>
        </p:nvSpPr>
        <p:spPr>
          <a:xfrm>
            <a:off x="2366850" y="2025400"/>
            <a:ext cx="2387100" cy="31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Calibri"/>
                <a:ea typeface="Calibri"/>
                <a:cs typeface="Calibri"/>
                <a:sym typeface="Calibri"/>
              </a:rPr>
              <a:t>Phạm Đăng Khoa</a:t>
            </a:r>
            <a:endParaRPr sz="1600">
              <a:solidFill>
                <a:schemeClr val="dk1"/>
              </a:solidFill>
              <a:latin typeface="Calibri"/>
              <a:ea typeface="Calibri"/>
              <a:cs typeface="Calibri"/>
              <a:sym typeface="Calibri"/>
            </a:endParaRPr>
          </a:p>
        </p:txBody>
      </p:sp>
      <p:sp>
        <p:nvSpPr>
          <p:cNvPr id="367" name="Google Shape;367;p25"/>
          <p:cNvSpPr txBox="1"/>
          <p:nvPr/>
        </p:nvSpPr>
        <p:spPr>
          <a:xfrm>
            <a:off x="2366850" y="3600700"/>
            <a:ext cx="2387100" cy="31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Calibri"/>
                <a:ea typeface="Calibri"/>
                <a:cs typeface="Calibri"/>
                <a:sym typeface="Calibri"/>
              </a:rPr>
              <a:t>Hoàng Nam</a:t>
            </a:r>
            <a:endParaRPr sz="16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p:tgtEl>
                                          <p:spTgt spid="334"/>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335"/>
                                        </p:tgtEl>
                                        <p:attrNameLst>
                                          <p:attrName>style.visibility</p:attrName>
                                        </p:attrNameLst>
                                      </p:cBhvr>
                                      <p:to>
                                        <p:strVal val="visible"/>
                                      </p:to>
                                    </p:set>
                                    <p:anim calcmode="lin" valueType="num">
                                      <p:cBhvr additive="base">
                                        <p:cTn id="11" dur="500"/>
                                        <p:tgtEl>
                                          <p:spTgt spid="335"/>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366"/>
                                        </p:tgtEl>
                                        <p:attrNameLst>
                                          <p:attrName>style.visibility</p:attrName>
                                        </p:attrNameLst>
                                      </p:cBhvr>
                                      <p:to>
                                        <p:strVal val="visible"/>
                                      </p:to>
                                    </p:set>
                                    <p:anim calcmode="lin" valueType="num">
                                      <p:cBhvr additive="base">
                                        <p:cTn id="15" dur="500"/>
                                        <p:tgtEl>
                                          <p:spTgt spid="366"/>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2" presetClass="entr" presetSubtype="8" fill="hold" nodeType="afterEffect">
                                  <p:stCondLst>
                                    <p:cond delay="0"/>
                                  </p:stCondLst>
                                  <p:childTnLst>
                                    <p:set>
                                      <p:cBhvr>
                                        <p:cTn id="18" dur="1" fill="hold">
                                          <p:stCondLst>
                                            <p:cond delay="0"/>
                                          </p:stCondLst>
                                        </p:cTn>
                                        <p:tgtEl>
                                          <p:spTgt spid="365"/>
                                        </p:tgtEl>
                                        <p:attrNameLst>
                                          <p:attrName>style.visibility</p:attrName>
                                        </p:attrNameLst>
                                      </p:cBhvr>
                                      <p:to>
                                        <p:strVal val="visible"/>
                                      </p:to>
                                    </p:set>
                                    <p:anim calcmode="lin" valueType="num">
                                      <p:cBhvr additive="base">
                                        <p:cTn id="19" dur="500"/>
                                        <p:tgtEl>
                                          <p:spTgt spid="365"/>
                                        </p:tgtEl>
                                        <p:attrNameLst>
                                          <p:attrName>ppt_x</p:attrName>
                                        </p:attrNameLst>
                                      </p:cBhvr>
                                      <p:tavLst>
                                        <p:tav tm="0">
                                          <p:val>
                                            <p:strVal val="#ppt_x-1"/>
                                          </p:val>
                                        </p:tav>
                                        <p:tav tm="100000">
                                          <p:val>
                                            <p:strVal val="#ppt_x"/>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364"/>
                                        </p:tgtEl>
                                        <p:attrNameLst>
                                          <p:attrName>style.visibility</p:attrName>
                                        </p:attrNameLst>
                                      </p:cBhvr>
                                      <p:to>
                                        <p:strVal val="visible"/>
                                      </p:to>
                                    </p:set>
                                    <p:anim calcmode="lin" valueType="num">
                                      <p:cBhvr additive="base">
                                        <p:cTn id="23" dur="500"/>
                                        <p:tgtEl>
                                          <p:spTgt spid="364"/>
                                        </p:tgtEl>
                                        <p:attrNameLst>
                                          <p:attrName>ppt_x</p:attrName>
                                        </p:attrNameLst>
                                      </p:cBhvr>
                                      <p:tavLst>
                                        <p:tav tm="0">
                                          <p:val>
                                            <p:strVal val="#ppt_x-1"/>
                                          </p:val>
                                        </p:tav>
                                        <p:tav tm="100000">
                                          <p:val>
                                            <p:strVal val="#ppt_x"/>
                                          </p:val>
                                        </p:tav>
                                      </p:tavLst>
                                    </p:anim>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363"/>
                                        </p:tgtEl>
                                        <p:attrNameLst>
                                          <p:attrName>style.visibility</p:attrName>
                                        </p:attrNameLst>
                                      </p:cBhvr>
                                      <p:to>
                                        <p:strVal val="visible"/>
                                      </p:to>
                                    </p:set>
                                    <p:anim calcmode="lin" valueType="num">
                                      <p:cBhvr additive="base">
                                        <p:cTn id="27" dur="500"/>
                                        <p:tgtEl>
                                          <p:spTgt spid="363"/>
                                        </p:tgtEl>
                                        <p:attrNameLst>
                                          <p:attrName>ppt_x</p:attrName>
                                        </p:attrNameLst>
                                      </p:cBhvr>
                                      <p:tavLst>
                                        <p:tav tm="0">
                                          <p:val>
                                            <p:strVal val="#ppt_x-1"/>
                                          </p:val>
                                        </p:tav>
                                        <p:tav tm="100000">
                                          <p:val>
                                            <p:strVal val="#ppt_x"/>
                                          </p:val>
                                        </p:tav>
                                      </p:tavLst>
                                    </p:anim>
                                  </p:childTnLst>
                                </p:cTn>
                              </p:par>
                            </p:childTnLst>
                          </p:cTn>
                        </p:par>
                        <p:par>
                          <p:cTn id="28" fill="hold">
                            <p:stCondLst>
                              <p:cond delay="3000"/>
                            </p:stCondLst>
                            <p:childTnLst>
                              <p:par>
                                <p:cTn id="29" presetID="2" presetClass="entr" presetSubtype="8" fill="hold" nodeType="afterEffect">
                                  <p:stCondLst>
                                    <p:cond delay="0"/>
                                  </p:stCondLst>
                                  <p:childTnLst>
                                    <p:set>
                                      <p:cBhvr>
                                        <p:cTn id="30" dur="1" fill="hold">
                                          <p:stCondLst>
                                            <p:cond delay="0"/>
                                          </p:stCondLst>
                                        </p:cTn>
                                        <p:tgtEl>
                                          <p:spTgt spid="367"/>
                                        </p:tgtEl>
                                        <p:attrNameLst>
                                          <p:attrName>style.visibility</p:attrName>
                                        </p:attrNameLst>
                                      </p:cBhvr>
                                      <p:to>
                                        <p:strVal val="visible"/>
                                      </p:to>
                                    </p:set>
                                    <p:anim calcmode="lin" valueType="num">
                                      <p:cBhvr additive="base">
                                        <p:cTn id="31" dur="500"/>
                                        <p:tgtEl>
                                          <p:spTgt spid="36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43"/>
          <p:cNvSpPr txBox="1">
            <a:spLocks noGrp="1"/>
          </p:cNvSpPr>
          <p:nvPr>
            <p:ph type="title"/>
          </p:nvPr>
        </p:nvSpPr>
        <p:spPr>
          <a:xfrm>
            <a:off x="1005200" y="701300"/>
            <a:ext cx="4221600" cy="1088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rPr>
              <a:t>Một số chức năng  Selenium IDE </a:t>
            </a:r>
            <a:endParaRPr/>
          </a:p>
        </p:txBody>
      </p:sp>
      <p:sp>
        <p:nvSpPr>
          <p:cNvPr id="779" name="Google Shape;779;p43"/>
          <p:cNvSpPr txBox="1">
            <a:spLocks noGrp="1"/>
          </p:cNvSpPr>
          <p:nvPr>
            <p:ph type="title"/>
          </p:nvPr>
        </p:nvSpPr>
        <p:spPr>
          <a:xfrm>
            <a:off x="1005200" y="701300"/>
            <a:ext cx="4221600" cy="1088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rPr>
              <a:t>Một số chức năng  Selenium IDE </a:t>
            </a:r>
            <a:endParaRPr/>
          </a:p>
        </p:txBody>
      </p:sp>
      <p:sp>
        <p:nvSpPr>
          <p:cNvPr id="780" name="Google Shape;780;p43"/>
          <p:cNvSpPr txBox="1"/>
          <p:nvPr/>
        </p:nvSpPr>
        <p:spPr>
          <a:xfrm>
            <a:off x="859500" y="1887338"/>
            <a:ext cx="7425000" cy="144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PHẦN 1 : Menu Bar Thanh menu được đặt ở vị trí cao nhất trên của cửa sổ Selenium IDE.Thanh Menu bao gồm Create new project , open project, save project. </a:t>
            </a:r>
            <a:endParaRPr>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sz="1600">
              <a:solidFill>
                <a:schemeClr val="dk1"/>
              </a:solidFill>
              <a:latin typeface="Lora"/>
              <a:ea typeface="Lora"/>
              <a:cs typeface="Lora"/>
              <a:sym typeface="Lora"/>
            </a:endParaRPr>
          </a:p>
          <a:p>
            <a:pPr marL="0" lvl="0" indent="0" algn="l" rtl="0">
              <a:lnSpc>
                <a:spcPct val="150000"/>
              </a:lnSpc>
              <a:spcBef>
                <a:spcPts val="0"/>
              </a:spcBef>
              <a:spcAft>
                <a:spcPts val="0"/>
              </a:spcAft>
              <a:buNone/>
            </a:pPr>
            <a:endParaRPr sz="1600">
              <a:solidFill>
                <a:schemeClr val="dk1"/>
              </a:solidFill>
              <a:latin typeface="Lora"/>
              <a:ea typeface="Lora"/>
              <a:cs typeface="Lora"/>
              <a:sym typeface="Lora"/>
            </a:endParaRPr>
          </a:p>
        </p:txBody>
      </p:sp>
      <p:sp>
        <p:nvSpPr>
          <p:cNvPr id="781" name="Google Shape;781;p43"/>
          <p:cNvSpPr txBox="1"/>
          <p:nvPr/>
        </p:nvSpPr>
        <p:spPr>
          <a:xfrm>
            <a:off x="859500" y="2580513"/>
            <a:ext cx="7425000" cy="259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PHẦN 2 : Tool Bar Thanh Base URL là chủ yếu giống như của một thanh địa chỉ trong bất kỳ trình duyệt.</a:t>
            </a:r>
            <a:r>
              <a:rPr lang="en" sz="1100">
                <a:solidFill>
                  <a:schemeClr val="dk1"/>
                </a:solidFill>
              </a:rPr>
              <a:t> </a:t>
            </a:r>
            <a:r>
              <a:rPr lang="en">
                <a:solidFill>
                  <a:schemeClr val="dk1"/>
                </a:solidFill>
                <a:latin typeface="Times New Roman"/>
                <a:ea typeface="Times New Roman"/>
                <a:cs typeface="Times New Roman"/>
                <a:sym typeface="Times New Roman"/>
              </a:rPr>
              <a:t>Nó nhớ các trang web truy cập trước đó để việc điều hướng trở nên dễ dàng. Các ToolBar chứa Buttons cho điều khiển quá trình thực thi các testcase, bao gồm một bước tính năng gỡ lỗi các testcase. Người ta có thể thiết lập tốc độ thử nghiệm. Dừng, Play và Record cũng có thể được thực hiện.</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sz="1600">
              <a:solidFill>
                <a:schemeClr val="dk1"/>
              </a:solidFill>
              <a:latin typeface="Lora"/>
              <a:ea typeface="Lora"/>
              <a:cs typeface="Lora"/>
              <a:sym typeface="Lora"/>
            </a:endParaRPr>
          </a:p>
          <a:p>
            <a:pPr marL="0" lvl="0" indent="0" algn="l" rtl="0">
              <a:lnSpc>
                <a:spcPct val="150000"/>
              </a:lnSpc>
              <a:spcBef>
                <a:spcPts val="0"/>
              </a:spcBef>
              <a:spcAft>
                <a:spcPts val="0"/>
              </a:spcAft>
              <a:buNone/>
            </a:pPr>
            <a:endParaRPr sz="1600">
              <a:solidFill>
                <a:schemeClr val="dk1"/>
              </a:solidFill>
              <a:latin typeface="Lora"/>
              <a:ea typeface="Lora"/>
              <a:cs typeface="Lora"/>
              <a:sym typeface="Lora"/>
            </a:endParaRPr>
          </a:p>
        </p:txBody>
      </p:sp>
      <p:sp>
        <p:nvSpPr>
          <p:cNvPr id="782" name="Google Shape;782;p43"/>
          <p:cNvSpPr txBox="1"/>
          <p:nvPr/>
        </p:nvSpPr>
        <p:spPr>
          <a:xfrm>
            <a:off x="859500" y="3887488"/>
            <a:ext cx="7425000" cy="2347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PHẦN 3 : Cửa sổ Test Case Test Case Pane bao gồm tất cả các Testcase được ghi lại bởi IDE.</a:t>
            </a:r>
            <a:r>
              <a:rPr lang="en" sz="1100">
                <a:solidFill>
                  <a:schemeClr val="dk1"/>
                </a:solidFill>
              </a:rPr>
              <a:t> </a:t>
            </a:r>
            <a:r>
              <a:rPr lang="en">
                <a:solidFill>
                  <a:schemeClr val="dk1"/>
                </a:solidFill>
                <a:latin typeface="Times New Roman"/>
                <a:ea typeface="Times New Roman"/>
                <a:cs typeface="Times New Roman"/>
                <a:sym typeface="Times New Roman"/>
              </a:rPr>
              <a:t>Công cụ này có khả năng mở nhiều hơn một Testcase cùng một lúc dưới cửa sổ kiểm thử và người sử dụng có thể dễ dàng xáo trộn giữa các trường hợp thử nghiệm. Điều này cũng sẽ hiển thị Tóm tắt kết quả thực hiện kiểm thử, trong đó bao gồm tình trạng của toàn bộ Test Suite.</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sz="1600">
              <a:solidFill>
                <a:schemeClr val="dk1"/>
              </a:solidFill>
              <a:latin typeface="Lora"/>
              <a:ea typeface="Lora"/>
              <a:cs typeface="Lora"/>
              <a:sym typeface="Lora"/>
            </a:endParaRPr>
          </a:p>
          <a:p>
            <a:pPr marL="0" lvl="0" indent="0" algn="l" rtl="0">
              <a:lnSpc>
                <a:spcPct val="150000"/>
              </a:lnSpc>
              <a:spcBef>
                <a:spcPts val="0"/>
              </a:spcBef>
              <a:spcAft>
                <a:spcPts val="0"/>
              </a:spcAft>
              <a:buNone/>
            </a:pPr>
            <a:endParaRPr sz="1600">
              <a:solidFill>
                <a:schemeClr val="dk1"/>
              </a:solidFill>
              <a:latin typeface="Lora"/>
              <a:ea typeface="Lora"/>
              <a:cs typeface="Lora"/>
              <a:sym typeface="Lora"/>
            </a:endParaRPr>
          </a:p>
        </p:txBody>
      </p:sp>
      <p:grpSp>
        <p:nvGrpSpPr>
          <p:cNvPr id="783" name="Google Shape;783;p43"/>
          <p:cNvGrpSpPr/>
          <p:nvPr/>
        </p:nvGrpSpPr>
        <p:grpSpPr>
          <a:xfrm>
            <a:off x="7313800" y="536495"/>
            <a:ext cx="1116400" cy="1104975"/>
            <a:chOff x="7023100" y="1097275"/>
            <a:chExt cx="1116400" cy="1104975"/>
          </a:xfrm>
        </p:grpSpPr>
        <p:cxnSp>
          <p:nvCxnSpPr>
            <p:cNvPr id="784" name="Google Shape;784;p43"/>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785" name="Google Shape;785;p43"/>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grpSp>
        <p:nvGrpSpPr>
          <p:cNvPr id="786" name="Google Shape;786;p43"/>
          <p:cNvGrpSpPr/>
          <p:nvPr/>
        </p:nvGrpSpPr>
        <p:grpSpPr>
          <a:xfrm>
            <a:off x="7708453" y="4261157"/>
            <a:ext cx="443148" cy="443148"/>
            <a:chOff x="2787725" y="238125"/>
            <a:chExt cx="513200" cy="513200"/>
          </a:xfrm>
        </p:grpSpPr>
        <p:sp>
          <p:nvSpPr>
            <p:cNvPr id="787" name="Google Shape;787;p43"/>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4"/>
          <p:cNvSpPr txBox="1">
            <a:spLocks noGrp="1"/>
          </p:cNvSpPr>
          <p:nvPr>
            <p:ph type="title"/>
          </p:nvPr>
        </p:nvSpPr>
        <p:spPr>
          <a:xfrm>
            <a:off x="1005200" y="701300"/>
            <a:ext cx="4221600" cy="1088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rPr>
              <a:t>Một số chức năng  Selenium IDE </a:t>
            </a:r>
            <a:endParaRPr/>
          </a:p>
        </p:txBody>
      </p:sp>
      <p:sp>
        <p:nvSpPr>
          <p:cNvPr id="796" name="Google Shape;796;p44"/>
          <p:cNvSpPr txBox="1"/>
          <p:nvPr/>
        </p:nvSpPr>
        <p:spPr>
          <a:xfrm>
            <a:off x="859500" y="2122038"/>
            <a:ext cx="7425000" cy="209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PHẦN 4 : Cửa sổ Bước kiểm thử Editor là một phần mà IDE ghi một cửa sổ Test Case.</a:t>
            </a:r>
            <a:r>
              <a:rPr lang="en" sz="1100">
                <a:solidFill>
                  <a:schemeClr val="dk1"/>
                </a:solidFill>
              </a:rPr>
              <a:t> </a:t>
            </a:r>
            <a:r>
              <a:rPr lang="en">
                <a:solidFill>
                  <a:schemeClr val="dk1"/>
                </a:solidFill>
                <a:latin typeface="Times New Roman"/>
                <a:ea typeface="Times New Roman"/>
                <a:cs typeface="Times New Roman"/>
                <a:sym typeface="Times New Roman"/>
              </a:rPr>
              <a:t>Mỗi hàng động của người dùng được ghi lại trong trình soạn thảo theo thứ tự mà chúng được thực hiện. Quá trình test này cũng có thể được chỉnh sửa hoặc thay đổi trong phần này.</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sz="1600">
              <a:solidFill>
                <a:schemeClr val="dk1"/>
              </a:solidFill>
              <a:latin typeface="Lora"/>
              <a:ea typeface="Lora"/>
              <a:cs typeface="Lora"/>
              <a:sym typeface="Lora"/>
            </a:endParaRPr>
          </a:p>
          <a:p>
            <a:pPr marL="0" lvl="0" indent="0" algn="l" rtl="0">
              <a:lnSpc>
                <a:spcPct val="150000"/>
              </a:lnSpc>
              <a:spcBef>
                <a:spcPts val="0"/>
              </a:spcBef>
              <a:spcAft>
                <a:spcPts val="0"/>
              </a:spcAft>
              <a:buNone/>
            </a:pPr>
            <a:endParaRPr sz="1600">
              <a:solidFill>
                <a:schemeClr val="dk1"/>
              </a:solidFill>
              <a:latin typeface="Lora"/>
              <a:ea typeface="Lora"/>
              <a:cs typeface="Lora"/>
              <a:sym typeface="Lora"/>
            </a:endParaRPr>
          </a:p>
        </p:txBody>
      </p:sp>
      <p:sp>
        <p:nvSpPr>
          <p:cNvPr id="797" name="Google Shape;797;p44"/>
          <p:cNvSpPr txBox="1"/>
          <p:nvPr/>
        </p:nvSpPr>
        <p:spPr>
          <a:xfrm>
            <a:off x="859500" y="3009138"/>
            <a:ext cx="7425000" cy="185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PHẦN 5 : Cửa sổ Output Khung bên dưới được gọi là cửa sổ Log và sử dụng cho 2 chức năng khác nhau: Log, Reference.</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sz="1600">
              <a:solidFill>
                <a:schemeClr val="dk1"/>
              </a:solidFill>
              <a:latin typeface="Lora"/>
              <a:ea typeface="Lora"/>
              <a:cs typeface="Lora"/>
              <a:sym typeface="Lora"/>
            </a:endParaRPr>
          </a:p>
          <a:p>
            <a:pPr marL="0" lvl="0" indent="0" algn="l" rtl="0">
              <a:lnSpc>
                <a:spcPct val="150000"/>
              </a:lnSpc>
              <a:spcBef>
                <a:spcPts val="0"/>
              </a:spcBef>
              <a:spcAft>
                <a:spcPts val="0"/>
              </a:spcAft>
              <a:buNone/>
            </a:pPr>
            <a:endParaRPr sz="1600">
              <a:solidFill>
                <a:schemeClr val="dk1"/>
              </a:solidFill>
              <a:latin typeface="Lora"/>
              <a:ea typeface="Lora"/>
              <a:cs typeface="Lora"/>
              <a:sym typeface="Lora"/>
            </a:endParaRPr>
          </a:p>
        </p:txBody>
      </p:sp>
      <p:grpSp>
        <p:nvGrpSpPr>
          <p:cNvPr id="798" name="Google Shape;798;p44"/>
          <p:cNvGrpSpPr/>
          <p:nvPr/>
        </p:nvGrpSpPr>
        <p:grpSpPr>
          <a:xfrm>
            <a:off x="7313800" y="536495"/>
            <a:ext cx="1116400" cy="1104975"/>
            <a:chOff x="7023100" y="1097275"/>
            <a:chExt cx="1116400" cy="1104975"/>
          </a:xfrm>
        </p:grpSpPr>
        <p:cxnSp>
          <p:nvCxnSpPr>
            <p:cNvPr id="799" name="Google Shape;799;p44"/>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800" name="Google Shape;800;p44"/>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grpSp>
        <p:nvGrpSpPr>
          <p:cNvPr id="801" name="Google Shape;801;p44"/>
          <p:cNvGrpSpPr/>
          <p:nvPr/>
        </p:nvGrpSpPr>
        <p:grpSpPr>
          <a:xfrm>
            <a:off x="7708453" y="4261157"/>
            <a:ext cx="443148" cy="443148"/>
            <a:chOff x="2787725" y="238125"/>
            <a:chExt cx="513200" cy="513200"/>
          </a:xfrm>
        </p:grpSpPr>
        <p:sp>
          <p:nvSpPr>
            <p:cNvPr id="802" name="Google Shape;802;p44"/>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45"/>
          <p:cNvSpPr txBox="1">
            <a:spLocks noGrp="1"/>
          </p:cNvSpPr>
          <p:nvPr>
            <p:ph type="title"/>
          </p:nvPr>
        </p:nvSpPr>
        <p:spPr>
          <a:xfrm>
            <a:off x="1252225" y="1859775"/>
            <a:ext cx="4002300" cy="846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Triển khai </a:t>
            </a:r>
            <a:endParaRPr/>
          </a:p>
        </p:txBody>
      </p:sp>
      <p:sp>
        <p:nvSpPr>
          <p:cNvPr id="811" name="Google Shape;811;p45"/>
          <p:cNvSpPr txBox="1">
            <a:spLocks noGrp="1"/>
          </p:cNvSpPr>
          <p:nvPr>
            <p:ph type="title" idx="2"/>
          </p:nvPr>
        </p:nvSpPr>
        <p:spPr>
          <a:xfrm>
            <a:off x="1252222" y="535000"/>
            <a:ext cx="978900" cy="13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812" name="Google Shape;812;p45">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813" name="Google Shape;813;p45">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814" name="Google Shape;814;p45">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815" name="Google Shape;815;p45">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grpSp>
        <p:nvGrpSpPr>
          <p:cNvPr id="816" name="Google Shape;816;p45"/>
          <p:cNvGrpSpPr/>
          <p:nvPr/>
        </p:nvGrpSpPr>
        <p:grpSpPr>
          <a:xfrm>
            <a:off x="8428903" y="2762257"/>
            <a:ext cx="443148" cy="443148"/>
            <a:chOff x="2787725" y="238125"/>
            <a:chExt cx="513200" cy="513200"/>
          </a:xfrm>
        </p:grpSpPr>
        <p:sp>
          <p:nvSpPr>
            <p:cNvPr id="817" name="Google Shape;817;p4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45"/>
          <p:cNvSpPr/>
          <p:nvPr/>
        </p:nvSpPr>
        <p:spPr>
          <a:xfrm>
            <a:off x="6899850" y="46085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txBox="1"/>
          <p:nvPr/>
        </p:nvSpPr>
        <p:spPr>
          <a:xfrm>
            <a:off x="5719050" y="2567438"/>
            <a:ext cx="1180800" cy="311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Antonio Medium"/>
                <a:ea typeface="Antonio Medium"/>
                <a:cs typeface="Antonio Medium"/>
                <a:sym typeface="Antonio Medium"/>
              </a:rPr>
              <a:t>TIEMPO</a:t>
            </a:r>
            <a:endParaRPr sz="1600">
              <a:solidFill>
                <a:schemeClr val="accent2"/>
              </a:solidFill>
              <a:latin typeface="Antonio Medium"/>
              <a:ea typeface="Antonio Medium"/>
              <a:cs typeface="Antonio Medium"/>
              <a:sym typeface="Antonio Medium"/>
            </a:endParaRPr>
          </a:p>
        </p:txBody>
      </p:sp>
      <p:sp>
        <p:nvSpPr>
          <p:cNvPr id="823" name="Google Shape;823;p45"/>
          <p:cNvSpPr txBox="1"/>
          <p:nvPr/>
        </p:nvSpPr>
        <p:spPr>
          <a:xfrm>
            <a:off x="5719050" y="2173613"/>
            <a:ext cx="1180800" cy="311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Antonio Medium"/>
                <a:ea typeface="Antonio Medium"/>
                <a:cs typeface="Antonio Medium"/>
                <a:sym typeface="Antonio Medium"/>
              </a:rPr>
              <a:t>CAPACIDAD</a:t>
            </a:r>
            <a:endParaRPr sz="1600">
              <a:solidFill>
                <a:schemeClr val="accent2"/>
              </a:solidFill>
              <a:latin typeface="Antonio Medium"/>
              <a:ea typeface="Antonio Medium"/>
              <a:cs typeface="Antonio Medium"/>
              <a:sym typeface="Antonio Medium"/>
            </a:endParaRPr>
          </a:p>
        </p:txBody>
      </p:sp>
      <p:sp>
        <p:nvSpPr>
          <p:cNvPr id="824" name="Google Shape;824;p45"/>
          <p:cNvSpPr txBox="1"/>
          <p:nvPr/>
        </p:nvSpPr>
        <p:spPr>
          <a:xfrm>
            <a:off x="5719050" y="1779788"/>
            <a:ext cx="1180800" cy="311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Antonio Medium"/>
                <a:ea typeface="Antonio Medium"/>
                <a:cs typeface="Antonio Medium"/>
                <a:sym typeface="Antonio Medium"/>
              </a:rPr>
              <a:t>LONGITUD</a:t>
            </a:r>
            <a:endParaRPr sz="1600">
              <a:solidFill>
                <a:schemeClr val="accent2"/>
              </a:solidFill>
              <a:latin typeface="Antonio Medium"/>
              <a:ea typeface="Antonio Medium"/>
              <a:cs typeface="Antonio Medium"/>
              <a:sym typeface="Antonio Medium"/>
            </a:endParaRPr>
          </a:p>
        </p:txBody>
      </p:sp>
      <p:sp>
        <p:nvSpPr>
          <p:cNvPr id="825" name="Google Shape;825;p45"/>
          <p:cNvSpPr txBox="1"/>
          <p:nvPr/>
        </p:nvSpPr>
        <p:spPr>
          <a:xfrm>
            <a:off x="5719050" y="1385963"/>
            <a:ext cx="1180800" cy="311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Antonio Medium"/>
                <a:ea typeface="Antonio Medium"/>
                <a:cs typeface="Antonio Medium"/>
                <a:sym typeface="Antonio Medium"/>
              </a:rPr>
              <a:t>MASA</a:t>
            </a:r>
            <a:endParaRPr sz="1600">
              <a:solidFill>
                <a:schemeClr val="accent2"/>
              </a:solidFill>
              <a:latin typeface="Antonio Medium"/>
              <a:ea typeface="Antonio Medium"/>
              <a:cs typeface="Antonio Medium"/>
              <a:sym typeface="Antonio Medium"/>
            </a:endParaRPr>
          </a:p>
        </p:txBody>
      </p:sp>
      <p:grpSp>
        <p:nvGrpSpPr>
          <p:cNvPr id="826" name="Google Shape;826;p45"/>
          <p:cNvGrpSpPr/>
          <p:nvPr/>
        </p:nvGrpSpPr>
        <p:grpSpPr>
          <a:xfrm rot="10800000">
            <a:off x="6793704" y="2813477"/>
            <a:ext cx="1943291" cy="1902749"/>
            <a:chOff x="876233" y="711815"/>
            <a:chExt cx="1943291" cy="1902749"/>
          </a:xfrm>
        </p:grpSpPr>
        <p:sp>
          <p:nvSpPr>
            <p:cNvPr id="827" name="Google Shape;827;p45"/>
            <p:cNvSpPr/>
            <p:nvPr/>
          </p:nvSpPr>
          <p:spPr>
            <a:xfrm>
              <a:off x="2396633" y="1472015"/>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876233" y="1472015"/>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5"/>
            <p:cNvSpPr/>
            <p:nvPr/>
          </p:nvSpPr>
          <p:spPr>
            <a:xfrm>
              <a:off x="1636433" y="711815"/>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1636433" y="2232215"/>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rot="2700000">
              <a:off x="1310332" y="1125659"/>
              <a:ext cx="1075085" cy="107508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5"/>
          <p:cNvGrpSpPr/>
          <p:nvPr/>
        </p:nvGrpSpPr>
        <p:grpSpPr>
          <a:xfrm>
            <a:off x="3520524" y="878619"/>
            <a:ext cx="655246" cy="637546"/>
            <a:chOff x="1837200" y="1945425"/>
            <a:chExt cx="1622700" cy="1578475"/>
          </a:xfrm>
        </p:grpSpPr>
        <p:sp>
          <p:nvSpPr>
            <p:cNvPr id="833" name="Google Shape;833;p45"/>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5"/>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5"/>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39" name="Google Shape;839;p45"/>
          <p:cNvCxnSpPr/>
          <p:nvPr/>
        </p:nvCxnSpPr>
        <p:spPr>
          <a:xfrm>
            <a:off x="2231122" y="1197400"/>
            <a:ext cx="1003200" cy="0"/>
          </a:xfrm>
          <a:prstGeom prst="straightConnector1">
            <a:avLst/>
          </a:prstGeom>
          <a:noFill/>
          <a:ln w="19050" cap="flat" cmpd="sng">
            <a:solidFill>
              <a:schemeClr val="dk1"/>
            </a:solidFill>
            <a:prstDash val="lgDash"/>
            <a:round/>
            <a:headEnd type="none" w="med" len="med"/>
            <a:tailEnd type="none" w="med" len="med"/>
          </a:ln>
        </p:spPr>
      </p:cxnSp>
      <p:grpSp>
        <p:nvGrpSpPr>
          <p:cNvPr id="840" name="Google Shape;840;p45"/>
          <p:cNvGrpSpPr/>
          <p:nvPr/>
        </p:nvGrpSpPr>
        <p:grpSpPr>
          <a:xfrm rot="10800000">
            <a:off x="4286658" y="3180376"/>
            <a:ext cx="1180815" cy="1168947"/>
            <a:chOff x="4885052" y="50999"/>
            <a:chExt cx="1616448" cy="1600201"/>
          </a:xfrm>
        </p:grpSpPr>
        <p:cxnSp>
          <p:nvCxnSpPr>
            <p:cNvPr id="841" name="Google Shape;841;p45"/>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842" name="Google Shape;842;p45"/>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grpSp>
        <p:nvGrpSpPr>
          <p:cNvPr id="843" name="Google Shape;843;p45"/>
          <p:cNvGrpSpPr/>
          <p:nvPr/>
        </p:nvGrpSpPr>
        <p:grpSpPr>
          <a:xfrm>
            <a:off x="1252228" y="4031982"/>
            <a:ext cx="443148" cy="443148"/>
            <a:chOff x="2787725" y="238125"/>
            <a:chExt cx="513200" cy="513200"/>
          </a:xfrm>
        </p:grpSpPr>
        <p:sp>
          <p:nvSpPr>
            <p:cNvPr id="844" name="Google Shape;844;p4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Google Shape;848;p45"/>
          <p:cNvSpPr/>
          <p:nvPr/>
        </p:nvSpPr>
        <p:spPr>
          <a:xfrm>
            <a:off x="2835613" y="425633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6793700" y="1222000"/>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45"/>
          <p:cNvGrpSpPr/>
          <p:nvPr/>
        </p:nvGrpSpPr>
        <p:grpSpPr>
          <a:xfrm>
            <a:off x="5085303" y="435482"/>
            <a:ext cx="443148" cy="443148"/>
            <a:chOff x="2787725" y="238125"/>
            <a:chExt cx="513200" cy="513200"/>
          </a:xfrm>
        </p:grpSpPr>
        <p:sp>
          <p:nvSpPr>
            <p:cNvPr id="851" name="Google Shape;851;p4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46"/>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860" name="Google Shape;860;p46">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861" name="Google Shape;861;p46">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862" name="Google Shape;862;p46">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863" name="Google Shape;863;p46">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864" name="Google Shape;864;p46"/>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nhập</a:t>
            </a:r>
            <a:endParaRPr sz="1200">
              <a:solidFill>
                <a:schemeClr val="lt1"/>
              </a:solidFill>
              <a:latin typeface="Space Mono"/>
              <a:ea typeface="Space Mono"/>
              <a:cs typeface="Space Mono"/>
              <a:sym typeface="Space Mono"/>
            </a:endParaRPr>
          </a:p>
        </p:txBody>
      </p:sp>
      <p:grpSp>
        <p:nvGrpSpPr>
          <p:cNvPr id="865" name="Google Shape;865;p46"/>
          <p:cNvGrpSpPr/>
          <p:nvPr/>
        </p:nvGrpSpPr>
        <p:grpSpPr>
          <a:xfrm>
            <a:off x="8276153" y="686357"/>
            <a:ext cx="443148" cy="443148"/>
            <a:chOff x="2787725" y="238125"/>
            <a:chExt cx="513200" cy="513200"/>
          </a:xfrm>
        </p:grpSpPr>
        <p:sp>
          <p:nvSpPr>
            <p:cNvPr id="866" name="Google Shape;866;p46"/>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6"/>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6"/>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46"/>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6"/>
          <p:cNvSpPr txBox="1"/>
          <p:nvPr/>
        </p:nvSpPr>
        <p:spPr>
          <a:xfrm>
            <a:off x="1003900" y="1502500"/>
            <a:ext cx="74250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Lora"/>
                <a:ea typeface="Lora"/>
                <a:cs typeface="Lora"/>
                <a:sym typeface="Lora"/>
              </a:rPr>
              <a:t>Đăng nhập nhập thông tin tài khoản mật khẩu chính xác thì mới có thể vào trang chủ được. Nếu nhập sai tài khoản thì sẽ có thông báo rằng tài khoản không đúng còn nếu nhập sai mật khẩu thì sẽ có thông báo rằng mật khẩu không đúng nếu không nhập hoặc sai mật khẩu lẫn tài khoản thì sẽ có thông báo tài khoản và mật khẩu sai hoặc không tồn tài.</a:t>
            </a:r>
            <a:endParaRPr sz="1200">
              <a:solidFill>
                <a:schemeClr val="dk1"/>
              </a:solidFill>
              <a:latin typeface="Lora"/>
              <a:ea typeface="Lora"/>
              <a:cs typeface="Lora"/>
              <a:sym typeface="Lor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47"/>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877" name="Google Shape;877;p47">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878" name="Google Shape;878;p47">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879" name="Google Shape;879;p47">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880" name="Google Shape;880;p47">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881" name="Google Shape;881;p47"/>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nhập</a:t>
            </a:r>
            <a:endParaRPr sz="1200">
              <a:solidFill>
                <a:schemeClr val="lt1"/>
              </a:solidFill>
              <a:latin typeface="Space Mono"/>
              <a:ea typeface="Space Mono"/>
              <a:cs typeface="Space Mono"/>
              <a:sym typeface="Space Mono"/>
            </a:endParaRPr>
          </a:p>
        </p:txBody>
      </p:sp>
      <p:grpSp>
        <p:nvGrpSpPr>
          <p:cNvPr id="882" name="Google Shape;882;p47"/>
          <p:cNvGrpSpPr/>
          <p:nvPr/>
        </p:nvGrpSpPr>
        <p:grpSpPr>
          <a:xfrm>
            <a:off x="8276153" y="686357"/>
            <a:ext cx="443148" cy="443148"/>
            <a:chOff x="2787725" y="238125"/>
            <a:chExt cx="513200" cy="513200"/>
          </a:xfrm>
        </p:grpSpPr>
        <p:sp>
          <p:nvSpPr>
            <p:cNvPr id="883" name="Google Shape;883;p4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47"/>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txBox="1"/>
          <p:nvPr/>
        </p:nvSpPr>
        <p:spPr>
          <a:xfrm>
            <a:off x="1003900" y="15025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Lora"/>
                <a:ea typeface="Lora"/>
                <a:cs typeface="Lora"/>
                <a:sym typeface="Lora"/>
              </a:rPr>
              <a:t>Đồ thị nhân quả:</a:t>
            </a:r>
          </a:p>
        </p:txBody>
      </p:sp>
      <p:sp>
        <p:nvSpPr>
          <p:cNvPr id="890" name="Google Shape;890;p47"/>
          <p:cNvSpPr txBox="1"/>
          <p:nvPr/>
        </p:nvSpPr>
        <p:spPr>
          <a:xfrm>
            <a:off x="1003900" y="1925525"/>
            <a:ext cx="3731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Lora"/>
                <a:ea typeface="Lora"/>
                <a:cs typeface="Lora"/>
                <a:sym typeface="Lora"/>
              </a:rPr>
              <a:t>C1</a:t>
            </a:r>
            <a:r>
              <a:rPr lang="en" sz="1200">
                <a:solidFill>
                  <a:schemeClr val="lt1"/>
                </a:solidFill>
                <a:latin typeface="Lora"/>
                <a:ea typeface="Lora"/>
                <a:cs typeface="Lora"/>
                <a:sym typeface="Lora"/>
              </a:rPr>
              <a:t> </a:t>
            </a:r>
            <a:r>
              <a:rPr lang="en" sz="1200">
                <a:solidFill>
                  <a:schemeClr val="dk1"/>
                </a:solidFill>
                <a:latin typeface="Lora"/>
                <a:ea typeface="Lora"/>
                <a:cs typeface="Lora"/>
                <a:sym typeface="Lora"/>
              </a:rPr>
              <a:t>là tài khoản đúng.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C2</a:t>
            </a:r>
            <a:r>
              <a:rPr lang="en" sz="1200">
                <a:solidFill>
                  <a:schemeClr val="lt1"/>
                </a:solidFill>
                <a:latin typeface="Lora"/>
                <a:ea typeface="Lora"/>
                <a:cs typeface="Lora"/>
                <a:sym typeface="Lora"/>
              </a:rPr>
              <a:t> </a:t>
            </a:r>
            <a:r>
              <a:rPr lang="en" sz="1200">
                <a:solidFill>
                  <a:schemeClr val="dk1"/>
                </a:solidFill>
                <a:latin typeface="Lora"/>
                <a:ea typeface="Lora"/>
                <a:cs typeface="Lora"/>
                <a:sym typeface="Lora"/>
              </a:rPr>
              <a:t>là mật khẩu đúng.</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R1</a:t>
            </a:r>
            <a:r>
              <a:rPr lang="en" sz="1200">
                <a:solidFill>
                  <a:schemeClr val="lt1"/>
                </a:solidFill>
                <a:latin typeface="Lora"/>
                <a:ea typeface="Lora"/>
                <a:cs typeface="Lora"/>
                <a:sym typeface="Lora"/>
              </a:rPr>
              <a:t> </a:t>
            </a:r>
            <a:r>
              <a:rPr lang="en" sz="1200">
                <a:solidFill>
                  <a:schemeClr val="dk1"/>
                </a:solidFill>
                <a:latin typeface="Lora"/>
                <a:ea typeface="Lora"/>
                <a:cs typeface="Lora"/>
                <a:sym typeface="Lora"/>
              </a:rPr>
              <a:t>là nhập đúng mật khẩu như sai tài khoản.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R2</a:t>
            </a:r>
            <a:r>
              <a:rPr lang="en" sz="1200">
                <a:solidFill>
                  <a:schemeClr val="lt1"/>
                </a:solidFill>
                <a:latin typeface="Lora"/>
                <a:ea typeface="Lora"/>
                <a:cs typeface="Lora"/>
                <a:sym typeface="Lora"/>
              </a:rPr>
              <a:t> </a:t>
            </a:r>
            <a:r>
              <a:rPr lang="en" sz="1200">
                <a:solidFill>
                  <a:schemeClr val="dk1"/>
                </a:solidFill>
                <a:latin typeface="Lora"/>
                <a:ea typeface="Lora"/>
                <a:cs typeface="Lora"/>
                <a:sym typeface="Lora"/>
              </a:rPr>
              <a:t>là đúng tài khoản lẫn mật khẩu.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R3</a:t>
            </a:r>
            <a:r>
              <a:rPr lang="en" sz="1200">
                <a:solidFill>
                  <a:schemeClr val="lt1"/>
                </a:solidFill>
                <a:latin typeface="Lora"/>
                <a:ea typeface="Lora"/>
                <a:cs typeface="Lora"/>
                <a:sym typeface="Lora"/>
              </a:rPr>
              <a:t> </a:t>
            </a:r>
            <a:r>
              <a:rPr lang="en" sz="1200">
                <a:solidFill>
                  <a:schemeClr val="dk1"/>
                </a:solidFill>
                <a:latin typeface="Lora"/>
                <a:ea typeface="Lora"/>
                <a:cs typeface="Lora"/>
                <a:sym typeface="Lora"/>
              </a:rPr>
              <a:t>là nhập đúng tài khoản nhưng sai mật khẩu.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R4</a:t>
            </a:r>
            <a:r>
              <a:rPr lang="en" sz="1200">
                <a:solidFill>
                  <a:schemeClr val="lt1"/>
                </a:solidFill>
                <a:latin typeface="Lora"/>
                <a:ea typeface="Lora"/>
                <a:cs typeface="Lora"/>
                <a:sym typeface="Lora"/>
              </a:rPr>
              <a:t> </a:t>
            </a:r>
            <a:r>
              <a:rPr lang="en" sz="1200">
                <a:solidFill>
                  <a:schemeClr val="dk1"/>
                </a:solidFill>
                <a:latin typeface="Lora"/>
                <a:ea typeface="Lora"/>
                <a:cs typeface="Lora"/>
                <a:sym typeface="Lora"/>
              </a:rPr>
              <a:t>là tài khoản lẫn mật khẩu đều sai hoặc bị bỏ trống</a:t>
            </a:r>
            <a:endParaRPr sz="1200">
              <a:solidFill>
                <a:schemeClr val="dk1"/>
              </a:solidFill>
              <a:latin typeface="Lora"/>
              <a:ea typeface="Lora"/>
              <a:cs typeface="Lora"/>
              <a:sym typeface="Lora"/>
            </a:endParaRPr>
          </a:p>
        </p:txBody>
      </p:sp>
      <p:sp>
        <p:nvSpPr>
          <p:cNvPr id="9" name="TextBox 8">
            <a:extLst>
              <a:ext uri="{FF2B5EF4-FFF2-40B4-BE49-F238E27FC236}">
                <a16:creationId xmlns:a16="http://schemas.microsoft.com/office/drawing/2014/main" id="{E899AE2B-73AE-A812-4DD4-F9FEA50C73D9}"/>
              </a:ext>
            </a:extLst>
          </p:cNvPr>
          <p:cNvSpPr txBox="1"/>
          <p:nvPr/>
        </p:nvSpPr>
        <p:spPr>
          <a:xfrm>
            <a:off x="3803062" y="1761976"/>
            <a:ext cx="4624038" cy="307777"/>
          </a:xfrm>
          <a:prstGeom prst="rect">
            <a:avLst/>
          </a:prstGeom>
          <a:noFill/>
        </p:spPr>
        <p:txBody>
          <a:bodyPr wrap="square">
            <a:spAutoFit/>
          </a:bodyPr>
          <a:lstStyle/>
          <a:p>
            <a:endParaRPr lang="en-US"/>
          </a:p>
        </p:txBody>
      </p:sp>
      <p:pic>
        <p:nvPicPr>
          <p:cNvPr id="11" name="Picture 10">
            <a:extLst>
              <a:ext uri="{FF2B5EF4-FFF2-40B4-BE49-F238E27FC236}">
                <a16:creationId xmlns:a16="http://schemas.microsoft.com/office/drawing/2014/main" id="{2FC9F8D9-C23F-832A-F8ED-FE910A4FF9E7}"/>
              </a:ext>
            </a:extLst>
          </p:cNvPr>
          <p:cNvPicPr>
            <a:picLocks noChangeAspect="1"/>
          </p:cNvPicPr>
          <p:nvPr/>
        </p:nvPicPr>
        <p:blipFill>
          <a:blip r:embed="rId7"/>
          <a:stretch>
            <a:fillRect/>
          </a:stretch>
        </p:blipFill>
        <p:spPr>
          <a:xfrm>
            <a:off x="4479381" y="1630963"/>
            <a:ext cx="4483826" cy="276027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8"/>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896" name="Google Shape;896;p4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897" name="Google Shape;897;p4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898" name="Google Shape;898;p4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899" name="Google Shape;899;p4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900" name="Google Shape;900;p48"/>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nhập</a:t>
            </a:r>
            <a:endParaRPr sz="1200">
              <a:solidFill>
                <a:schemeClr val="lt1"/>
              </a:solidFill>
              <a:latin typeface="Space Mono"/>
              <a:ea typeface="Space Mono"/>
              <a:cs typeface="Space Mono"/>
              <a:sym typeface="Space Mono"/>
            </a:endParaRPr>
          </a:p>
        </p:txBody>
      </p:sp>
      <p:grpSp>
        <p:nvGrpSpPr>
          <p:cNvPr id="901" name="Google Shape;901;p48"/>
          <p:cNvGrpSpPr/>
          <p:nvPr/>
        </p:nvGrpSpPr>
        <p:grpSpPr>
          <a:xfrm>
            <a:off x="8276153" y="686357"/>
            <a:ext cx="443148" cy="443148"/>
            <a:chOff x="2787725" y="238125"/>
            <a:chExt cx="513200" cy="513200"/>
          </a:xfrm>
        </p:grpSpPr>
        <p:sp>
          <p:nvSpPr>
            <p:cNvPr id="902" name="Google Shape;902;p4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48"/>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txBox="1"/>
          <p:nvPr/>
        </p:nvSpPr>
        <p:spPr>
          <a:xfrm>
            <a:off x="1003000" y="150255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Bảng quyết định: 	T:True , F:False</a:t>
            </a:r>
            <a:endParaRPr sz="1200">
              <a:solidFill>
                <a:schemeClr val="dk1"/>
              </a:solidFill>
              <a:latin typeface="Lora"/>
              <a:ea typeface="Lora"/>
              <a:cs typeface="Lora"/>
              <a:sym typeface="Lora"/>
            </a:endParaRPr>
          </a:p>
        </p:txBody>
      </p:sp>
      <p:graphicFrame>
        <p:nvGraphicFramePr>
          <p:cNvPr id="908" name="Google Shape;908;p48"/>
          <p:cNvGraphicFramePr/>
          <p:nvPr/>
        </p:nvGraphicFramePr>
        <p:xfrm>
          <a:off x="1776525" y="1923000"/>
          <a:ext cx="5734050" cy="1605040"/>
        </p:xfrm>
        <a:graphic>
          <a:graphicData uri="http://schemas.openxmlformats.org/drawingml/2006/table">
            <a:tbl>
              <a:tblPr>
                <a:noFill/>
                <a:tableStyleId>{818FE65F-7EBA-4B58-8D67-A5FDAF5283DA}</a:tableStyleId>
              </a:tblPr>
              <a:tblGrid>
                <a:gridCol w="1504950">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1057275">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057275">
                  <a:extLst>
                    <a:ext uri="{9D8B030D-6E8A-4147-A177-3AD203B41FA5}">
                      <a16:colId xmlns:a16="http://schemas.microsoft.com/office/drawing/2014/main" val="20004"/>
                    </a:ext>
                  </a:extLst>
                </a:gridCol>
              </a:tblGrid>
              <a:tr h="535000">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Condition</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Rule 1</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Rule 2</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Rule 3</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Rule 4</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2425">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C1</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F</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T</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F</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T</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2425">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C2</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F</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F</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T</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T</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2425">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Output</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R4</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R3</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R1</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R2</a:t>
                      </a:r>
                      <a:endParaRPr>
                        <a:solidFill>
                          <a:schemeClr val="dk1"/>
                        </a:solidFill>
                        <a:latin typeface="Lora"/>
                        <a:ea typeface="Lora"/>
                        <a:cs typeface="Lora"/>
                        <a:sym typeface="Lora"/>
                      </a:endParaRPr>
                    </a:p>
                  </a:txBody>
                  <a:tcPr marL="63500" marR="63500" marT="63500" marB="63500">
                    <a:lnL w="12650" cap="flat" cmpd="sng">
                      <a:solidFill>
                        <a:schemeClr val="dk1"/>
                      </a:solidFill>
                      <a:prstDash val="solid"/>
                      <a:round/>
                      <a:headEnd type="none" w="sm" len="sm"/>
                      <a:tailEnd type="none" w="sm" len="sm"/>
                    </a:lnL>
                    <a:lnR w="12650" cap="flat" cmpd="sng">
                      <a:solidFill>
                        <a:schemeClr val="dk1"/>
                      </a:solidFill>
                      <a:prstDash val="solid"/>
                      <a:round/>
                      <a:headEnd type="none" w="sm" len="sm"/>
                      <a:tailEnd type="none" w="sm" len="sm"/>
                    </a:lnR>
                    <a:lnT w="12650" cap="flat" cmpd="sng">
                      <a:solidFill>
                        <a:schemeClr val="dk1"/>
                      </a:solidFill>
                      <a:prstDash val="solid"/>
                      <a:round/>
                      <a:headEnd type="none" w="sm" len="sm"/>
                      <a:tailEnd type="none" w="sm" len="sm"/>
                    </a:lnT>
                    <a:lnB w="126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49"/>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914" name="Google Shape;914;p49">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915" name="Google Shape;915;p49">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916" name="Google Shape;916;p49">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917" name="Google Shape;917;p49">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918" name="Google Shape;918;p49"/>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nhập</a:t>
            </a:r>
            <a:endParaRPr sz="1200">
              <a:solidFill>
                <a:schemeClr val="lt1"/>
              </a:solidFill>
              <a:latin typeface="Space Mono"/>
              <a:ea typeface="Space Mono"/>
              <a:cs typeface="Space Mono"/>
              <a:sym typeface="Space Mono"/>
            </a:endParaRPr>
          </a:p>
        </p:txBody>
      </p:sp>
      <p:grpSp>
        <p:nvGrpSpPr>
          <p:cNvPr id="919" name="Google Shape;919;p49"/>
          <p:cNvGrpSpPr/>
          <p:nvPr/>
        </p:nvGrpSpPr>
        <p:grpSpPr>
          <a:xfrm>
            <a:off x="8276153" y="686357"/>
            <a:ext cx="443148" cy="443148"/>
            <a:chOff x="2787725" y="238125"/>
            <a:chExt cx="513200" cy="513200"/>
          </a:xfrm>
        </p:grpSpPr>
        <p:sp>
          <p:nvSpPr>
            <p:cNvPr id="920" name="Google Shape;920;p49"/>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9"/>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9"/>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9"/>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49"/>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9"/>
          <p:cNvSpPr txBox="1"/>
          <p:nvPr/>
        </p:nvSpPr>
        <p:spPr>
          <a:xfrm>
            <a:off x="1003900" y="1502550"/>
            <a:ext cx="7425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Các test case:</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Case 1: Nhập sai tài khoản và mật khẩu hoặc không nhập gì cả sẽ được nhận thông báo rằng tài khoản và mật khẩu không đúng hoặc không tồn tại và không vào được trang chủ. </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Case 2: Nhập sai mật khẩu nhưng đúng tài khoản sẽ được nhận thông báo rằng mật khẩu bị sai và không vào được trang chủ. </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Case 3: Nhập sai tài khoản nhưng đúng mật khẩu sẽ được nhận thông báo rằng tài khoản bị sai và không vào được trang chủ. </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Case 4: Nhập đúng tài khoản lẫn mật khẩu thì sẽ vào được trang chủ.</a:t>
            </a:r>
            <a:endParaRPr sz="1200">
              <a:solidFill>
                <a:schemeClr val="dk1"/>
              </a:solidFill>
              <a:latin typeface="Lora"/>
              <a:ea typeface="Lora"/>
              <a:cs typeface="Lora"/>
              <a:sym typeface="Lor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50"/>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931" name="Google Shape;931;p50">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932" name="Google Shape;932;p50">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933" name="Google Shape;933;p50">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934" name="Google Shape;934;p50">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935" name="Google Shape;935;p50"/>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nhập</a:t>
            </a:r>
            <a:endParaRPr sz="1200">
              <a:solidFill>
                <a:schemeClr val="lt1"/>
              </a:solidFill>
              <a:latin typeface="Space Mono"/>
              <a:ea typeface="Space Mono"/>
              <a:cs typeface="Space Mono"/>
              <a:sym typeface="Space Mono"/>
            </a:endParaRPr>
          </a:p>
        </p:txBody>
      </p:sp>
      <p:grpSp>
        <p:nvGrpSpPr>
          <p:cNvPr id="936" name="Google Shape;936;p50"/>
          <p:cNvGrpSpPr/>
          <p:nvPr/>
        </p:nvGrpSpPr>
        <p:grpSpPr>
          <a:xfrm>
            <a:off x="8276153" y="686357"/>
            <a:ext cx="443148" cy="443148"/>
            <a:chOff x="2787725" y="238125"/>
            <a:chExt cx="513200" cy="513200"/>
          </a:xfrm>
        </p:grpSpPr>
        <p:sp>
          <p:nvSpPr>
            <p:cNvPr id="937" name="Google Shape;937;p50"/>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0"/>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0"/>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0"/>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50"/>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0"/>
          <p:cNvSpPr txBox="1"/>
          <p:nvPr/>
        </p:nvSpPr>
        <p:spPr>
          <a:xfrm>
            <a:off x="1003900" y="15025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Sơ đồ chuyển trạng thái</a:t>
            </a:r>
            <a:endParaRPr sz="1200">
              <a:solidFill>
                <a:schemeClr val="dk1"/>
              </a:solidFill>
              <a:latin typeface="Lora"/>
              <a:ea typeface="Lora"/>
              <a:cs typeface="Lora"/>
              <a:sym typeface="Lora"/>
            </a:endParaRPr>
          </a:p>
        </p:txBody>
      </p:sp>
      <p:pic>
        <p:nvPicPr>
          <p:cNvPr id="943" name="Google Shape;943;p50"/>
          <p:cNvPicPr preferRelativeResize="0"/>
          <p:nvPr/>
        </p:nvPicPr>
        <p:blipFill>
          <a:blip r:embed="rId7">
            <a:alphaModFix/>
          </a:blip>
          <a:stretch>
            <a:fillRect/>
          </a:stretch>
        </p:blipFill>
        <p:spPr>
          <a:xfrm>
            <a:off x="3760100" y="1242175"/>
            <a:ext cx="4516050" cy="3537850"/>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51"/>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949" name="Google Shape;949;p51">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950" name="Google Shape;950;p51">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951" name="Google Shape;951;p51">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952" name="Google Shape;952;p51">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953" name="Google Shape;953;p51"/>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nhập</a:t>
            </a:r>
            <a:endParaRPr sz="1200">
              <a:solidFill>
                <a:schemeClr val="lt1"/>
              </a:solidFill>
              <a:latin typeface="Space Mono"/>
              <a:ea typeface="Space Mono"/>
              <a:cs typeface="Space Mono"/>
              <a:sym typeface="Space Mono"/>
            </a:endParaRPr>
          </a:p>
        </p:txBody>
      </p:sp>
      <p:grpSp>
        <p:nvGrpSpPr>
          <p:cNvPr id="954" name="Google Shape;954;p51"/>
          <p:cNvGrpSpPr/>
          <p:nvPr/>
        </p:nvGrpSpPr>
        <p:grpSpPr>
          <a:xfrm>
            <a:off x="8276153" y="686357"/>
            <a:ext cx="443148" cy="443148"/>
            <a:chOff x="2787725" y="238125"/>
            <a:chExt cx="513200" cy="513200"/>
          </a:xfrm>
        </p:grpSpPr>
        <p:sp>
          <p:nvSpPr>
            <p:cNvPr id="955" name="Google Shape;955;p5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51"/>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1"/>
          <p:cNvSpPr txBox="1"/>
          <p:nvPr/>
        </p:nvSpPr>
        <p:spPr>
          <a:xfrm>
            <a:off x="1003900" y="15025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Bảng trạng thái:</a:t>
            </a:r>
            <a:endParaRPr sz="1200">
              <a:solidFill>
                <a:schemeClr val="dk1"/>
              </a:solidFill>
              <a:latin typeface="Lora"/>
              <a:ea typeface="Lora"/>
              <a:cs typeface="Lora"/>
              <a:sym typeface="Lora"/>
            </a:endParaRPr>
          </a:p>
        </p:txBody>
      </p:sp>
      <p:graphicFrame>
        <p:nvGraphicFramePr>
          <p:cNvPr id="961" name="Google Shape;961;p51"/>
          <p:cNvGraphicFramePr/>
          <p:nvPr/>
        </p:nvGraphicFramePr>
        <p:xfrm>
          <a:off x="1094500" y="1999000"/>
          <a:ext cx="7333500" cy="1766063"/>
        </p:xfrm>
        <a:graphic>
          <a:graphicData uri="http://schemas.openxmlformats.org/drawingml/2006/table">
            <a:tbl>
              <a:tblPr>
                <a:noFill/>
                <a:tableStyleId>{818FE65F-7EBA-4B58-8D67-A5FDAF5283DA}</a:tableStyleId>
              </a:tblPr>
              <a:tblGrid>
                <a:gridCol w="1840925">
                  <a:extLst>
                    <a:ext uri="{9D8B030D-6E8A-4147-A177-3AD203B41FA5}">
                      <a16:colId xmlns:a16="http://schemas.microsoft.com/office/drawing/2014/main" val="20000"/>
                    </a:ext>
                  </a:extLst>
                </a:gridCol>
                <a:gridCol w="833550">
                  <a:extLst>
                    <a:ext uri="{9D8B030D-6E8A-4147-A177-3AD203B41FA5}">
                      <a16:colId xmlns:a16="http://schemas.microsoft.com/office/drawing/2014/main" val="20001"/>
                    </a:ext>
                  </a:extLst>
                </a:gridCol>
                <a:gridCol w="2499225">
                  <a:extLst>
                    <a:ext uri="{9D8B030D-6E8A-4147-A177-3AD203B41FA5}">
                      <a16:colId xmlns:a16="http://schemas.microsoft.com/office/drawing/2014/main" val="20002"/>
                    </a:ext>
                  </a:extLst>
                </a:gridCol>
                <a:gridCol w="2159800">
                  <a:extLst>
                    <a:ext uri="{9D8B030D-6E8A-4147-A177-3AD203B41FA5}">
                      <a16:colId xmlns:a16="http://schemas.microsoft.com/office/drawing/2014/main" val="20003"/>
                    </a:ext>
                  </a:extLst>
                </a:gridCol>
              </a:tblGrid>
              <a:tr h="561975">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Trạng thái hiện tại</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Sự kiện</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Hành động, kết quả</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Trạng thái tiếp theo</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61975">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Khởi tạo người dùng</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Đăng nhập</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Nhập thông tin đăng nhập đúng</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Đăng nhập thành công</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1975">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Khởi tạo người dùng</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Đăng nhập</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Nhập thông tin đăng nhập không chính xác</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solidFill>
                            <a:schemeClr val="dk1"/>
                          </a:solidFill>
                          <a:latin typeface="Lora"/>
                          <a:ea typeface="Lora"/>
                          <a:cs typeface="Lora"/>
                          <a:sym typeface="Lora"/>
                        </a:rPr>
                        <a:t>Đăng nhập không thành công</a:t>
                      </a:r>
                      <a:endParaRPr>
                        <a:solidFill>
                          <a:schemeClr val="dk1"/>
                        </a:solidFill>
                        <a:latin typeface="Lora"/>
                        <a:ea typeface="Lora"/>
                        <a:cs typeface="Lora"/>
                        <a:sym typeface="Lora"/>
                      </a:endParaRPr>
                    </a:p>
                  </a:txBody>
                  <a:tcPr marL="63500" marR="63500" marT="63500" marB="63500">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52"/>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967" name="Google Shape;967;p52">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968" name="Google Shape;968;p52">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969" name="Google Shape;969;p52">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970" name="Google Shape;970;p52">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971" name="Google Shape;971;p52"/>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nhập</a:t>
            </a:r>
            <a:endParaRPr sz="1200">
              <a:solidFill>
                <a:schemeClr val="lt1"/>
              </a:solidFill>
              <a:latin typeface="Space Mono"/>
              <a:ea typeface="Space Mono"/>
              <a:cs typeface="Space Mono"/>
              <a:sym typeface="Space Mono"/>
            </a:endParaRPr>
          </a:p>
        </p:txBody>
      </p:sp>
      <p:grpSp>
        <p:nvGrpSpPr>
          <p:cNvPr id="972" name="Google Shape;972;p52"/>
          <p:cNvGrpSpPr/>
          <p:nvPr/>
        </p:nvGrpSpPr>
        <p:grpSpPr>
          <a:xfrm>
            <a:off x="8276153" y="686357"/>
            <a:ext cx="443148" cy="443148"/>
            <a:chOff x="2787725" y="238125"/>
            <a:chExt cx="513200" cy="513200"/>
          </a:xfrm>
        </p:grpSpPr>
        <p:sp>
          <p:nvSpPr>
            <p:cNvPr id="973" name="Google Shape;973;p52"/>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2"/>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2"/>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2"/>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52"/>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2"/>
          <p:cNvSpPr txBox="1"/>
          <p:nvPr/>
        </p:nvSpPr>
        <p:spPr>
          <a:xfrm>
            <a:off x="1003900" y="15025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pic>
        <p:nvPicPr>
          <p:cNvPr id="979" name="Google Shape;979;p52"/>
          <p:cNvPicPr preferRelativeResize="0"/>
          <p:nvPr/>
        </p:nvPicPr>
        <p:blipFill>
          <a:blip r:embed="rId7">
            <a:alphaModFix/>
          </a:blip>
          <a:stretch>
            <a:fillRect/>
          </a:stretch>
        </p:blipFill>
        <p:spPr>
          <a:xfrm>
            <a:off x="838313" y="2595900"/>
            <a:ext cx="7880975" cy="2014975"/>
          </a:xfrm>
          <a:prstGeom prst="rect">
            <a:avLst/>
          </a:prstGeom>
          <a:noFill/>
          <a:ln w="28575" cap="flat" cmpd="sng">
            <a:solidFill>
              <a:schemeClr val="accent1"/>
            </a:solidFill>
            <a:prstDash val="solid"/>
            <a:round/>
            <a:headEnd type="none" w="sm" len="sm"/>
            <a:tailEnd type="none" w="sm" len="sm"/>
          </a:ln>
        </p:spPr>
      </p:pic>
      <p:sp>
        <p:nvSpPr>
          <p:cNvPr id="980" name="Google Shape;980;p52"/>
          <p:cNvSpPr txBox="1"/>
          <p:nvPr/>
        </p:nvSpPr>
        <p:spPr>
          <a:xfrm>
            <a:off x="1003000" y="1846238"/>
            <a:ext cx="7425000" cy="646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Đăng nhập với thông tin để trống:</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Các câu lệnh:</a:t>
            </a:r>
            <a:endParaRPr sz="1200">
              <a:solidFill>
                <a:schemeClr val="dk1"/>
              </a:solidFill>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6"/>
          <p:cNvSpPr txBox="1">
            <a:spLocks noGrp="1"/>
          </p:cNvSpPr>
          <p:nvPr>
            <p:ph type="subTitle" idx="1"/>
          </p:nvPr>
        </p:nvSpPr>
        <p:spPr>
          <a:xfrm>
            <a:off x="1005864" y="1430275"/>
            <a:ext cx="3579600" cy="49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u="sng">
                <a:latin typeface="Lora SemiBold"/>
                <a:ea typeface="Lora SemiBold"/>
                <a:cs typeface="Lora SemiBold"/>
                <a:sym typeface="Lora SemiBold"/>
              </a:rPr>
              <a:t>01</a:t>
            </a:r>
            <a:r>
              <a:rPr lang="en" sz="1600">
                <a:latin typeface="Lora SemiBold"/>
                <a:ea typeface="Lora SemiBold"/>
                <a:cs typeface="Lora SemiBold"/>
                <a:sym typeface="Lora SemiBold"/>
              </a:rPr>
              <a:t>: TỔNG QUAN ĐỀ TÀI</a:t>
            </a:r>
            <a:endParaRPr sz="1600">
              <a:latin typeface="Lora SemiBold"/>
              <a:ea typeface="Lora SemiBold"/>
              <a:cs typeface="Lora SemiBold"/>
              <a:sym typeface="Lora SemiBold"/>
            </a:endParaRPr>
          </a:p>
        </p:txBody>
      </p:sp>
      <p:sp>
        <p:nvSpPr>
          <p:cNvPr id="373" name="Google Shape;373;p26"/>
          <p:cNvSpPr txBox="1">
            <a:spLocks noGrp="1"/>
          </p:cNvSpPr>
          <p:nvPr>
            <p:ph type="subTitle" idx="2"/>
          </p:nvPr>
        </p:nvSpPr>
        <p:spPr>
          <a:xfrm>
            <a:off x="1005850" y="1927975"/>
            <a:ext cx="35796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26"/>
          <p:cNvSpPr txBox="1">
            <a:spLocks noGrp="1"/>
          </p:cNvSpPr>
          <p:nvPr>
            <p:ph type="title"/>
          </p:nvPr>
        </p:nvSpPr>
        <p:spPr>
          <a:xfrm>
            <a:off x="1005850" y="396950"/>
            <a:ext cx="7423200" cy="7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Kiểm thử website bán quần áo</a:t>
            </a:r>
            <a:endParaRPr>
              <a:solidFill>
                <a:schemeClr val="lt2"/>
              </a:solidFill>
            </a:endParaRPr>
          </a:p>
        </p:txBody>
      </p:sp>
      <p:sp>
        <p:nvSpPr>
          <p:cNvPr id="375" name="Google Shape;375;p26"/>
          <p:cNvSpPr txBox="1">
            <a:spLocks noGrp="1"/>
          </p:cNvSpPr>
          <p:nvPr>
            <p:ph type="subTitle" idx="3"/>
          </p:nvPr>
        </p:nvSpPr>
        <p:spPr>
          <a:xfrm>
            <a:off x="4682350" y="1430275"/>
            <a:ext cx="4294800" cy="49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u="sng">
                <a:latin typeface="Lora SemiBold"/>
                <a:ea typeface="Lora SemiBold"/>
                <a:cs typeface="Lora SemiBold"/>
                <a:sym typeface="Lora SemiBold"/>
              </a:rPr>
              <a:t>02</a:t>
            </a:r>
            <a:r>
              <a:rPr lang="en" sz="1600">
                <a:latin typeface="Lora SemiBold"/>
                <a:ea typeface="Lora SemiBold"/>
                <a:cs typeface="Lora SemiBold"/>
                <a:sym typeface="Lora SemiBold"/>
              </a:rPr>
              <a:t>: PHẦN MỀM VÀ KIỂM THỬ PHẦN MỀM</a:t>
            </a:r>
            <a:endParaRPr sz="1600">
              <a:latin typeface="Lora SemiBold"/>
              <a:ea typeface="Lora SemiBold"/>
              <a:cs typeface="Lora SemiBold"/>
              <a:sym typeface="Lora SemiBold"/>
            </a:endParaRPr>
          </a:p>
        </p:txBody>
      </p:sp>
      <p:sp>
        <p:nvSpPr>
          <p:cNvPr id="376" name="Google Shape;376;p26"/>
          <p:cNvSpPr txBox="1">
            <a:spLocks noGrp="1"/>
          </p:cNvSpPr>
          <p:nvPr>
            <p:ph type="subTitle" idx="4"/>
          </p:nvPr>
        </p:nvSpPr>
        <p:spPr>
          <a:xfrm>
            <a:off x="4785691" y="1927975"/>
            <a:ext cx="35796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26"/>
          <p:cNvSpPr txBox="1">
            <a:spLocks noGrp="1"/>
          </p:cNvSpPr>
          <p:nvPr>
            <p:ph type="subTitle" idx="5"/>
          </p:nvPr>
        </p:nvSpPr>
        <p:spPr>
          <a:xfrm>
            <a:off x="1005864" y="2861700"/>
            <a:ext cx="3579600" cy="49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u="sng">
                <a:latin typeface="Lora SemiBold"/>
                <a:ea typeface="Lora SemiBold"/>
                <a:cs typeface="Lora SemiBold"/>
                <a:sym typeface="Lora SemiBold"/>
              </a:rPr>
              <a:t>03</a:t>
            </a:r>
            <a:r>
              <a:rPr lang="en" sz="1600">
                <a:latin typeface="Lora SemiBold"/>
                <a:ea typeface="Lora SemiBold"/>
                <a:cs typeface="Lora SemiBold"/>
                <a:sym typeface="Lora SemiBold"/>
              </a:rPr>
              <a:t>: CÔNG CỤ SELENIUM</a:t>
            </a:r>
            <a:endParaRPr sz="1600">
              <a:latin typeface="Lora SemiBold"/>
              <a:ea typeface="Lora SemiBold"/>
              <a:cs typeface="Lora SemiBold"/>
              <a:sym typeface="Lora SemiBold"/>
            </a:endParaRPr>
          </a:p>
        </p:txBody>
      </p:sp>
      <p:sp>
        <p:nvSpPr>
          <p:cNvPr id="378" name="Google Shape;378;p26"/>
          <p:cNvSpPr txBox="1">
            <a:spLocks noGrp="1"/>
          </p:cNvSpPr>
          <p:nvPr>
            <p:ph type="subTitle" idx="6"/>
          </p:nvPr>
        </p:nvSpPr>
        <p:spPr>
          <a:xfrm>
            <a:off x="1005850" y="3359400"/>
            <a:ext cx="35796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26"/>
          <p:cNvSpPr txBox="1">
            <a:spLocks noGrp="1"/>
          </p:cNvSpPr>
          <p:nvPr>
            <p:ph type="subTitle" idx="7"/>
          </p:nvPr>
        </p:nvSpPr>
        <p:spPr>
          <a:xfrm>
            <a:off x="4682355" y="2860175"/>
            <a:ext cx="3579600" cy="49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u="sng">
                <a:latin typeface="Lora SemiBold"/>
                <a:ea typeface="Lora SemiBold"/>
                <a:cs typeface="Lora SemiBold"/>
                <a:sym typeface="Lora SemiBold"/>
              </a:rPr>
              <a:t>04</a:t>
            </a:r>
            <a:r>
              <a:rPr lang="en" sz="1600">
                <a:latin typeface="Lora SemiBold"/>
                <a:ea typeface="Lora SemiBold"/>
                <a:cs typeface="Lora SemiBold"/>
                <a:sym typeface="Lora SemiBold"/>
              </a:rPr>
              <a:t>: TRIỂN KHAI</a:t>
            </a:r>
            <a:endParaRPr sz="1600">
              <a:latin typeface="Lora SemiBold"/>
              <a:ea typeface="Lora SemiBold"/>
              <a:cs typeface="Lora SemiBold"/>
              <a:sym typeface="Lora SemiBold"/>
            </a:endParaRPr>
          </a:p>
        </p:txBody>
      </p:sp>
      <p:sp>
        <p:nvSpPr>
          <p:cNvPr id="380" name="Google Shape;380;p26"/>
          <p:cNvSpPr txBox="1">
            <a:spLocks noGrp="1"/>
          </p:cNvSpPr>
          <p:nvPr>
            <p:ph type="subTitle" idx="8"/>
          </p:nvPr>
        </p:nvSpPr>
        <p:spPr>
          <a:xfrm>
            <a:off x="4785691" y="3359400"/>
            <a:ext cx="35796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81" name="Google Shape;381;p26"/>
          <p:cNvGrpSpPr/>
          <p:nvPr/>
        </p:nvGrpSpPr>
        <p:grpSpPr>
          <a:xfrm>
            <a:off x="7841078" y="4291607"/>
            <a:ext cx="443148" cy="443148"/>
            <a:chOff x="2787725" y="238125"/>
            <a:chExt cx="513200" cy="513200"/>
          </a:xfrm>
        </p:grpSpPr>
        <p:sp>
          <p:nvSpPr>
            <p:cNvPr id="382" name="Google Shape;382;p26"/>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26"/>
          <p:cNvSpPr/>
          <p:nvPr/>
        </p:nvSpPr>
        <p:spPr>
          <a:xfrm>
            <a:off x="3932000" y="446667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388" name="Google Shape;388;p26">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389" name="Google Shape;389;p26">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390" name="Google Shape;390;p26">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3"/>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986" name="Google Shape;986;p53">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987" name="Google Shape;987;p53">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988" name="Google Shape;988;p53">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989" name="Google Shape;989;p53">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990" name="Google Shape;990;p53"/>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nhập</a:t>
            </a:r>
            <a:endParaRPr sz="1200">
              <a:solidFill>
                <a:schemeClr val="lt1"/>
              </a:solidFill>
              <a:latin typeface="Space Mono"/>
              <a:ea typeface="Space Mono"/>
              <a:cs typeface="Space Mono"/>
              <a:sym typeface="Space Mono"/>
            </a:endParaRPr>
          </a:p>
        </p:txBody>
      </p:sp>
      <p:grpSp>
        <p:nvGrpSpPr>
          <p:cNvPr id="991" name="Google Shape;991;p53"/>
          <p:cNvGrpSpPr/>
          <p:nvPr/>
        </p:nvGrpSpPr>
        <p:grpSpPr>
          <a:xfrm>
            <a:off x="8276153" y="686357"/>
            <a:ext cx="443148" cy="443148"/>
            <a:chOff x="2787725" y="238125"/>
            <a:chExt cx="513200" cy="513200"/>
          </a:xfrm>
        </p:grpSpPr>
        <p:sp>
          <p:nvSpPr>
            <p:cNvPr id="992" name="Google Shape;992;p53"/>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53"/>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txBox="1"/>
          <p:nvPr/>
        </p:nvSpPr>
        <p:spPr>
          <a:xfrm>
            <a:off x="1003900" y="15025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998" name="Google Shape;998;p53"/>
          <p:cNvSpPr txBox="1"/>
          <p:nvPr/>
        </p:nvSpPr>
        <p:spPr>
          <a:xfrm>
            <a:off x="1003000" y="1846238"/>
            <a:ext cx="7425000" cy="646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Đăng nhập với thông tin để trống:</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Kết quả chạy:</a:t>
            </a:r>
            <a:endParaRPr sz="1200">
              <a:solidFill>
                <a:schemeClr val="dk1"/>
              </a:solidFill>
              <a:latin typeface="Lora"/>
              <a:ea typeface="Lora"/>
              <a:cs typeface="Lora"/>
              <a:sym typeface="Lora"/>
            </a:endParaRPr>
          </a:p>
        </p:txBody>
      </p:sp>
      <p:pic>
        <p:nvPicPr>
          <p:cNvPr id="999" name="Google Shape;999;p53"/>
          <p:cNvPicPr preferRelativeResize="0"/>
          <p:nvPr/>
        </p:nvPicPr>
        <p:blipFill>
          <a:blip r:embed="rId7">
            <a:alphaModFix/>
          </a:blip>
          <a:stretch>
            <a:fillRect/>
          </a:stretch>
        </p:blipFill>
        <p:spPr>
          <a:xfrm>
            <a:off x="1112400" y="2492750"/>
            <a:ext cx="6567075" cy="2277500"/>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4"/>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005" name="Google Shape;1005;p54">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1006" name="Google Shape;1006;p54">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1007" name="Google Shape;1007;p54">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1008" name="Google Shape;1008;p54">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1009" name="Google Shape;1009;p54"/>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nhập</a:t>
            </a:r>
            <a:endParaRPr sz="1200">
              <a:solidFill>
                <a:schemeClr val="lt1"/>
              </a:solidFill>
              <a:latin typeface="Space Mono"/>
              <a:ea typeface="Space Mono"/>
              <a:cs typeface="Space Mono"/>
              <a:sym typeface="Space Mono"/>
            </a:endParaRPr>
          </a:p>
        </p:txBody>
      </p:sp>
      <p:grpSp>
        <p:nvGrpSpPr>
          <p:cNvPr id="1010" name="Google Shape;1010;p54"/>
          <p:cNvGrpSpPr/>
          <p:nvPr/>
        </p:nvGrpSpPr>
        <p:grpSpPr>
          <a:xfrm>
            <a:off x="8276153" y="686357"/>
            <a:ext cx="443148" cy="443148"/>
            <a:chOff x="2787725" y="238125"/>
            <a:chExt cx="513200" cy="513200"/>
          </a:xfrm>
        </p:grpSpPr>
        <p:sp>
          <p:nvSpPr>
            <p:cNvPr id="1011" name="Google Shape;1011;p54"/>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4"/>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4"/>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4"/>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54"/>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4"/>
          <p:cNvSpPr txBox="1"/>
          <p:nvPr/>
        </p:nvSpPr>
        <p:spPr>
          <a:xfrm>
            <a:off x="1003900" y="15025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017" name="Google Shape;1017;p54"/>
          <p:cNvSpPr txBox="1"/>
          <p:nvPr/>
        </p:nvSpPr>
        <p:spPr>
          <a:xfrm>
            <a:off x="1003000" y="1846238"/>
            <a:ext cx="7425000" cy="646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Đăng nhập với thông tin đúng:</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Các câu lệnh:</a:t>
            </a:r>
            <a:endParaRPr sz="1200">
              <a:solidFill>
                <a:schemeClr val="dk1"/>
              </a:solidFill>
              <a:latin typeface="Lora"/>
              <a:ea typeface="Lora"/>
              <a:cs typeface="Lora"/>
              <a:sym typeface="Lora"/>
            </a:endParaRPr>
          </a:p>
        </p:txBody>
      </p:sp>
      <p:pic>
        <p:nvPicPr>
          <p:cNvPr id="1018" name="Google Shape;1018;p54"/>
          <p:cNvPicPr preferRelativeResize="0"/>
          <p:nvPr/>
        </p:nvPicPr>
        <p:blipFill>
          <a:blip r:embed="rId7">
            <a:alphaModFix/>
          </a:blip>
          <a:stretch>
            <a:fillRect/>
          </a:stretch>
        </p:blipFill>
        <p:spPr>
          <a:xfrm>
            <a:off x="853050" y="2492748"/>
            <a:ext cx="7724900" cy="2096300"/>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55"/>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024" name="Google Shape;1024;p55">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1025" name="Google Shape;1025;p55">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1026" name="Google Shape;1026;p55">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1027" name="Google Shape;1027;p55">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1028" name="Google Shape;1028;p55"/>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nhập</a:t>
            </a:r>
            <a:endParaRPr sz="1200">
              <a:solidFill>
                <a:schemeClr val="lt1"/>
              </a:solidFill>
              <a:latin typeface="Space Mono"/>
              <a:ea typeface="Space Mono"/>
              <a:cs typeface="Space Mono"/>
              <a:sym typeface="Space Mono"/>
            </a:endParaRPr>
          </a:p>
        </p:txBody>
      </p:sp>
      <p:grpSp>
        <p:nvGrpSpPr>
          <p:cNvPr id="1029" name="Google Shape;1029;p55"/>
          <p:cNvGrpSpPr/>
          <p:nvPr/>
        </p:nvGrpSpPr>
        <p:grpSpPr>
          <a:xfrm>
            <a:off x="8276153" y="686357"/>
            <a:ext cx="443148" cy="443148"/>
            <a:chOff x="2787725" y="238125"/>
            <a:chExt cx="513200" cy="513200"/>
          </a:xfrm>
        </p:grpSpPr>
        <p:sp>
          <p:nvSpPr>
            <p:cNvPr id="1030" name="Google Shape;1030;p5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55"/>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5"/>
          <p:cNvSpPr txBox="1"/>
          <p:nvPr/>
        </p:nvSpPr>
        <p:spPr>
          <a:xfrm>
            <a:off x="1003900" y="15025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036" name="Google Shape;1036;p55"/>
          <p:cNvSpPr txBox="1"/>
          <p:nvPr/>
        </p:nvSpPr>
        <p:spPr>
          <a:xfrm>
            <a:off x="1003000" y="1846238"/>
            <a:ext cx="7425000" cy="646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Đăng nhập với thông tin đúng:</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Kết quả chạy:</a:t>
            </a:r>
            <a:endParaRPr sz="1200">
              <a:solidFill>
                <a:schemeClr val="dk1"/>
              </a:solidFill>
              <a:latin typeface="Lora"/>
              <a:ea typeface="Lora"/>
              <a:cs typeface="Lora"/>
              <a:sym typeface="Lora"/>
            </a:endParaRPr>
          </a:p>
        </p:txBody>
      </p:sp>
      <p:pic>
        <p:nvPicPr>
          <p:cNvPr id="1037" name="Google Shape;1037;p55"/>
          <p:cNvPicPr preferRelativeResize="0"/>
          <p:nvPr/>
        </p:nvPicPr>
        <p:blipFill>
          <a:blip r:embed="rId7">
            <a:alphaModFix/>
          </a:blip>
          <a:stretch>
            <a:fillRect/>
          </a:stretch>
        </p:blipFill>
        <p:spPr>
          <a:xfrm>
            <a:off x="2415250" y="2199101"/>
            <a:ext cx="4357950" cy="2609025"/>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6"/>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043" name="Google Shape;1043;p56">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1044" name="Google Shape;1044;p56">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1045" name="Google Shape;1045;p56">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1046" name="Google Shape;1046;p56">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1047" name="Google Shape;1047;p56"/>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ký</a:t>
            </a:r>
            <a:endParaRPr sz="1200">
              <a:solidFill>
                <a:schemeClr val="lt1"/>
              </a:solidFill>
              <a:latin typeface="Space Mono"/>
              <a:ea typeface="Space Mono"/>
              <a:cs typeface="Space Mono"/>
              <a:sym typeface="Space Mono"/>
            </a:endParaRPr>
          </a:p>
        </p:txBody>
      </p:sp>
      <p:grpSp>
        <p:nvGrpSpPr>
          <p:cNvPr id="1048" name="Google Shape;1048;p56"/>
          <p:cNvGrpSpPr/>
          <p:nvPr/>
        </p:nvGrpSpPr>
        <p:grpSpPr>
          <a:xfrm>
            <a:off x="8276153" y="686357"/>
            <a:ext cx="443148" cy="443148"/>
            <a:chOff x="2787725" y="238125"/>
            <a:chExt cx="513200" cy="513200"/>
          </a:xfrm>
        </p:grpSpPr>
        <p:sp>
          <p:nvSpPr>
            <p:cNvPr id="1049" name="Google Shape;1049;p56"/>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6"/>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6"/>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6"/>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3" name="Google Shape;1053;p56"/>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6"/>
          <p:cNvSpPr txBox="1"/>
          <p:nvPr/>
        </p:nvSpPr>
        <p:spPr>
          <a:xfrm>
            <a:off x="1003900" y="15025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Đồ thị nhân quả:</a:t>
            </a:r>
            <a:endParaRPr sz="1200">
              <a:solidFill>
                <a:schemeClr val="dk1"/>
              </a:solidFill>
              <a:latin typeface="Lora"/>
              <a:ea typeface="Lora"/>
              <a:cs typeface="Lora"/>
              <a:sym typeface="Lora"/>
            </a:endParaRPr>
          </a:p>
        </p:txBody>
      </p:sp>
      <p:sp>
        <p:nvSpPr>
          <p:cNvPr id="1055" name="Google Shape;1055;p56"/>
          <p:cNvSpPr txBox="1"/>
          <p:nvPr/>
        </p:nvSpPr>
        <p:spPr>
          <a:xfrm>
            <a:off x="1003900" y="1883550"/>
            <a:ext cx="3369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Lora"/>
                <a:ea typeface="Lora"/>
                <a:cs typeface="Lora"/>
                <a:sym typeface="Lora"/>
              </a:rPr>
              <a:t>Các điều kiện nhập: </a:t>
            </a:r>
            <a:endParaRPr sz="1200" b="1">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C1</a:t>
            </a:r>
            <a:r>
              <a:rPr lang="en" sz="1200">
                <a:solidFill>
                  <a:schemeClr val="dk1"/>
                </a:solidFill>
                <a:latin typeface="Lora"/>
                <a:ea typeface="Lora"/>
                <a:cs typeface="Lora"/>
                <a:sym typeface="Lora"/>
              </a:rPr>
              <a:t>: Tên Tài khoản &gt;= 5 ký tự.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C2</a:t>
            </a:r>
            <a:r>
              <a:rPr lang="en" sz="1200">
                <a:solidFill>
                  <a:schemeClr val="dk1"/>
                </a:solidFill>
                <a:latin typeface="Lora"/>
                <a:ea typeface="Lora"/>
                <a:cs typeface="Lora"/>
                <a:sym typeface="Lora"/>
              </a:rPr>
              <a:t>: Tên tài khoản phải chưa được sử dụng bởi user khác.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C3</a:t>
            </a:r>
            <a:r>
              <a:rPr lang="en" sz="1200">
                <a:solidFill>
                  <a:schemeClr val="dk1"/>
                </a:solidFill>
                <a:latin typeface="Lora"/>
                <a:ea typeface="Lora"/>
                <a:cs typeface="Lora"/>
                <a:sym typeface="Lora"/>
              </a:rPr>
              <a:t>: Mật khẩu &gt;= 5 ký tự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C4</a:t>
            </a:r>
            <a:r>
              <a:rPr lang="en" sz="1200">
                <a:solidFill>
                  <a:schemeClr val="dk1"/>
                </a:solidFill>
                <a:latin typeface="Lora"/>
                <a:ea typeface="Lora"/>
                <a:cs typeface="Lora"/>
                <a:sym typeface="Lora"/>
              </a:rPr>
              <a:t>: Mật khẩu nhập lại trùng với mật khẩu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C5</a:t>
            </a:r>
            <a:r>
              <a:rPr lang="en" sz="1200">
                <a:solidFill>
                  <a:schemeClr val="dk1"/>
                </a:solidFill>
                <a:latin typeface="Lora"/>
                <a:ea typeface="Lora"/>
                <a:cs typeface="Lora"/>
                <a:sym typeface="Lora"/>
              </a:rPr>
              <a:t>: Gmail đúng định dạng có @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C6</a:t>
            </a:r>
            <a:r>
              <a:rPr lang="en" sz="1200">
                <a:solidFill>
                  <a:schemeClr val="dk1"/>
                </a:solidFill>
                <a:latin typeface="Lora"/>
                <a:ea typeface="Lora"/>
                <a:cs typeface="Lora"/>
                <a:sym typeface="Lora"/>
              </a:rPr>
              <a:t>: Gmail phải chưa được sử dụng phải user khác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C7</a:t>
            </a:r>
            <a:r>
              <a:rPr lang="en" sz="1200">
                <a:solidFill>
                  <a:schemeClr val="dk1"/>
                </a:solidFill>
                <a:latin typeface="Lora"/>
                <a:ea typeface="Lora"/>
                <a:cs typeface="Lora"/>
                <a:sym typeface="Lora"/>
              </a:rPr>
              <a:t>: Họ và tên đệm không được để trống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C8</a:t>
            </a:r>
            <a:r>
              <a:rPr lang="en" sz="1200">
                <a:solidFill>
                  <a:schemeClr val="dk1"/>
                </a:solidFill>
                <a:latin typeface="Lora"/>
                <a:ea typeface="Lora"/>
                <a:cs typeface="Lora"/>
                <a:sym typeface="Lora"/>
              </a:rPr>
              <a:t>: Tên không  được để trống </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p:txBody>
      </p:sp>
      <p:sp>
        <p:nvSpPr>
          <p:cNvPr id="1056" name="Google Shape;1056;p56"/>
          <p:cNvSpPr txBox="1"/>
          <p:nvPr/>
        </p:nvSpPr>
        <p:spPr>
          <a:xfrm>
            <a:off x="4782500" y="1883550"/>
            <a:ext cx="42111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latin typeface="Lora"/>
                <a:ea typeface="Lora"/>
                <a:cs typeface="Lora"/>
                <a:sym typeface="Lora"/>
              </a:rPr>
              <a:t>Các kết quả: </a:t>
            </a:r>
            <a:endParaRPr sz="1200" b="1">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E1</a:t>
            </a:r>
            <a:r>
              <a:rPr lang="en" sz="1200">
                <a:solidFill>
                  <a:schemeClr val="dk1"/>
                </a:solidFill>
                <a:latin typeface="Lora"/>
                <a:ea typeface="Lora"/>
                <a:cs typeface="Lora"/>
                <a:sym typeface="Lora"/>
              </a:rPr>
              <a:t>: Báo lỗi “Tên tài khoản quá ngắn”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E2</a:t>
            </a:r>
            <a:r>
              <a:rPr lang="en" sz="1200">
                <a:solidFill>
                  <a:schemeClr val="dk1"/>
                </a:solidFill>
                <a:latin typeface="Lora"/>
                <a:ea typeface="Lora"/>
                <a:cs typeface="Lora"/>
                <a:sym typeface="Lora"/>
              </a:rPr>
              <a:t>: Báo lỗi “Tên tài khoản đã được sử dụng”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E3</a:t>
            </a:r>
            <a:r>
              <a:rPr lang="en" sz="1200">
                <a:solidFill>
                  <a:schemeClr val="dk1"/>
                </a:solidFill>
                <a:latin typeface="Lora"/>
                <a:ea typeface="Lora"/>
                <a:cs typeface="Lora"/>
                <a:sym typeface="Lora"/>
              </a:rPr>
              <a:t>: Báo lỗi “Mật khẩu quá ngắn”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E4</a:t>
            </a:r>
            <a:r>
              <a:rPr lang="en" sz="1200">
                <a:solidFill>
                  <a:schemeClr val="dk1"/>
                </a:solidFill>
                <a:latin typeface="Lora"/>
                <a:ea typeface="Lora"/>
                <a:cs typeface="Lora"/>
                <a:sym typeface="Lora"/>
              </a:rPr>
              <a:t>: Báo lỗi “Mật khẩu nhập lại không trùng mật khẩu trước”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E5</a:t>
            </a:r>
            <a:r>
              <a:rPr lang="en" sz="1200">
                <a:solidFill>
                  <a:schemeClr val="dk1"/>
                </a:solidFill>
                <a:latin typeface="Lora"/>
                <a:ea typeface="Lora"/>
                <a:cs typeface="Lora"/>
                <a:sym typeface="Lora"/>
              </a:rPr>
              <a:t>: Báo lỗi “Gmail thiếu @”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E6</a:t>
            </a:r>
            <a:r>
              <a:rPr lang="en" sz="1200">
                <a:solidFill>
                  <a:schemeClr val="dk1"/>
                </a:solidFill>
                <a:latin typeface="Lora"/>
                <a:ea typeface="Lora"/>
                <a:cs typeface="Lora"/>
                <a:sym typeface="Lora"/>
              </a:rPr>
              <a:t>: Báo lỗi “Gmail đã được sử dụng”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E7</a:t>
            </a:r>
            <a:r>
              <a:rPr lang="en" sz="1200">
                <a:solidFill>
                  <a:schemeClr val="dk1"/>
                </a:solidFill>
                <a:latin typeface="Lora"/>
                <a:ea typeface="Lora"/>
                <a:cs typeface="Lora"/>
                <a:sym typeface="Lora"/>
              </a:rPr>
              <a:t>: Báo lỗi “Vui lòng nhập họ và tên đệm”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E8 </a:t>
            </a:r>
            <a:r>
              <a:rPr lang="en" sz="1200">
                <a:solidFill>
                  <a:schemeClr val="dk1"/>
                </a:solidFill>
                <a:latin typeface="Lora"/>
                <a:ea typeface="Lora"/>
                <a:cs typeface="Lora"/>
                <a:sym typeface="Lora"/>
              </a:rPr>
              <a:t> Báo lỗi “Vui lòng nhập tên”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b="1">
                <a:solidFill>
                  <a:schemeClr val="lt1"/>
                </a:solidFill>
                <a:latin typeface="Lora"/>
                <a:ea typeface="Lora"/>
                <a:cs typeface="Lora"/>
                <a:sym typeface="Lora"/>
              </a:rPr>
              <a:t>S1</a:t>
            </a:r>
            <a:r>
              <a:rPr lang="en" sz="1200">
                <a:solidFill>
                  <a:schemeClr val="dk1"/>
                </a:solidFill>
                <a:latin typeface="Lora"/>
                <a:ea typeface="Lora"/>
                <a:cs typeface="Lora"/>
                <a:sym typeface="Lora"/>
              </a:rPr>
              <a:t>: Đăng ký thành công</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b="1">
              <a:solidFill>
                <a:schemeClr val="dk1"/>
              </a:solidFill>
              <a:latin typeface="Lora"/>
              <a:ea typeface="Lora"/>
              <a:cs typeface="Lora"/>
              <a:sym typeface="Lor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57"/>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062" name="Google Shape;1062;p57">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1063" name="Google Shape;1063;p57">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1064" name="Google Shape;1064;p57">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1065" name="Google Shape;1065;p57">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1066" name="Google Shape;1066;p57"/>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ký</a:t>
            </a:r>
            <a:endParaRPr sz="1200">
              <a:solidFill>
                <a:schemeClr val="lt1"/>
              </a:solidFill>
              <a:latin typeface="Space Mono"/>
              <a:ea typeface="Space Mono"/>
              <a:cs typeface="Space Mono"/>
              <a:sym typeface="Space Mono"/>
            </a:endParaRPr>
          </a:p>
        </p:txBody>
      </p:sp>
      <p:grpSp>
        <p:nvGrpSpPr>
          <p:cNvPr id="1067" name="Google Shape;1067;p57"/>
          <p:cNvGrpSpPr/>
          <p:nvPr/>
        </p:nvGrpSpPr>
        <p:grpSpPr>
          <a:xfrm>
            <a:off x="8276153" y="686357"/>
            <a:ext cx="443148" cy="443148"/>
            <a:chOff x="2787725" y="238125"/>
            <a:chExt cx="513200" cy="513200"/>
          </a:xfrm>
        </p:grpSpPr>
        <p:sp>
          <p:nvSpPr>
            <p:cNvPr id="1068" name="Google Shape;1068;p5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2" name="Google Shape;1072;p57"/>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7"/>
          <p:cNvSpPr txBox="1"/>
          <p:nvPr/>
        </p:nvSpPr>
        <p:spPr>
          <a:xfrm>
            <a:off x="1003900" y="15025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Đồ thị nhân quả:</a:t>
            </a:r>
            <a:endParaRPr sz="1200">
              <a:solidFill>
                <a:schemeClr val="dk1"/>
              </a:solidFill>
              <a:latin typeface="Lora"/>
              <a:ea typeface="Lora"/>
              <a:cs typeface="Lora"/>
              <a:sym typeface="Lora"/>
            </a:endParaRPr>
          </a:p>
        </p:txBody>
      </p:sp>
      <p:pic>
        <p:nvPicPr>
          <p:cNvPr id="1074" name="Google Shape;1074;p57"/>
          <p:cNvPicPr preferRelativeResize="0"/>
          <p:nvPr/>
        </p:nvPicPr>
        <p:blipFill>
          <a:blip r:embed="rId7">
            <a:alphaModFix/>
          </a:blip>
          <a:stretch>
            <a:fillRect/>
          </a:stretch>
        </p:blipFill>
        <p:spPr>
          <a:xfrm>
            <a:off x="3215275" y="1175200"/>
            <a:ext cx="2420374" cy="3847351"/>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58"/>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080" name="Google Shape;1080;p5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1081" name="Google Shape;1081;p5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1082" name="Google Shape;1082;p5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1083" name="Google Shape;1083;p5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1084" name="Google Shape;1084;p58"/>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ký</a:t>
            </a:r>
            <a:endParaRPr sz="1200">
              <a:solidFill>
                <a:schemeClr val="lt1"/>
              </a:solidFill>
              <a:latin typeface="Space Mono"/>
              <a:ea typeface="Space Mono"/>
              <a:cs typeface="Space Mono"/>
              <a:sym typeface="Space Mono"/>
            </a:endParaRPr>
          </a:p>
        </p:txBody>
      </p:sp>
      <p:grpSp>
        <p:nvGrpSpPr>
          <p:cNvPr id="1085" name="Google Shape;1085;p58"/>
          <p:cNvGrpSpPr/>
          <p:nvPr/>
        </p:nvGrpSpPr>
        <p:grpSpPr>
          <a:xfrm>
            <a:off x="8276153" y="686357"/>
            <a:ext cx="443148" cy="443148"/>
            <a:chOff x="2787725" y="238125"/>
            <a:chExt cx="513200" cy="513200"/>
          </a:xfrm>
        </p:grpSpPr>
        <p:sp>
          <p:nvSpPr>
            <p:cNvPr id="1086" name="Google Shape;1086;p5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58"/>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8"/>
          <p:cNvSpPr txBox="1"/>
          <p:nvPr/>
        </p:nvSpPr>
        <p:spPr>
          <a:xfrm>
            <a:off x="1003000" y="1502550"/>
            <a:ext cx="7425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Bảng quyết định: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	</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T:True , F:False</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 :True or False</a:t>
            </a:r>
            <a:endParaRPr sz="1200">
              <a:solidFill>
                <a:schemeClr val="dk1"/>
              </a:solidFill>
              <a:latin typeface="Lora"/>
              <a:ea typeface="Lora"/>
              <a:cs typeface="Lora"/>
              <a:sym typeface="Lora"/>
            </a:endParaRPr>
          </a:p>
        </p:txBody>
      </p:sp>
      <p:graphicFrame>
        <p:nvGraphicFramePr>
          <p:cNvPr id="1092" name="Google Shape;1092;p58"/>
          <p:cNvGraphicFramePr/>
          <p:nvPr/>
        </p:nvGraphicFramePr>
        <p:xfrm>
          <a:off x="2807425" y="1502550"/>
          <a:ext cx="6046175" cy="3064685"/>
        </p:xfrm>
        <a:graphic>
          <a:graphicData uri="http://schemas.openxmlformats.org/drawingml/2006/table">
            <a:tbl>
              <a:tblPr>
                <a:noFill/>
                <a:tableStyleId>{D03464FB-25EA-48D5-A33F-C4A23D68318A}</a:tableStyleId>
              </a:tblPr>
              <a:tblGrid>
                <a:gridCol w="811775">
                  <a:extLst>
                    <a:ext uri="{9D8B030D-6E8A-4147-A177-3AD203B41FA5}">
                      <a16:colId xmlns:a16="http://schemas.microsoft.com/office/drawing/2014/main" val="20000"/>
                    </a:ext>
                  </a:extLst>
                </a:gridCol>
                <a:gridCol w="581600">
                  <a:extLst>
                    <a:ext uri="{9D8B030D-6E8A-4147-A177-3AD203B41FA5}">
                      <a16:colId xmlns:a16="http://schemas.microsoft.com/office/drawing/2014/main" val="20001"/>
                    </a:ext>
                  </a:extLst>
                </a:gridCol>
                <a:gridCol w="581600">
                  <a:extLst>
                    <a:ext uri="{9D8B030D-6E8A-4147-A177-3AD203B41FA5}">
                      <a16:colId xmlns:a16="http://schemas.microsoft.com/office/drawing/2014/main" val="20002"/>
                    </a:ext>
                  </a:extLst>
                </a:gridCol>
                <a:gridCol w="581600">
                  <a:extLst>
                    <a:ext uri="{9D8B030D-6E8A-4147-A177-3AD203B41FA5}">
                      <a16:colId xmlns:a16="http://schemas.microsoft.com/office/drawing/2014/main" val="20003"/>
                    </a:ext>
                  </a:extLst>
                </a:gridCol>
                <a:gridCol w="581600">
                  <a:extLst>
                    <a:ext uri="{9D8B030D-6E8A-4147-A177-3AD203B41FA5}">
                      <a16:colId xmlns:a16="http://schemas.microsoft.com/office/drawing/2014/main" val="20004"/>
                    </a:ext>
                  </a:extLst>
                </a:gridCol>
                <a:gridCol w="581600">
                  <a:extLst>
                    <a:ext uri="{9D8B030D-6E8A-4147-A177-3AD203B41FA5}">
                      <a16:colId xmlns:a16="http://schemas.microsoft.com/office/drawing/2014/main" val="20005"/>
                    </a:ext>
                  </a:extLst>
                </a:gridCol>
                <a:gridCol w="581600">
                  <a:extLst>
                    <a:ext uri="{9D8B030D-6E8A-4147-A177-3AD203B41FA5}">
                      <a16:colId xmlns:a16="http://schemas.microsoft.com/office/drawing/2014/main" val="20006"/>
                    </a:ext>
                  </a:extLst>
                </a:gridCol>
                <a:gridCol w="581600">
                  <a:extLst>
                    <a:ext uri="{9D8B030D-6E8A-4147-A177-3AD203B41FA5}">
                      <a16:colId xmlns:a16="http://schemas.microsoft.com/office/drawing/2014/main" val="20007"/>
                    </a:ext>
                  </a:extLst>
                </a:gridCol>
                <a:gridCol w="581600">
                  <a:extLst>
                    <a:ext uri="{9D8B030D-6E8A-4147-A177-3AD203B41FA5}">
                      <a16:colId xmlns:a16="http://schemas.microsoft.com/office/drawing/2014/main" val="20008"/>
                    </a:ext>
                  </a:extLst>
                </a:gridCol>
                <a:gridCol w="581600">
                  <a:extLst>
                    <a:ext uri="{9D8B030D-6E8A-4147-A177-3AD203B41FA5}">
                      <a16:colId xmlns:a16="http://schemas.microsoft.com/office/drawing/2014/main" val="20009"/>
                    </a:ext>
                  </a:extLst>
                </a:gridCol>
              </a:tblGrid>
              <a:tr h="412925">
                <a:tc>
                  <a:txBody>
                    <a:bodyPr/>
                    <a:lstStyle/>
                    <a:p>
                      <a:pPr marL="0" lvl="0" indent="0" algn="ctr" rtl="0">
                        <a:spcBef>
                          <a:spcPts val="0"/>
                        </a:spcBef>
                        <a:spcAft>
                          <a:spcPts val="0"/>
                        </a:spcAft>
                        <a:buNone/>
                      </a:pPr>
                      <a:r>
                        <a:rPr lang="en" sz="1100">
                          <a:solidFill>
                            <a:schemeClr val="dk1"/>
                          </a:solidFill>
                        </a:rPr>
                        <a:t>Conditions</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chemeClr val="dk1"/>
                          </a:solidFill>
                        </a:rPr>
                        <a:t>Rule 1</a:t>
                      </a:r>
                      <a:endParaRPr sz="1100" b="1">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chemeClr val="dk1"/>
                          </a:solidFill>
                        </a:rPr>
                        <a:t>Rule 2</a:t>
                      </a:r>
                      <a:endParaRPr sz="1100" b="1">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chemeClr val="dk1"/>
                          </a:solidFill>
                        </a:rPr>
                        <a:t>Rule 3</a:t>
                      </a:r>
                      <a:endParaRPr sz="1100" b="1">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chemeClr val="dk1"/>
                          </a:solidFill>
                        </a:rPr>
                        <a:t>Rule 4</a:t>
                      </a:r>
                      <a:endParaRPr sz="1100" b="1">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chemeClr val="dk1"/>
                          </a:solidFill>
                        </a:rPr>
                        <a:t>Rule 5</a:t>
                      </a:r>
                      <a:endParaRPr sz="1100" b="1">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chemeClr val="dk1"/>
                          </a:solidFill>
                        </a:rPr>
                        <a:t>Rule 6</a:t>
                      </a:r>
                      <a:endParaRPr sz="1100" b="1">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chemeClr val="dk1"/>
                          </a:solidFill>
                        </a:rPr>
                        <a:t>Rule 7</a:t>
                      </a:r>
                      <a:endParaRPr sz="1100" b="1">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chemeClr val="dk1"/>
                          </a:solidFill>
                        </a:rPr>
                        <a:t>Rule 8</a:t>
                      </a:r>
                      <a:endParaRPr sz="1100" b="1">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chemeClr val="dk1"/>
                          </a:solidFill>
                        </a:rPr>
                        <a:t>Rule 9</a:t>
                      </a:r>
                      <a:endParaRPr sz="1100" b="1">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2275">
                <a:tc>
                  <a:txBody>
                    <a:bodyPr/>
                    <a:lstStyle/>
                    <a:p>
                      <a:pPr marL="0" lvl="0" indent="0" algn="ctr" rtl="0">
                        <a:spcBef>
                          <a:spcPts val="0"/>
                        </a:spcBef>
                        <a:spcAft>
                          <a:spcPts val="0"/>
                        </a:spcAft>
                        <a:buNone/>
                      </a:pPr>
                      <a:r>
                        <a:rPr lang="en" sz="1100">
                          <a:solidFill>
                            <a:schemeClr val="dk1"/>
                          </a:solidFill>
                        </a:rPr>
                        <a:t>C1</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F</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62275">
                <a:tc>
                  <a:txBody>
                    <a:bodyPr/>
                    <a:lstStyle/>
                    <a:p>
                      <a:pPr marL="0" lvl="0" indent="0" algn="ctr" rtl="0">
                        <a:spcBef>
                          <a:spcPts val="0"/>
                        </a:spcBef>
                        <a:spcAft>
                          <a:spcPts val="0"/>
                        </a:spcAft>
                        <a:buNone/>
                      </a:pPr>
                      <a:r>
                        <a:rPr lang="en" sz="1100">
                          <a:solidFill>
                            <a:schemeClr val="dk1"/>
                          </a:solidFill>
                        </a:rPr>
                        <a:t>C2</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F</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62275">
                <a:tc>
                  <a:txBody>
                    <a:bodyPr/>
                    <a:lstStyle/>
                    <a:p>
                      <a:pPr marL="0" lvl="0" indent="0" algn="ctr" rtl="0">
                        <a:spcBef>
                          <a:spcPts val="0"/>
                        </a:spcBef>
                        <a:spcAft>
                          <a:spcPts val="0"/>
                        </a:spcAft>
                        <a:buNone/>
                      </a:pPr>
                      <a:r>
                        <a:rPr lang="en" sz="1100">
                          <a:solidFill>
                            <a:schemeClr val="dk1"/>
                          </a:solidFill>
                        </a:rPr>
                        <a:t>C3</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F</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62275">
                <a:tc>
                  <a:txBody>
                    <a:bodyPr/>
                    <a:lstStyle/>
                    <a:p>
                      <a:pPr marL="0" lvl="0" indent="0" algn="ctr" rtl="0">
                        <a:spcBef>
                          <a:spcPts val="0"/>
                        </a:spcBef>
                        <a:spcAft>
                          <a:spcPts val="0"/>
                        </a:spcAft>
                        <a:buNone/>
                      </a:pPr>
                      <a:r>
                        <a:rPr lang="en" sz="1100">
                          <a:solidFill>
                            <a:schemeClr val="dk1"/>
                          </a:solidFill>
                        </a:rPr>
                        <a:t>C4</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F</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62275">
                <a:tc>
                  <a:txBody>
                    <a:bodyPr/>
                    <a:lstStyle/>
                    <a:p>
                      <a:pPr marL="0" lvl="0" indent="0" algn="ctr" rtl="0">
                        <a:spcBef>
                          <a:spcPts val="0"/>
                        </a:spcBef>
                        <a:spcAft>
                          <a:spcPts val="0"/>
                        </a:spcAft>
                        <a:buNone/>
                      </a:pPr>
                      <a:r>
                        <a:rPr lang="en" sz="1100">
                          <a:solidFill>
                            <a:schemeClr val="dk1"/>
                          </a:solidFill>
                        </a:rPr>
                        <a:t>C5</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F</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62275">
                <a:tc>
                  <a:txBody>
                    <a:bodyPr/>
                    <a:lstStyle/>
                    <a:p>
                      <a:pPr marL="0" lvl="0" indent="0" algn="ctr" rtl="0">
                        <a:spcBef>
                          <a:spcPts val="0"/>
                        </a:spcBef>
                        <a:spcAft>
                          <a:spcPts val="0"/>
                        </a:spcAft>
                        <a:buNone/>
                      </a:pPr>
                      <a:r>
                        <a:rPr lang="en" sz="1100">
                          <a:solidFill>
                            <a:schemeClr val="dk1"/>
                          </a:solidFill>
                        </a:rPr>
                        <a:t>C6</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F</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62275">
                <a:tc>
                  <a:txBody>
                    <a:bodyPr/>
                    <a:lstStyle/>
                    <a:p>
                      <a:pPr marL="0" lvl="0" indent="0" algn="ctr" rtl="0">
                        <a:spcBef>
                          <a:spcPts val="0"/>
                        </a:spcBef>
                        <a:spcAft>
                          <a:spcPts val="0"/>
                        </a:spcAft>
                        <a:buNone/>
                      </a:pPr>
                      <a:r>
                        <a:rPr lang="en" sz="1100">
                          <a:solidFill>
                            <a:schemeClr val="dk1"/>
                          </a:solidFill>
                        </a:rPr>
                        <a:t>C7</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F</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62275">
                <a:tc>
                  <a:txBody>
                    <a:bodyPr/>
                    <a:lstStyle/>
                    <a:p>
                      <a:pPr marL="0" lvl="0" indent="0" algn="ctr" rtl="0">
                        <a:spcBef>
                          <a:spcPts val="0"/>
                        </a:spcBef>
                        <a:spcAft>
                          <a:spcPts val="0"/>
                        </a:spcAft>
                        <a:buNone/>
                      </a:pPr>
                      <a:r>
                        <a:rPr lang="en" sz="1100">
                          <a:solidFill>
                            <a:schemeClr val="dk1"/>
                          </a:solidFill>
                        </a:rPr>
                        <a:t>C8</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F</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62275">
                <a:tc>
                  <a:txBody>
                    <a:bodyPr/>
                    <a:lstStyle/>
                    <a:p>
                      <a:pPr marL="0" lvl="0" indent="0" algn="ctr" rtl="0">
                        <a:spcBef>
                          <a:spcPts val="0"/>
                        </a:spcBef>
                        <a:spcAft>
                          <a:spcPts val="0"/>
                        </a:spcAft>
                        <a:buNone/>
                      </a:pPr>
                      <a:r>
                        <a:rPr lang="en" sz="1100">
                          <a:solidFill>
                            <a:schemeClr val="dk1"/>
                          </a:solidFill>
                        </a:rPr>
                        <a:t>Output</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E1</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E2</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E3</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E4</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E5</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E6</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E7</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E8</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dk1"/>
                          </a:solidFill>
                        </a:rPr>
                        <a:t>S1</a:t>
                      </a:r>
                      <a:endParaRPr sz="1100">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59"/>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098" name="Google Shape;1098;p59">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1099" name="Google Shape;1099;p59">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1100" name="Google Shape;1100;p59">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1101" name="Google Shape;1101;p59">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1102" name="Google Shape;1102;p59"/>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Chức năng đăng ký</a:t>
            </a:r>
            <a:endParaRPr sz="1200">
              <a:solidFill>
                <a:schemeClr val="lt1"/>
              </a:solidFill>
              <a:latin typeface="Space Mono"/>
              <a:ea typeface="Space Mono"/>
              <a:cs typeface="Space Mono"/>
              <a:sym typeface="Space Mono"/>
            </a:endParaRPr>
          </a:p>
        </p:txBody>
      </p:sp>
      <p:grpSp>
        <p:nvGrpSpPr>
          <p:cNvPr id="1103" name="Google Shape;1103;p59"/>
          <p:cNvGrpSpPr/>
          <p:nvPr/>
        </p:nvGrpSpPr>
        <p:grpSpPr>
          <a:xfrm>
            <a:off x="8276153" y="686357"/>
            <a:ext cx="443148" cy="443148"/>
            <a:chOff x="2787725" y="238125"/>
            <a:chExt cx="513200" cy="513200"/>
          </a:xfrm>
        </p:grpSpPr>
        <p:sp>
          <p:nvSpPr>
            <p:cNvPr id="1104" name="Google Shape;1104;p59"/>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9"/>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9"/>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9"/>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8" name="Google Shape;1108;p59"/>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9"/>
          <p:cNvSpPr txBox="1"/>
          <p:nvPr/>
        </p:nvSpPr>
        <p:spPr>
          <a:xfrm>
            <a:off x="1003900" y="1502550"/>
            <a:ext cx="80289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Các test case:</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b="1">
                <a:solidFill>
                  <a:schemeClr val="lt1"/>
                </a:solidFill>
                <a:latin typeface="Lora"/>
                <a:ea typeface="Lora"/>
                <a:cs typeface="Lora"/>
                <a:sym typeface="Lora"/>
              </a:rPr>
              <a:t>Case 1</a:t>
            </a:r>
            <a:r>
              <a:rPr lang="en" sz="1200">
                <a:solidFill>
                  <a:schemeClr val="dk1"/>
                </a:solidFill>
                <a:latin typeface="Lora"/>
                <a:ea typeface="Lora"/>
                <a:cs typeface="Lora"/>
                <a:sym typeface="Lora"/>
              </a:rPr>
              <a:t>: Đăng ký với Tên tài khoản &lt; 5  ký tự, thông báo lỗi “Tên tài khoản quá ngắn”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b="1">
                <a:solidFill>
                  <a:schemeClr val="lt1"/>
                </a:solidFill>
                <a:latin typeface="Lora"/>
                <a:ea typeface="Lora"/>
                <a:cs typeface="Lora"/>
                <a:sym typeface="Lora"/>
              </a:rPr>
              <a:t>Case 2</a:t>
            </a:r>
            <a:r>
              <a:rPr lang="en" sz="1200">
                <a:solidFill>
                  <a:schemeClr val="dk1"/>
                </a:solidFill>
                <a:latin typeface="Lora"/>
                <a:ea typeface="Lora"/>
                <a:cs typeface="Lora"/>
                <a:sym typeface="Lora"/>
              </a:rPr>
              <a:t>: Đăng ký với Tên tài khoản đã được user khác sử dụng, thông báo lỗi “Tên tài khoản đã được sử dụng”</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b="1">
                <a:solidFill>
                  <a:schemeClr val="lt1"/>
                </a:solidFill>
                <a:latin typeface="Lora"/>
                <a:ea typeface="Lora"/>
                <a:cs typeface="Lora"/>
                <a:sym typeface="Lora"/>
              </a:rPr>
              <a:t>Case 3</a:t>
            </a:r>
            <a:r>
              <a:rPr lang="en" sz="1200">
                <a:solidFill>
                  <a:schemeClr val="dk1"/>
                </a:solidFill>
                <a:latin typeface="Lora"/>
                <a:ea typeface="Lora"/>
                <a:cs typeface="Lora"/>
                <a:sym typeface="Lora"/>
              </a:rPr>
              <a:t>: Đăng ký với Mật khẩu &lt; 5 ký tự, thông  báo lỗi “Mật khẩu quá ngắn”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b="1">
                <a:solidFill>
                  <a:schemeClr val="lt1"/>
                </a:solidFill>
                <a:latin typeface="Lora"/>
                <a:ea typeface="Lora"/>
                <a:cs typeface="Lora"/>
                <a:sym typeface="Lora"/>
              </a:rPr>
              <a:t>Case 4</a:t>
            </a:r>
            <a:r>
              <a:rPr lang="en" sz="1200">
                <a:solidFill>
                  <a:schemeClr val="dk1"/>
                </a:solidFill>
                <a:latin typeface="Lora"/>
                <a:ea typeface="Lora"/>
                <a:cs typeface="Lora"/>
                <a:sym typeface="Lora"/>
              </a:rPr>
              <a:t>: Đăng ký với Mật khẩu nhập lại không trùng, thông báo lỗi “Mật khẩu nhập lại không trùng mật khẩu trước”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b="1">
                <a:solidFill>
                  <a:schemeClr val="lt1"/>
                </a:solidFill>
                <a:latin typeface="Lora"/>
                <a:ea typeface="Lora"/>
                <a:cs typeface="Lora"/>
                <a:sym typeface="Lora"/>
              </a:rPr>
              <a:t>Case 5</a:t>
            </a:r>
            <a:r>
              <a:rPr lang="en" sz="1200">
                <a:solidFill>
                  <a:schemeClr val="dk1"/>
                </a:solidFill>
                <a:latin typeface="Lora"/>
                <a:ea typeface="Lora"/>
                <a:cs typeface="Lora"/>
                <a:sym typeface="Lora"/>
              </a:rPr>
              <a:t>: Đăng ký với Email nhập không đúng định dạng thiếu @, thông báo lỗi “ Định dạng Email thiếu @”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b="1">
                <a:solidFill>
                  <a:schemeClr val="lt1"/>
                </a:solidFill>
                <a:latin typeface="Lora"/>
                <a:ea typeface="Lora"/>
                <a:cs typeface="Lora"/>
                <a:sym typeface="Lora"/>
              </a:rPr>
              <a:t>Case 6</a:t>
            </a:r>
            <a:r>
              <a:rPr lang="en" sz="1200">
                <a:solidFill>
                  <a:schemeClr val="dk1"/>
                </a:solidFill>
                <a:latin typeface="Lora"/>
                <a:ea typeface="Lora"/>
                <a:cs typeface="Lora"/>
                <a:sym typeface="Lora"/>
              </a:rPr>
              <a:t>: Đăng ký với Email đã được user khác sử dụng, thông báo lỗi “Email đã được sử dụng”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b="1">
                <a:solidFill>
                  <a:schemeClr val="lt1"/>
                </a:solidFill>
                <a:latin typeface="Lora"/>
                <a:ea typeface="Lora"/>
                <a:cs typeface="Lora"/>
                <a:sym typeface="Lora"/>
              </a:rPr>
              <a:t>Case 7</a:t>
            </a:r>
            <a:r>
              <a:rPr lang="en" sz="1200">
                <a:solidFill>
                  <a:schemeClr val="dk1"/>
                </a:solidFill>
                <a:latin typeface="Lora"/>
                <a:ea typeface="Lora"/>
                <a:cs typeface="Lora"/>
                <a:sym typeface="Lora"/>
              </a:rPr>
              <a:t>: Đăng ký với Họ và tên đệm để trống báo lỗi “Vui lòng nhập họ và tên đệm”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b="1">
                <a:solidFill>
                  <a:schemeClr val="lt1"/>
                </a:solidFill>
                <a:latin typeface="Lora"/>
                <a:ea typeface="Lora"/>
                <a:cs typeface="Lora"/>
                <a:sym typeface="Lora"/>
              </a:rPr>
              <a:t>Case 8</a:t>
            </a:r>
            <a:r>
              <a:rPr lang="en" sz="1200">
                <a:solidFill>
                  <a:schemeClr val="dk1"/>
                </a:solidFill>
                <a:latin typeface="Lora"/>
                <a:ea typeface="Lora"/>
                <a:cs typeface="Lora"/>
                <a:sym typeface="Lora"/>
              </a:rPr>
              <a:t>: Đăng ký với Tên để trống, thông báo  lỗi “Vui lòng nhập tên”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b="1">
                <a:solidFill>
                  <a:schemeClr val="lt1"/>
                </a:solidFill>
                <a:latin typeface="Lora"/>
                <a:ea typeface="Lora"/>
                <a:cs typeface="Lora"/>
                <a:sym typeface="Lora"/>
              </a:rPr>
              <a:t>Case 9</a:t>
            </a:r>
            <a:r>
              <a:rPr lang="en" sz="1200">
                <a:solidFill>
                  <a:schemeClr val="dk1"/>
                </a:solidFill>
                <a:latin typeface="Lora"/>
                <a:ea typeface="Lora"/>
                <a:cs typeface="Lora"/>
                <a:sym typeface="Lora"/>
              </a:rPr>
              <a:t>: Đăng ký với tất cả các trường hợp lệ, thông báo “Đăng ký thành công”</a:t>
            </a:r>
            <a:endParaRPr sz="1200">
              <a:solidFill>
                <a:schemeClr val="dk1"/>
              </a:solidFill>
              <a:latin typeface="Lora"/>
              <a:ea typeface="Lora"/>
              <a:cs typeface="Lora"/>
              <a:sym typeface="Lor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60"/>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115" name="Google Shape;1115;p60"/>
          <p:cNvSpPr txBox="1"/>
          <p:nvPr/>
        </p:nvSpPr>
        <p:spPr>
          <a:xfrm>
            <a:off x="1003000" y="128025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chuyển menu với Selenium IDE</a:t>
            </a:r>
            <a:endParaRPr sz="1200">
              <a:solidFill>
                <a:schemeClr val="dk1"/>
              </a:solidFill>
              <a:latin typeface="Lora"/>
              <a:ea typeface="Lora"/>
              <a:cs typeface="Lora"/>
              <a:sym typeface="Lora"/>
            </a:endParaRPr>
          </a:p>
        </p:txBody>
      </p:sp>
      <p:pic>
        <p:nvPicPr>
          <p:cNvPr id="1116" name="Google Shape;1116;p60"/>
          <p:cNvPicPr preferRelativeResize="0"/>
          <p:nvPr/>
        </p:nvPicPr>
        <p:blipFill>
          <a:blip r:embed="rId3">
            <a:alphaModFix/>
          </a:blip>
          <a:stretch>
            <a:fillRect/>
          </a:stretch>
        </p:blipFill>
        <p:spPr>
          <a:xfrm>
            <a:off x="1742275" y="1649550"/>
            <a:ext cx="5946452" cy="2966900"/>
          </a:xfrm>
          <a:prstGeom prst="rect">
            <a:avLst/>
          </a:prstGeom>
          <a:noFill/>
          <a:ln>
            <a:noFill/>
          </a:ln>
        </p:spPr>
      </p:pic>
      <p:sp>
        <p:nvSpPr>
          <p:cNvPr id="1117" name="Google Shape;1117;p60"/>
          <p:cNvSpPr txBox="1"/>
          <p:nvPr/>
        </p:nvSpPr>
        <p:spPr>
          <a:xfrm>
            <a:off x="2995050" y="4531775"/>
            <a:ext cx="430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Hình ảnh các bước test với công cụ Selenium</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61"/>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123" name="Google Shape;1123;p61"/>
          <p:cNvSpPr txBox="1"/>
          <p:nvPr/>
        </p:nvSpPr>
        <p:spPr>
          <a:xfrm>
            <a:off x="1185300" y="14076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Kết quả sau khi test :</a:t>
            </a:r>
            <a:endParaRPr>
              <a:solidFill>
                <a:schemeClr val="dk1"/>
              </a:solidFill>
            </a:endParaRPr>
          </a:p>
        </p:txBody>
      </p:sp>
      <p:pic>
        <p:nvPicPr>
          <p:cNvPr id="1124" name="Google Shape;1124;p61"/>
          <p:cNvPicPr preferRelativeResize="0"/>
          <p:nvPr/>
        </p:nvPicPr>
        <p:blipFill>
          <a:blip r:embed="rId3">
            <a:alphaModFix/>
          </a:blip>
          <a:stretch>
            <a:fillRect/>
          </a:stretch>
        </p:blipFill>
        <p:spPr>
          <a:xfrm>
            <a:off x="1295425" y="1991950"/>
            <a:ext cx="7448550" cy="2209800"/>
          </a:xfrm>
          <a:prstGeom prst="rect">
            <a:avLst/>
          </a:prstGeom>
          <a:noFill/>
          <a:ln>
            <a:noFill/>
          </a:ln>
        </p:spPr>
      </p:pic>
      <p:sp>
        <p:nvSpPr>
          <p:cNvPr id="1125" name="Google Shape;1125;p61"/>
          <p:cNvSpPr txBox="1"/>
          <p:nvPr/>
        </p:nvSpPr>
        <p:spPr>
          <a:xfrm>
            <a:off x="3072000" y="4296850"/>
            <a:ext cx="3000000" cy="35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1100" i="1">
                <a:solidFill>
                  <a:schemeClr val="dk1"/>
                </a:solidFill>
              </a:rPr>
              <a:t>Hình ảnh kết quả sau khi test </a:t>
            </a:r>
            <a:endParaRPr sz="1100" i="1">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62"/>
          <p:cNvSpPr txBox="1">
            <a:spLocks noGrp="1"/>
          </p:cNvSpPr>
          <p:nvPr>
            <p:ph type="title"/>
          </p:nvPr>
        </p:nvSpPr>
        <p:spPr>
          <a:xfrm>
            <a:off x="1005850" y="6831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131" name="Google Shape;1131;p62"/>
          <p:cNvSpPr txBox="1"/>
          <p:nvPr/>
        </p:nvSpPr>
        <p:spPr>
          <a:xfrm>
            <a:off x="2148400" y="4637625"/>
            <a:ext cx="593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Hình ảnh các bước test thêm sản phẩm trong giỏ hàng  với công cụ Selenium</a:t>
            </a:r>
            <a:endParaRPr i="1">
              <a:solidFill>
                <a:schemeClr val="dk1"/>
              </a:solidFill>
            </a:endParaRPr>
          </a:p>
        </p:txBody>
      </p:sp>
      <p:sp>
        <p:nvSpPr>
          <p:cNvPr id="1132" name="Google Shape;1132;p62"/>
          <p:cNvSpPr txBox="1"/>
          <p:nvPr/>
        </p:nvSpPr>
        <p:spPr>
          <a:xfrm>
            <a:off x="1004950" y="1439375"/>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133" name="Google Shape;1133;p62"/>
          <p:cNvSpPr txBox="1"/>
          <p:nvPr/>
        </p:nvSpPr>
        <p:spPr>
          <a:xfrm>
            <a:off x="1004950" y="18612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Các bước test Thêm sản phẩm trong giỏ hàng </a:t>
            </a:r>
            <a:endParaRPr sz="1200">
              <a:solidFill>
                <a:schemeClr val="dk1"/>
              </a:solidFill>
              <a:latin typeface="Lora"/>
              <a:ea typeface="Lora"/>
              <a:cs typeface="Lora"/>
              <a:sym typeface="Lora"/>
            </a:endParaRPr>
          </a:p>
        </p:txBody>
      </p:sp>
      <p:pic>
        <p:nvPicPr>
          <p:cNvPr id="1134" name="Google Shape;1134;p62"/>
          <p:cNvPicPr preferRelativeResize="0"/>
          <p:nvPr/>
        </p:nvPicPr>
        <p:blipFill>
          <a:blip r:embed="rId3">
            <a:alphaModFix/>
          </a:blip>
          <a:stretch>
            <a:fillRect/>
          </a:stretch>
        </p:blipFill>
        <p:spPr>
          <a:xfrm>
            <a:off x="1097050" y="2382900"/>
            <a:ext cx="7621805" cy="217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7"/>
          <p:cNvSpPr txBox="1">
            <a:spLocks noGrp="1"/>
          </p:cNvSpPr>
          <p:nvPr>
            <p:ph type="title"/>
          </p:nvPr>
        </p:nvSpPr>
        <p:spPr>
          <a:xfrm>
            <a:off x="1252225" y="1859775"/>
            <a:ext cx="3398400" cy="15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TỔNG QUAN </a:t>
            </a:r>
            <a:r>
              <a:rPr lang="en">
                <a:solidFill>
                  <a:schemeClr val="lt2"/>
                </a:solidFill>
              </a:rPr>
              <a:t>ĐỀ TÀI</a:t>
            </a:r>
            <a:endParaRPr b="1">
              <a:solidFill>
                <a:schemeClr val="lt2"/>
              </a:solidFill>
            </a:endParaRPr>
          </a:p>
        </p:txBody>
      </p:sp>
      <p:sp>
        <p:nvSpPr>
          <p:cNvPr id="396" name="Google Shape;396;p27"/>
          <p:cNvSpPr txBox="1">
            <a:spLocks noGrp="1"/>
          </p:cNvSpPr>
          <p:nvPr>
            <p:ph type="title" idx="2"/>
          </p:nvPr>
        </p:nvSpPr>
        <p:spPr>
          <a:xfrm>
            <a:off x="1252222" y="535000"/>
            <a:ext cx="978900" cy="13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397" name="Google Shape;397;p27"/>
          <p:cNvGrpSpPr/>
          <p:nvPr/>
        </p:nvGrpSpPr>
        <p:grpSpPr>
          <a:xfrm>
            <a:off x="6812500" y="2835759"/>
            <a:ext cx="1905700" cy="1858183"/>
            <a:chOff x="3699850" y="3437725"/>
            <a:chExt cx="2090500" cy="2038375"/>
          </a:xfrm>
        </p:grpSpPr>
        <p:sp>
          <p:nvSpPr>
            <p:cNvPr id="398" name="Google Shape;398;p27"/>
            <p:cNvSpPr/>
            <p:nvPr/>
          </p:nvSpPr>
          <p:spPr>
            <a:xfrm>
              <a:off x="4505875" y="4020150"/>
              <a:ext cx="328250" cy="462700"/>
            </a:xfrm>
            <a:custGeom>
              <a:avLst/>
              <a:gdLst/>
              <a:ahLst/>
              <a:cxnLst/>
              <a:rect l="l" t="t" r="r" b="b"/>
              <a:pathLst>
                <a:path w="13130" h="18508" extrusionOk="0">
                  <a:moveTo>
                    <a:pt x="940" y="1"/>
                  </a:moveTo>
                  <a:lnTo>
                    <a:pt x="1" y="640"/>
                  </a:lnTo>
                  <a:lnTo>
                    <a:pt x="12190" y="18507"/>
                  </a:lnTo>
                  <a:lnTo>
                    <a:pt x="13129" y="17868"/>
                  </a:lnTo>
                  <a:lnTo>
                    <a:pt x="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4509625" y="3711675"/>
              <a:ext cx="462750" cy="328250"/>
            </a:xfrm>
            <a:custGeom>
              <a:avLst/>
              <a:gdLst/>
              <a:ahLst/>
              <a:cxnLst/>
              <a:rect l="l" t="t" r="r" b="b"/>
              <a:pathLst>
                <a:path w="18510" h="13130" extrusionOk="0">
                  <a:moveTo>
                    <a:pt x="17868" y="0"/>
                  </a:moveTo>
                  <a:lnTo>
                    <a:pt x="1" y="12187"/>
                  </a:lnTo>
                  <a:lnTo>
                    <a:pt x="643" y="13129"/>
                  </a:lnTo>
                  <a:lnTo>
                    <a:pt x="18510" y="940"/>
                  </a:lnTo>
                  <a:lnTo>
                    <a:pt x="17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4950750" y="3719175"/>
              <a:ext cx="188375" cy="509725"/>
            </a:xfrm>
            <a:custGeom>
              <a:avLst/>
              <a:gdLst/>
              <a:ahLst/>
              <a:cxnLst/>
              <a:rect l="l" t="t" r="r" b="b"/>
              <a:pathLst>
                <a:path w="7535" h="20389" extrusionOk="0">
                  <a:moveTo>
                    <a:pt x="1082" y="0"/>
                  </a:moveTo>
                  <a:lnTo>
                    <a:pt x="1" y="351"/>
                  </a:lnTo>
                  <a:lnTo>
                    <a:pt x="6454" y="20388"/>
                  </a:lnTo>
                  <a:lnTo>
                    <a:pt x="7535" y="20038"/>
                  </a:lnTo>
                  <a:lnTo>
                    <a:pt x="10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4697850" y="4472325"/>
              <a:ext cx="138625" cy="600675"/>
            </a:xfrm>
            <a:custGeom>
              <a:avLst/>
              <a:gdLst/>
              <a:ahLst/>
              <a:cxnLst/>
              <a:rect l="l" t="t" r="r" b="b"/>
              <a:pathLst>
                <a:path w="5545" h="24027" extrusionOk="0">
                  <a:moveTo>
                    <a:pt x="4428" y="1"/>
                  </a:moveTo>
                  <a:lnTo>
                    <a:pt x="0" y="23821"/>
                  </a:lnTo>
                  <a:lnTo>
                    <a:pt x="1118" y="24027"/>
                  </a:lnTo>
                  <a:lnTo>
                    <a:pt x="5545" y="209"/>
                  </a:lnTo>
                  <a:lnTo>
                    <a:pt x="44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4813325" y="4213300"/>
              <a:ext cx="321575" cy="272475"/>
            </a:xfrm>
            <a:custGeom>
              <a:avLst/>
              <a:gdLst/>
              <a:ahLst/>
              <a:cxnLst/>
              <a:rect l="l" t="t" r="r" b="b"/>
              <a:pathLst>
                <a:path w="12863" h="10899" extrusionOk="0">
                  <a:moveTo>
                    <a:pt x="12137" y="1"/>
                  </a:moveTo>
                  <a:lnTo>
                    <a:pt x="0" y="10020"/>
                  </a:lnTo>
                  <a:lnTo>
                    <a:pt x="726" y="10898"/>
                  </a:lnTo>
                  <a:lnTo>
                    <a:pt x="12862" y="879"/>
                  </a:lnTo>
                  <a:lnTo>
                    <a:pt x="121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5117025" y="4213375"/>
              <a:ext cx="662575" cy="532375"/>
            </a:xfrm>
            <a:custGeom>
              <a:avLst/>
              <a:gdLst/>
              <a:ahLst/>
              <a:cxnLst/>
              <a:rect l="l" t="t" r="r" b="b"/>
              <a:pathLst>
                <a:path w="26503" h="21295" extrusionOk="0">
                  <a:moveTo>
                    <a:pt x="706" y="1"/>
                  </a:moveTo>
                  <a:lnTo>
                    <a:pt x="0" y="896"/>
                  </a:lnTo>
                  <a:lnTo>
                    <a:pt x="25796" y="21295"/>
                  </a:lnTo>
                  <a:lnTo>
                    <a:pt x="26502" y="20403"/>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5102000" y="4716475"/>
              <a:ext cx="671825" cy="648825"/>
            </a:xfrm>
            <a:custGeom>
              <a:avLst/>
              <a:gdLst/>
              <a:ahLst/>
              <a:cxnLst/>
              <a:rect l="l" t="t" r="r" b="b"/>
              <a:pathLst>
                <a:path w="26873" h="25953" extrusionOk="0">
                  <a:moveTo>
                    <a:pt x="26080" y="1"/>
                  </a:moveTo>
                  <a:lnTo>
                    <a:pt x="1" y="25133"/>
                  </a:lnTo>
                  <a:lnTo>
                    <a:pt x="790" y="25953"/>
                  </a:lnTo>
                  <a:lnTo>
                    <a:pt x="26872" y="821"/>
                  </a:lnTo>
                  <a:lnTo>
                    <a:pt x="26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4703275" y="5058450"/>
              <a:ext cx="410000" cy="314625"/>
            </a:xfrm>
            <a:custGeom>
              <a:avLst/>
              <a:gdLst/>
              <a:ahLst/>
              <a:cxnLst/>
              <a:rect l="l" t="t" r="r" b="b"/>
              <a:pathLst>
                <a:path w="16400" h="12585" extrusionOk="0">
                  <a:moveTo>
                    <a:pt x="681" y="1"/>
                  </a:moveTo>
                  <a:lnTo>
                    <a:pt x="0" y="912"/>
                  </a:lnTo>
                  <a:lnTo>
                    <a:pt x="15722" y="12585"/>
                  </a:lnTo>
                  <a:lnTo>
                    <a:pt x="16400" y="11671"/>
                  </a:lnTo>
                  <a:lnTo>
                    <a:pt x="6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295350" y="3498375"/>
              <a:ext cx="673350" cy="238675"/>
            </a:xfrm>
            <a:custGeom>
              <a:avLst/>
              <a:gdLst/>
              <a:ahLst/>
              <a:cxnLst/>
              <a:rect l="l" t="t" r="r" b="b"/>
              <a:pathLst>
                <a:path w="26934" h="9547" extrusionOk="0">
                  <a:moveTo>
                    <a:pt x="345" y="0"/>
                  </a:moveTo>
                  <a:lnTo>
                    <a:pt x="1" y="1084"/>
                  </a:lnTo>
                  <a:lnTo>
                    <a:pt x="26589" y="9547"/>
                  </a:lnTo>
                  <a:lnTo>
                    <a:pt x="26934" y="8463"/>
                  </a:lnTo>
                  <a:lnTo>
                    <a:pt x="3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286525" y="3506225"/>
              <a:ext cx="244250" cy="527375"/>
            </a:xfrm>
            <a:custGeom>
              <a:avLst/>
              <a:gdLst/>
              <a:ahLst/>
              <a:cxnLst/>
              <a:rect l="l" t="t" r="r" b="b"/>
              <a:pathLst>
                <a:path w="9770" h="21095" extrusionOk="0">
                  <a:moveTo>
                    <a:pt x="1049" y="0"/>
                  </a:moveTo>
                  <a:lnTo>
                    <a:pt x="1" y="445"/>
                  </a:lnTo>
                  <a:lnTo>
                    <a:pt x="8722" y="21094"/>
                  </a:lnTo>
                  <a:lnTo>
                    <a:pt x="9770" y="20652"/>
                  </a:ln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3844150" y="4017100"/>
              <a:ext cx="682525" cy="564625"/>
            </a:xfrm>
            <a:custGeom>
              <a:avLst/>
              <a:gdLst/>
              <a:ahLst/>
              <a:cxnLst/>
              <a:rect l="l" t="t" r="r" b="b"/>
              <a:pathLst>
                <a:path w="27301" h="22585" extrusionOk="0">
                  <a:moveTo>
                    <a:pt x="26581" y="0"/>
                  </a:moveTo>
                  <a:lnTo>
                    <a:pt x="1" y="21703"/>
                  </a:lnTo>
                  <a:lnTo>
                    <a:pt x="721" y="22584"/>
                  </a:lnTo>
                  <a:lnTo>
                    <a:pt x="27301" y="884"/>
                  </a:lnTo>
                  <a:lnTo>
                    <a:pt x="2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3851875" y="4460525"/>
              <a:ext cx="972025" cy="124250"/>
            </a:xfrm>
            <a:custGeom>
              <a:avLst/>
              <a:gdLst/>
              <a:ahLst/>
              <a:cxnLst/>
              <a:rect l="l" t="t" r="r" b="b"/>
              <a:pathLst>
                <a:path w="38881" h="4970" extrusionOk="0">
                  <a:moveTo>
                    <a:pt x="38767" y="0"/>
                  </a:moveTo>
                  <a:lnTo>
                    <a:pt x="0" y="3835"/>
                  </a:lnTo>
                  <a:lnTo>
                    <a:pt x="112" y="4969"/>
                  </a:lnTo>
                  <a:lnTo>
                    <a:pt x="38881" y="1131"/>
                  </a:lnTo>
                  <a:lnTo>
                    <a:pt x="38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3775300" y="4556325"/>
              <a:ext cx="943200" cy="526050"/>
            </a:xfrm>
            <a:custGeom>
              <a:avLst/>
              <a:gdLst/>
              <a:ahLst/>
              <a:cxnLst/>
              <a:rect l="l" t="t" r="r" b="b"/>
              <a:pathLst>
                <a:path w="37728" h="21042" extrusionOk="0">
                  <a:moveTo>
                    <a:pt x="543" y="1"/>
                  </a:moveTo>
                  <a:lnTo>
                    <a:pt x="1" y="1004"/>
                  </a:lnTo>
                  <a:lnTo>
                    <a:pt x="37189" y="21042"/>
                  </a:lnTo>
                  <a:lnTo>
                    <a:pt x="37728" y="20041"/>
                  </a:lnTo>
                  <a:lnTo>
                    <a:pt x="5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4641150" y="4361675"/>
              <a:ext cx="252525" cy="230025"/>
            </a:xfrm>
            <a:custGeom>
              <a:avLst/>
              <a:gdLst/>
              <a:ahLst/>
              <a:cxnLst/>
              <a:rect l="l" t="t" r="r" b="b"/>
              <a:pathLst>
                <a:path w="10101" h="9201" extrusionOk="0">
                  <a:moveTo>
                    <a:pt x="5054" y="0"/>
                  </a:moveTo>
                  <a:cubicBezTo>
                    <a:pt x="4715" y="0"/>
                    <a:pt x="4372" y="38"/>
                    <a:pt x="4028" y="116"/>
                  </a:cubicBezTo>
                  <a:cubicBezTo>
                    <a:pt x="1551" y="680"/>
                    <a:pt x="1" y="3145"/>
                    <a:pt x="565" y="5622"/>
                  </a:cubicBezTo>
                  <a:cubicBezTo>
                    <a:pt x="1051" y="7754"/>
                    <a:pt x="2946" y="9200"/>
                    <a:pt x="5047" y="9200"/>
                  </a:cubicBezTo>
                  <a:cubicBezTo>
                    <a:pt x="5385" y="9200"/>
                    <a:pt x="5729" y="9163"/>
                    <a:pt x="6073" y="9085"/>
                  </a:cubicBezTo>
                  <a:cubicBezTo>
                    <a:pt x="8549" y="8520"/>
                    <a:pt x="10100" y="6055"/>
                    <a:pt x="9536" y="3579"/>
                  </a:cubicBezTo>
                  <a:cubicBezTo>
                    <a:pt x="9050" y="1446"/>
                    <a:pt x="7154" y="0"/>
                    <a:pt x="50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3699850" y="4486525"/>
              <a:ext cx="252500" cy="230025"/>
            </a:xfrm>
            <a:custGeom>
              <a:avLst/>
              <a:gdLst/>
              <a:ahLst/>
              <a:cxnLst/>
              <a:rect l="l" t="t" r="r" b="b"/>
              <a:pathLst>
                <a:path w="10100" h="9201" extrusionOk="0">
                  <a:moveTo>
                    <a:pt x="5055" y="0"/>
                  </a:moveTo>
                  <a:cubicBezTo>
                    <a:pt x="4716" y="0"/>
                    <a:pt x="4372" y="38"/>
                    <a:pt x="4028" y="116"/>
                  </a:cubicBezTo>
                  <a:cubicBezTo>
                    <a:pt x="1551" y="681"/>
                    <a:pt x="1" y="3146"/>
                    <a:pt x="565" y="5622"/>
                  </a:cubicBezTo>
                  <a:cubicBezTo>
                    <a:pt x="1051" y="7754"/>
                    <a:pt x="2946" y="9201"/>
                    <a:pt x="5047" y="9201"/>
                  </a:cubicBezTo>
                  <a:cubicBezTo>
                    <a:pt x="5385" y="9201"/>
                    <a:pt x="5729" y="9163"/>
                    <a:pt x="6073" y="9085"/>
                  </a:cubicBezTo>
                  <a:cubicBezTo>
                    <a:pt x="8549" y="8521"/>
                    <a:pt x="10100" y="6055"/>
                    <a:pt x="9536" y="3579"/>
                  </a:cubicBezTo>
                  <a:cubicBezTo>
                    <a:pt x="9050" y="1445"/>
                    <a:pt x="7155" y="0"/>
                    <a:pt x="5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4987025" y="5246075"/>
              <a:ext cx="252425" cy="230025"/>
            </a:xfrm>
            <a:custGeom>
              <a:avLst/>
              <a:gdLst/>
              <a:ahLst/>
              <a:cxnLst/>
              <a:rect l="l" t="t" r="r" b="b"/>
              <a:pathLst>
                <a:path w="10097" h="9201" extrusionOk="0">
                  <a:moveTo>
                    <a:pt x="5053" y="0"/>
                  </a:moveTo>
                  <a:cubicBezTo>
                    <a:pt x="4714" y="0"/>
                    <a:pt x="4371" y="38"/>
                    <a:pt x="4027" y="116"/>
                  </a:cubicBezTo>
                  <a:cubicBezTo>
                    <a:pt x="1551" y="680"/>
                    <a:pt x="0" y="3146"/>
                    <a:pt x="564" y="5622"/>
                  </a:cubicBezTo>
                  <a:cubicBezTo>
                    <a:pt x="1050" y="7754"/>
                    <a:pt x="2946" y="9201"/>
                    <a:pt x="5045" y="9201"/>
                  </a:cubicBezTo>
                  <a:cubicBezTo>
                    <a:pt x="5383" y="9201"/>
                    <a:pt x="5726" y="9163"/>
                    <a:pt x="6070" y="9085"/>
                  </a:cubicBezTo>
                  <a:cubicBezTo>
                    <a:pt x="8546" y="8521"/>
                    <a:pt x="10097" y="6055"/>
                    <a:pt x="9533" y="3579"/>
                  </a:cubicBezTo>
                  <a:cubicBezTo>
                    <a:pt x="9047" y="1447"/>
                    <a:pt x="7151" y="0"/>
                    <a:pt x="5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008075" y="4108275"/>
              <a:ext cx="252450" cy="230025"/>
            </a:xfrm>
            <a:custGeom>
              <a:avLst/>
              <a:gdLst/>
              <a:ahLst/>
              <a:cxnLst/>
              <a:rect l="l" t="t" r="r" b="b"/>
              <a:pathLst>
                <a:path w="10098" h="9201" extrusionOk="0">
                  <a:moveTo>
                    <a:pt x="5053" y="1"/>
                  </a:moveTo>
                  <a:cubicBezTo>
                    <a:pt x="4715" y="1"/>
                    <a:pt x="4371" y="38"/>
                    <a:pt x="4027" y="116"/>
                  </a:cubicBezTo>
                  <a:cubicBezTo>
                    <a:pt x="1551" y="681"/>
                    <a:pt x="0" y="3146"/>
                    <a:pt x="565" y="5622"/>
                  </a:cubicBezTo>
                  <a:cubicBezTo>
                    <a:pt x="1050" y="7755"/>
                    <a:pt x="2946" y="9201"/>
                    <a:pt x="5045" y="9201"/>
                  </a:cubicBezTo>
                  <a:cubicBezTo>
                    <a:pt x="5383" y="9201"/>
                    <a:pt x="5726" y="9163"/>
                    <a:pt x="6070" y="9085"/>
                  </a:cubicBezTo>
                  <a:cubicBezTo>
                    <a:pt x="8549" y="8521"/>
                    <a:pt x="10097" y="6056"/>
                    <a:pt x="9533" y="3579"/>
                  </a:cubicBezTo>
                  <a:cubicBezTo>
                    <a:pt x="9047" y="1447"/>
                    <a:pt x="7151" y="1"/>
                    <a:pt x="5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4138400" y="3437725"/>
              <a:ext cx="252525" cy="230025"/>
            </a:xfrm>
            <a:custGeom>
              <a:avLst/>
              <a:gdLst/>
              <a:ahLst/>
              <a:cxnLst/>
              <a:rect l="l" t="t" r="r" b="b"/>
              <a:pathLst>
                <a:path w="10101" h="9201" extrusionOk="0">
                  <a:moveTo>
                    <a:pt x="5054" y="1"/>
                  </a:moveTo>
                  <a:cubicBezTo>
                    <a:pt x="4715" y="1"/>
                    <a:pt x="4372" y="38"/>
                    <a:pt x="4028" y="117"/>
                  </a:cubicBezTo>
                  <a:cubicBezTo>
                    <a:pt x="1551" y="681"/>
                    <a:pt x="1" y="3146"/>
                    <a:pt x="565" y="5622"/>
                  </a:cubicBezTo>
                  <a:cubicBezTo>
                    <a:pt x="1051" y="7755"/>
                    <a:pt x="2946" y="9201"/>
                    <a:pt x="5047" y="9201"/>
                  </a:cubicBezTo>
                  <a:cubicBezTo>
                    <a:pt x="5385" y="9201"/>
                    <a:pt x="5729" y="9163"/>
                    <a:pt x="6073" y="9085"/>
                  </a:cubicBezTo>
                  <a:cubicBezTo>
                    <a:pt x="8549" y="8521"/>
                    <a:pt x="10100" y="6056"/>
                    <a:pt x="9536" y="3580"/>
                  </a:cubicBezTo>
                  <a:cubicBezTo>
                    <a:pt x="9050" y="1447"/>
                    <a:pt x="7154" y="1"/>
                    <a:pt x="5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537925" y="4615475"/>
              <a:ext cx="252425" cy="230100"/>
            </a:xfrm>
            <a:custGeom>
              <a:avLst/>
              <a:gdLst/>
              <a:ahLst/>
              <a:cxnLst/>
              <a:rect l="l" t="t" r="r" b="b"/>
              <a:pathLst>
                <a:path w="10097" h="9204" extrusionOk="0">
                  <a:moveTo>
                    <a:pt x="5053" y="1"/>
                  </a:moveTo>
                  <a:cubicBezTo>
                    <a:pt x="4714" y="1"/>
                    <a:pt x="4371" y="38"/>
                    <a:pt x="4027" y="116"/>
                  </a:cubicBezTo>
                  <a:cubicBezTo>
                    <a:pt x="1551" y="681"/>
                    <a:pt x="0" y="3149"/>
                    <a:pt x="564" y="5625"/>
                  </a:cubicBezTo>
                  <a:cubicBezTo>
                    <a:pt x="1050" y="7757"/>
                    <a:pt x="2946" y="9204"/>
                    <a:pt x="5045" y="9204"/>
                  </a:cubicBezTo>
                  <a:cubicBezTo>
                    <a:pt x="5383" y="9204"/>
                    <a:pt x="5726" y="9166"/>
                    <a:pt x="6070" y="9088"/>
                  </a:cubicBezTo>
                  <a:cubicBezTo>
                    <a:pt x="8546" y="8524"/>
                    <a:pt x="10097" y="6058"/>
                    <a:pt x="9533" y="3582"/>
                  </a:cubicBezTo>
                  <a:cubicBezTo>
                    <a:pt x="9047" y="1447"/>
                    <a:pt x="7151" y="1"/>
                    <a:pt x="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4384575" y="3897000"/>
              <a:ext cx="252500" cy="230100"/>
            </a:xfrm>
            <a:custGeom>
              <a:avLst/>
              <a:gdLst/>
              <a:ahLst/>
              <a:cxnLst/>
              <a:rect l="l" t="t" r="r" b="b"/>
              <a:pathLst>
                <a:path w="10100" h="9204" extrusionOk="0">
                  <a:moveTo>
                    <a:pt x="5054" y="0"/>
                  </a:moveTo>
                  <a:cubicBezTo>
                    <a:pt x="4715" y="0"/>
                    <a:pt x="4371" y="38"/>
                    <a:pt x="4027" y="116"/>
                  </a:cubicBezTo>
                  <a:cubicBezTo>
                    <a:pt x="1551" y="680"/>
                    <a:pt x="0" y="3145"/>
                    <a:pt x="564" y="5624"/>
                  </a:cubicBezTo>
                  <a:cubicBezTo>
                    <a:pt x="1050" y="7757"/>
                    <a:pt x="2946" y="9203"/>
                    <a:pt x="5046" y="9203"/>
                  </a:cubicBezTo>
                  <a:cubicBezTo>
                    <a:pt x="5385" y="9203"/>
                    <a:pt x="5729" y="9166"/>
                    <a:pt x="6073" y="9087"/>
                  </a:cubicBezTo>
                  <a:cubicBezTo>
                    <a:pt x="8549" y="8523"/>
                    <a:pt x="10100" y="6058"/>
                    <a:pt x="9535" y="3579"/>
                  </a:cubicBezTo>
                  <a:cubicBezTo>
                    <a:pt x="9050" y="1446"/>
                    <a:pt x="7154" y="0"/>
                    <a:pt x="50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4858425" y="3663950"/>
              <a:ext cx="252425" cy="230025"/>
            </a:xfrm>
            <a:custGeom>
              <a:avLst/>
              <a:gdLst/>
              <a:ahLst/>
              <a:cxnLst/>
              <a:rect l="l" t="t" r="r" b="b"/>
              <a:pathLst>
                <a:path w="10097" h="9201" extrusionOk="0">
                  <a:moveTo>
                    <a:pt x="5052" y="1"/>
                  </a:moveTo>
                  <a:cubicBezTo>
                    <a:pt x="4714" y="1"/>
                    <a:pt x="4371" y="38"/>
                    <a:pt x="4027" y="117"/>
                  </a:cubicBezTo>
                  <a:cubicBezTo>
                    <a:pt x="1551" y="681"/>
                    <a:pt x="0" y="3146"/>
                    <a:pt x="564" y="5622"/>
                  </a:cubicBezTo>
                  <a:cubicBezTo>
                    <a:pt x="1050" y="7755"/>
                    <a:pt x="2946" y="9201"/>
                    <a:pt x="5044" y="9201"/>
                  </a:cubicBezTo>
                  <a:cubicBezTo>
                    <a:pt x="5383" y="9201"/>
                    <a:pt x="5726" y="9163"/>
                    <a:pt x="6070" y="9085"/>
                  </a:cubicBezTo>
                  <a:cubicBezTo>
                    <a:pt x="8546" y="8521"/>
                    <a:pt x="10097" y="6056"/>
                    <a:pt x="9533" y="3580"/>
                  </a:cubicBezTo>
                  <a:cubicBezTo>
                    <a:pt x="9047" y="1447"/>
                    <a:pt x="7151" y="1"/>
                    <a:pt x="5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27"/>
          <p:cNvGrpSpPr/>
          <p:nvPr/>
        </p:nvGrpSpPr>
        <p:grpSpPr>
          <a:xfrm>
            <a:off x="5593639" y="785999"/>
            <a:ext cx="1616448" cy="1600201"/>
            <a:chOff x="4885052" y="50999"/>
            <a:chExt cx="1616448" cy="1600201"/>
          </a:xfrm>
        </p:grpSpPr>
        <p:cxnSp>
          <p:nvCxnSpPr>
            <p:cNvPr id="420" name="Google Shape;420;p27"/>
            <p:cNvCxnSpPr/>
            <p:nvPr/>
          </p:nvCxnSpPr>
          <p:spPr>
            <a:xfrm>
              <a:off x="4885052" y="50999"/>
              <a:ext cx="1609200" cy="7962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421" name="Google Shape;421;p27"/>
            <p:cNvCxnSpPr/>
            <p:nvPr/>
          </p:nvCxnSpPr>
          <p:spPr>
            <a:xfrm>
              <a:off x="6501500" y="856200"/>
              <a:ext cx="0" cy="795000"/>
            </a:xfrm>
            <a:prstGeom prst="straightConnector1">
              <a:avLst/>
            </a:prstGeom>
            <a:noFill/>
            <a:ln w="19050" cap="flat" cmpd="sng">
              <a:solidFill>
                <a:schemeClr val="dk1"/>
              </a:solidFill>
              <a:prstDash val="lgDash"/>
              <a:round/>
              <a:headEnd type="none" w="med" len="med"/>
              <a:tailEnd type="none" w="med" len="med"/>
            </a:ln>
          </p:spPr>
        </p:cxnSp>
      </p:grpSp>
      <p:grpSp>
        <p:nvGrpSpPr>
          <p:cNvPr id="422" name="Google Shape;422;p27"/>
          <p:cNvGrpSpPr/>
          <p:nvPr/>
        </p:nvGrpSpPr>
        <p:grpSpPr>
          <a:xfrm>
            <a:off x="4504099" y="467219"/>
            <a:ext cx="655246" cy="637546"/>
            <a:chOff x="1837200" y="1945425"/>
            <a:chExt cx="1622700" cy="1578475"/>
          </a:xfrm>
        </p:grpSpPr>
        <p:sp>
          <p:nvSpPr>
            <p:cNvPr id="423" name="Google Shape;423;p27"/>
            <p:cNvSpPr/>
            <p:nvPr/>
          </p:nvSpPr>
          <p:spPr>
            <a:xfrm>
              <a:off x="1837200" y="2543100"/>
              <a:ext cx="1025025" cy="980800"/>
            </a:xfrm>
            <a:custGeom>
              <a:avLst/>
              <a:gdLst/>
              <a:ahLst/>
              <a:cxnLst/>
              <a:rect l="l" t="t" r="r" b="b"/>
              <a:pathLst>
                <a:path w="41001" h="39232" extrusionOk="0">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2434850" y="1945425"/>
              <a:ext cx="1025050" cy="980800"/>
            </a:xfrm>
            <a:custGeom>
              <a:avLst/>
              <a:gdLst/>
              <a:ahLst/>
              <a:cxnLst/>
              <a:rect l="l" t="t" r="r" b="b"/>
              <a:pathLst>
                <a:path w="41002" h="39232" extrusionOk="0">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1842675"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2829900" y="1951000"/>
              <a:ext cx="624425" cy="624425"/>
            </a:xfrm>
            <a:custGeom>
              <a:avLst/>
              <a:gdLst/>
              <a:ahLst/>
              <a:cxnLst/>
              <a:rect l="l" t="t" r="r" b="b"/>
              <a:pathLst>
                <a:path w="24977" h="24977" extrusionOk="0">
                  <a:moveTo>
                    <a:pt x="23907" y="0"/>
                  </a:moveTo>
                  <a:lnTo>
                    <a:pt x="1" y="23907"/>
                  </a:lnTo>
                  <a:lnTo>
                    <a:pt x="1071" y="24977"/>
                  </a:lnTo>
                  <a:lnTo>
                    <a:pt x="24977" y="1070"/>
                  </a:lnTo>
                  <a:lnTo>
                    <a:pt x="23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2829975"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1842750" y="2893900"/>
              <a:ext cx="624350" cy="624425"/>
            </a:xfrm>
            <a:custGeom>
              <a:avLst/>
              <a:gdLst/>
              <a:ahLst/>
              <a:cxnLst/>
              <a:rect l="l" t="t" r="r" b="b"/>
              <a:pathLst>
                <a:path w="24974" h="24977" extrusionOk="0">
                  <a:moveTo>
                    <a:pt x="23904" y="0"/>
                  </a:moveTo>
                  <a:lnTo>
                    <a:pt x="0" y="23907"/>
                  </a:lnTo>
                  <a:lnTo>
                    <a:pt x="1068" y="24977"/>
                  </a:lnTo>
                  <a:lnTo>
                    <a:pt x="24974" y="1070"/>
                  </a:lnTo>
                  <a:lnTo>
                    <a:pt x="23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7"/>
          <p:cNvGrpSpPr/>
          <p:nvPr/>
        </p:nvGrpSpPr>
        <p:grpSpPr>
          <a:xfrm>
            <a:off x="4774603" y="3971082"/>
            <a:ext cx="443148" cy="443148"/>
            <a:chOff x="2787725" y="238125"/>
            <a:chExt cx="513200" cy="513200"/>
          </a:xfrm>
        </p:grpSpPr>
        <p:sp>
          <p:nvSpPr>
            <p:cNvPr id="430" name="Google Shape;430;p2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27"/>
          <p:cNvSpPr/>
          <p:nvPr/>
        </p:nvSpPr>
        <p:spPr>
          <a:xfrm>
            <a:off x="2095400" y="371835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7927400" y="868429"/>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27"/>
          <p:cNvGrpSpPr/>
          <p:nvPr/>
        </p:nvGrpSpPr>
        <p:grpSpPr>
          <a:xfrm>
            <a:off x="8428903" y="2762257"/>
            <a:ext cx="443148" cy="443148"/>
            <a:chOff x="2787725" y="238125"/>
            <a:chExt cx="513200" cy="513200"/>
          </a:xfrm>
        </p:grpSpPr>
        <p:sp>
          <p:nvSpPr>
            <p:cNvPr id="437" name="Google Shape;437;p27"/>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7"/>
          <p:cNvSpPr/>
          <p:nvPr/>
        </p:nvSpPr>
        <p:spPr>
          <a:xfrm>
            <a:off x="6899850" y="460850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2" name="Google Shape;442;p27"/>
          <p:cNvCxnSpPr/>
          <p:nvPr/>
        </p:nvCxnSpPr>
        <p:spPr>
          <a:xfrm rot="10800000">
            <a:off x="594307" y="4138657"/>
            <a:ext cx="1229400" cy="608100"/>
          </a:xfrm>
          <a:prstGeom prst="bentConnector3">
            <a:avLst>
              <a:gd name="adj1" fmla="val 50000"/>
            </a:avLst>
          </a:prstGeom>
          <a:noFill/>
          <a:ln w="19050" cap="flat" cmpd="sng">
            <a:solidFill>
              <a:schemeClr val="dk1"/>
            </a:solidFill>
            <a:prstDash val="lgDash"/>
            <a:round/>
            <a:headEnd type="none" w="med" len="med"/>
            <a:tailEnd type="none" w="med" len="med"/>
          </a:ln>
        </p:spPr>
      </p:cxnSp>
      <p:sp>
        <p:nvSpPr>
          <p:cNvPr id="443" name="Google Shape;443;p27">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444" name="Google Shape;444;p27">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445" name="Google Shape;445;p27">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446" name="Google Shape;446;p27">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63"/>
          <p:cNvSpPr txBox="1">
            <a:spLocks noGrp="1"/>
          </p:cNvSpPr>
          <p:nvPr>
            <p:ph type="title"/>
          </p:nvPr>
        </p:nvSpPr>
        <p:spPr>
          <a:xfrm>
            <a:off x="821800" y="500263"/>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140" name="Google Shape;1140;p63"/>
          <p:cNvSpPr txBox="1"/>
          <p:nvPr/>
        </p:nvSpPr>
        <p:spPr>
          <a:xfrm>
            <a:off x="1964350" y="4454738"/>
            <a:ext cx="593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Hình ảnh sau khi test thêm sản phẩm trong giỏ hàng  với công cụ Selenium</a:t>
            </a:r>
            <a:endParaRPr i="1">
              <a:solidFill>
                <a:schemeClr val="dk1"/>
              </a:solidFill>
            </a:endParaRPr>
          </a:p>
        </p:txBody>
      </p:sp>
      <p:sp>
        <p:nvSpPr>
          <p:cNvPr id="1141" name="Google Shape;1141;p63"/>
          <p:cNvSpPr txBox="1"/>
          <p:nvPr/>
        </p:nvSpPr>
        <p:spPr>
          <a:xfrm>
            <a:off x="820900" y="1256488"/>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142" name="Google Shape;1142;p63"/>
          <p:cNvSpPr txBox="1"/>
          <p:nvPr/>
        </p:nvSpPr>
        <p:spPr>
          <a:xfrm>
            <a:off x="820900" y="1678313"/>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Kết quả sau khi test Thêm sản phẩm trong giỏ hàng </a:t>
            </a:r>
            <a:endParaRPr sz="1200">
              <a:solidFill>
                <a:schemeClr val="dk1"/>
              </a:solidFill>
              <a:latin typeface="Lora"/>
              <a:ea typeface="Lora"/>
              <a:cs typeface="Lora"/>
              <a:sym typeface="Lora"/>
            </a:endParaRPr>
          </a:p>
        </p:txBody>
      </p:sp>
      <p:pic>
        <p:nvPicPr>
          <p:cNvPr id="1143" name="Google Shape;1143;p63"/>
          <p:cNvPicPr preferRelativeResize="0"/>
          <p:nvPr/>
        </p:nvPicPr>
        <p:blipFill>
          <a:blip r:embed="rId3">
            <a:alphaModFix/>
          </a:blip>
          <a:stretch>
            <a:fillRect/>
          </a:stretch>
        </p:blipFill>
        <p:spPr>
          <a:xfrm>
            <a:off x="813438" y="2284388"/>
            <a:ext cx="8239125" cy="19335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64"/>
          <p:cNvSpPr txBox="1">
            <a:spLocks noGrp="1"/>
          </p:cNvSpPr>
          <p:nvPr>
            <p:ph type="title"/>
          </p:nvPr>
        </p:nvSpPr>
        <p:spPr>
          <a:xfrm>
            <a:off x="821800" y="500263"/>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149" name="Google Shape;1149;p64"/>
          <p:cNvSpPr txBox="1"/>
          <p:nvPr/>
        </p:nvSpPr>
        <p:spPr>
          <a:xfrm>
            <a:off x="1964350" y="4454738"/>
            <a:ext cx="593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Hình ảnh Sơ đồ trạng thái thêm sản phẩm vào giỏ hàng</a:t>
            </a:r>
            <a:endParaRPr i="1">
              <a:solidFill>
                <a:schemeClr val="dk1"/>
              </a:solidFill>
            </a:endParaRPr>
          </a:p>
        </p:txBody>
      </p:sp>
      <p:sp>
        <p:nvSpPr>
          <p:cNvPr id="1150" name="Google Shape;1150;p64"/>
          <p:cNvSpPr txBox="1"/>
          <p:nvPr/>
        </p:nvSpPr>
        <p:spPr>
          <a:xfrm>
            <a:off x="820900" y="1256488"/>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151" name="Google Shape;1151;p64"/>
          <p:cNvSpPr txBox="1"/>
          <p:nvPr/>
        </p:nvSpPr>
        <p:spPr>
          <a:xfrm>
            <a:off x="820900" y="1678313"/>
            <a:ext cx="742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Sơ đồ trạng thái thêm sản phẩm vào giỏ hàng</a:t>
            </a:r>
            <a:endParaRPr sz="1200">
              <a:solidFill>
                <a:schemeClr val="dk1"/>
              </a:solidFill>
              <a:latin typeface="Lora"/>
              <a:ea typeface="Lora"/>
              <a:cs typeface="Lora"/>
              <a:sym typeface="Lora"/>
            </a:endParaRPr>
          </a:p>
        </p:txBody>
      </p:sp>
      <p:pic>
        <p:nvPicPr>
          <p:cNvPr id="1152" name="Google Shape;1152;p64"/>
          <p:cNvPicPr preferRelativeResize="0"/>
          <p:nvPr/>
        </p:nvPicPr>
        <p:blipFill>
          <a:blip r:embed="rId3">
            <a:alphaModFix/>
          </a:blip>
          <a:stretch>
            <a:fillRect/>
          </a:stretch>
        </p:blipFill>
        <p:spPr>
          <a:xfrm>
            <a:off x="4746675" y="1140475"/>
            <a:ext cx="4070751" cy="32129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65"/>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a:t>
            </a:r>
            <a:endParaRPr>
              <a:solidFill>
                <a:schemeClr val="lt2"/>
              </a:solidFill>
            </a:endParaRPr>
          </a:p>
          <a:p>
            <a:pPr marL="0" lvl="0" indent="0" algn="l" rtl="0">
              <a:spcBef>
                <a:spcPts val="0"/>
              </a:spcBef>
              <a:spcAft>
                <a:spcPts val="0"/>
              </a:spcAft>
              <a:buNone/>
            </a:pPr>
            <a:r>
              <a:rPr lang="en">
                <a:solidFill>
                  <a:schemeClr val="lt2"/>
                </a:solidFill>
              </a:rPr>
              <a:t>hộp đen</a:t>
            </a:r>
            <a:endParaRPr>
              <a:solidFill>
                <a:schemeClr val="lt2"/>
              </a:solidFill>
            </a:endParaRPr>
          </a:p>
        </p:txBody>
      </p:sp>
      <p:sp>
        <p:nvSpPr>
          <p:cNvPr id="1158" name="Google Shape;1158;p65"/>
          <p:cNvSpPr txBox="1"/>
          <p:nvPr/>
        </p:nvSpPr>
        <p:spPr>
          <a:xfrm>
            <a:off x="859500" y="1342813"/>
            <a:ext cx="7425000" cy="318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a:t>
            </a:r>
            <a:r>
              <a:rPr lang="en" sz="1200">
                <a:solidFill>
                  <a:schemeClr val="dk1"/>
                </a:solidFill>
                <a:latin typeface="Lora"/>
                <a:ea typeface="Lora"/>
                <a:cs typeface="Lora"/>
                <a:sym typeface="Lora"/>
              </a:rPr>
              <a:t>Thêm sản phẩm </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Sơ đồ trạng </a:t>
            </a:r>
            <a:r>
              <a:rPr lang="en" sz="1200">
                <a:solidFill>
                  <a:schemeClr val="dk1"/>
                </a:solidFill>
                <a:latin typeface="Lora"/>
                <a:ea typeface="Lora"/>
                <a:cs typeface="Lora"/>
                <a:sym typeface="Lora"/>
              </a:rPr>
              <a:t>Thêm sản phẩm </a:t>
            </a:r>
            <a:endParaRPr sz="1200">
              <a:solidFill>
                <a:schemeClr val="dk1"/>
              </a:solidFill>
              <a:latin typeface="Lora"/>
              <a:ea typeface="Lora"/>
              <a:cs typeface="Lora"/>
              <a:sym typeface="Lora"/>
            </a:endParaRPr>
          </a:p>
          <a:p>
            <a:pPr marL="0" lvl="0" indent="0" algn="l" rtl="0">
              <a:lnSpc>
                <a:spcPct val="115000"/>
              </a:lnSpc>
              <a:spcBef>
                <a:spcPts val="120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159" name="Google Shape;1159;p65"/>
          <p:cNvSpPr txBox="1"/>
          <p:nvPr/>
        </p:nvSpPr>
        <p:spPr>
          <a:xfrm>
            <a:off x="4367200" y="4661675"/>
            <a:ext cx="5317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endParaRPr i="1">
              <a:solidFill>
                <a:schemeClr val="dk1"/>
              </a:solidFill>
            </a:endParaRPr>
          </a:p>
        </p:txBody>
      </p:sp>
      <p:graphicFrame>
        <p:nvGraphicFramePr>
          <p:cNvPr id="1160" name="Google Shape;1160;p65"/>
          <p:cNvGraphicFramePr/>
          <p:nvPr/>
        </p:nvGraphicFramePr>
        <p:xfrm>
          <a:off x="3333525" y="1342825"/>
          <a:ext cx="5647300" cy="2965375"/>
        </p:xfrm>
        <a:graphic>
          <a:graphicData uri="http://schemas.openxmlformats.org/drawingml/2006/table">
            <a:tbl>
              <a:tblPr>
                <a:noFill/>
                <a:tableStyleId>{818FE65F-7EBA-4B58-8D67-A5FDAF5283DA}</a:tableStyleId>
              </a:tblPr>
              <a:tblGrid>
                <a:gridCol w="1411825">
                  <a:extLst>
                    <a:ext uri="{9D8B030D-6E8A-4147-A177-3AD203B41FA5}">
                      <a16:colId xmlns:a16="http://schemas.microsoft.com/office/drawing/2014/main" val="20000"/>
                    </a:ext>
                  </a:extLst>
                </a:gridCol>
                <a:gridCol w="1411825">
                  <a:extLst>
                    <a:ext uri="{9D8B030D-6E8A-4147-A177-3AD203B41FA5}">
                      <a16:colId xmlns:a16="http://schemas.microsoft.com/office/drawing/2014/main" val="20001"/>
                    </a:ext>
                  </a:extLst>
                </a:gridCol>
                <a:gridCol w="1411825">
                  <a:extLst>
                    <a:ext uri="{9D8B030D-6E8A-4147-A177-3AD203B41FA5}">
                      <a16:colId xmlns:a16="http://schemas.microsoft.com/office/drawing/2014/main" val="20002"/>
                    </a:ext>
                  </a:extLst>
                </a:gridCol>
                <a:gridCol w="1411825">
                  <a:extLst>
                    <a:ext uri="{9D8B030D-6E8A-4147-A177-3AD203B41FA5}">
                      <a16:colId xmlns:a16="http://schemas.microsoft.com/office/drawing/2014/main" val="20003"/>
                    </a:ext>
                  </a:extLst>
                </a:gridCol>
              </a:tblGrid>
              <a:tr h="6821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Trạng thái hiện tại</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Sự kiện</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Hành động/kết quả</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Trạng thái kế tiếp</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141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Start</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Khởi tạo yêu cầu thêm sản phẩm vào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chọn sản phẩm để thêm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141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chọn người dùng để sửa</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Bấm thêm  sản phẩm vào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Bấm xem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thêm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66"/>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a:t>
            </a:r>
            <a:endParaRPr>
              <a:solidFill>
                <a:schemeClr val="lt2"/>
              </a:solidFill>
            </a:endParaRPr>
          </a:p>
          <a:p>
            <a:pPr marL="0" lvl="0" indent="0" algn="l" rtl="0">
              <a:spcBef>
                <a:spcPts val="0"/>
              </a:spcBef>
              <a:spcAft>
                <a:spcPts val="0"/>
              </a:spcAft>
              <a:buNone/>
            </a:pPr>
            <a:r>
              <a:rPr lang="en">
                <a:solidFill>
                  <a:schemeClr val="lt2"/>
                </a:solidFill>
              </a:rPr>
              <a:t>hộp đen</a:t>
            </a:r>
            <a:endParaRPr>
              <a:solidFill>
                <a:schemeClr val="lt2"/>
              </a:solidFill>
            </a:endParaRPr>
          </a:p>
        </p:txBody>
      </p:sp>
      <p:sp>
        <p:nvSpPr>
          <p:cNvPr id="1166" name="Google Shape;1166;p66"/>
          <p:cNvSpPr txBox="1"/>
          <p:nvPr/>
        </p:nvSpPr>
        <p:spPr>
          <a:xfrm>
            <a:off x="859500" y="1342813"/>
            <a:ext cx="7425000" cy="318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a:t>
            </a:r>
            <a:r>
              <a:rPr lang="en" sz="1200">
                <a:solidFill>
                  <a:schemeClr val="dk1"/>
                </a:solidFill>
                <a:latin typeface="Lora"/>
                <a:ea typeface="Lora"/>
                <a:cs typeface="Lora"/>
                <a:sym typeface="Lora"/>
              </a:rPr>
              <a:t>Thêm sản phẩm </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Sơ đồ trạng </a:t>
            </a:r>
            <a:r>
              <a:rPr lang="en" sz="1200">
                <a:solidFill>
                  <a:schemeClr val="dk1"/>
                </a:solidFill>
                <a:latin typeface="Lora"/>
                <a:ea typeface="Lora"/>
                <a:cs typeface="Lora"/>
                <a:sym typeface="Lora"/>
              </a:rPr>
              <a:t>Thêm sản phẩm </a:t>
            </a:r>
            <a:endParaRPr sz="1200">
              <a:solidFill>
                <a:schemeClr val="dk1"/>
              </a:solidFill>
              <a:latin typeface="Lora"/>
              <a:ea typeface="Lora"/>
              <a:cs typeface="Lora"/>
              <a:sym typeface="Lora"/>
            </a:endParaRPr>
          </a:p>
          <a:p>
            <a:pPr marL="0" lvl="0" indent="0" algn="l" rtl="0">
              <a:lnSpc>
                <a:spcPct val="115000"/>
              </a:lnSpc>
              <a:spcBef>
                <a:spcPts val="120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167" name="Google Shape;1167;p66"/>
          <p:cNvSpPr txBox="1"/>
          <p:nvPr/>
        </p:nvSpPr>
        <p:spPr>
          <a:xfrm>
            <a:off x="4367200" y="4661675"/>
            <a:ext cx="5317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endParaRPr i="1">
              <a:solidFill>
                <a:schemeClr val="dk1"/>
              </a:solidFill>
            </a:endParaRPr>
          </a:p>
        </p:txBody>
      </p:sp>
      <p:graphicFrame>
        <p:nvGraphicFramePr>
          <p:cNvPr id="1168" name="Google Shape;1168;p66"/>
          <p:cNvGraphicFramePr/>
          <p:nvPr/>
        </p:nvGraphicFramePr>
        <p:xfrm>
          <a:off x="3020125" y="1274975"/>
          <a:ext cx="6019800" cy="1961871"/>
        </p:xfrm>
        <a:graphic>
          <a:graphicData uri="http://schemas.openxmlformats.org/drawingml/2006/table">
            <a:tbl>
              <a:tblPr>
                <a:noFill/>
                <a:tableStyleId>{818FE65F-7EBA-4B58-8D67-A5FDAF5283DA}</a:tableStyleId>
              </a:tblPr>
              <a:tblGrid>
                <a:gridCol w="15049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tblGrid>
              <a:tr h="628650">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chọn người dùng để sửa</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Bấm thêm sản phẩm vào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 Không bấm chọn xem sản phẩm  </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thêm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bấm thêm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Bấm thêm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Thông báo thành công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thêm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bấm thêm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Không nhấn thêm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thành công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67"/>
          <p:cNvSpPr txBox="1">
            <a:spLocks noGrp="1"/>
          </p:cNvSpPr>
          <p:nvPr>
            <p:ph type="title"/>
          </p:nvPr>
        </p:nvSpPr>
        <p:spPr>
          <a:xfrm>
            <a:off x="842950" y="341475"/>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174" name="Google Shape;1174;p67"/>
          <p:cNvSpPr txBox="1"/>
          <p:nvPr/>
        </p:nvSpPr>
        <p:spPr>
          <a:xfrm>
            <a:off x="1763250" y="4232450"/>
            <a:ext cx="5937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Hình ảnh các bước test thay đổi số lượng sản phẩm trong giỏ hàng với công cụ Selenium</a:t>
            </a:r>
            <a:endParaRPr i="1">
              <a:solidFill>
                <a:schemeClr val="dk1"/>
              </a:solidFill>
            </a:endParaRPr>
          </a:p>
        </p:txBody>
      </p:sp>
      <p:sp>
        <p:nvSpPr>
          <p:cNvPr id="1175" name="Google Shape;1175;p67"/>
          <p:cNvSpPr txBox="1"/>
          <p:nvPr/>
        </p:nvSpPr>
        <p:spPr>
          <a:xfrm>
            <a:off x="842050" y="10977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176" name="Google Shape;1176;p67"/>
          <p:cNvSpPr txBox="1"/>
          <p:nvPr/>
        </p:nvSpPr>
        <p:spPr>
          <a:xfrm>
            <a:off x="842050" y="1519525"/>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Các bước test Thay đổi số lượng sản phẩm trong giỏ hàng </a:t>
            </a:r>
            <a:endParaRPr sz="1200">
              <a:solidFill>
                <a:schemeClr val="dk1"/>
              </a:solidFill>
              <a:latin typeface="Lora"/>
              <a:ea typeface="Lora"/>
              <a:cs typeface="Lora"/>
              <a:sym typeface="Lora"/>
            </a:endParaRPr>
          </a:p>
        </p:txBody>
      </p:sp>
      <p:pic>
        <p:nvPicPr>
          <p:cNvPr id="1177" name="Google Shape;1177;p67"/>
          <p:cNvPicPr preferRelativeResize="0"/>
          <p:nvPr/>
        </p:nvPicPr>
        <p:blipFill>
          <a:blip r:embed="rId3">
            <a:alphaModFix/>
          </a:blip>
          <a:stretch>
            <a:fillRect/>
          </a:stretch>
        </p:blipFill>
        <p:spPr>
          <a:xfrm>
            <a:off x="1581150" y="2041225"/>
            <a:ext cx="5736628" cy="21023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68"/>
          <p:cNvSpPr txBox="1">
            <a:spLocks noGrp="1"/>
          </p:cNvSpPr>
          <p:nvPr>
            <p:ph type="title"/>
          </p:nvPr>
        </p:nvSpPr>
        <p:spPr>
          <a:xfrm>
            <a:off x="821800" y="500263"/>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183" name="Google Shape;1183;p68"/>
          <p:cNvSpPr txBox="1"/>
          <p:nvPr/>
        </p:nvSpPr>
        <p:spPr>
          <a:xfrm>
            <a:off x="1720925" y="4285425"/>
            <a:ext cx="703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Hình ảnh sau khi test thay đổi số lượng sản phẩm trong giỏ hàng  với công cụ Selenium</a:t>
            </a:r>
            <a:endParaRPr i="1">
              <a:solidFill>
                <a:schemeClr val="dk1"/>
              </a:solidFill>
            </a:endParaRPr>
          </a:p>
        </p:txBody>
      </p:sp>
      <p:sp>
        <p:nvSpPr>
          <p:cNvPr id="1184" name="Google Shape;1184;p68"/>
          <p:cNvSpPr txBox="1"/>
          <p:nvPr/>
        </p:nvSpPr>
        <p:spPr>
          <a:xfrm>
            <a:off x="820900" y="1256488"/>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185" name="Google Shape;1185;p68"/>
          <p:cNvSpPr txBox="1"/>
          <p:nvPr/>
        </p:nvSpPr>
        <p:spPr>
          <a:xfrm>
            <a:off x="820900" y="1678313"/>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Kết quả sau khi test Thay đổi số lượng sản phẩm trong giỏ hàng </a:t>
            </a:r>
            <a:endParaRPr sz="1200">
              <a:solidFill>
                <a:schemeClr val="dk1"/>
              </a:solidFill>
              <a:latin typeface="Lora"/>
              <a:ea typeface="Lora"/>
              <a:cs typeface="Lora"/>
              <a:sym typeface="Lora"/>
            </a:endParaRPr>
          </a:p>
        </p:txBody>
      </p:sp>
      <p:pic>
        <p:nvPicPr>
          <p:cNvPr id="1186" name="Google Shape;1186;p68"/>
          <p:cNvPicPr preferRelativeResize="0"/>
          <p:nvPr/>
        </p:nvPicPr>
        <p:blipFill>
          <a:blip r:embed="rId3">
            <a:alphaModFix/>
          </a:blip>
          <a:stretch>
            <a:fillRect/>
          </a:stretch>
        </p:blipFill>
        <p:spPr>
          <a:xfrm>
            <a:off x="821788" y="2445263"/>
            <a:ext cx="8239125" cy="15525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69"/>
          <p:cNvSpPr txBox="1">
            <a:spLocks noGrp="1"/>
          </p:cNvSpPr>
          <p:nvPr>
            <p:ph type="title"/>
          </p:nvPr>
        </p:nvSpPr>
        <p:spPr>
          <a:xfrm>
            <a:off x="821800" y="500263"/>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192" name="Google Shape;1192;p69"/>
          <p:cNvSpPr txBox="1"/>
          <p:nvPr/>
        </p:nvSpPr>
        <p:spPr>
          <a:xfrm>
            <a:off x="1720925" y="4285425"/>
            <a:ext cx="703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Hình ảnh Sơ đồ trạng thái Sửa số lượng sản phẩm trong giỏ hàng</a:t>
            </a:r>
            <a:endParaRPr i="1">
              <a:solidFill>
                <a:schemeClr val="dk1"/>
              </a:solidFill>
            </a:endParaRPr>
          </a:p>
        </p:txBody>
      </p:sp>
      <p:sp>
        <p:nvSpPr>
          <p:cNvPr id="1193" name="Google Shape;1193;p69"/>
          <p:cNvSpPr txBox="1"/>
          <p:nvPr/>
        </p:nvSpPr>
        <p:spPr>
          <a:xfrm>
            <a:off x="820900" y="1256488"/>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194" name="Google Shape;1194;p69"/>
          <p:cNvSpPr txBox="1"/>
          <p:nvPr/>
        </p:nvSpPr>
        <p:spPr>
          <a:xfrm>
            <a:off x="820900" y="1678313"/>
            <a:ext cx="742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Sơ đồ trạng thái Sửa số lượng sản phẩm trong giỏ hàng</a:t>
            </a:r>
            <a:endParaRPr sz="1200">
              <a:solidFill>
                <a:schemeClr val="dk1"/>
              </a:solidFill>
              <a:latin typeface="Lora"/>
              <a:ea typeface="Lora"/>
              <a:cs typeface="Lora"/>
              <a:sym typeface="Lora"/>
            </a:endParaRPr>
          </a:p>
        </p:txBody>
      </p:sp>
      <p:pic>
        <p:nvPicPr>
          <p:cNvPr id="1195" name="Google Shape;1195;p69"/>
          <p:cNvPicPr preferRelativeResize="0"/>
          <p:nvPr/>
        </p:nvPicPr>
        <p:blipFill>
          <a:blip r:embed="rId3">
            <a:alphaModFix/>
          </a:blip>
          <a:stretch>
            <a:fillRect/>
          </a:stretch>
        </p:blipFill>
        <p:spPr>
          <a:xfrm>
            <a:off x="5357900" y="1060525"/>
            <a:ext cx="3439125" cy="3224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70"/>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a:t>
            </a:r>
            <a:endParaRPr>
              <a:solidFill>
                <a:schemeClr val="lt2"/>
              </a:solidFill>
            </a:endParaRPr>
          </a:p>
          <a:p>
            <a:pPr marL="0" lvl="0" indent="0" algn="l" rtl="0">
              <a:spcBef>
                <a:spcPts val="0"/>
              </a:spcBef>
              <a:spcAft>
                <a:spcPts val="0"/>
              </a:spcAft>
              <a:buNone/>
            </a:pPr>
            <a:r>
              <a:rPr lang="en">
                <a:solidFill>
                  <a:schemeClr val="lt2"/>
                </a:solidFill>
              </a:rPr>
              <a:t>hộp đen</a:t>
            </a:r>
            <a:endParaRPr>
              <a:solidFill>
                <a:schemeClr val="lt2"/>
              </a:solidFill>
            </a:endParaRPr>
          </a:p>
        </p:txBody>
      </p:sp>
      <p:sp>
        <p:nvSpPr>
          <p:cNvPr id="1201" name="Google Shape;1201;p70"/>
          <p:cNvSpPr txBox="1"/>
          <p:nvPr/>
        </p:nvSpPr>
        <p:spPr>
          <a:xfrm>
            <a:off x="859500" y="1342813"/>
            <a:ext cx="7425000" cy="371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a:t>
            </a:r>
            <a:r>
              <a:rPr lang="en" sz="1200">
                <a:solidFill>
                  <a:schemeClr val="dk1"/>
                </a:solidFill>
                <a:latin typeface="Lora"/>
                <a:ea typeface="Lora"/>
                <a:cs typeface="Lora"/>
                <a:sym typeface="Lora"/>
              </a:rPr>
              <a:t>Sửa số lượng</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sản phẩm </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Sơ đồ trạng </a:t>
            </a:r>
            <a:r>
              <a:rPr lang="en" sz="1200">
                <a:solidFill>
                  <a:schemeClr val="dk1"/>
                </a:solidFill>
                <a:latin typeface="Lora"/>
                <a:ea typeface="Lora"/>
                <a:cs typeface="Lora"/>
                <a:sym typeface="Lora"/>
              </a:rPr>
              <a:t>Sửa số lượng</a:t>
            </a:r>
            <a:endParaRPr sz="1200">
              <a:solidFill>
                <a:schemeClr val="dk1"/>
              </a:solidFill>
              <a:latin typeface="Lora"/>
              <a:ea typeface="Lora"/>
              <a:cs typeface="Lora"/>
              <a:sym typeface="Lora"/>
            </a:endParaRPr>
          </a:p>
          <a:p>
            <a:pPr marL="0" lvl="0" indent="0" algn="l" rtl="0">
              <a:spcBef>
                <a:spcPts val="1200"/>
              </a:spcBef>
              <a:spcAft>
                <a:spcPts val="0"/>
              </a:spcAft>
              <a:buNone/>
            </a:pPr>
            <a:r>
              <a:rPr lang="en" sz="1200">
                <a:solidFill>
                  <a:schemeClr val="dk1"/>
                </a:solidFill>
                <a:latin typeface="Lora"/>
                <a:ea typeface="Lora"/>
                <a:cs typeface="Lora"/>
                <a:sym typeface="Lora"/>
              </a:rPr>
              <a:t>sản phẩm </a:t>
            </a:r>
            <a:endParaRPr sz="1200">
              <a:solidFill>
                <a:schemeClr val="dk1"/>
              </a:solidFill>
              <a:latin typeface="Lora"/>
              <a:ea typeface="Lora"/>
              <a:cs typeface="Lora"/>
              <a:sym typeface="Lora"/>
            </a:endParaRPr>
          </a:p>
          <a:p>
            <a:pPr marL="0" lvl="0" indent="0" algn="l" rtl="0">
              <a:lnSpc>
                <a:spcPct val="115000"/>
              </a:lnSpc>
              <a:spcBef>
                <a:spcPts val="120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202" name="Google Shape;1202;p70"/>
          <p:cNvSpPr txBox="1"/>
          <p:nvPr/>
        </p:nvSpPr>
        <p:spPr>
          <a:xfrm>
            <a:off x="4367200" y="4661675"/>
            <a:ext cx="5317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endParaRPr i="1">
              <a:solidFill>
                <a:schemeClr val="dk1"/>
              </a:solidFill>
            </a:endParaRPr>
          </a:p>
        </p:txBody>
      </p:sp>
      <p:graphicFrame>
        <p:nvGraphicFramePr>
          <p:cNvPr id="1203" name="Google Shape;1203;p70"/>
          <p:cNvGraphicFramePr/>
          <p:nvPr/>
        </p:nvGraphicFramePr>
        <p:xfrm>
          <a:off x="3101750" y="358200"/>
          <a:ext cx="5791200" cy="3106556"/>
        </p:xfrm>
        <a:graphic>
          <a:graphicData uri="http://schemas.openxmlformats.org/drawingml/2006/table">
            <a:tbl>
              <a:tblPr>
                <a:noFill/>
                <a:tableStyleId>{818FE65F-7EBA-4B58-8D67-A5FDAF5283DA}</a:tableStyleId>
              </a:tblPr>
              <a:tblGrid>
                <a:gridCol w="144780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Trạng thái hiện tại</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Sự kiện</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Hành động/kết quả</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Trạng thái kế tiếp</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38200">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Start</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Khởi tạo yêu cầu Sửa số lượng sản phẩm trong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chọn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chọn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Bấm xem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Bấm xem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thêm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chọn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Bấm xem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 Không bấm xem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71"/>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a:t>
            </a:r>
            <a:endParaRPr>
              <a:solidFill>
                <a:schemeClr val="lt2"/>
              </a:solidFill>
            </a:endParaRPr>
          </a:p>
          <a:p>
            <a:pPr marL="0" lvl="0" indent="0" algn="l" rtl="0">
              <a:spcBef>
                <a:spcPts val="0"/>
              </a:spcBef>
              <a:spcAft>
                <a:spcPts val="0"/>
              </a:spcAft>
              <a:buNone/>
            </a:pPr>
            <a:r>
              <a:rPr lang="en">
                <a:solidFill>
                  <a:schemeClr val="lt2"/>
                </a:solidFill>
              </a:rPr>
              <a:t>hộp đen</a:t>
            </a:r>
            <a:endParaRPr>
              <a:solidFill>
                <a:schemeClr val="lt2"/>
              </a:solidFill>
            </a:endParaRPr>
          </a:p>
        </p:txBody>
      </p:sp>
      <p:sp>
        <p:nvSpPr>
          <p:cNvPr id="1209" name="Google Shape;1209;p71"/>
          <p:cNvSpPr txBox="1"/>
          <p:nvPr/>
        </p:nvSpPr>
        <p:spPr>
          <a:xfrm>
            <a:off x="859500" y="1342813"/>
            <a:ext cx="7425000" cy="371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a:t>
            </a:r>
            <a:r>
              <a:rPr lang="en" sz="1200">
                <a:solidFill>
                  <a:schemeClr val="dk1"/>
                </a:solidFill>
                <a:latin typeface="Lora"/>
                <a:ea typeface="Lora"/>
                <a:cs typeface="Lora"/>
                <a:sym typeface="Lora"/>
              </a:rPr>
              <a:t>Sửa số lượng</a:t>
            </a: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sản phẩm </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Sơ đồ trạng </a:t>
            </a:r>
            <a:r>
              <a:rPr lang="en" sz="1200">
                <a:solidFill>
                  <a:schemeClr val="dk1"/>
                </a:solidFill>
                <a:latin typeface="Lora"/>
                <a:ea typeface="Lora"/>
                <a:cs typeface="Lora"/>
                <a:sym typeface="Lora"/>
              </a:rPr>
              <a:t>Sửa số lượng</a:t>
            </a:r>
            <a:endParaRPr sz="1200">
              <a:solidFill>
                <a:schemeClr val="dk1"/>
              </a:solidFill>
              <a:latin typeface="Lora"/>
              <a:ea typeface="Lora"/>
              <a:cs typeface="Lora"/>
              <a:sym typeface="Lora"/>
            </a:endParaRPr>
          </a:p>
          <a:p>
            <a:pPr marL="0" lvl="0" indent="0" algn="l" rtl="0">
              <a:spcBef>
                <a:spcPts val="1200"/>
              </a:spcBef>
              <a:spcAft>
                <a:spcPts val="0"/>
              </a:spcAft>
              <a:buNone/>
            </a:pPr>
            <a:r>
              <a:rPr lang="en" sz="1200">
                <a:solidFill>
                  <a:schemeClr val="dk1"/>
                </a:solidFill>
                <a:latin typeface="Lora"/>
                <a:ea typeface="Lora"/>
                <a:cs typeface="Lora"/>
                <a:sym typeface="Lora"/>
              </a:rPr>
              <a:t>sản phẩm </a:t>
            </a:r>
            <a:endParaRPr sz="1200">
              <a:solidFill>
                <a:schemeClr val="dk1"/>
              </a:solidFill>
              <a:latin typeface="Lora"/>
              <a:ea typeface="Lora"/>
              <a:cs typeface="Lora"/>
              <a:sym typeface="Lora"/>
            </a:endParaRPr>
          </a:p>
          <a:p>
            <a:pPr marL="0" lvl="0" indent="0" algn="l" rtl="0">
              <a:lnSpc>
                <a:spcPct val="115000"/>
              </a:lnSpc>
              <a:spcBef>
                <a:spcPts val="120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210" name="Google Shape;1210;p71"/>
          <p:cNvSpPr txBox="1"/>
          <p:nvPr/>
        </p:nvSpPr>
        <p:spPr>
          <a:xfrm>
            <a:off x="4367200" y="4661675"/>
            <a:ext cx="5317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endParaRPr i="1">
              <a:solidFill>
                <a:schemeClr val="dk1"/>
              </a:solidFill>
            </a:endParaRPr>
          </a:p>
        </p:txBody>
      </p:sp>
      <p:graphicFrame>
        <p:nvGraphicFramePr>
          <p:cNvPr id="1211" name="Google Shape;1211;p71"/>
          <p:cNvGraphicFramePr/>
          <p:nvPr/>
        </p:nvGraphicFramePr>
        <p:xfrm>
          <a:off x="3040525" y="652450"/>
          <a:ext cx="6019800" cy="2615828"/>
        </p:xfrm>
        <a:graphic>
          <a:graphicData uri="http://schemas.openxmlformats.org/drawingml/2006/table">
            <a:tbl>
              <a:tblPr>
                <a:noFill/>
                <a:tableStyleId>{818FE65F-7EBA-4B58-8D67-A5FDAF5283DA}</a:tableStyleId>
              </a:tblPr>
              <a:tblGrid>
                <a:gridCol w="15049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tblGrid>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thêm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bấm thêm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Bấm thêm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sửa số lượng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thêm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bấm thêm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Không bấm thêm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thành công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sửa số lượng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Nhập số lượng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Nhập số lượng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Thông báo thành công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sửa thông tin người dùng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nhập số lượng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Không nhập số lượng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thành công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72"/>
          <p:cNvSpPr txBox="1">
            <a:spLocks noGrp="1"/>
          </p:cNvSpPr>
          <p:nvPr>
            <p:ph type="title"/>
          </p:nvPr>
        </p:nvSpPr>
        <p:spPr>
          <a:xfrm>
            <a:off x="842950" y="341475"/>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217" name="Google Shape;1217;p72"/>
          <p:cNvSpPr txBox="1"/>
          <p:nvPr/>
        </p:nvSpPr>
        <p:spPr>
          <a:xfrm>
            <a:off x="1763250" y="4232450"/>
            <a:ext cx="593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Hình ảnh các bước test Xóa sản phẩm trong giỏ hàng với công cụ Selenium</a:t>
            </a:r>
            <a:endParaRPr i="1">
              <a:solidFill>
                <a:schemeClr val="dk1"/>
              </a:solidFill>
            </a:endParaRPr>
          </a:p>
        </p:txBody>
      </p:sp>
      <p:sp>
        <p:nvSpPr>
          <p:cNvPr id="1218" name="Google Shape;1218;p72"/>
          <p:cNvSpPr txBox="1"/>
          <p:nvPr/>
        </p:nvSpPr>
        <p:spPr>
          <a:xfrm>
            <a:off x="842050" y="10977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219" name="Google Shape;1219;p72"/>
          <p:cNvSpPr txBox="1"/>
          <p:nvPr/>
        </p:nvSpPr>
        <p:spPr>
          <a:xfrm>
            <a:off x="842050" y="1519525"/>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Các bước test Xóa  sản phẩm trong giỏ hàng </a:t>
            </a:r>
            <a:endParaRPr sz="1200">
              <a:solidFill>
                <a:schemeClr val="dk1"/>
              </a:solidFill>
              <a:latin typeface="Lora"/>
              <a:ea typeface="Lora"/>
              <a:cs typeface="Lora"/>
              <a:sym typeface="Lora"/>
            </a:endParaRPr>
          </a:p>
        </p:txBody>
      </p:sp>
      <p:pic>
        <p:nvPicPr>
          <p:cNvPr id="1220" name="Google Shape;1220;p72"/>
          <p:cNvPicPr preferRelativeResize="0"/>
          <p:nvPr/>
        </p:nvPicPr>
        <p:blipFill>
          <a:blip r:embed="rId3">
            <a:alphaModFix/>
          </a:blip>
          <a:stretch>
            <a:fillRect/>
          </a:stretch>
        </p:blipFill>
        <p:spPr>
          <a:xfrm>
            <a:off x="1507050" y="2041225"/>
            <a:ext cx="6276098" cy="203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8"/>
          <p:cNvSpPr txBox="1">
            <a:spLocks noGrp="1"/>
          </p:cNvSpPr>
          <p:nvPr>
            <p:ph type="title"/>
          </p:nvPr>
        </p:nvSpPr>
        <p:spPr>
          <a:xfrm>
            <a:off x="100585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TỔNG QUAN ĐỀ TÀI</a:t>
            </a:r>
            <a:endParaRPr/>
          </a:p>
        </p:txBody>
      </p:sp>
      <p:sp>
        <p:nvSpPr>
          <p:cNvPr id="452" name="Google Shape;452;p28"/>
          <p:cNvSpPr txBox="1">
            <a:spLocks noGrp="1"/>
          </p:cNvSpPr>
          <p:nvPr>
            <p:ph type="body" idx="1"/>
          </p:nvPr>
        </p:nvSpPr>
        <p:spPr>
          <a:xfrm>
            <a:off x="1005850" y="1716738"/>
            <a:ext cx="7423200" cy="3849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 sz="1300">
                <a:latin typeface="Lora"/>
                <a:ea typeface="Lora"/>
                <a:cs typeface="Lora"/>
                <a:sym typeface="Lora"/>
              </a:rPr>
              <a:t>Kiểm thử website bán quần áo.</a:t>
            </a:r>
            <a:endParaRPr sz="1300"/>
          </a:p>
        </p:txBody>
      </p:sp>
      <p:grpSp>
        <p:nvGrpSpPr>
          <p:cNvPr id="453" name="Google Shape;453;p28"/>
          <p:cNvGrpSpPr/>
          <p:nvPr/>
        </p:nvGrpSpPr>
        <p:grpSpPr>
          <a:xfrm>
            <a:off x="1116178" y="3960682"/>
            <a:ext cx="443148" cy="443148"/>
            <a:chOff x="2787725" y="238125"/>
            <a:chExt cx="513200" cy="513200"/>
          </a:xfrm>
        </p:grpSpPr>
        <p:sp>
          <p:nvSpPr>
            <p:cNvPr id="454" name="Google Shape;454;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8"/>
          <p:cNvGrpSpPr/>
          <p:nvPr/>
        </p:nvGrpSpPr>
        <p:grpSpPr>
          <a:xfrm rot="5400000">
            <a:off x="7376238" y="3497808"/>
            <a:ext cx="1116400" cy="1104975"/>
            <a:chOff x="7023100" y="1097275"/>
            <a:chExt cx="1116400" cy="1104975"/>
          </a:xfrm>
        </p:grpSpPr>
        <p:cxnSp>
          <p:nvCxnSpPr>
            <p:cNvPr id="459" name="Google Shape;459;p28"/>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460" name="Google Shape;460;p28"/>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461" name="Google Shape;461;p28"/>
          <p:cNvSpPr/>
          <p:nvPr/>
        </p:nvSpPr>
        <p:spPr>
          <a:xfrm>
            <a:off x="6851650" y="38067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2492175" y="45620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28"/>
          <p:cNvGrpSpPr/>
          <p:nvPr/>
        </p:nvGrpSpPr>
        <p:grpSpPr>
          <a:xfrm>
            <a:off x="8296403" y="633532"/>
            <a:ext cx="443148" cy="443148"/>
            <a:chOff x="2787725" y="238125"/>
            <a:chExt cx="513200" cy="513200"/>
          </a:xfrm>
        </p:grpSpPr>
        <p:sp>
          <p:nvSpPr>
            <p:cNvPr id="464" name="Google Shape;464;p28"/>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28">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469" name="Google Shape;469;p28">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470" name="Google Shape;470;p28">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471" name="Google Shape;471;p28">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
        <p:nvSpPr>
          <p:cNvPr id="472" name="Google Shape;472;p28"/>
          <p:cNvSpPr txBox="1">
            <a:spLocks noGrp="1"/>
          </p:cNvSpPr>
          <p:nvPr>
            <p:ph type="body" idx="1"/>
          </p:nvPr>
        </p:nvSpPr>
        <p:spPr>
          <a:xfrm>
            <a:off x="1005850" y="1184375"/>
            <a:ext cx="7423200" cy="5232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sz="2200">
                <a:solidFill>
                  <a:schemeClr val="lt2"/>
                </a:solidFill>
                <a:latin typeface="Lora"/>
                <a:ea typeface="Lora"/>
                <a:cs typeface="Lora"/>
                <a:sym typeface="Lora"/>
              </a:rPr>
              <a:t>Tên đề tài</a:t>
            </a:r>
            <a:endParaRPr sz="1300">
              <a:latin typeface="Lora"/>
              <a:ea typeface="Lora"/>
              <a:cs typeface="Lora"/>
              <a:sym typeface="Lor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73"/>
          <p:cNvSpPr txBox="1">
            <a:spLocks noGrp="1"/>
          </p:cNvSpPr>
          <p:nvPr>
            <p:ph type="title"/>
          </p:nvPr>
        </p:nvSpPr>
        <p:spPr>
          <a:xfrm>
            <a:off x="821800" y="500263"/>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226" name="Google Shape;1226;p73"/>
          <p:cNvSpPr txBox="1"/>
          <p:nvPr/>
        </p:nvSpPr>
        <p:spPr>
          <a:xfrm>
            <a:off x="1720925" y="4285425"/>
            <a:ext cx="703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Hình ảnh sau khi test Xóa sản phẩm trong giỏ hàng  với công cụ Selenium</a:t>
            </a:r>
            <a:endParaRPr i="1">
              <a:solidFill>
                <a:schemeClr val="dk1"/>
              </a:solidFill>
            </a:endParaRPr>
          </a:p>
        </p:txBody>
      </p:sp>
      <p:sp>
        <p:nvSpPr>
          <p:cNvPr id="1227" name="Google Shape;1227;p73"/>
          <p:cNvSpPr txBox="1"/>
          <p:nvPr/>
        </p:nvSpPr>
        <p:spPr>
          <a:xfrm>
            <a:off x="820900" y="1256488"/>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228" name="Google Shape;1228;p73"/>
          <p:cNvSpPr txBox="1"/>
          <p:nvPr/>
        </p:nvSpPr>
        <p:spPr>
          <a:xfrm>
            <a:off x="820900" y="1678313"/>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Kết quả sau khi test Xóa sản phẩm trong giỏ hàng </a:t>
            </a:r>
            <a:endParaRPr sz="1200">
              <a:solidFill>
                <a:schemeClr val="dk1"/>
              </a:solidFill>
              <a:latin typeface="Lora"/>
              <a:ea typeface="Lora"/>
              <a:cs typeface="Lora"/>
              <a:sym typeface="Lora"/>
            </a:endParaRPr>
          </a:p>
        </p:txBody>
      </p:sp>
      <p:pic>
        <p:nvPicPr>
          <p:cNvPr id="1229" name="Google Shape;1229;p73"/>
          <p:cNvPicPr preferRelativeResize="0"/>
          <p:nvPr/>
        </p:nvPicPr>
        <p:blipFill>
          <a:blip r:embed="rId3">
            <a:alphaModFix/>
          </a:blip>
          <a:stretch>
            <a:fillRect/>
          </a:stretch>
        </p:blipFill>
        <p:spPr>
          <a:xfrm>
            <a:off x="1380050" y="2200013"/>
            <a:ext cx="6769458" cy="193301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74"/>
          <p:cNvSpPr txBox="1">
            <a:spLocks noGrp="1"/>
          </p:cNvSpPr>
          <p:nvPr>
            <p:ph type="title"/>
          </p:nvPr>
        </p:nvSpPr>
        <p:spPr>
          <a:xfrm>
            <a:off x="821800" y="500263"/>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235" name="Google Shape;1235;p74"/>
          <p:cNvSpPr txBox="1"/>
          <p:nvPr/>
        </p:nvSpPr>
        <p:spPr>
          <a:xfrm>
            <a:off x="2293550" y="4558475"/>
            <a:ext cx="703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Hình ảnh Sơ đồ trạng thái Xóa sản phẩm trong giỏ hàng</a:t>
            </a:r>
            <a:endParaRPr i="1">
              <a:solidFill>
                <a:schemeClr val="dk1"/>
              </a:solidFill>
            </a:endParaRPr>
          </a:p>
        </p:txBody>
      </p:sp>
      <p:sp>
        <p:nvSpPr>
          <p:cNvPr id="1236" name="Google Shape;1236;p74"/>
          <p:cNvSpPr txBox="1"/>
          <p:nvPr/>
        </p:nvSpPr>
        <p:spPr>
          <a:xfrm>
            <a:off x="820900" y="1256488"/>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237" name="Google Shape;1237;p74"/>
          <p:cNvSpPr txBox="1"/>
          <p:nvPr/>
        </p:nvSpPr>
        <p:spPr>
          <a:xfrm>
            <a:off x="820900" y="1678313"/>
            <a:ext cx="742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Sơ đồ trạng thái Xóa sản phẩm trong giỏ hàng</a:t>
            </a:r>
            <a:endParaRPr sz="1200">
              <a:solidFill>
                <a:schemeClr val="dk1"/>
              </a:solidFill>
              <a:latin typeface="Lora"/>
              <a:ea typeface="Lora"/>
              <a:cs typeface="Lora"/>
              <a:sym typeface="Lora"/>
            </a:endParaRPr>
          </a:p>
        </p:txBody>
      </p:sp>
      <p:pic>
        <p:nvPicPr>
          <p:cNvPr id="1238" name="Google Shape;1238;p74"/>
          <p:cNvPicPr preferRelativeResize="0"/>
          <p:nvPr/>
        </p:nvPicPr>
        <p:blipFill>
          <a:blip r:embed="rId3">
            <a:alphaModFix/>
          </a:blip>
          <a:stretch>
            <a:fillRect/>
          </a:stretch>
        </p:blipFill>
        <p:spPr>
          <a:xfrm>
            <a:off x="4939425" y="918475"/>
            <a:ext cx="3939225" cy="36400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75"/>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a:t>
            </a:r>
            <a:endParaRPr>
              <a:solidFill>
                <a:schemeClr val="lt2"/>
              </a:solidFill>
            </a:endParaRPr>
          </a:p>
          <a:p>
            <a:pPr marL="0" lvl="0" indent="0" algn="l" rtl="0">
              <a:spcBef>
                <a:spcPts val="0"/>
              </a:spcBef>
              <a:spcAft>
                <a:spcPts val="0"/>
              </a:spcAft>
              <a:buNone/>
            </a:pPr>
            <a:r>
              <a:rPr lang="en">
                <a:solidFill>
                  <a:schemeClr val="lt2"/>
                </a:solidFill>
              </a:rPr>
              <a:t>hộp đen</a:t>
            </a:r>
            <a:endParaRPr>
              <a:solidFill>
                <a:schemeClr val="lt2"/>
              </a:solidFill>
            </a:endParaRPr>
          </a:p>
        </p:txBody>
      </p:sp>
      <p:sp>
        <p:nvSpPr>
          <p:cNvPr id="1244" name="Google Shape;1244;p75"/>
          <p:cNvSpPr txBox="1"/>
          <p:nvPr/>
        </p:nvSpPr>
        <p:spPr>
          <a:xfrm>
            <a:off x="859500" y="1342813"/>
            <a:ext cx="7425000" cy="318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a:t>
            </a:r>
            <a:r>
              <a:rPr lang="en" sz="1200">
                <a:solidFill>
                  <a:schemeClr val="dk1"/>
                </a:solidFill>
                <a:latin typeface="Lora"/>
                <a:ea typeface="Lora"/>
                <a:cs typeface="Lora"/>
                <a:sym typeface="Lora"/>
              </a:rPr>
              <a:t>Xóa sản phẩm </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Lora"/>
                <a:ea typeface="Lora"/>
                <a:cs typeface="Lora"/>
                <a:sym typeface="Lora"/>
              </a:rPr>
              <a:t>Sơ đồ trạng </a:t>
            </a:r>
            <a:r>
              <a:rPr lang="en" sz="1200">
                <a:solidFill>
                  <a:schemeClr val="dk1"/>
                </a:solidFill>
                <a:latin typeface="Lora"/>
                <a:ea typeface="Lora"/>
                <a:cs typeface="Lora"/>
                <a:sym typeface="Lora"/>
              </a:rPr>
              <a:t>Xóa sản phẩm </a:t>
            </a:r>
            <a:endParaRPr sz="1200">
              <a:solidFill>
                <a:schemeClr val="dk1"/>
              </a:solidFill>
              <a:latin typeface="Lora"/>
              <a:ea typeface="Lora"/>
              <a:cs typeface="Lora"/>
              <a:sym typeface="Lora"/>
            </a:endParaRPr>
          </a:p>
          <a:p>
            <a:pPr marL="0" lvl="0" indent="0" algn="l" rtl="0">
              <a:lnSpc>
                <a:spcPct val="115000"/>
              </a:lnSpc>
              <a:spcBef>
                <a:spcPts val="120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245" name="Google Shape;1245;p75"/>
          <p:cNvSpPr txBox="1"/>
          <p:nvPr/>
        </p:nvSpPr>
        <p:spPr>
          <a:xfrm>
            <a:off x="4367200" y="4661675"/>
            <a:ext cx="5317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endParaRPr i="1">
              <a:solidFill>
                <a:schemeClr val="dk1"/>
              </a:solidFill>
            </a:endParaRPr>
          </a:p>
        </p:txBody>
      </p:sp>
      <p:graphicFrame>
        <p:nvGraphicFramePr>
          <p:cNvPr id="1246" name="Google Shape;1246;p75"/>
          <p:cNvGraphicFramePr/>
          <p:nvPr/>
        </p:nvGraphicFramePr>
        <p:xfrm>
          <a:off x="3030325" y="114375"/>
          <a:ext cx="5791200" cy="3269785"/>
        </p:xfrm>
        <a:graphic>
          <a:graphicData uri="http://schemas.openxmlformats.org/drawingml/2006/table">
            <a:tbl>
              <a:tblPr>
                <a:noFill/>
                <a:tableStyleId>{818FE65F-7EBA-4B58-8D67-A5FDAF5283DA}</a:tableStyleId>
              </a:tblPr>
              <a:tblGrid>
                <a:gridCol w="1447800">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Trạng thái hiện tại</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Sự kiện</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Hành động/kết quả</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Trạng thái kế tiếp</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Start</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Khởi tạo yêu cầu xóa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chọn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chọn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xem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Bấm chọn xem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thêm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chọn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xem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 Không bấm chọn xem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thêm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nhấn thêm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Bấm thêm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xóa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76"/>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a:t>
            </a:r>
            <a:endParaRPr>
              <a:solidFill>
                <a:schemeClr val="lt2"/>
              </a:solidFill>
            </a:endParaRPr>
          </a:p>
          <a:p>
            <a:pPr marL="0" lvl="0" indent="0" algn="l" rtl="0">
              <a:spcBef>
                <a:spcPts val="0"/>
              </a:spcBef>
              <a:spcAft>
                <a:spcPts val="0"/>
              </a:spcAft>
              <a:buNone/>
            </a:pPr>
            <a:r>
              <a:rPr lang="en">
                <a:solidFill>
                  <a:schemeClr val="lt2"/>
                </a:solidFill>
              </a:rPr>
              <a:t>hộp đen</a:t>
            </a:r>
            <a:endParaRPr>
              <a:solidFill>
                <a:schemeClr val="lt2"/>
              </a:solidFill>
            </a:endParaRPr>
          </a:p>
        </p:txBody>
      </p:sp>
      <p:sp>
        <p:nvSpPr>
          <p:cNvPr id="1252" name="Google Shape;1252;p76"/>
          <p:cNvSpPr txBox="1"/>
          <p:nvPr/>
        </p:nvSpPr>
        <p:spPr>
          <a:xfrm>
            <a:off x="859500" y="1342813"/>
            <a:ext cx="7425000" cy="318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a:t>
            </a:r>
            <a:r>
              <a:rPr lang="en" sz="1200">
                <a:solidFill>
                  <a:schemeClr val="dk1"/>
                </a:solidFill>
                <a:latin typeface="Lora"/>
                <a:ea typeface="Lora"/>
                <a:cs typeface="Lora"/>
                <a:sym typeface="Lora"/>
              </a:rPr>
              <a:t>Xóa sản phẩm </a:t>
            </a:r>
            <a:endParaRPr sz="1200">
              <a:solidFill>
                <a:schemeClr val="dk1"/>
              </a:solidFill>
              <a:latin typeface="Lora"/>
              <a:ea typeface="Lora"/>
              <a:cs typeface="Lora"/>
              <a:sym typeface="Lora"/>
            </a:endParaRPr>
          </a:p>
          <a:p>
            <a:pPr marL="0" lvl="0" indent="0" algn="l" rtl="0">
              <a:spcBef>
                <a:spcPts val="0"/>
              </a:spcBef>
              <a:spcAft>
                <a:spcPts val="0"/>
              </a:spcAft>
              <a:buNone/>
            </a:pPr>
            <a:endParaRPr sz="1200">
              <a:solidFill>
                <a:schemeClr val="dk1"/>
              </a:solidFill>
              <a:latin typeface="Lora"/>
              <a:ea typeface="Lora"/>
              <a:cs typeface="Lora"/>
              <a:sym typeface="Lora"/>
            </a:endParaRPr>
          </a:p>
          <a:p>
            <a:pPr marL="0" lvl="0" indent="0" algn="l" rtl="0">
              <a:spcBef>
                <a:spcPts val="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Sơ đồ trạng </a:t>
            </a:r>
            <a:r>
              <a:rPr lang="en" sz="1200">
                <a:solidFill>
                  <a:schemeClr val="dk1"/>
                </a:solidFill>
                <a:latin typeface="Lora"/>
                <a:ea typeface="Lora"/>
                <a:cs typeface="Lora"/>
                <a:sym typeface="Lora"/>
              </a:rPr>
              <a:t>Xóa sản phẩm </a:t>
            </a:r>
            <a:endParaRPr sz="1200">
              <a:solidFill>
                <a:schemeClr val="dk1"/>
              </a:solidFill>
              <a:latin typeface="Lora"/>
              <a:ea typeface="Lora"/>
              <a:cs typeface="Lora"/>
              <a:sym typeface="Lora"/>
            </a:endParaRPr>
          </a:p>
          <a:p>
            <a:pPr marL="0" lvl="0" indent="0" algn="l" rtl="0">
              <a:lnSpc>
                <a:spcPct val="115000"/>
              </a:lnSpc>
              <a:spcBef>
                <a:spcPts val="1200"/>
              </a:spcBef>
              <a:spcAft>
                <a:spcPts val="0"/>
              </a:spcAft>
              <a:buNone/>
            </a:pPr>
            <a:r>
              <a:rPr lang="en" sz="1200">
                <a:solidFill>
                  <a:schemeClr val="dk1"/>
                </a:solidFill>
                <a:latin typeface="Lora"/>
                <a:ea typeface="Lora"/>
                <a:cs typeface="Lora"/>
                <a:sym typeface="Lora"/>
              </a:rPr>
              <a:t>trong giỏ hàng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253" name="Google Shape;1253;p76"/>
          <p:cNvSpPr txBox="1"/>
          <p:nvPr/>
        </p:nvSpPr>
        <p:spPr>
          <a:xfrm>
            <a:off x="4367200" y="4661675"/>
            <a:ext cx="5317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endParaRPr i="1">
              <a:solidFill>
                <a:schemeClr val="dk1"/>
              </a:solidFill>
            </a:endParaRPr>
          </a:p>
        </p:txBody>
      </p:sp>
      <p:graphicFrame>
        <p:nvGraphicFramePr>
          <p:cNvPr id="1254" name="Google Shape;1254;p76"/>
          <p:cNvGraphicFramePr/>
          <p:nvPr/>
        </p:nvGraphicFramePr>
        <p:xfrm>
          <a:off x="2958875" y="1162725"/>
          <a:ext cx="6019800" cy="1961871"/>
        </p:xfrm>
        <a:graphic>
          <a:graphicData uri="http://schemas.openxmlformats.org/drawingml/2006/table">
            <a:tbl>
              <a:tblPr>
                <a:noFill/>
                <a:tableStyleId>{818FE65F-7EBA-4B58-8D67-A5FDAF5283DA}</a:tableStyleId>
              </a:tblPr>
              <a:tblGrid>
                <a:gridCol w="15049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tblGrid>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thêm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nhấn thêm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Không Bấm thêm giỏ hàng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thành công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xóa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nhấn xóa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Nhấn xóa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Thông báo thành công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xóa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Chờ nhấn xóa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Nhấn xóa sản phẩm</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Chưa thành công</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77"/>
          <p:cNvSpPr txBox="1">
            <a:spLocks noGrp="1"/>
          </p:cNvSpPr>
          <p:nvPr>
            <p:ph type="title"/>
          </p:nvPr>
        </p:nvSpPr>
        <p:spPr>
          <a:xfrm>
            <a:off x="842950" y="341475"/>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260" name="Google Shape;1260;p77"/>
          <p:cNvSpPr txBox="1"/>
          <p:nvPr/>
        </p:nvSpPr>
        <p:spPr>
          <a:xfrm>
            <a:off x="859500" y="1020600"/>
            <a:ext cx="7425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ora"/>
                <a:ea typeface="Lora"/>
                <a:cs typeface="Lora"/>
                <a:sym typeface="Lora"/>
              </a:rPr>
              <a:t>Kiểm thử với Selenium IDE</a:t>
            </a:r>
            <a:endParaRPr sz="1200">
              <a:solidFill>
                <a:schemeClr val="dk1"/>
              </a:solidFill>
              <a:latin typeface="Lora"/>
              <a:ea typeface="Lora"/>
              <a:cs typeface="Lora"/>
              <a:sym typeface="Lora"/>
            </a:endParaRPr>
          </a:p>
        </p:txBody>
      </p:sp>
      <p:sp>
        <p:nvSpPr>
          <p:cNvPr id="1261" name="Google Shape;1261;p77"/>
          <p:cNvSpPr txBox="1"/>
          <p:nvPr/>
        </p:nvSpPr>
        <p:spPr>
          <a:xfrm>
            <a:off x="859500" y="1389900"/>
            <a:ext cx="7425000" cy="398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tìm kiếm sản phẩm theo tên</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Dữ liệu nhập là tên sản phẩm người dùng nhập vào</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Các điều kiện dữ liệu nhập (nhân):</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1: Tên chính xác của sản phẩm</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2: Một hoặc nhiều từ liên quan đến tên sản phẩm</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Các kết quả(quả):</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101:Tìm thấy sản phẩm</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102: Báo lỗi tên tìm kiếm phải giống hoặc liên quan đến tên sản phẩm</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78"/>
          <p:cNvSpPr txBox="1">
            <a:spLocks noGrp="1"/>
          </p:cNvSpPr>
          <p:nvPr>
            <p:ph type="title"/>
          </p:nvPr>
        </p:nvSpPr>
        <p:spPr>
          <a:xfrm>
            <a:off x="842950" y="341475"/>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267" name="Google Shape;1267;p78"/>
          <p:cNvSpPr txBox="1"/>
          <p:nvPr/>
        </p:nvSpPr>
        <p:spPr>
          <a:xfrm>
            <a:off x="3625150" y="4552275"/>
            <a:ext cx="7425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i="1">
                <a:solidFill>
                  <a:schemeClr val="dk1"/>
                </a:solidFill>
                <a:latin typeface="Times New Roman"/>
                <a:ea typeface="Times New Roman"/>
                <a:cs typeface="Times New Roman"/>
                <a:sym typeface="Times New Roman"/>
              </a:rPr>
              <a:t>Hình ảnh </a:t>
            </a:r>
            <a:r>
              <a:rPr lang="en">
                <a:solidFill>
                  <a:schemeClr val="dk1"/>
                </a:solidFill>
                <a:latin typeface="Times New Roman"/>
                <a:ea typeface="Times New Roman"/>
                <a:cs typeface="Times New Roman"/>
                <a:sym typeface="Times New Roman"/>
              </a:rPr>
              <a:t>Sơ đồ trạng thái tìm kiếm sản phẩm</a:t>
            </a:r>
            <a:endParaRPr i="1"/>
          </a:p>
        </p:txBody>
      </p:sp>
      <p:sp>
        <p:nvSpPr>
          <p:cNvPr id="1268" name="Google Shape;1268;p78"/>
          <p:cNvSpPr txBox="1"/>
          <p:nvPr/>
        </p:nvSpPr>
        <p:spPr>
          <a:xfrm>
            <a:off x="859500" y="1389900"/>
            <a:ext cx="7425000" cy="117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tìm kiếm sản phẩm theo tên</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Sơ đồ trạng thái tìm kiếm sản phẩm</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pic>
        <p:nvPicPr>
          <p:cNvPr id="1026" name="Picture 2">
            <a:extLst>
              <a:ext uri="{FF2B5EF4-FFF2-40B4-BE49-F238E27FC236}">
                <a16:creationId xmlns:a16="http://schemas.microsoft.com/office/drawing/2014/main" id="{CFF42E55-2533-249D-CB16-E7DFC5F7B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2281826"/>
            <a:ext cx="4438650" cy="1733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79"/>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275" name="Google Shape;1275;p79"/>
          <p:cNvSpPr txBox="1"/>
          <p:nvPr/>
        </p:nvSpPr>
        <p:spPr>
          <a:xfrm>
            <a:off x="859500" y="1389900"/>
            <a:ext cx="7425000" cy="162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tìm kiếm sản phẩm theo tên</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Bảng quyết định</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graphicFrame>
        <p:nvGraphicFramePr>
          <p:cNvPr id="1276" name="Google Shape;1276;p79"/>
          <p:cNvGraphicFramePr/>
          <p:nvPr/>
        </p:nvGraphicFramePr>
        <p:xfrm>
          <a:off x="3945000" y="857225"/>
          <a:ext cx="4772525" cy="3960275"/>
        </p:xfrm>
        <a:graphic>
          <a:graphicData uri="http://schemas.openxmlformats.org/drawingml/2006/table">
            <a:tbl>
              <a:tblPr>
                <a:noFill/>
                <a:tableStyleId>{818FE65F-7EBA-4B58-8D67-A5FDAF5283DA}</a:tableStyleId>
              </a:tblPr>
              <a:tblGrid>
                <a:gridCol w="1374450">
                  <a:extLst>
                    <a:ext uri="{9D8B030D-6E8A-4147-A177-3AD203B41FA5}">
                      <a16:colId xmlns:a16="http://schemas.microsoft.com/office/drawing/2014/main" val="20000"/>
                    </a:ext>
                  </a:extLst>
                </a:gridCol>
                <a:gridCol w="847575">
                  <a:extLst>
                    <a:ext uri="{9D8B030D-6E8A-4147-A177-3AD203B41FA5}">
                      <a16:colId xmlns:a16="http://schemas.microsoft.com/office/drawing/2014/main" val="20001"/>
                    </a:ext>
                  </a:extLst>
                </a:gridCol>
                <a:gridCol w="840000">
                  <a:extLst>
                    <a:ext uri="{9D8B030D-6E8A-4147-A177-3AD203B41FA5}">
                      <a16:colId xmlns:a16="http://schemas.microsoft.com/office/drawing/2014/main" val="20002"/>
                    </a:ext>
                  </a:extLst>
                </a:gridCol>
                <a:gridCol w="840000">
                  <a:extLst>
                    <a:ext uri="{9D8B030D-6E8A-4147-A177-3AD203B41FA5}">
                      <a16:colId xmlns:a16="http://schemas.microsoft.com/office/drawing/2014/main" val="20003"/>
                    </a:ext>
                  </a:extLst>
                </a:gridCol>
                <a:gridCol w="870500">
                  <a:extLst>
                    <a:ext uri="{9D8B030D-6E8A-4147-A177-3AD203B41FA5}">
                      <a16:colId xmlns:a16="http://schemas.microsoft.com/office/drawing/2014/main" val="20004"/>
                    </a:ext>
                  </a:extLst>
                </a:gridCol>
              </a:tblGrid>
              <a:tr h="739525">
                <a:tc>
                  <a:txBody>
                    <a:bodyPr/>
                    <a:lstStyle/>
                    <a:p>
                      <a:pPr marL="0" lvl="0" indent="0" algn="l" rtl="0">
                        <a:lnSpc>
                          <a:spcPct val="115000"/>
                        </a:lnSpc>
                        <a:spcBef>
                          <a:spcPts val="1200"/>
                        </a:spcBef>
                        <a:spcAft>
                          <a:spcPts val="1200"/>
                        </a:spcAft>
                        <a:buNone/>
                      </a:pPr>
                      <a:r>
                        <a:rPr lang="en" b="1">
                          <a:solidFill>
                            <a:schemeClr val="dk1"/>
                          </a:solidFill>
                          <a:latin typeface="Times New Roman"/>
                          <a:ea typeface="Times New Roman"/>
                          <a:cs typeface="Times New Roman"/>
                          <a:sym typeface="Times New Roman"/>
                        </a:rPr>
                        <a:t>Condition</a:t>
                      </a:r>
                      <a:endParaRPr b="1">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b="1">
                          <a:solidFill>
                            <a:schemeClr val="dk1"/>
                          </a:solidFill>
                          <a:latin typeface="Times New Roman"/>
                          <a:ea typeface="Times New Roman"/>
                          <a:cs typeface="Times New Roman"/>
                          <a:sym typeface="Times New Roman"/>
                        </a:rPr>
                        <a:t>Rule 1</a:t>
                      </a:r>
                      <a:endParaRPr b="1">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b="1">
                          <a:solidFill>
                            <a:schemeClr val="dk1"/>
                          </a:solidFill>
                          <a:latin typeface="Times New Roman"/>
                          <a:ea typeface="Times New Roman"/>
                          <a:cs typeface="Times New Roman"/>
                          <a:sym typeface="Times New Roman"/>
                        </a:rPr>
                        <a:t>Rule 2</a:t>
                      </a:r>
                      <a:endParaRPr b="1">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b="1">
                          <a:solidFill>
                            <a:schemeClr val="dk1"/>
                          </a:solidFill>
                          <a:latin typeface="Times New Roman"/>
                          <a:ea typeface="Times New Roman"/>
                          <a:cs typeface="Times New Roman"/>
                          <a:sym typeface="Times New Roman"/>
                        </a:rPr>
                        <a:t>Rule 3</a:t>
                      </a:r>
                      <a:endParaRPr b="1">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b="1">
                          <a:solidFill>
                            <a:schemeClr val="dk1"/>
                          </a:solidFill>
                          <a:latin typeface="Times New Roman"/>
                          <a:ea typeface="Times New Roman"/>
                          <a:cs typeface="Times New Roman"/>
                          <a:sym typeface="Times New Roman"/>
                        </a:rPr>
                        <a:t>Rule 4</a:t>
                      </a:r>
                      <a:endParaRPr b="1">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84600">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Tên chính xác của sản phẩm (T/F)</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F</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F</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396625">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Một hoặc nhiều từ liên quan đến tên sản phẩm (T/F)</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F</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F</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T</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39525">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Output</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S</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S</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E</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S</a:t>
                      </a:r>
                      <a:endParaRPr>
                        <a:solidFill>
                          <a:schemeClr val="dk1"/>
                        </a:solidFill>
                        <a:latin typeface="Times New Roman"/>
                        <a:ea typeface="Times New Roman"/>
                        <a:cs typeface="Times New Roman"/>
                        <a:sym typeface="Times New Roman"/>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80"/>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282" name="Google Shape;1282;p80"/>
          <p:cNvSpPr txBox="1"/>
          <p:nvPr/>
        </p:nvSpPr>
        <p:spPr>
          <a:xfrm>
            <a:off x="859500" y="838800"/>
            <a:ext cx="7425000" cy="560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tìm kiếm sản phẩm theo tên</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Bảng quyết định</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Với: S: Successful, E: Error, T: True, F: False</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b="1" i="1">
                <a:solidFill>
                  <a:schemeClr val="dk1"/>
                </a:solidFill>
                <a:latin typeface="Times New Roman"/>
                <a:ea typeface="Times New Roman"/>
                <a:cs typeface="Times New Roman"/>
                <a:sym typeface="Times New Roman"/>
              </a:rPr>
              <a:t>Interpretation:</a:t>
            </a:r>
            <a:endParaRPr b="1" i="1">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a:t>
            </a:r>
            <a:r>
              <a:rPr lang="en" b="1">
                <a:solidFill>
                  <a:schemeClr val="dk1"/>
                </a:solidFill>
                <a:latin typeface="Times New Roman"/>
                <a:ea typeface="Times New Roman"/>
                <a:cs typeface="Times New Roman"/>
                <a:sym typeface="Times New Roman"/>
              </a:rPr>
              <a:t>Case 1</a:t>
            </a:r>
            <a:r>
              <a:rPr lang="en">
                <a:solidFill>
                  <a:schemeClr val="dk1"/>
                </a:solidFill>
                <a:latin typeface="Times New Roman"/>
                <a:ea typeface="Times New Roman"/>
                <a:cs typeface="Times New Roman"/>
                <a:sym typeface="Times New Roman"/>
              </a:rPr>
              <a:t>: Nhập đúng tên sản phẩm  hoặc nhập sai kí tự có liên quan đến sản phẩm.Kết quả là sản phẩm vẫn được tìm ra</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a:t>
            </a:r>
            <a:r>
              <a:rPr lang="en" b="1">
                <a:solidFill>
                  <a:schemeClr val="dk1"/>
                </a:solidFill>
                <a:latin typeface="Times New Roman"/>
                <a:ea typeface="Times New Roman"/>
                <a:cs typeface="Times New Roman"/>
                <a:sym typeface="Times New Roman"/>
              </a:rPr>
              <a:t>Case 2</a:t>
            </a:r>
            <a:r>
              <a:rPr lang="en">
                <a:solidFill>
                  <a:schemeClr val="dk1"/>
                </a:solidFill>
                <a:latin typeface="Times New Roman"/>
                <a:ea typeface="Times New Roman"/>
                <a:cs typeface="Times New Roman"/>
                <a:sym typeface="Times New Roman"/>
              </a:rPr>
              <a:t>: Nhập sai tên sản phẩm  hoặc nhập đúng kí tự có liên quan đến sản phẩm.Kết quả là sản phẩm vẫn được tìm ra</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a:t>
            </a:r>
            <a:r>
              <a:rPr lang="en" b="1">
                <a:solidFill>
                  <a:schemeClr val="dk1"/>
                </a:solidFill>
                <a:latin typeface="Times New Roman"/>
                <a:ea typeface="Times New Roman"/>
                <a:cs typeface="Times New Roman"/>
                <a:sym typeface="Times New Roman"/>
              </a:rPr>
              <a:t>Case 3</a:t>
            </a:r>
            <a:r>
              <a:rPr lang="en">
                <a:solidFill>
                  <a:schemeClr val="dk1"/>
                </a:solidFill>
                <a:latin typeface="Times New Roman"/>
                <a:ea typeface="Times New Roman"/>
                <a:cs typeface="Times New Roman"/>
                <a:sym typeface="Times New Roman"/>
              </a:rPr>
              <a:t>: Nhập sai tên sản phẩm  hoặc nhập sai kí tự có liên quan đến sản phẩm.Kết quả là sản phẩm không tìm  được sản phẩm</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a:t>
            </a:r>
            <a:r>
              <a:rPr lang="en" b="1">
                <a:solidFill>
                  <a:schemeClr val="dk1"/>
                </a:solidFill>
                <a:latin typeface="Times New Roman"/>
                <a:ea typeface="Times New Roman"/>
                <a:cs typeface="Times New Roman"/>
                <a:sym typeface="Times New Roman"/>
              </a:rPr>
              <a:t>Case 4</a:t>
            </a:r>
            <a:r>
              <a:rPr lang="en">
                <a:solidFill>
                  <a:schemeClr val="dk1"/>
                </a:solidFill>
                <a:latin typeface="Times New Roman"/>
                <a:ea typeface="Times New Roman"/>
                <a:cs typeface="Times New Roman"/>
                <a:sym typeface="Times New Roman"/>
              </a:rPr>
              <a:t>: Nhập đúng tên sản phẩm  hoặc nhập đúng kí tự có liên quan đến sản phẩm.Kết quả là tìm được sản phẩm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81"/>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288" name="Google Shape;1288;p81"/>
          <p:cNvSpPr txBox="1"/>
          <p:nvPr/>
        </p:nvSpPr>
        <p:spPr>
          <a:xfrm>
            <a:off x="859500" y="1389900"/>
            <a:ext cx="7425000" cy="205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tìm kiếm sản phẩm theo tên</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-Sơ đồ chuyển trạng thái</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pic>
        <p:nvPicPr>
          <p:cNvPr id="1289" name="Google Shape;1289;p81"/>
          <p:cNvPicPr preferRelativeResize="0"/>
          <p:nvPr/>
        </p:nvPicPr>
        <p:blipFill>
          <a:blip r:embed="rId3">
            <a:alphaModFix/>
          </a:blip>
          <a:stretch>
            <a:fillRect/>
          </a:stretch>
        </p:blipFill>
        <p:spPr>
          <a:xfrm>
            <a:off x="3904950" y="1389900"/>
            <a:ext cx="5044099" cy="3357550"/>
          </a:xfrm>
          <a:prstGeom prst="rect">
            <a:avLst/>
          </a:prstGeom>
          <a:noFill/>
          <a:ln>
            <a:noFill/>
          </a:ln>
        </p:spPr>
      </p:pic>
      <p:sp>
        <p:nvSpPr>
          <p:cNvPr id="1290" name="Google Shape;1290;p81"/>
          <p:cNvSpPr txBox="1"/>
          <p:nvPr/>
        </p:nvSpPr>
        <p:spPr>
          <a:xfrm>
            <a:off x="5163200" y="474330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 i="1">
                <a:solidFill>
                  <a:schemeClr val="dk1"/>
                </a:solidFill>
                <a:latin typeface="Times New Roman"/>
                <a:ea typeface="Times New Roman"/>
                <a:cs typeface="Times New Roman"/>
                <a:sym typeface="Times New Roman"/>
              </a:rPr>
              <a:t>Hình ảnh Sơ đồ chuyển trạng thái</a:t>
            </a:r>
            <a:endParaRPr i="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82"/>
          <p:cNvSpPr txBox="1">
            <a:spLocks noGrp="1"/>
          </p:cNvSpPr>
          <p:nvPr>
            <p:ph type="title"/>
          </p:nvPr>
        </p:nvSpPr>
        <p:spPr>
          <a:xfrm>
            <a:off x="860400" y="280225"/>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a:t>
            </a:r>
            <a:endParaRPr>
              <a:solidFill>
                <a:schemeClr val="lt2"/>
              </a:solidFill>
            </a:endParaRPr>
          </a:p>
          <a:p>
            <a:pPr marL="0" lvl="0" indent="0" algn="l" rtl="0">
              <a:spcBef>
                <a:spcPts val="0"/>
              </a:spcBef>
              <a:spcAft>
                <a:spcPts val="0"/>
              </a:spcAft>
              <a:buNone/>
            </a:pPr>
            <a:r>
              <a:rPr lang="en">
                <a:solidFill>
                  <a:schemeClr val="lt2"/>
                </a:solidFill>
              </a:rPr>
              <a:t>hộp đen</a:t>
            </a:r>
            <a:endParaRPr>
              <a:solidFill>
                <a:schemeClr val="lt2"/>
              </a:solidFill>
            </a:endParaRPr>
          </a:p>
        </p:txBody>
      </p:sp>
      <p:sp>
        <p:nvSpPr>
          <p:cNvPr id="1296" name="Google Shape;1296;p82"/>
          <p:cNvSpPr txBox="1"/>
          <p:nvPr/>
        </p:nvSpPr>
        <p:spPr>
          <a:xfrm>
            <a:off x="859500" y="1389900"/>
            <a:ext cx="7425000" cy="226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tìm kiếm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sản phẩm theo tên</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Bảng sơ đồ chuyển trạng thái:</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graphicFrame>
        <p:nvGraphicFramePr>
          <p:cNvPr id="1297" name="Google Shape;1297;p82"/>
          <p:cNvGraphicFramePr/>
          <p:nvPr/>
        </p:nvGraphicFramePr>
        <p:xfrm>
          <a:off x="3259925" y="344450"/>
          <a:ext cx="5798000" cy="3989675"/>
        </p:xfrm>
        <a:graphic>
          <a:graphicData uri="http://schemas.openxmlformats.org/drawingml/2006/table">
            <a:tbl>
              <a:tblPr>
                <a:noFill/>
                <a:tableStyleId>{818FE65F-7EBA-4B58-8D67-A5FDAF5283DA}</a:tableStyleId>
              </a:tblPr>
              <a:tblGrid>
                <a:gridCol w="1214725">
                  <a:extLst>
                    <a:ext uri="{9D8B030D-6E8A-4147-A177-3AD203B41FA5}">
                      <a16:colId xmlns:a16="http://schemas.microsoft.com/office/drawing/2014/main" val="20000"/>
                    </a:ext>
                  </a:extLst>
                </a:gridCol>
                <a:gridCol w="1684275">
                  <a:extLst>
                    <a:ext uri="{9D8B030D-6E8A-4147-A177-3AD203B41FA5}">
                      <a16:colId xmlns:a16="http://schemas.microsoft.com/office/drawing/2014/main" val="20001"/>
                    </a:ext>
                  </a:extLst>
                </a:gridCol>
                <a:gridCol w="1449500">
                  <a:extLst>
                    <a:ext uri="{9D8B030D-6E8A-4147-A177-3AD203B41FA5}">
                      <a16:colId xmlns:a16="http://schemas.microsoft.com/office/drawing/2014/main" val="20002"/>
                    </a:ext>
                  </a:extLst>
                </a:gridCol>
                <a:gridCol w="1449500">
                  <a:extLst>
                    <a:ext uri="{9D8B030D-6E8A-4147-A177-3AD203B41FA5}">
                      <a16:colId xmlns:a16="http://schemas.microsoft.com/office/drawing/2014/main" val="20003"/>
                    </a:ext>
                  </a:extLst>
                </a:gridCol>
              </a:tblGrid>
              <a:tr h="823550">
                <a:tc>
                  <a:txBody>
                    <a:bodyPr/>
                    <a:lstStyle/>
                    <a:p>
                      <a:pPr marL="0" lvl="0" indent="0" algn="l" rtl="0">
                        <a:lnSpc>
                          <a:spcPct val="115000"/>
                        </a:lnSpc>
                        <a:spcBef>
                          <a:spcPts val="1200"/>
                        </a:spcBef>
                        <a:spcAft>
                          <a:spcPts val="1200"/>
                        </a:spcAft>
                        <a:buNone/>
                      </a:pPr>
                      <a:r>
                        <a:rPr lang="en" sz="1200">
                          <a:solidFill>
                            <a:schemeClr val="dk1"/>
                          </a:solidFill>
                        </a:rPr>
                        <a:t>Trạng thái hiện tại</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Sự kiện</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Hành động/Kết quả</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Trạng thái kế tiếp</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33225">
                <a:tc>
                  <a:txBody>
                    <a:bodyPr/>
                    <a:lstStyle/>
                    <a:p>
                      <a:pPr marL="0" lvl="0" indent="0" algn="l" rtl="0">
                        <a:lnSpc>
                          <a:spcPct val="115000"/>
                        </a:lnSpc>
                        <a:spcBef>
                          <a:spcPts val="1200"/>
                        </a:spcBef>
                        <a:spcAft>
                          <a:spcPts val="1200"/>
                        </a:spcAft>
                        <a:buNone/>
                      </a:pPr>
                      <a:r>
                        <a:rPr lang="en" sz="1200">
                          <a:solidFill>
                            <a:schemeClr val="dk1"/>
                          </a:solidFill>
                        </a:rPr>
                        <a:t>Start</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Nhập tên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Tìm kiếm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Tên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33225">
                <a:tc>
                  <a:txBody>
                    <a:bodyPr/>
                    <a:lstStyle/>
                    <a:p>
                      <a:pPr marL="0" lvl="0" indent="0" algn="l" rtl="0">
                        <a:lnSpc>
                          <a:spcPct val="115000"/>
                        </a:lnSpc>
                        <a:spcBef>
                          <a:spcPts val="1200"/>
                        </a:spcBef>
                        <a:spcAft>
                          <a:spcPts val="1200"/>
                        </a:spcAft>
                        <a:buNone/>
                      </a:pPr>
                      <a:r>
                        <a:rPr lang="en" sz="1200">
                          <a:solidFill>
                            <a:schemeClr val="dk1"/>
                          </a:solidFill>
                        </a:rPr>
                        <a:t>Tên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Nhập tên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Nhập đúng</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Tìm thấy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33225">
                <a:tc>
                  <a:txBody>
                    <a:bodyPr/>
                    <a:lstStyle/>
                    <a:p>
                      <a:pPr marL="0" lvl="0" indent="0" algn="l" rtl="0">
                        <a:lnSpc>
                          <a:spcPct val="115000"/>
                        </a:lnSpc>
                        <a:spcBef>
                          <a:spcPts val="1200"/>
                        </a:spcBef>
                        <a:spcAft>
                          <a:spcPts val="1200"/>
                        </a:spcAft>
                        <a:buNone/>
                      </a:pPr>
                      <a:r>
                        <a:rPr lang="en" sz="1200">
                          <a:solidFill>
                            <a:schemeClr val="dk1"/>
                          </a:solidFill>
                        </a:rPr>
                        <a:t>Tên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Nhập tên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Nhập sai</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Kí tự</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33225">
                <a:tc>
                  <a:txBody>
                    <a:bodyPr/>
                    <a:lstStyle/>
                    <a:p>
                      <a:pPr marL="0" lvl="0" indent="0" algn="l" rtl="0">
                        <a:lnSpc>
                          <a:spcPct val="115000"/>
                        </a:lnSpc>
                        <a:spcBef>
                          <a:spcPts val="1200"/>
                        </a:spcBef>
                        <a:spcAft>
                          <a:spcPts val="1200"/>
                        </a:spcAft>
                        <a:buNone/>
                      </a:pPr>
                      <a:r>
                        <a:rPr lang="en" sz="1200">
                          <a:solidFill>
                            <a:schemeClr val="dk1"/>
                          </a:solidFill>
                        </a:rPr>
                        <a:t>Kí tự</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Nhập kí tự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Nhập đúng</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Tìm thấy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33225">
                <a:tc>
                  <a:txBody>
                    <a:bodyPr/>
                    <a:lstStyle/>
                    <a:p>
                      <a:pPr marL="0" lvl="0" indent="0" algn="l" rtl="0">
                        <a:lnSpc>
                          <a:spcPct val="115000"/>
                        </a:lnSpc>
                        <a:spcBef>
                          <a:spcPts val="1200"/>
                        </a:spcBef>
                        <a:spcAft>
                          <a:spcPts val="1200"/>
                        </a:spcAft>
                        <a:buNone/>
                      </a:pPr>
                      <a:r>
                        <a:rPr lang="en" sz="1200">
                          <a:solidFill>
                            <a:schemeClr val="dk1"/>
                          </a:solidFill>
                        </a:rPr>
                        <a:t>Kí tự</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Nhập kí tự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Nhập sai</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200">
                          <a:solidFill>
                            <a:schemeClr val="dk1"/>
                          </a:solidFill>
                        </a:rPr>
                        <a:t>Tên sản phẩm</a:t>
                      </a:r>
                      <a:endParaRPr sz="1200">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9"/>
          <p:cNvSpPr txBox="1">
            <a:spLocks noGrp="1"/>
          </p:cNvSpPr>
          <p:nvPr>
            <p:ph type="title"/>
          </p:nvPr>
        </p:nvSpPr>
        <p:spPr>
          <a:xfrm>
            <a:off x="100585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TỔNG QUAN ĐỀ TÀI</a:t>
            </a:r>
            <a:endParaRPr/>
          </a:p>
        </p:txBody>
      </p:sp>
      <p:sp>
        <p:nvSpPr>
          <p:cNvPr id="478" name="Google Shape;478;p29"/>
          <p:cNvSpPr txBox="1">
            <a:spLocks noGrp="1"/>
          </p:cNvSpPr>
          <p:nvPr>
            <p:ph type="body" idx="1"/>
          </p:nvPr>
        </p:nvSpPr>
        <p:spPr>
          <a:xfrm>
            <a:off x="1005850" y="1716738"/>
            <a:ext cx="7423200" cy="2134800"/>
          </a:xfrm>
          <a:prstGeom prst="rect">
            <a:avLst/>
          </a:prstGeom>
        </p:spPr>
        <p:txBody>
          <a:bodyPr spcFirstLastPara="1" wrap="square" lIns="91425" tIns="91425" rIns="91425" bIns="91425" anchor="t" anchorCtr="0">
            <a:spAutoFit/>
          </a:bodyPr>
          <a:lstStyle/>
          <a:p>
            <a:pPr marL="0" lvl="0" indent="457200" algn="l" rtl="0">
              <a:lnSpc>
                <a:spcPct val="115000"/>
              </a:lnSpc>
              <a:spcBef>
                <a:spcPts val="0"/>
              </a:spcBef>
              <a:spcAft>
                <a:spcPts val="0"/>
              </a:spcAft>
              <a:buNone/>
            </a:pPr>
            <a:r>
              <a:rPr lang="en" sz="1400">
                <a:latin typeface="Lora"/>
                <a:ea typeface="Lora"/>
                <a:cs typeface="Lora"/>
                <a:sym typeface="Lora"/>
              </a:rPr>
              <a:t>Ngày nay với sự phát triển của công nghệ , nhu cầu sử dụng trang web ngày càng tăng cao đi kèm với nó là nhiều trang web được tạo ra.Mà để tạo ra được website cần đội ngũ lập trình viên xây dựng lên trong quá trình xây dựng đó giai đoạn kiểm thử đóng vai trò quan trọng để tạo ra một sản phẩm hoàn chỉnh.Với nhu cầu kiểm thử đã có nhiều công cụ được ra đời như Katalon Studio, JUnit, Selenium,…Trong đó Selenium là công cụ kiểm thử phần mềm tự động mã nguồn mở miễn phí cho các ứng dụng web trên nhiều trình duyệt và nền tảng khác nhau.Vậy nên đó cũng chính là lý do nhóm em chọn công cụ Selenium để kiểm thử cho Website bán quần áo của mình.</a:t>
            </a:r>
            <a:endParaRPr sz="1300">
              <a:latin typeface="Lora"/>
              <a:ea typeface="Lora"/>
              <a:cs typeface="Lora"/>
              <a:sym typeface="Lora"/>
            </a:endParaRPr>
          </a:p>
        </p:txBody>
      </p:sp>
      <p:grpSp>
        <p:nvGrpSpPr>
          <p:cNvPr id="479" name="Google Shape;479;p29"/>
          <p:cNvGrpSpPr/>
          <p:nvPr/>
        </p:nvGrpSpPr>
        <p:grpSpPr>
          <a:xfrm>
            <a:off x="1116178" y="3960682"/>
            <a:ext cx="443148" cy="443148"/>
            <a:chOff x="2787725" y="238125"/>
            <a:chExt cx="513200" cy="513200"/>
          </a:xfrm>
        </p:grpSpPr>
        <p:sp>
          <p:nvSpPr>
            <p:cNvPr id="480" name="Google Shape;480;p29"/>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9"/>
          <p:cNvGrpSpPr/>
          <p:nvPr/>
        </p:nvGrpSpPr>
        <p:grpSpPr>
          <a:xfrm rot="5400000">
            <a:off x="7376238" y="3497808"/>
            <a:ext cx="1116400" cy="1104975"/>
            <a:chOff x="7023100" y="1097275"/>
            <a:chExt cx="1116400" cy="1104975"/>
          </a:xfrm>
        </p:grpSpPr>
        <p:cxnSp>
          <p:nvCxnSpPr>
            <p:cNvPr id="485" name="Google Shape;485;p29"/>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486" name="Google Shape;486;p29"/>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487" name="Google Shape;487;p29"/>
          <p:cNvSpPr/>
          <p:nvPr/>
        </p:nvSpPr>
        <p:spPr>
          <a:xfrm>
            <a:off x="6851650" y="38067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492175" y="45620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29"/>
          <p:cNvGrpSpPr/>
          <p:nvPr/>
        </p:nvGrpSpPr>
        <p:grpSpPr>
          <a:xfrm>
            <a:off x="8296403" y="633532"/>
            <a:ext cx="443148" cy="443148"/>
            <a:chOff x="2787725" y="238125"/>
            <a:chExt cx="513200" cy="513200"/>
          </a:xfrm>
        </p:grpSpPr>
        <p:sp>
          <p:nvSpPr>
            <p:cNvPr id="490" name="Google Shape;490;p29"/>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29">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495" name="Google Shape;495;p29">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496" name="Google Shape;496;p29">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497" name="Google Shape;497;p29">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
        <p:nvSpPr>
          <p:cNvPr id="498" name="Google Shape;498;p29"/>
          <p:cNvSpPr txBox="1">
            <a:spLocks noGrp="1"/>
          </p:cNvSpPr>
          <p:nvPr>
            <p:ph type="body" idx="1"/>
          </p:nvPr>
        </p:nvSpPr>
        <p:spPr>
          <a:xfrm>
            <a:off x="1005850" y="1184375"/>
            <a:ext cx="7423200" cy="5232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sz="2200">
                <a:solidFill>
                  <a:schemeClr val="lt2"/>
                </a:solidFill>
                <a:latin typeface="Lora"/>
                <a:ea typeface="Lora"/>
                <a:cs typeface="Lora"/>
                <a:sym typeface="Lora"/>
              </a:rPr>
              <a:t>Lý do chọn đề tài</a:t>
            </a:r>
            <a:endParaRPr sz="2200">
              <a:solidFill>
                <a:schemeClr val="lt2"/>
              </a:solidFill>
              <a:latin typeface="Lora"/>
              <a:ea typeface="Lora"/>
              <a:cs typeface="Lora"/>
              <a:sym typeface="Lor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83"/>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303" name="Google Shape;1303;p83"/>
          <p:cNvSpPr txBox="1"/>
          <p:nvPr/>
        </p:nvSpPr>
        <p:spPr>
          <a:xfrm>
            <a:off x="859500" y="930650"/>
            <a:ext cx="7425000" cy="285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tìm kiếm sản phẩm theo tên</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Kiểm thử với công cụ Selenium: các bước test với công cụ Selenium IDE</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304" name="Google Shape;1304;p83"/>
          <p:cNvSpPr txBox="1"/>
          <p:nvPr/>
        </p:nvSpPr>
        <p:spPr>
          <a:xfrm>
            <a:off x="3826300" y="4671875"/>
            <a:ext cx="3827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 i="1">
                <a:solidFill>
                  <a:schemeClr val="dk1"/>
                </a:solidFill>
                <a:latin typeface="Times New Roman"/>
                <a:ea typeface="Times New Roman"/>
                <a:cs typeface="Times New Roman"/>
                <a:sym typeface="Times New Roman"/>
              </a:rPr>
              <a:t>Hình ảnh các bước test với công cụ Selenium IDE</a:t>
            </a:r>
            <a:endParaRPr i="1">
              <a:solidFill>
                <a:schemeClr val="dk1"/>
              </a:solidFill>
            </a:endParaRPr>
          </a:p>
        </p:txBody>
      </p:sp>
      <p:pic>
        <p:nvPicPr>
          <p:cNvPr id="1305" name="Google Shape;1305;p83"/>
          <p:cNvPicPr preferRelativeResize="0"/>
          <p:nvPr/>
        </p:nvPicPr>
        <p:blipFill>
          <a:blip r:embed="rId3">
            <a:alphaModFix/>
          </a:blip>
          <a:stretch>
            <a:fillRect/>
          </a:stretch>
        </p:blipFill>
        <p:spPr>
          <a:xfrm>
            <a:off x="2122725" y="1631900"/>
            <a:ext cx="6306900" cy="31114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84"/>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311" name="Google Shape;1311;p84"/>
          <p:cNvSpPr txBox="1"/>
          <p:nvPr/>
        </p:nvSpPr>
        <p:spPr>
          <a:xfrm>
            <a:off x="859500" y="930650"/>
            <a:ext cx="7425000" cy="325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tìm kiếm sản phẩm theo tên</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Kiểm thử với công cụ Selenium:</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Kết quả test chức năng tìm kiếm </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bằng công cụ Selenium</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312" name="Google Shape;1312;p84"/>
          <p:cNvSpPr txBox="1"/>
          <p:nvPr/>
        </p:nvSpPr>
        <p:spPr>
          <a:xfrm>
            <a:off x="3428300" y="4569825"/>
            <a:ext cx="5317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 i="1">
                <a:solidFill>
                  <a:schemeClr val="dk1"/>
                </a:solidFill>
                <a:latin typeface="Times New Roman"/>
                <a:ea typeface="Times New Roman"/>
                <a:cs typeface="Times New Roman"/>
                <a:sym typeface="Times New Roman"/>
              </a:rPr>
              <a:t>Hình ảnh </a:t>
            </a:r>
            <a:r>
              <a:rPr lang="en">
                <a:solidFill>
                  <a:schemeClr val="dk1"/>
                </a:solidFill>
                <a:latin typeface="Times New Roman"/>
                <a:ea typeface="Times New Roman"/>
                <a:cs typeface="Times New Roman"/>
                <a:sym typeface="Times New Roman"/>
              </a:rPr>
              <a:t>kết quả test chức năng tìm kiếm bằng công cụ Selenium</a:t>
            </a:r>
            <a:endParaRPr>
              <a:solidFill>
                <a:schemeClr val="dk1"/>
              </a:solidFill>
            </a:endParaRPr>
          </a:p>
        </p:txBody>
      </p:sp>
      <p:pic>
        <p:nvPicPr>
          <p:cNvPr id="1313" name="Google Shape;1313;p84"/>
          <p:cNvPicPr preferRelativeResize="0"/>
          <p:nvPr/>
        </p:nvPicPr>
        <p:blipFill>
          <a:blip r:embed="rId3">
            <a:alphaModFix/>
          </a:blip>
          <a:stretch>
            <a:fillRect/>
          </a:stretch>
        </p:blipFill>
        <p:spPr>
          <a:xfrm>
            <a:off x="3613013" y="1359100"/>
            <a:ext cx="4254275" cy="31421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85"/>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319" name="Google Shape;1319;p85"/>
          <p:cNvSpPr txBox="1"/>
          <p:nvPr/>
        </p:nvSpPr>
        <p:spPr>
          <a:xfrm>
            <a:off x="859500" y="930650"/>
            <a:ext cx="7425000" cy="290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đặt hàng</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Đặt sản phẩm</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Sơ đồ chuyển đổi trạng thái</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320" name="Google Shape;1320;p85"/>
          <p:cNvSpPr txBox="1"/>
          <p:nvPr/>
        </p:nvSpPr>
        <p:spPr>
          <a:xfrm>
            <a:off x="4367200" y="4661675"/>
            <a:ext cx="5317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r>
              <a:rPr lang="en" i="1">
                <a:solidFill>
                  <a:schemeClr val="dk1"/>
                </a:solidFill>
                <a:latin typeface="Times New Roman"/>
                <a:ea typeface="Times New Roman"/>
                <a:cs typeface="Times New Roman"/>
                <a:sym typeface="Times New Roman"/>
              </a:rPr>
              <a:t>Hình ảnh Sơ đồ chuyển đổi trạng thái</a:t>
            </a:r>
            <a:endParaRPr i="1">
              <a:solidFill>
                <a:schemeClr val="dk1"/>
              </a:solidFill>
            </a:endParaRPr>
          </a:p>
        </p:txBody>
      </p:sp>
      <p:pic>
        <p:nvPicPr>
          <p:cNvPr id="1321" name="Google Shape;1321;p85"/>
          <p:cNvPicPr preferRelativeResize="0"/>
          <p:nvPr/>
        </p:nvPicPr>
        <p:blipFill>
          <a:blip r:embed="rId3">
            <a:alphaModFix/>
          </a:blip>
          <a:stretch>
            <a:fillRect/>
          </a:stretch>
        </p:blipFill>
        <p:spPr>
          <a:xfrm>
            <a:off x="3888225" y="816300"/>
            <a:ext cx="4202350" cy="39394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86"/>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a:t>
            </a:r>
            <a:endParaRPr>
              <a:solidFill>
                <a:schemeClr val="lt2"/>
              </a:solidFill>
            </a:endParaRPr>
          </a:p>
          <a:p>
            <a:pPr marL="0" lvl="0" indent="0" algn="l" rtl="0">
              <a:spcBef>
                <a:spcPts val="0"/>
              </a:spcBef>
              <a:spcAft>
                <a:spcPts val="0"/>
              </a:spcAft>
              <a:buNone/>
            </a:pPr>
            <a:r>
              <a:rPr lang="en">
                <a:solidFill>
                  <a:schemeClr val="lt2"/>
                </a:solidFill>
              </a:rPr>
              <a:t>hộp đen</a:t>
            </a:r>
            <a:endParaRPr>
              <a:solidFill>
                <a:schemeClr val="lt2"/>
              </a:solidFill>
            </a:endParaRPr>
          </a:p>
        </p:txBody>
      </p:sp>
      <p:sp>
        <p:nvSpPr>
          <p:cNvPr id="1327" name="Google Shape;1327;p86"/>
          <p:cNvSpPr txBox="1"/>
          <p:nvPr/>
        </p:nvSpPr>
        <p:spPr>
          <a:xfrm>
            <a:off x="859500" y="1342813"/>
            <a:ext cx="7425000" cy="290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đặt hàng</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Đặt sản phẩm</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Sơ đồ trạng thái đặt hàng</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328" name="Google Shape;1328;p86"/>
          <p:cNvSpPr txBox="1"/>
          <p:nvPr/>
        </p:nvSpPr>
        <p:spPr>
          <a:xfrm>
            <a:off x="4367200" y="4661675"/>
            <a:ext cx="5317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endParaRPr i="1">
              <a:solidFill>
                <a:schemeClr val="dk1"/>
              </a:solidFill>
            </a:endParaRPr>
          </a:p>
        </p:txBody>
      </p:sp>
      <p:graphicFrame>
        <p:nvGraphicFramePr>
          <p:cNvPr id="1329" name="Google Shape;1329;p86"/>
          <p:cNvGraphicFramePr/>
          <p:nvPr/>
        </p:nvGraphicFramePr>
        <p:xfrm>
          <a:off x="3734475" y="482025"/>
          <a:ext cx="4842100" cy="3878400"/>
        </p:xfrm>
        <a:graphic>
          <a:graphicData uri="http://schemas.openxmlformats.org/drawingml/2006/table">
            <a:tbl>
              <a:tblPr>
                <a:noFill/>
                <a:tableStyleId>{818FE65F-7EBA-4B58-8D67-A5FDAF5283DA}</a:tableStyleId>
              </a:tblPr>
              <a:tblGrid>
                <a:gridCol w="1210525">
                  <a:extLst>
                    <a:ext uri="{9D8B030D-6E8A-4147-A177-3AD203B41FA5}">
                      <a16:colId xmlns:a16="http://schemas.microsoft.com/office/drawing/2014/main" val="20000"/>
                    </a:ext>
                  </a:extLst>
                </a:gridCol>
                <a:gridCol w="1210525">
                  <a:extLst>
                    <a:ext uri="{9D8B030D-6E8A-4147-A177-3AD203B41FA5}">
                      <a16:colId xmlns:a16="http://schemas.microsoft.com/office/drawing/2014/main" val="20001"/>
                    </a:ext>
                  </a:extLst>
                </a:gridCol>
                <a:gridCol w="1210525">
                  <a:extLst>
                    <a:ext uri="{9D8B030D-6E8A-4147-A177-3AD203B41FA5}">
                      <a16:colId xmlns:a16="http://schemas.microsoft.com/office/drawing/2014/main" val="20002"/>
                    </a:ext>
                  </a:extLst>
                </a:gridCol>
                <a:gridCol w="1210525">
                  <a:extLst>
                    <a:ext uri="{9D8B030D-6E8A-4147-A177-3AD203B41FA5}">
                      <a16:colId xmlns:a16="http://schemas.microsoft.com/office/drawing/2014/main" val="20003"/>
                    </a:ext>
                  </a:extLst>
                </a:gridCol>
              </a:tblGrid>
              <a:tr h="912150">
                <a:tc>
                  <a:txBody>
                    <a:bodyPr/>
                    <a:lstStyle/>
                    <a:p>
                      <a:pPr marL="0" lvl="0" indent="0" algn="l" rtl="0">
                        <a:lnSpc>
                          <a:spcPct val="115000"/>
                        </a:lnSpc>
                        <a:spcBef>
                          <a:spcPts val="1200"/>
                        </a:spcBef>
                        <a:spcAft>
                          <a:spcPts val="1200"/>
                        </a:spcAft>
                        <a:buNone/>
                      </a:pPr>
                      <a:r>
                        <a:rPr lang="en">
                          <a:solidFill>
                            <a:schemeClr val="dk1"/>
                          </a:solidFill>
                        </a:rPr>
                        <a:t>Trạng thái hiện tại</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Sự kiện</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Hành động/ kết quả</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Trạng thái kế tiếp</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12150">
                <a:tc>
                  <a:txBody>
                    <a:bodyPr/>
                    <a:lstStyle/>
                    <a:p>
                      <a:pPr marL="0" lvl="0" indent="0" algn="l" rtl="0">
                        <a:lnSpc>
                          <a:spcPct val="115000"/>
                        </a:lnSpc>
                        <a:spcBef>
                          <a:spcPts val="1200"/>
                        </a:spcBef>
                        <a:spcAft>
                          <a:spcPts val="1200"/>
                        </a:spcAft>
                        <a:buNone/>
                      </a:pPr>
                      <a:r>
                        <a:rPr lang="en">
                          <a:solidFill>
                            <a:schemeClr val="dk1"/>
                          </a:solidFill>
                        </a:rPr>
                        <a:t>Bắt đầu</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Bắt đầu mua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 </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Chọn sản phẩm</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12150">
                <a:tc>
                  <a:txBody>
                    <a:bodyPr/>
                    <a:lstStyle/>
                    <a:p>
                      <a:pPr marL="0" lvl="0" indent="0" algn="l" rtl="0">
                        <a:lnSpc>
                          <a:spcPct val="115000"/>
                        </a:lnSpc>
                        <a:spcBef>
                          <a:spcPts val="1200"/>
                        </a:spcBef>
                        <a:spcAft>
                          <a:spcPts val="1200"/>
                        </a:spcAft>
                        <a:buNone/>
                      </a:pPr>
                      <a:r>
                        <a:rPr lang="en">
                          <a:solidFill>
                            <a:schemeClr val="dk1"/>
                          </a:solidFill>
                        </a:rPr>
                        <a:t>Chọn sản phẩm</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Chọn size và số lượng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 </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Thêm vào giỏ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141950">
                <a:tc>
                  <a:txBody>
                    <a:bodyPr/>
                    <a:lstStyle/>
                    <a:p>
                      <a:pPr marL="0" lvl="0" indent="0" algn="l" rtl="0">
                        <a:lnSpc>
                          <a:spcPct val="115000"/>
                        </a:lnSpc>
                        <a:spcBef>
                          <a:spcPts val="1200"/>
                        </a:spcBef>
                        <a:spcAft>
                          <a:spcPts val="1200"/>
                        </a:spcAft>
                        <a:buNone/>
                      </a:pPr>
                      <a:r>
                        <a:rPr lang="en">
                          <a:solidFill>
                            <a:schemeClr val="dk1"/>
                          </a:solidFill>
                        </a:rPr>
                        <a:t>Thêm vào giỏ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Nhập thông tin</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Sản phẩm được thêm vào giỏ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Nhập thông tin đặt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87"/>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a:t>
            </a:r>
            <a:endParaRPr>
              <a:solidFill>
                <a:schemeClr val="lt2"/>
              </a:solidFill>
            </a:endParaRPr>
          </a:p>
          <a:p>
            <a:pPr marL="0" lvl="0" indent="0" algn="l" rtl="0">
              <a:spcBef>
                <a:spcPts val="0"/>
              </a:spcBef>
              <a:spcAft>
                <a:spcPts val="0"/>
              </a:spcAft>
              <a:buNone/>
            </a:pPr>
            <a:r>
              <a:rPr lang="en">
                <a:solidFill>
                  <a:schemeClr val="lt2"/>
                </a:solidFill>
              </a:rPr>
              <a:t>hộp đen</a:t>
            </a:r>
            <a:endParaRPr>
              <a:solidFill>
                <a:schemeClr val="lt2"/>
              </a:solidFill>
            </a:endParaRPr>
          </a:p>
        </p:txBody>
      </p:sp>
      <p:sp>
        <p:nvSpPr>
          <p:cNvPr id="1335" name="Google Shape;1335;p87"/>
          <p:cNvSpPr txBox="1"/>
          <p:nvPr/>
        </p:nvSpPr>
        <p:spPr>
          <a:xfrm>
            <a:off x="859500" y="1342813"/>
            <a:ext cx="7425000" cy="290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đặt hàng</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Đặt sản phẩm</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Sơ đồ trạng thái đặt hàng</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336" name="Google Shape;1336;p87"/>
          <p:cNvSpPr txBox="1"/>
          <p:nvPr/>
        </p:nvSpPr>
        <p:spPr>
          <a:xfrm>
            <a:off x="4367200" y="4661675"/>
            <a:ext cx="5317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1400"/>
              </a:spcAft>
              <a:buNone/>
            </a:pPr>
            <a:endParaRPr i="1">
              <a:solidFill>
                <a:schemeClr val="dk1"/>
              </a:solidFill>
            </a:endParaRPr>
          </a:p>
        </p:txBody>
      </p:sp>
      <p:graphicFrame>
        <p:nvGraphicFramePr>
          <p:cNvPr id="1337" name="Google Shape;1337;p87"/>
          <p:cNvGraphicFramePr/>
          <p:nvPr/>
        </p:nvGraphicFramePr>
        <p:xfrm>
          <a:off x="2912225" y="729875"/>
          <a:ext cx="5925600" cy="3641000"/>
        </p:xfrm>
        <a:graphic>
          <a:graphicData uri="http://schemas.openxmlformats.org/drawingml/2006/table">
            <a:tbl>
              <a:tblPr>
                <a:noFill/>
                <a:tableStyleId>{818FE65F-7EBA-4B58-8D67-A5FDAF5283DA}</a:tableStyleId>
              </a:tblPr>
              <a:tblGrid>
                <a:gridCol w="1481400">
                  <a:extLst>
                    <a:ext uri="{9D8B030D-6E8A-4147-A177-3AD203B41FA5}">
                      <a16:colId xmlns:a16="http://schemas.microsoft.com/office/drawing/2014/main" val="20000"/>
                    </a:ext>
                  </a:extLst>
                </a:gridCol>
                <a:gridCol w="1481400">
                  <a:extLst>
                    <a:ext uri="{9D8B030D-6E8A-4147-A177-3AD203B41FA5}">
                      <a16:colId xmlns:a16="http://schemas.microsoft.com/office/drawing/2014/main" val="20001"/>
                    </a:ext>
                  </a:extLst>
                </a:gridCol>
                <a:gridCol w="1481400">
                  <a:extLst>
                    <a:ext uri="{9D8B030D-6E8A-4147-A177-3AD203B41FA5}">
                      <a16:colId xmlns:a16="http://schemas.microsoft.com/office/drawing/2014/main" val="20002"/>
                    </a:ext>
                  </a:extLst>
                </a:gridCol>
                <a:gridCol w="1481400">
                  <a:extLst>
                    <a:ext uri="{9D8B030D-6E8A-4147-A177-3AD203B41FA5}">
                      <a16:colId xmlns:a16="http://schemas.microsoft.com/office/drawing/2014/main" val="20003"/>
                    </a:ext>
                  </a:extLst>
                </a:gridCol>
              </a:tblGrid>
              <a:tr h="910250">
                <a:tc>
                  <a:txBody>
                    <a:bodyPr/>
                    <a:lstStyle/>
                    <a:p>
                      <a:pPr marL="0" lvl="0" indent="0" algn="l" rtl="0">
                        <a:lnSpc>
                          <a:spcPct val="115000"/>
                        </a:lnSpc>
                        <a:spcBef>
                          <a:spcPts val="1200"/>
                        </a:spcBef>
                        <a:spcAft>
                          <a:spcPts val="1200"/>
                        </a:spcAft>
                        <a:buNone/>
                      </a:pPr>
                      <a:r>
                        <a:rPr lang="en">
                          <a:solidFill>
                            <a:schemeClr val="dk1"/>
                          </a:solidFill>
                        </a:rPr>
                        <a:t>Thêm vào giỏ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Không đặt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 </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Hủy mua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10250">
                <a:tc>
                  <a:txBody>
                    <a:bodyPr/>
                    <a:lstStyle/>
                    <a:p>
                      <a:pPr marL="0" lvl="0" indent="0" algn="l" rtl="0">
                        <a:lnSpc>
                          <a:spcPct val="115000"/>
                        </a:lnSpc>
                        <a:spcBef>
                          <a:spcPts val="1200"/>
                        </a:spcBef>
                        <a:spcAft>
                          <a:spcPts val="1200"/>
                        </a:spcAft>
                        <a:buNone/>
                      </a:pPr>
                      <a:r>
                        <a:rPr lang="en">
                          <a:solidFill>
                            <a:schemeClr val="dk1"/>
                          </a:solidFill>
                        </a:rPr>
                        <a:t>Nhập thông tin đặt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Không thể đặt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 </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Chưa đăng nhập</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10250">
                <a:tc>
                  <a:txBody>
                    <a:bodyPr/>
                    <a:lstStyle/>
                    <a:p>
                      <a:pPr marL="0" lvl="0" indent="0" algn="l" rtl="0">
                        <a:lnSpc>
                          <a:spcPct val="115000"/>
                        </a:lnSpc>
                        <a:spcBef>
                          <a:spcPts val="1200"/>
                        </a:spcBef>
                        <a:spcAft>
                          <a:spcPts val="1200"/>
                        </a:spcAft>
                        <a:buNone/>
                      </a:pPr>
                      <a:r>
                        <a:rPr lang="en">
                          <a:solidFill>
                            <a:schemeClr val="dk1"/>
                          </a:solidFill>
                        </a:rPr>
                        <a:t>Nhập thông tin đặt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Người dùng đăng nhập</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 </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Đã đăng nhập</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910250">
                <a:tc>
                  <a:txBody>
                    <a:bodyPr/>
                    <a:lstStyle/>
                    <a:p>
                      <a:pPr marL="0" lvl="0" indent="0" algn="l" rtl="0">
                        <a:lnSpc>
                          <a:spcPct val="115000"/>
                        </a:lnSpc>
                        <a:spcBef>
                          <a:spcPts val="1200"/>
                        </a:spcBef>
                        <a:spcAft>
                          <a:spcPts val="1200"/>
                        </a:spcAft>
                        <a:buNone/>
                      </a:pPr>
                      <a:r>
                        <a:rPr lang="en">
                          <a:solidFill>
                            <a:schemeClr val="dk1"/>
                          </a:solidFill>
                        </a:rPr>
                        <a:t>Đã đăng nhập</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Đặt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Xuất hiện button đặt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a:solidFill>
                            <a:schemeClr val="dk1"/>
                          </a:solidFill>
                        </a:rPr>
                        <a:t>Đặt hàng</a:t>
                      </a:r>
                      <a:endParaRPr>
                        <a:solidFill>
                          <a:schemeClr val="dk1"/>
                        </a:solidFill>
                      </a:endParaRPr>
                    </a:p>
                  </a:txBody>
                  <a:tcPr marL="68575" marR="68575" marT="91425" marB="91425">
                    <a:lnL w="12625" cap="flat" cmpd="sng">
                      <a:solidFill>
                        <a:schemeClr val="dk1"/>
                      </a:solidFill>
                      <a:prstDash val="solid"/>
                      <a:round/>
                      <a:headEnd type="none" w="sm" len="sm"/>
                      <a:tailEnd type="none" w="sm" len="sm"/>
                    </a:lnL>
                    <a:lnR w="12625" cap="flat" cmpd="sng">
                      <a:solidFill>
                        <a:schemeClr val="dk1"/>
                      </a:solidFill>
                      <a:prstDash val="solid"/>
                      <a:round/>
                      <a:headEnd type="none" w="sm" len="sm"/>
                      <a:tailEnd type="none" w="sm" len="sm"/>
                    </a:lnR>
                    <a:lnT w="12625" cap="flat" cmpd="sng">
                      <a:solidFill>
                        <a:schemeClr val="dk1"/>
                      </a:solidFill>
                      <a:prstDash val="solid"/>
                      <a:round/>
                      <a:headEnd type="none" w="sm" len="sm"/>
                      <a:tailEnd type="none" w="sm" len="sm"/>
                    </a:lnT>
                    <a:lnB w="126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88"/>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343" name="Google Shape;1343;p88"/>
          <p:cNvSpPr txBox="1"/>
          <p:nvPr/>
        </p:nvSpPr>
        <p:spPr>
          <a:xfrm>
            <a:off x="859500" y="930650"/>
            <a:ext cx="7425000" cy="376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đặt hàng</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Kiểm thử với công cụ selenium IDE</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i="1">
                <a:solidFill>
                  <a:schemeClr val="dk1"/>
                </a:solidFill>
                <a:latin typeface="Times New Roman"/>
                <a:ea typeface="Times New Roman"/>
                <a:cs typeface="Times New Roman"/>
                <a:sym typeface="Times New Roman"/>
              </a:rPr>
              <a:t>Các bước test đặt hàng </a:t>
            </a:r>
            <a:endParaRPr i="1">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i="1">
                <a:solidFill>
                  <a:schemeClr val="dk1"/>
                </a:solidFill>
                <a:latin typeface="Times New Roman"/>
                <a:ea typeface="Times New Roman"/>
                <a:cs typeface="Times New Roman"/>
                <a:sym typeface="Times New Roman"/>
              </a:rPr>
              <a:t>với công cụ Selenium IDE</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344" name="Google Shape;1344;p88"/>
          <p:cNvSpPr txBox="1"/>
          <p:nvPr/>
        </p:nvSpPr>
        <p:spPr>
          <a:xfrm>
            <a:off x="3724275" y="4641250"/>
            <a:ext cx="5317800" cy="84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500" i="1">
                <a:solidFill>
                  <a:schemeClr val="dk1"/>
                </a:solidFill>
                <a:latin typeface="Times New Roman"/>
                <a:ea typeface="Times New Roman"/>
                <a:cs typeface="Times New Roman"/>
                <a:sym typeface="Times New Roman"/>
              </a:rPr>
              <a:t>Hình ảnh các bước test đặt hàng với công cụ Selenium IDE</a:t>
            </a:r>
            <a:endParaRPr sz="1500" i="1">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1400"/>
              </a:spcAft>
              <a:buNone/>
            </a:pPr>
            <a:endParaRPr i="1">
              <a:solidFill>
                <a:schemeClr val="dk1"/>
              </a:solidFill>
              <a:latin typeface="Times New Roman"/>
              <a:ea typeface="Times New Roman"/>
              <a:cs typeface="Times New Roman"/>
              <a:sym typeface="Times New Roman"/>
            </a:endParaRPr>
          </a:p>
        </p:txBody>
      </p:sp>
      <p:pic>
        <p:nvPicPr>
          <p:cNvPr id="1345" name="Google Shape;1345;p88"/>
          <p:cNvPicPr preferRelativeResize="0"/>
          <p:nvPr/>
        </p:nvPicPr>
        <p:blipFill>
          <a:blip r:embed="rId3">
            <a:alphaModFix/>
          </a:blip>
          <a:stretch>
            <a:fillRect/>
          </a:stretch>
        </p:blipFill>
        <p:spPr>
          <a:xfrm>
            <a:off x="3561838" y="813450"/>
            <a:ext cx="5480226" cy="3878599"/>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89"/>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351" name="Google Shape;1351;p89"/>
          <p:cNvSpPr txBox="1"/>
          <p:nvPr/>
        </p:nvSpPr>
        <p:spPr>
          <a:xfrm>
            <a:off x="859500" y="930650"/>
            <a:ext cx="7425000" cy="376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đặt hàng</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Kiểm thử với công cụ selenium IDE</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i="1">
                <a:solidFill>
                  <a:schemeClr val="dk1"/>
                </a:solidFill>
                <a:latin typeface="Times New Roman"/>
                <a:ea typeface="Times New Roman"/>
                <a:cs typeface="Times New Roman"/>
                <a:sym typeface="Times New Roman"/>
              </a:rPr>
              <a:t>Kết quả sau bước test đặt hàng </a:t>
            </a:r>
            <a:endParaRPr i="1">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i="1">
                <a:solidFill>
                  <a:schemeClr val="dk1"/>
                </a:solidFill>
                <a:latin typeface="Times New Roman"/>
                <a:ea typeface="Times New Roman"/>
                <a:cs typeface="Times New Roman"/>
                <a:sym typeface="Times New Roman"/>
              </a:rPr>
              <a:t>với công cụ Selenium IDE</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352" name="Google Shape;1352;p89"/>
          <p:cNvSpPr txBox="1"/>
          <p:nvPr/>
        </p:nvSpPr>
        <p:spPr>
          <a:xfrm>
            <a:off x="3244625" y="4620850"/>
            <a:ext cx="5736000" cy="84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500" i="1">
                <a:solidFill>
                  <a:schemeClr val="dk1"/>
                </a:solidFill>
                <a:latin typeface="Times New Roman"/>
                <a:ea typeface="Times New Roman"/>
                <a:cs typeface="Times New Roman"/>
                <a:sym typeface="Times New Roman"/>
              </a:rPr>
              <a:t>Hình ảnh kết quả sau bước test đặt hàng với công cụ Selenium IDE</a:t>
            </a:r>
            <a:endParaRPr sz="1500" i="1">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1400"/>
              </a:spcAft>
              <a:buNone/>
            </a:pPr>
            <a:endParaRPr i="1">
              <a:solidFill>
                <a:schemeClr val="dk1"/>
              </a:solidFill>
              <a:latin typeface="Times New Roman"/>
              <a:ea typeface="Times New Roman"/>
              <a:cs typeface="Times New Roman"/>
              <a:sym typeface="Times New Roman"/>
            </a:endParaRPr>
          </a:p>
        </p:txBody>
      </p:sp>
      <p:pic>
        <p:nvPicPr>
          <p:cNvPr id="1353" name="Google Shape;1353;p89"/>
          <p:cNvPicPr preferRelativeResize="0"/>
          <p:nvPr/>
        </p:nvPicPr>
        <p:blipFill>
          <a:blip r:embed="rId3">
            <a:alphaModFix/>
          </a:blip>
          <a:stretch>
            <a:fillRect/>
          </a:stretch>
        </p:blipFill>
        <p:spPr>
          <a:xfrm>
            <a:off x="3684050" y="825775"/>
            <a:ext cx="5296575" cy="38662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90"/>
          <p:cNvSpPr txBox="1">
            <a:spLocks noGrp="1"/>
          </p:cNvSpPr>
          <p:nvPr>
            <p:ph type="title"/>
          </p:nvPr>
        </p:nvSpPr>
        <p:spPr>
          <a:xfrm>
            <a:off x="860400" y="29045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đen</a:t>
            </a:r>
            <a:endParaRPr>
              <a:solidFill>
                <a:schemeClr val="lt2"/>
              </a:solidFill>
            </a:endParaRPr>
          </a:p>
        </p:txBody>
      </p:sp>
      <p:sp>
        <p:nvSpPr>
          <p:cNvPr id="1359" name="Google Shape;1359;p90"/>
          <p:cNvSpPr txBox="1"/>
          <p:nvPr/>
        </p:nvSpPr>
        <p:spPr>
          <a:xfrm>
            <a:off x="859500" y="930650"/>
            <a:ext cx="7425000" cy="376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Kiểm thử đặt hàng</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a:solidFill>
                  <a:schemeClr val="dk1"/>
                </a:solidFill>
                <a:latin typeface="Times New Roman"/>
                <a:ea typeface="Times New Roman"/>
                <a:cs typeface="Times New Roman"/>
                <a:sym typeface="Times New Roman"/>
              </a:rPr>
              <a:t>Kiểm thử với công cụ selenium IDE</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i="1">
                <a:solidFill>
                  <a:schemeClr val="dk1"/>
                </a:solidFill>
                <a:latin typeface="Times New Roman"/>
                <a:ea typeface="Times New Roman"/>
                <a:cs typeface="Times New Roman"/>
                <a:sym typeface="Times New Roman"/>
              </a:rPr>
              <a:t>Kết quả sau bước test đặt hàng </a:t>
            </a:r>
            <a:endParaRPr i="1">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i="1">
                <a:solidFill>
                  <a:schemeClr val="dk1"/>
                </a:solidFill>
                <a:latin typeface="Times New Roman"/>
                <a:ea typeface="Times New Roman"/>
                <a:cs typeface="Times New Roman"/>
                <a:sym typeface="Times New Roman"/>
              </a:rPr>
              <a:t>với công cụ Selenium IDE</a:t>
            </a: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 </a:t>
            </a:r>
            <a:endParaRPr sz="1200">
              <a:solidFill>
                <a:schemeClr val="dk1"/>
              </a:solidFill>
              <a:latin typeface="Lora"/>
              <a:ea typeface="Lora"/>
              <a:cs typeface="Lora"/>
              <a:sym typeface="Lora"/>
            </a:endParaRPr>
          </a:p>
        </p:txBody>
      </p:sp>
      <p:sp>
        <p:nvSpPr>
          <p:cNvPr id="1360" name="Google Shape;1360;p90"/>
          <p:cNvSpPr txBox="1"/>
          <p:nvPr/>
        </p:nvSpPr>
        <p:spPr>
          <a:xfrm>
            <a:off x="3244625" y="4620850"/>
            <a:ext cx="5736000" cy="84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500" i="1">
                <a:solidFill>
                  <a:schemeClr val="dk1"/>
                </a:solidFill>
                <a:latin typeface="Times New Roman"/>
                <a:ea typeface="Times New Roman"/>
                <a:cs typeface="Times New Roman"/>
                <a:sym typeface="Times New Roman"/>
              </a:rPr>
              <a:t>Hình ảnh kết quả sau bước test đặt hàng với công cụ Selenium IDE</a:t>
            </a:r>
            <a:endParaRPr sz="1500" i="1">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1400"/>
              </a:spcAft>
              <a:buNone/>
            </a:pPr>
            <a:endParaRPr i="1">
              <a:solidFill>
                <a:schemeClr val="dk1"/>
              </a:solidFill>
              <a:latin typeface="Times New Roman"/>
              <a:ea typeface="Times New Roman"/>
              <a:cs typeface="Times New Roman"/>
              <a:sym typeface="Times New Roman"/>
            </a:endParaRPr>
          </a:p>
        </p:txBody>
      </p:sp>
      <p:pic>
        <p:nvPicPr>
          <p:cNvPr id="1361" name="Google Shape;1361;p90"/>
          <p:cNvPicPr preferRelativeResize="0"/>
          <p:nvPr/>
        </p:nvPicPr>
        <p:blipFill>
          <a:blip r:embed="rId3">
            <a:alphaModFix/>
          </a:blip>
          <a:stretch>
            <a:fillRect/>
          </a:stretch>
        </p:blipFill>
        <p:spPr>
          <a:xfrm>
            <a:off x="3010500" y="2410950"/>
            <a:ext cx="5970126" cy="22099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91"/>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trắng</a:t>
            </a:r>
            <a:endParaRPr>
              <a:solidFill>
                <a:schemeClr val="lt2"/>
              </a:solidFill>
            </a:endParaRPr>
          </a:p>
        </p:txBody>
      </p:sp>
      <p:sp>
        <p:nvSpPr>
          <p:cNvPr id="1367" name="Google Shape;1367;p91">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1368" name="Google Shape;1368;p91">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1369" name="Google Shape;1369;p91">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1370" name="Google Shape;1370;p91">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1371" name="Google Shape;1371;p91"/>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Code phần index.php của web</a:t>
            </a:r>
            <a:endParaRPr sz="1200">
              <a:solidFill>
                <a:schemeClr val="lt1"/>
              </a:solidFill>
              <a:latin typeface="Space Mono"/>
              <a:ea typeface="Space Mono"/>
              <a:cs typeface="Space Mono"/>
              <a:sym typeface="Space Mono"/>
            </a:endParaRPr>
          </a:p>
        </p:txBody>
      </p:sp>
      <p:grpSp>
        <p:nvGrpSpPr>
          <p:cNvPr id="1372" name="Google Shape;1372;p91"/>
          <p:cNvGrpSpPr/>
          <p:nvPr/>
        </p:nvGrpSpPr>
        <p:grpSpPr>
          <a:xfrm>
            <a:off x="8276153" y="686357"/>
            <a:ext cx="443148" cy="443148"/>
            <a:chOff x="2787725" y="238125"/>
            <a:chExt cx="513200" cy="513200"/>
          </a:xfrm>
        </p:grpSpPr>
        <p:sp>
          <p:nvSpPr>
            <p:cNvPr id="1373" name="Google Shape;1373;p9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9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9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9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7" name="Google Shape;1377;p91"/>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91"/>
          <p:cNvSpPr txBox="1"/>
          <p:nvPr/>
        </p:nvSpPr>
        <p:spPr>
          <a:xfrm>
            <a:off x="1003900" y="1502550"/>
            <a:ext cx="8028900" cy="36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200">
              <a:solidFill>
                <a:schemeClr val="dk1"/>
              </a:solidFill>
              <a:latin typeface="Lora"/>
              <a:ea typeface="Lora"/>
              <a:cs typeface="Lora"/>
              <a:sym typeface="Lora"/>
            </a:endParaRPr>
          </a:p>
        </p:txBody>
      </p:sp>
      <p:pic>
        <p:nvPicPr>
          <p:cNvPr id="1379" name="Google Shape;1379;p91"/>
          <p:cNvPicPr preferRelativeResize="0"/>
          <p:nvPr/>
        </p:nvPicPr>
        <p:blipFill rotWithShape="1">
          <a:blip r:embed="rId7">
            <a:alphaModFix/>
          </a:blip>
          <a:srcRect b="51255"/>
          <a:stretch/>
        </p:blipFill>
        <p:spPr>
          <a:xfrm>
            <a:off x="1095950" y="1527675"/>
            <a:ext cx="5045321" cy="2966850"/>
          </a:xfrm>
          <a:prstGeom prst="rect">
            <a:avLst/>
          </a:prstGeom>
          <a:noFill/>
          <a:ln>
            <a:noFill/>
          </a:ln>
        </p:spPr>
      </p:pic>
      <p:pic>
        <p:nvPicPr>
          <p:cNvPr id="1380" name="Google Shape;1380;p91"/>
          <p:cNvPicPr preferRelativeResize="0"/>
          <p:nvPr/>
        </p:nvPicPr>
        <p:blipFill rotWithShape="1">
          <a:blip r:embed="rId7">
            <a:alphaModFix/>
          </a:blip>
          <a:srcRect t="49372"/>
          <a:stretch/>
        </p:blipFill>
        <p:spPr>
          <a:xfrm>
            <a:off x="3910825" y="1527675"/>
            <a:ext cx="4853404" cy="29668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92"/>
          <p:cNvSpPr txBox="1">
            <a:spLocks noGrp="1"/>
          </p:cNvSpPr>
          <p:nvPr>
            <p:ph type="title"/>
          </p:nvPr>
        </p:nvSpPr>
        <p:spPr>
          <a:xfrm>
            <a:off x="1003900" y="4943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2"/>
              </a:solidFill>
            </a:endParaRPr>
          </a:p>
        </p:txBody>
      </p:sp>
      <p:sp>
        <p:nvSpPr>
          <p:cNvPr id="1386" name="Google Shape;1386;p92">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1387" name="Google Shape;1387;p92">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1388" name="Google Shape;1388;p92">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1389" name="Google Shape;1389;p92">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1390" name="Google Shape;1390;p92"/>
          <p:cNvSpPr txBox="1"/>
          <p:nvPr/>
        </p:nvSpPr>
        <p:spPr>
          <a:xfrm>
            <a:off x="1003000" y="1670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Đồ thị dòng điều khiển</a:t>
            </a:r>
            <a:endParaRPr sz="1200">
              <a:solidFill>
                <a:schemeClr val="lt1"/>
              </a:solidFill>
              <a:latin typeface="Space Mono"/>
              <a:ea typeface="Space Mono"/>
              <a:cs typeface="Space Mono"/>
              <a:sym typeface="Space Mono"/>
            </a:endParaRPr>
          </a:p>
        </p:txBody>
      </p:sp>
      <p:grpSp>
        <p:nvGrpSpPr>
          <p:cNvPr id="1391" name="Google Shape;1391;p92"/>
          <p:cNvGrpSpPr/>
          <p:nvPr/>
        </p:nvGrpSpPr>
        <p:grpSpPr>
          <a:xfrm>
            <a:off x="8276153" y="686357"/>
            <a:ext cx="443148" cy="443148"/>
            <a:chOff x="2787725" y="238125"/>
            <a:chExt cx="513200" cy="513200"/>
          </a:xfrm>
        </p:grpSpPr>
        <p:sp>
          <p:nvSpPr>
            <p:cNvPr id="1392" name="Google Shape;1392;p92"/>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2"/>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2"/>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92"/>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6" name="Google Shape;1396;p92"/>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92"/>
          <p:cNvSpPr txBox="1"/>
          <p:nvPr/>
        </p:nvSpPr>
        <p:spPr>
          <a:xfrm>
            <a:off x="1003900" y="1502550"/>
            <a:ext cx="3138000" cy="1754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b="1">
                <a:solidFill>
                  <a:schemeClr val="dk1"/>
                </a:solidFill>
                <a:latin typeface="Lora"/>
                <a:ea typeface="Lora"/>
                <a:cs typeface="Lora"/>
                <a:sym typeface="Lora"/>
              </a:rPr>
              <a:t>Độ phức tạp cyclomatic M </a:t>
            </a:r>
            <a:r>
              <a:rPr lang="en" sz="1200">
                <a:solidFill>
                  <a:schemeClr val="dk1"/>
                </a:solidFill>
                <a:latin typeface="Lora"/>
                <a:ea typeface="Lora"/>
                <a:cs typeface="Lora"/>
                <a:sym typeface="Lora"/>
              </a:rPr>
              <a:t>(số đường độc lập)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E = số cạnh = 28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N = số nút = 21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P = số thành phần liên thông = 1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M = E – N + 2P = 28 - 21 + 2 = 9</a:t>
            </a:r>
            <a:endParaRPr sz="1200">
              <a:solidFill>
                <a:schemeClr val="dk1"/>
              </a:solidFill>
              <a:latin typeface="Lora"/>
              <a:ea typeface="Lora"/>
              <a:cs typeface="Lora"/>
              <a:sym typeface="Lora"/>
            </a:endParaRPr>
          </a:p>
        </p:txBody>
      </p:sp>
      <p:pic>
        <p:nvPicPr>
          <p:cNvPr id="1398" name="Google Shape;1398;p92"/>
          <p:cNvPicPr preferRelativeResize="0"/>
          <p:nvPr/>
        </p:nvPicPr>
        <p:blipFill>
          <a:blip r:embed="rId7">
            <a:alphaModFix/>
          </a:blip>
          <a:stretch>
            <a:fillRect/>
          </a:stretch>
        </p:blipFill>
        <p:spPr>
          <a:xfrm>
            <a:off x="4180400" y="54425"/>
            <a:ext cx="4095751" cy="5034649"/>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0"/>
          <p:cNvSpPr txBox="1">
            <a:spLocks noGrp="1"/>
          </p:cNvSpPr>
          <p:nvPr>
            <p:ph type="title"/>
          </p:nvPr>
        </p:nvSpPr>
        <p:spPr>
          <a:xfrm>
            <a:off x="100585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TỔNG QUAN ĐỀ TÀI</a:t>
            </a:r>
            <a:endParaRPr/>
          </a:p>
        </p:txBody>
      </p:sp>
      <p:sp>
        <p:nvSpPr>
          <p:cNvPr id="504" name="Google Shape;504;p30"/>
          <p:cNvSpPr txBox="1">
            <a:spLocks noGrp="1"/>
          </p:cNvSpPr>
          <p:nvPr>
            <p:ph type="body" idx="1"/>
          </p:nvPr>
        </p:nvSpPr>
        <p:spPr>
          <a:xfrm>
            <a:off x="1005850" y="1716738"/>
            <a:ext cx="7423200" cy="1175676"/>
          </a:xfrm>
          <a:prstGeom prst="rect">
            <a:avLst/>
          </a:prstGeom>
        </p:spPr>
        <p:txBody>
          <a:bodyPr spcFirstLastPara="1" wrap="square" lIns="91425" tIns="91425" rIns="91425" bIns="91425" anchor="t" anchorCtr="0">
            <a:spAutoFit/>
          </a:bodyPr>
          <a:lstStyle/>
          <a:p>
            <a:pPr marL="0" lvl="0" indent="457200" algn="l" rtl="0">
              <a:lnSpc>
                <a:spcPct val="115000"/>
              </a:lnSpc>
              <a:spcBef>
                <a:spcPts val="0"/>
              </a:spcBef>
              <a:spcAft>
                <a:spcPts val="0"/>
              </a:spcAft>
              <a:buNone/>
            </a:pPr>
            <a:r>
              <a:rPr lang="en" sz="1400">
                <a:latin typeface="Lora"/>
                <a:ea typeface="Lora"/>
                <a:cs typeface="Lora"/>
                <a:sym typeface="Lora"/>
              </a:rPr>
              <a:t>Áp dụng các kiến thức đã học để kiểm thử phần mềm. </a:t>
            </a:r>
            <a:endParaRPr sz="1400">
              <a:latin typeface="Lora"/>
              <a:ea typeface="Lora"/>
              <a:cs typeface="Lora"/>
              <a:sym typeface="Lora"/>
            </a:endParaRPr>
          </a:p>
          <a:p>
            <a:pPr marL="0" lvl="0" indent="457200" algn="l" rtl="0">
              <a:lnSpc>
                <a:spcPct val="115000"/>
              </a:lnSpc>
              <a:spcBef>
                <a:spcPts val="0"/>
              </a:spcBef>
              <a:spcAft>
                <a:spcPts val="0"/>
              </a:spcAft>
              <a:buNone/>
            </a:pPr>
            <a:r>
              <a:rPr lang="en" sz="1400">
                <a:latin typeface="Lora"/>
                <a:ea typeface="Lora"/>
                <a:cs typeface="Lora"/>
                <a:sym typeface="Lora"/>
              </a:rPr>
              <a:t>Tìm hiểu và sử dụng phần mềm kiểm thử tự động website  Selenium. </a:t>
            </a:r>
          </a:p>
          <a:p>
            <a:pPr marL="0" lvl="0" indent="457200" algn="l" rtl="0">
              <a:lnSpc>
                <a:spcPct val="115000"/>
              </a:lnSpc>
              <a:spcBef>
                <a:spcPts val="0"/>
              </a:spcBef>
              <a:spcAft>
                <a:spcPts val="0"/>
              </a:spcAft>
              <a:buNone/>
            </a:pPr>
            <a:r>
              <a:rPr lang="en" sz="1400">
                <a:latin typeface="Lora"/>
                <a:ea typeface="Lora"/>
                <a:cs typeface="Lora"/>
                <a:sym typeface="Lora"/>
              </a:rPr>
              <a:t>Kiểm thành công một trang web để bọn em có thể có thêm những định hướng mục tiêu cho sự nghiệp sau này.</a:t>
            </a:r>
            <a:endParaRPr sz="1400">
              <a:latin typeface="Lora"/>
              <a:ea typeface="Lora"/>
              <a:cs typeface="Lora"/>
              <a:sym typeface="Lora"/>
            </a:endParaRPr>
          </a:p>
        </p:txBody>
      </p:sp>
      <p:grpSp>
        <p:nvGrpSpPr>
          <p:cNvPr id="505" name="Google Shape;505;p30"/>
          <p:cNvGrpSpPr/>
          <p:nvPr/>
        </p:nvGrpSpPr>
        <p:grpSpPr>
          <a:xfrm>
            <a:off x="1116178" y="3960682"/>
            <a:ext cx="443148" cy="443148"/>
            <a:chOff x="2787725" y="238125"/>
            <a:chExt cx="513200" cy="513200"/>
          </a:xfrm>
        </p:grpSpPr>
        <p:sp>
          <p:nvSpPr>
            <p:cNvPr id="506" name="Google Shape;506;p30"/>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30"/>
          <p:cNvGrpSpPr/>
          <p:nvPr/>
        </p:nvGrpSpPr>
        <p:grpSpPr>
          <a:xfrm rot="5400000">
            <a:off x="7376238" y="3497808"/>
            <a:ext cx="1116400" cy="1104975"/>
            <a:chOff x="7023100" y="1097275"/>
            <a:chExt cx="1116400" cy="1104975"/>
          </a:xfrm>
        </p:grpSpPr>
        <p:cxnSp>
          <p:nvCxnSpPr>
            <p:cNvPr id="511" name="Google Shape;511;p30"/>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512" name="Google Shape;512;p30"/>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sp>
        <p:nvSpPr>
          <p:cNvPr id="513" name="Google Shape;513;p30"/>
          <p:cNvSpPr/>
          <p:nvPr/>
        </p:nvSpPr>
        <p:spPr>
          <a:xfrm>
            <a:off x="6851650" y="380672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2492175" y="45620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30"/>
          <p:cNvGrpSpPr/>
          <p:nvPr/>
        </p:nvGrpSpPr>
        <p:grpSpPr>
          <a:xfrm>
            <a:off x="8296403" y="633532"/>
            <a:ext cx="443148" cy="443148"/>
            <a:chOff x="2787725" y="238125"/>
            <a:chExt cx="513200" cy="513200"/>
          </a:xfrm>
        </p:grpSpPr>
        <p:sp>
          <p:nvSpPr>
            <p:cNvPr id="516" name="Google Shape;516;p30"/>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0">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01</a:t>
            </a:r>
            <a:endParaRPr sz="2000" b="1" u="sng">
              <a:solidFill>
                <a:schemeClr val="accent2"/>
              </a:solidFill>
              <a:latin typeface="Antonio"/>
              <a:ea typeface="Antonio"/>
              <a:cs typeface="Antonio"/>
              <a:sym typeface="Antonio"/>
            </a:endParaRPr>
          </a:p>
        </p:txBody>
      </p:sp>
      <p:sp>
        <p:nvSpPr>
          <p:cNvPr id="521" name="Google Shape;521;p30">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02</a:t>
            </a:r>
            <a:endParaRPr sz="2000" b="1" u="sng">
              <a:solidFill>
                <a:schemeClr val="accent2"/>
              </a:solidFill>
              <a:latin typeface="Antonio"/>
              <a:ea typeface="Antonio"/>
              <a:cs typeface="Antonio"/>
              <a:sym typeface="Antonio"/>
            </a:endParaRPr>
          </a:p>
        </p:txBody>
      </p:sp>
      <p:sp>
        <p:nvSpPr>
          <p:cNvPr id="522" name="Google Shape;522;p30">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03</a:t>
            </a:r>
            <a:endParaRPr sz="2000" b="1" u="sng">
              <a:solidFill>
                <a:schemeClr val="accent2"/>
              </a:solidFill>
              <a:latin typeface="Antonio"/>
              <a:ea typeface="Antonio"/>
              <a:cs typeface="Antonio"/>
              <a:sym typeface="Antonio"/>
            </a:endParaRPr>
          </a:p>
        </p:txBody>
      </p:sp>
      <p:sp>
        <p:nvSpPr>
          <p:cNvPr id="523" name="Google Shape;523;p30">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accent2"/>
                </a:solidFill>
                <a:latin typeface="Antonio"/>
                <a:ea typeface="Antonio"/>
                <a:cs typeface="Antonio"/>
                <a:sym typeface="Antonio"/>
              </a:rPr>
              <a:t>04</a:t>
            </a:r>
            <a:endParaRPr sz="2000" b="1" u="sng">
              <a:solidFill>
                <a:schemeClr val="accent2"/>
              </a:solidFill>
              <a:latin typeface="Antonio"/>
              <a:ea typeface="Antonio"/>
              <a:cs typeface="Antonio"/>
              <a:sym typeface="Antonio"/>
            </a:endParaRPr>
          </a:p>
        </p:txBody>
      </p:sp>
      <p:sp>
        <p:nvSpPr>
          <p:cNvPr id="524" name="Google Shape;524;p30"/>
          <p:cNvSpPr txBox="1">
            <a:spLocks noGrp="1"/>
          </p:cNvSpPr>
          <p:nvPr>
            <p:ph type="body" idx="1"/>
          </p:nvPr>
        </p:nvSpPr>
        <p:spPr>
          <a:xfrm>
            <a:off x="1005850" y="1184375"/>
            <a:ext cx="7423200" cy="5232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sz="2200">
                <a:solidFill>
                  <a:schemeClr val="lt2"/>
                </a:solidFill>
                <a:latin typeface="Lora"/>
                <a:ea typeface="Lora"/>
                <a:cs typeface="Lora"/>
                <a:sym typeface="Lora"/>
              </a:rPr>
              <a:t>Mục tiêu</a:t>
            </a:r>
            <a:endParaRPr sz="2200">
              <a:solidFill>
                <a:schemeClr val="lt2"/>
              </a:solidFill>
              <a:latin typeface="Lora"/>
              <a:ea typeface="Lora"/>
              <a:cs typeface="Lora"/>
              <a:sym typeface="Lor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sp>
        <p:nvSpPr>
          <p:cNvPr id="1403" name="Google Shape;1403;p93"/>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trắng</a:t>
            </a:r>
            <a:endParaRPr>
              <a:solidFill>
                <a:schemeClr val="lt2"/>
              </a:solidFill>
            </a:endParaRPr>
          </a:p>
        </p:txBody>
      </p:sp>
      <p:sp>
        <p:nvSpPr>
          <p:cNvPr id="1404" name="Google Shape;1404;p93">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1405" name="Google Shape;1405;p93">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1406" name="Google Shape;1406;p93">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1407" name="Google Shape;1407;p93">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1408" name="Google Shape;1408;p93"/>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Code phần index.php của web</a:t>
            </a:r>
            <a:endParaRPr sz="1200">
              <a:solidFill>
                <a:schemeClr val="lt1"/>
              </a:solidFill>
              <a:latin typeface="Space Mono"/>
              <a:ea typeface="Space Mono"/>
              <a:cs typeface="Space Mono"/>
              <a:sym typeface="Space Mono"/>
            </a:endParaRPr>
          </a:p>
        </p:txBody>
      </p:sp>
      <p:grpSp>
        <p:nvGrpSpPr>
          <p:cNvPr id="1409" name="Google Shape;1409;p93"/>
          <p:cNvGrpSpPr/>
          <p:nvPr/>
        </p:nvGrpSpPr>
        <p:grpSpPr>
          <a:xfrm>
            <a:off x="8276153" y="686357"/>
            <a:ext cx="443148" cy="443148"/>
            <a:chOff x="2787725" y="238125"/>
            <a:chExt cx="513200" cy="513200"/>
          </a:xfrm>
        </p:grpSpPr>
        <p:sp>
          <p:nvSpPr>
            <p:cNvPr id="1410" name="Google Shape;1410;p93"/>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93"/>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93"/>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93"/>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4" name="Google Shape;1414;p93"/>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93"/>
          <p:cNvSpPr txBox="1"/>
          <p:nvPr/>
        </p:nvSpPr>
        <p:spPr>
          <a:xfrm>
            <a:off x="1003900" y="1502550"/>
            <a:ext cx="8028900" cy="2862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Đường cơ bản: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Đường độc lập 1: 1-2-4-5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Đường độc lập 2: 1-2-4-6-7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Đường độc lập 3: 1-2-4-6-8-9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Đường độc lập 4: 1-2-4-6-8-10-11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Đường độc lập 5: 1-2-4-6-8-10-12-13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Đường độc lập 6: 1-2-4-6-8-10-12-14-15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Đường độc lập 7: 1-2-4-6-8-10-12-14-16-17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Đường độc lập 8: 1-2-4-6-8-10-12-14-16-18-19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Đường độc lập 9: 1-3-4-6-8-10-12-14-16-18-19</a:t>
            </a:r>
            <a:endParaRPr sz="1200">
              <a:solidFill>
                <a:schemeClr val="dk1"/>
              </a:solidFill>
              <a:latin typeface="Lora"/>
              <a:ea typeface="Lora"/>
              <a:cs typeface="Lora"/>
              <a:sym typeface="Lor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94">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1421" name="Google Shape;1421;p94">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1422" name="Google Shape;1422;p94">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1423" name="Google Shape;1423;p94">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1424" name="Google Shape;1424;p94"/>
          <p:cNvSpPr txBox="1"/>
          <p:nvPr/>
        </p:nvSpPr>
        <p:spPr>
          <a:xfrm>
            <a:off x="1003000" y="172125"/>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Đồ thị dòng dữ liệu</a:t>
            </a:r>
            <a:endParaRPr sz="1200">
              <a:solidFill>
                <a:schemeClr val="lt1"/>
              </a:solidFill>
              <a:latin typeface="Space Mono"/>
              <a:ea typeface="Space Mono"/>
              <a:cs typeface="Space Mono"/>
              <a:sym typeface="Space Mono"/>
            </a:endParaRPr>
          </a:p>
        </p:txBody>
      </p:sp>
      <p:grpSp>
        <p:nvGrpSpPr>
          <p:cNvPr id="1425" name="Google Shape;1425;p94"/>
          <p:cNvGrpSpPr/>
          <p:nvPr/>
        </p:nvGrpSpPr>
        <p:grpSpPr>
          <a:xfrm>
            <a:off x="8276153" y="686357"/>
            <a:ext cx="443148" cy="443148"/>
            <a:chOff x="2787725" y="238125"/>
            <a:chExt cx="513200" cy="513200"/>
          </a:xfrm>
        </p:grpSpPr>
        <p:sp>
          <p:nvSpPr>
            <p:cNvPr id="1426" name="Google Shape;1426;p94"/>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94"/>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94"/>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94"/>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94"/>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94"/>
          <p:cNvSpPr txBox="1"/>
          <p:nvPr/>
        </p:nvSpPr>
        <p:spPr>
          <a:xfrm>
            <a:off x="1003900" y="1502550"/>
            <a:ext cx="8028900" cy="36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200">
              <a:solidFill>
                <a:schemeClr val="dk1"/>
              </a:solidFill>
              <a:latin typeface="Lora"/>
              <a:ea typeface="Lora"/>
              <a:cs typeface="Lora"/>
              <a:sym typeface="Lora"/>
            </a:endParaRPr>
          </a:p>
        </p:txBody>
      </p:sp>
      <p:pic>
        <p:nvPicPr>
          <p:cNvPr id="1432" name="Google Shape;1432;p94"/>
          <p:cNvPicPr preferRelativeResize="0"/>
          <p:nvPr/>
        </p:nvPicPr>
        <p:blipFill>
          <a:blip r:embed="rId7">
            <a:alphaModFix/>
          </a:blip>
          <a:stretch>
            <a:fillRect/>
          </a:stretch>
        </p:blipFill>
        <p:spPr>
          <a:xfrm>
            <a:off x="3855525" y="47613"/>
            <a:ext cx="4420624" cy="4971375"/>
          </a:xfrm>
          <a:prstGeom prst="rect">
            <a:avLst/>
          </a:prstGeom>
          <a:noFill/>
          <a:ln w="28575" cap="flat" cmpd="sng">
            <a:solidFill>
              <a:schemeClr val="accent1"/>
            </a:solidFill>
            <a:prstDash val="solid"/>
            <a:round/>
            <a:headEnd type="none" w="sm" len="sm"/>
            <a:tailEnd type="none" w="sm" len="sm"/>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95"/>
          <p:cNvSpPr txBox="1">
            <a:spLocks noGrp="1"/>
          </p:cNvSpPr>
          <p:nvPr>
            <p:ph type="title"/>
          </p:nvPr>
        </p:nvSpPr>
        <p:spPr>
          <a:xfrm>
            <a:off x="1003900" y="535000"/>
            <a:ext cx="74232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Kiểm thử hộp trắng</a:t>
            </a:r>
            <a:endParaRPr>
              <a:solidFill>
                <a:schemeClr val="lt2"/>
              </a:solidFill>
            </a:endParaRPr>
          </a:p>
        </p:txBody>
      </p:sp>
      <p:sp>
        <p:nvSpPr>
          <p:cNvPr id="1438" name="Google Shape;1438;p95">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1439" name="Google Shape;1439;p95">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1440" name="Google Shape;1440;p95">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1441" name="Google Shape;1441;p95">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1442" name="Google Shape;1442;p95"/>
          <p:cNvSpPr txBox="1"/>
          <p:nvPr/>
        </p:nvSpPr>
        <p:spPr>
          <a:xfrm>
            <a:off x="1003900" y="1175200"/>
            <a:ext cx="74250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Space Mono"/>
                <a:ea typeface="Space Mono"/>
                <a:cs typeface="Space Mono"/>
                <a:sym typeface="Space Mono"/>
              </a:rPr>
              <a:t>Code phần index.php của web</a:t>
            </a:r>
            <a:endParaRPr sz="1200">
              <a:solidFill>
                <a:schemeClr val="lt1"/>
              </a:solidFill>
              <a:latin typeface="Space Mono"/>
              <a:ea typeface="Space Mono"/>
              <a:cs typeface="Space Mono"/>
              <a:sym typeface="Space Mono"/>
            </a:endParaRPr>
          </a:p>
        </p:txBody>
      </p:sp>
      <p:grpSp>
        <p:nvGrpSpPr>
          <p:cNvPr id="1443" name="Google Shape;1443;p95"/>
          <p:cNvGrpSpPr/>
          <p:nvPr/>
        </p:nvGrpSpPr>
        <p:grpSpPr>
          <a:xfrm>
            <a:off x="8276153" y="686357"/>
            <a:ext cx="443148" cy="443148"/>
            <a:chOff x="2787725" y="238125"/>
            <a:chExt cx="513200" cy="513200"/>
          </a:xfrm>
        </p:grpSpPr>
        <p:sp>
          <p:nvSpPr>
            <p:cNvPr id="1444" name="Google Shape;1444;p95"/>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95"/>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95"/>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95"/>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8" name="Google Shape;1448;p95"/>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95"/>
          <p:cNvSpPr txBox="1"/>
          <p:nvPr/>
        </p:nvSpPr>
        <p:spPr>
          <a:xfrm>
            <a:off x="1003900" y="1502550"/>
            <a:ext cx="8028900" cy="3140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Kiểm thử biến page: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P1: ~duk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P2: ~duuk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P3: ~duuuk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P4: ~duuuuk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P5: ~duuuuuk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P6: ~duuuuuuk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P7: ~duuuuuuuk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P8: ~duuuuuuuuk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P9: ~duuuuuuuuk </a:t>
            </a:r>
            <a:endParaRPr sz="1200">
              <a:solidFill>
                <a:schemeClr val="dk1"/>
              </a:solidFill>
              <a:latin typeface="Lora"/>
              <a:ea typeface="Lora"/>
              <a:cs typeface="Lora"/>
              <a:sym typeface="Lora"/>
            </a:endParaRPr>
          </a:p>
          <a:p>
            <a:pPr marL="0" lvl="0" indent="0" algn="l" rtl="0">
              <a:lnSpc>
                <a:spcPct val="150000"/>
              </a:lnSpc>
              <a:spcBef>
                <a:spcPts val="0"/>
              </a:spcBef>
              <a:spcAft>
                <a:spcPts val="0"/>
              </a:spcAft>
              <a:buNone/>
            </a:pPr>
            <a:r>
              <a:rPr lang="en" sz="1200">
                <a:solidFill>
                  <a:schemeClr val="dk1"/>
                </a:solidFill>
                <a:latin typeface="Lora"/>
                <a:ea typeface="Lora"/>
                <a:cs typeface="Lora"/>
                <a:sym typeface="Lora"/>
              </a:rPr>
              <a:t>Kết luận: Không có điều bất thường</a:t>
            </a:r>
            <a:endParaRPr sz="1200">
              <a:solidFill>
                <a:schemeClr val="dk1"/>
              </a:solidFill>
              <a:latin typeface="Lora"/>
              <a:ea typeface="Lora"/>
              <a:cs typeface="Lora"/>
              <a:sym typeface="Lor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453"/>
        <p:cNvGrpSpPr/>
        <p:nvPr/>
      </p:nvGrpSpPr>
      <p:grpSpPr>
        <a:xfrm>
          <a:off x="0" y="0"/>
          <a:ext cx="0" cy="0"/>
          <a:chOff x="0" y="0"/>
          <a:chExt cx="0" cy="0"/>
        </a:xfrm>
      </p:grpSpPr>
      <p:sp>
        <p:nvSpPr>
          <p:cNvPr id="1454" name="Google Shape;1454;p96"/>
          <p:cNvSpPr txBox="1">
            <a:spLocks noGrp="1"/>
          </p:cNvSpPr>
          <p:nvPr>
            <p:ph type="title"/>
          </p:nvPr>
        </p:nvSpPr>
        <p:spPr>
          <a:xfrm>
            <a:off x="1094150" y="2039100"/>
            <a:ext cx="7425000" cy="7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b="1">
                <a:solidFill>
                  <a:schemeClr val="lt2"/>
                </a:solidFill>
                <a:latin typeface="Lora"/>
                <a:ea typeface="Lora"/>
                <a:cs typeface="Lora"/>
                <a:sym typeface="Lora"/>
              </a:rPr>
              <a:t>Xin cảm ơn cô và các bạn đã lắng nghe</a:t>
            </a:r>
            <a:endParaRPr sz="3100" b="1">
              <a:solidFill>
                <a:schemeClr val="lt2"/>
              </a:solidFill>
              <a:latin typeface="Lora"/>
              <a:ea typeface="Lora"/>
              <a:cs typeface="Lora"/>
              <a:sym typeface="Lora"/>
            </a:endParaRPr>
          </a:p>
        </p:txBody>
      </p:sp>
      <p:sp>
        <p:nvSpPr>
          <p:cNvPr id="1455" name="Google Shape;1455;p96"/>
          <p:cNvSpPr txBox="1"/>
          <p:nvPr/>
        </p:nvSpPr>
        <p:spPr>
          <a:xfrm>
            <a:off x="1013275" y="1399650"/>
            <a:ext cx="74250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Space Mono"/>
              <a:ea typeface="Space Mono"/>
              <a:cs typeface="Space Mono"/>
              <a:sym typeface="Space Mono"/>
            </a:endParaRPr>
          </a:p>
        </p:txBody>
      </p:sp>
      <p:grpSp>
        <p:nvGrpSpPr>
          <p:cNvPr id="1456" name="Google Shape;1456;p96"/>
          <p:cNvGrpSpPr/>
          <p:nvPr/>
        </p:nvGrpSpPr>
        <p:grpSpPr>
          <a:xfrm>
            <a:off x="8276153" y="686357"/>
            <a:ext cx="443148" cy="443148"/>
            <a:chOff x="2787725" y="238125"/>
            <a:chExt cx="513200" cy="513200"/>
          </a:xfrm>
        </p:grpSpPr>
        <p:sp>
          <p:nvSpPr>
            <p:cNvPr id="1457" name="Google Shape;1457;p96"/>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96"/>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96"/>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96"/>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1" name="Google Shape;1461;p96"/>
          <p:cNvSpPr/>
          <p:nvPr/>
        </p:nvSpPr>
        <p:spPr>
          <a:xfrm>
            <a:off x="7375425" y="494304"/>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96"/>
          <p:cNvSpPr/>
          <p:nvPr/>
        </p:nvSpPr>
        <p:spPr>
          <a:xfrm>
            <a:off x="1640588" y="4469783"/>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1"/>
          <p:cNvSpPr txBox="1">
            <a:spLocks noGrp="1"/>
          </p:cNvSpPr>
          <p:nvPr>
            <p:ph type="title"/>
          </p:nvPr>
        </p:nvSpPr>
        <p:spPr>
          <a:xfrm>
            <a:off x="5116600" y="1859775"/>
            <a:ext cx="3906300" cy="27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PHẦN MỀM </a:t>
            </a:r>
            <a:r>
              <a:rPr lang="en" b="1">
                <a:solidFill>
                  <a:schemeClr val="accent4"/>
                </a:solidFill>
              </a:rPr>
              <a:t>VÀ KIỂM THỬ PHẦN MỀM</a:t>
            </a:r>
            <a:endParaRPr>
              <a:solidFill>
                <a:schemeClr val="accent4"/>
              </a:solidFill>
            </a:endParaRPr>
          </a:p>
        </p:txBody>
      </p:sp>
      <p:sp>
        <p:nvSpPr>
          <p:cNvPr id="530" name="Google Shape;530;p31"/>
          <p:cNvSpPr txBox="1">
            <a:spLocks noGrp="1"/>
          </p:cNvSpPr>
          <p:nvPr>
            <p:ph type="title" idx="2"/>
          </p:nvPr>
        </p:nvSpPr>
        <p:spPr>
          <a:xfrm>
            <a:off x="5116597" y="535000"/>
            <a:ext cx="978900" cy="13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31" name="Google Shape;531;p31"/>
          <p:cNvSpPr txBox="1"/>
          <p:nvPr/>
        </p:nvSpPr>
        <p:spPr>
          <a:xfrm>
            <a:off x="2430775" y="4090775"/>
            <a:ext cx="1180800" cy="311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Antonio Medium"/>
                <a:ea typeface="Antonio Medium"/>
                <a:cs typeface="Antonio Medium"/>
                <a:sym typeface="Antonio Medium"/>
              </a:rPr>
              <a:t>SEGUNDO</a:t>
            </a:r>
            <a:endParaRPr sz="1600">
              <a:solidFill>
                <a:schemeClr val="accent2"/>
              </a:solidFill>
              <a:latin typeface="Antonio Medium"/>
              <a:ea typeface="Antonio Medium"/>
              <a:cs typeface="Antonio Medium"/>
              <a:sym typeface="Antonio Medium"/>
            </a:endParaRPr>
          </a:p>
        </p:txBody>
      </p:sp>
      <p:sp>
        <p:nvSpPr>
          <p:cNvPr id="532" name="Google Shape;532;p31"/>
          <p:cNvSpPr txBox="1"/>
          <p:nvPr/>
        </p:nvSpPr>
        <p:spPr>
          <a:xfrm>
            <a:off x="2430775" y="3696950"/>
            <a:ext cx="1180800" cy="311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Antonio Medium"/>
                <a:ea typeface="Antonio Medium"/>
                <a:cs typeface="Antonio Medium"/>
                <a:sym typeface="Antonio Medium"/>
              </a:rPr>
              <a:t>LITRO</a:t>
            </a:r>
            <a:endParaRPr sz="1600">
              <a:solidFill>
                <a:schemeClr val="accent2"/>
              </a:solidFill>
              <a:latin typeface="Antonio Medium"/>
              <a:ea typeface="Antonio Medium"/>
              <a:cs typeface="Antonio Medium"/>
              <a:sym typeface="Antonio Medium"/>
            </a:endParaRPr>
          </a:p>
        </p:txBody>
      </p:sp>
      <p:sp>
        <p:nvSpPr>
          <p:cNvPr id="533" name="Google Shape;533;p31"/>
          <p:cNvSpPr txBox="1"/>
          <p:nvPr/>
        </p:nvSpPr>
        <p:spPr>
          <a:xfrm>
            <a:off x="2430775" y="3303125"/>
            <a:ext cx="1180800" cy="311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Antonio Medium"/>
                <a:ea typeface="Antonio Medium"/>
                <a:cs typeface="Antonio Medium"/>
                <a:sym typeface="Antonio Medium"/>
              </a:rPr>
              <a:t>METRO</a:t>
            </a:r>
            <a:endParaRPr sz="1600">
              <a:solidFill>
                <a:schemeClr val="accent2"/>
              </a:solidFill>
              <a:latin typeface="Antonio Medium"/>
              <a:ea typeface="Antonio Medium"/>
              <a:cs typeface="Antonio Medium"/>
              <a:sym typeface="Antonio Medium"/>
            </a:endParaRPr>
          </a:p>
        </p:txBody>
      </p:sp>
      <p:sp>
        <p:nvSpPr>
          <p:cNvPr id="534" name="Google Shape;534;p31"/>
          <p:cNvSpPr txBox="1"/>
          <p:nvPr/>
        </p:nvSpPr>
        <p:spPr>
          <a:xfrm>
            <a:off x="2430775" y="2909300"/>
            <a:ext cx="1180800" cy="311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Antonio Medium"/>
                <a:ea typeface="Antonio Medium"/>
                <a:cs typeface="Antonio Medium"/>
                <a:sym typeface="Antonio Medium"/>
              </a:rPr>
              <a:t>KILOGRAMO</a:t>
            </a:r>
            <a:endParaRPr sz="1600">
              <a:solidFill>
                <a:schemeClr val="accent2"/>
              </a:solidFill>
              <a:latin typeface="Antonio Medium"/>
              <a:ea typeface="Antonio Medium"/>
              <a:cs typeface="Antonio Medium"/>
              <a:sym typeface="Antonio Medium"/>
            </a:endParaRPr>
          </a:p>
        </p:txBody>
      </p:sp>
      <p:grpSp>
        <p:nvGrpSpPr>
          <p:cNvPr id="535" name="Google Shape;535;p31"/>
          <p:cNvGrpSpPr/>
          <p:nvPr/>
        </p:nvGrpSpPr>
        <p:grpSpPr>
          <a:xfrm>
            <a:off x="7460063" y="534995"/>
            <a:ext cx="1116400" cy="1104975"/>
            <a:chOff x="7023100" y="1097275"/>
            <a:chExt cx="1116400" cy="1104975"/>
          </a:xfrm>
        </p:grpSpPr>
        <p:cxnSp>
          <p:nvCxnSpPr>
            <p:cNvPr id="536" name="Google Shape;536;p31"/>
            <p:cNvCxnSpPr/>
            <p:nvPr/>
          </p:nvCxnSpPr>
          <p:spPr>
            <a:xfrm>
              <a:off x="7023100" y="1097275"/>
              <a:ext cx="739200" cy="365700"/>
            </a:xfrm>
            <a:prstGeom prst="bentConnector3">
              <a:avLst>
                <a:gd name="adj1" fmla="val 50000"/>
              </a:avLst>
            </a:prstGeom>
            <a:noFill/>
            <a:ln w="19050" cap="flat" cmpd="sng">
              <a:solidFill>
                <a:schemeClr val="dk1"/>
              </a:solidFill>
              <a:prstDash val="lgDash"/>
              <a:round/>
              <a:headEnd type="none" w="med" len="med"/>
              <a:tailEnd type="none" w="med" len="med"/>
            </a:ln>
          </p:spPr>
        </p:cxnSp>
        <p:cxnSp>
          <p:nvCxnSpPr>
            <p:cNvPr id="537" name="Google Shape;537;p31"/>
            <p:cNvCxnSpPr/>
            <p:nvPr/>
          </p:nvCxnSpPr>
          <p:spPr>
            <a:xfrm rot="-5400000" flipH="1">
              <a:off x="7581350" y="1644100"/>
              <a:ext cx="739200" cy="377100"/>
            </a:xfrm>
            <a:prstGeom prst="bentConnector3">
              <a:avLst>
                <a:gd name="adj1" fmla="val 50000"/>
              </a:avLst>
            </a:prstGeom>
            <a:noFill/>
            <a:ln w="19050" cap="flat" cmpd="sng">
              <a:solidFill>
                <a:schemeClr val="dk1"/>
              </a:solidFill>
              <a:prstDash val="lgDash"/>
              <a:round/>
              <a:headEnd type="none" w="med" len="med"/>
              <a:tailEnd type="none" w="med" len="med"/>
            </a:ln>
          </p:spPr>
        </p:cxnSp>
      </p:grpSp>
      <p:cxnSp>
        <p:nvCxnSpPr>
          <p:cNvPr id="538" name="Google Shape;538;p31"/>
          <p:cNvCxnSpPr/>
          <p:nvPr/>
        </p:nvCxnSpPr>
        <p:spPr>
          <a:xfrm flipH="1">
            <a:off x="2977150" y="3597475"/>
            <a:ext cx="2176500" cy="1157400"/>
          </a:xfrm>
          <a:prstGeom prst="bentConnector3">
            <a:avLst>
              <a:gd name="adj1" fmla="val 50000"/>
            </a:avLst>
          </a:prstGeom>
          <a:noFill/>
          <a:ln w="19050" cap="flat" cmpd="sng">
            <a:solidFill>
              <a:schemeClr val="dk1"/>
            </a:solidFill>
            <a:prstDash val="lgDash"/>
            <a:round/>
            <a:headEnd type="none" w="med" len="med"/>
            <a:tailEnd type="none" w="med" len="med"/>
          </a:ln>
        </p:spPr>
      </p:cxnSp>
      <p:grpSp>
        <p:nvGrpSpPr>
          <p:cNvPr id="539" name="Google Shape;539;p31"/>
          <p:cNvGrpSpPr/>
          <p:nvPr/>
        </p:nvGrpSpPr>
        <p:grpSpPr>
          <a:xfrm>
            <a:off x="3861153" y="1910819"/>
            <a:ext cx="443148" cy="443148"/>
            <a:chOff x="2787725" y="238125"/>
            <a:chExt cx="513200" cy="513200"/>
          </a:xfrm>
        </p:grpSpPr>
        <p:sp>
          <p:nvSpPr>
            <p:cNvPr id="540" name="Google Shape;540;p3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1"/>
          <p:cNvSpPr/>
          <p:nvPr/>
        </p:nvSpPr>
        <p:spPr>
          <a:xfrm>
            <a:off x="2285525" y="4302025"/>
            <a:ext cx="262800" cy="262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7010863" y="1313908"/>
            <a:ext cx="93000" cy="93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547" name="Google Shape;547;p31">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548" name="Google Shape;548;p31">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549" name="Google Shape;549;p31">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grpSp>
        <p:nvGrpSpPr>
          <p:cNvPr id="550" name="Google Shape;550;p31"/>
          <p:cNvGrpSpPr/>
          <p:nvPr/>
        </p:nvGrpSpPr>
        <p:grpSpPr>
          <a:xfrm rot="10800000">
            <a:off x="1001304" y="645327"/>
            <a:ext cx="1943291" cy="1902749"/>
            <a:chOff x="876233" y="711815"/>
            <a:chExt cx="1943291" cy="1902749"/>
          </a:xfrm>
        </p:grpSpPr>
        <p:sp>
          <p:nvSpPr>
            <p:cNvPr id="551" name="Google Shape;551;p31"/>
            <p:cNvSpPr/>
            <p:nvPr/>
          </p:nvSpPr>
          <p:spPr>
            <a:xfrm>
              <a:off x="2396633" y="1472015"/>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876233" y="1472015"/>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1636433" y="711815"/>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1636433" y="2232215"/>
              <a:ext cx="422891" cy="382349"/>
            </a:xfrm>
            <a:custGeom>
              <a:avLst/>
              <a:gdLst/>
              <a:ahLst/>
              <a:cxnLst/>
              <a:rect l="l" t="t" r="r" b="b"/>
              <a:pathLst>
                <a:path w="10504" h="9497" extrusionOk="0">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rot="2700000">
              <a:off x="1310332" y="1125659"/>
              <a:ext cx="1075085" cy="107508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1"/>
          <p:cNvGrpSpPr/>
          <p:nvPr/>
        </p:nvGrpSpPr>
        <p:grpSpPr>
          <a:xfrm>
            <a:off x="930328" y="3858882"/>
            <a:ext cx="443148" cy="443148"/>
            <a:chOff x="2787725" y="238125"/>
            <a:chExt cx="513200" cy="513200"/>
          </a:xfrm>
        </p:grpSpPr>
        <p:sp>
          <p:nvSpPr>
            <p:cNvPr id="557" name="Google Shape;557;p31"/>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31"/>
          <p:cNvSpPr/>
          <p:nvPr/>
        </p:nvSpPr>
        <p:spPr>
          <a:xfrm>
            <a:off x="1629275" y="3259958"/>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2"/>
          <p:cNvSpPr txBox="1">
            <a:spLocks noGrp="1"/>
          </p:cNvSpPr>
          <p:nvPr>
            <p:ph type="title"/>
          </p:nvPr>
        </p:nvSpPr>
        <p:spPr>
          <a:xfrm>
            <a:off x="1005850" y="535000"/>
            <a:ext cx="7423200" cy="6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2"/>
                </a:solidFill>
              </a:rPr>
              <a:t>Phần mềm</a:t>
            </a:r>
            <a:endParaRPr/>
          </a:p>
          <a:p>
            <a:pPr marL="0" lvl="0" indent="0" algn="l" rtl="0">
              <a:spcBef>
                <a:spcPts val="0"/>
              </a:spcBef>
              <a:spcAft>
                <a:spcPts val="0"/>
              </a:spcAft>
              <a:buNone/>
            </a:pPr>
            <a:endParaRPr b="1">
              <a:solidFill>
                <a:schemeClr val="lt2"/>
              </a:solidFill>
            </a:endParaRPr>
          </a:p>
          <a:p>
            <a:pPr marL="0" lvl="0" indent="0" algn="l" rtl="0">
              <a:spcBef>
                <a:spcPts val="0"/>
              </a:spcBef>
              <a:spcAft>
                <a:spcPts val="0"/>
              </a:spcAft>
              <a:buNone/>
            </a:pPr>
            <a:endParaRPr b="1">
              <a:solidFill>
                <a:schemeClr val="lt2"/>
              </a:solidFill>
            </a:endParaRPr>
          </a:p>
        </p:txBody>
      </p:sp>
      <p:sp>
        <p:nvSpPr>
          <p:cNvPr id="567" name="Google Shape;567;p32"/>
          <p:cNvSpPr txBox="1"/>
          <p:nvPr/>
        </p:nvSpPr>
        <p:spPr>
          <a:xfrm>
            <a:off x="1003900" y="1175200"/>
            <a:ext cx="7425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Lora"/>
                <a:ea typeface="Lora"/>
                <a:cs typeface="Lora"/>
                <a:sym typeface="Lora"/>
              </a:rPr>
              <a:t>Khái niệm: là tập hợp dữ liệu hoặc các câu lệnh hướng dẫn máy tính cho máy tính biết cách làm việc.</a:t>
            </a:r>
            <a:endParaRPr>
              <a:solidFill>
                <a:schemeClr val="dk1"/>
              </a:solidFill>
              <a:latin typeface="Lora"/>
              <a:ea typeface="Lora"/>
              <a:cs typeface="Lora"/>
              <a:sym typeface="Lora"/>
            </a:endParaRPr>
          </a:p>
        </p:txBody>
      </p:sp>
      <p:grpSp>
        <p:nvGrpSpPr>
          <p:cNvPr id="568" name="Google Shape;568;p32"/>
          <p:cNvGrpSpPr/>
          <p:nvPr/>
        </p:nvGrpSpPr>
        <p:grpSpPr>
          <a:xfrm>
            <a:off x="8314603" y="686357"/>
            <a:ext cx="443148" cy="443148"/>
            <a:chOff x="2787725" y="238125"/>
            <a:chExt cx="513200" cy="513200"/>
          </a:xfrm>
        </p:grpSpPr>
        <p:sp>
          <p:nvSpPr>
            <p:cNvPr id="569" name="Google Shape;569;p32"/>
            <p:cNvSpPr/>
            <p:nvPr/>
          </p:nvSpPr>
          <p:spPr>
            <a:xfrm>
              <a:off x="3035275" y="238125"/>
              <a:ext cx="18100" cy="231450"/>
            </a:xfrm>
            <a:custGeom>
              <a:avLst/>
              <a:gdLst/>
              <a:ahLst/>
              <a:cxnLst/>
              <a:rect l="l" t="t" r="r" b="b"/>
              <a:pathLst>
                <a:path w="724" h="9258" extrusionOk="0">
                  <a:moveTo>
                    <a:pt x="1" y="0"/>
                  </a:moveTo>
                  <a:lnTo>
                    <a:pt x="1" y="9257"/>
                  </a:lnTo>
                  <a:lnTo>
                    <a:pt x="723" y="9257"/>
                  </a:lnTo>
                  <a:lnTo>
                    <a:pt x="7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035275" y="519850"/>
              <a:ext cx="18100" cy="231475"/>
            </a:xfrm>
            <a:custGeom>
              <a:avLst/>
              <a:gdLst/>
              <a:ahLst/>
              <a:cxnLst/>
              <a:rect l="l" t="t" r="r" b="b"/>
              <a:pathLst>
                <a:path w="724" h="9259" extrusionOk="0">
                  <a:moveTo>
                    <a:pt x="1" y="1"/>
                  </a:moveTo>
                  <a:lnTo>
                    <a:pt x="1" y="9258"/>
                  </a:lnTo>
                  <a:lnTo>
                    <a:pt x="723" y="9258"/>
                  </a:lnTo>
                  <a:lnTo>
                    <a:pt x="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2787725" y="485675"/>
              <a:ext cx="231400" cy="18075"/>
            </a:xfrm>
            <a:custGeom>
              <a:avLst/>
              <a:gdLst/>
              <a:ahLst/>
              <a:cxnLst/>
              <a:rect l="l" t="t" r="r" b="b"/>
              <a:pathLst>
                <a:path w="9256" h="723" extrusionOk="0">
                  <a:moveTo>
                    <a:pt x="1" y="0"/>
                  </a:moveTo>
                  <a:lnTo>
                    <a:pt x="1" y="723"/>
                  </a:lnTo>
                  <a:lnTo>
                    <a:pt x="9255" y="723"/>
                  </a:lnTo>
                  <a:lnTo>
                    <a:pt x="9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3069475" y="485675"/>
              <a:ext cx="231450" cy="18075"/>
            </a:xfrm>
            <a:custGeom>
              <a:avLst/>
              <a:gdLst/>
              <a:ahLst/>
              <a:cxnLst/>
              <a:rect l="l" t="t" r="r" b="b"/>
              <a:pathLst>
                <a:path w="9258" h="723" extrusionOk="0">
                  <a:moveTo>
                    <a:pt x="0" y="0"/>
                  </a:moveTo>
                  <a:lnTo>
                    <a:pt x="0" y="723"/>
                  </a:lnTo>
                  <a:lnTo>
                    <a:pt x="9258" y="723"/>
                  </a:lnTo>
                  <a:lnTo>
                    <a:pt x="92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2"/>
          <p:cNvSpPr/>
          <p:nvPr/>
        </p:nvSpPr>
        <p:spPr>
          <a:xfrm>
            <a:off x="1425775" y="4782970"/>
            <a:ext cx="93000" cy="93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a:hlinkClick r:id="rId3" action="ppaction://hlinksldjump"/>
          </p:cNvPr>
          <p:cNvSpPr txBox="1"/>
          <p:nvPr/>
        </p:nvSpPr>
        <p:spPr>
          <a:xfrm>
            <a:off x="0" y="10048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01</a:t>
            </a:r>
            <a:endParaRPr sz="2000" b="1" u="sng">
              <a:solidFill>
                <a:schemeClr val="dk1"/>
              </a:solidFill>
              <a:latin typeface="Antonio"/>
              <a:ea typeface="Antonio"/>
              <a:cs typeface="Antonio"/>
              <a:sym typeface="Antonio"/>
            </a:endParaRPr>
          </a:p>
        </p:txBody>
      </p:sp>
      <p:sp>
        <p:nvSpPr>
          <p:cNvPr id="575" name="Google Shape;575;p32">
            <a:hlinkClick r:id="rId4" action="ppaction://hlinksldjump"/>
          </p:cNvPr>
          <p:cNvSpPr txBox="1"/>
          <p:nvPr/>
        </p:nvSpPr>
        <p:spPr>
          <a:xfrm>
            <a:off x="0" y="18835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02</a:t>
            </a:r>
            <a:endParaRPr sz="2000" b="1" u="sng">
              <a:solidFill>
                <a:schemeClr val="dk1"/>
              </a:solidFill>
              <a:latin typeface="Antonio"/>
              <a:ea typeface="Antonio"/>
              <a:cs typeface="Antonio"/>
              <a:sym typeface="Antonio"/>
            </a:endParaRPr>
          </a:p>
        </p:txBody>
      </p:sp>
      <p:sp>
        <p:nvSpPr>
          <p:cNvPr id="576" name="Google Shape;576;p32">
            <a:hlinkClick r:id="rId5" action="ppaction://hlinksldjump"/>
          </p:cNvPr>
          <p:cNvSpPr txBox="1"/>
          <p:nvPr/>
        </p:nvSpPr>
        <p:spPr>
          <a:xfrm>
            <a:off x="0" y="27622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03</a:t>
            </a:r>
            <a:endParaRPr sz="2000" b="1" u="sng">
              <a:solidFill>
                <a:schemeClr val="dk1"/>
              </a:solidFill>
              <a:latin typeface="Antonio"/>
              <a:ea typeface="Antonio"/>
              <a:cs typeface="Antonio"/>
              <a:sym typeface="Antonio"/>
            </a:endParaRPr>
          </a:p>
        </p:txBody>
      </p:sp>
      <p:sp>
        <p:nvSpPr>
          <p:cNvPr id="577" name="Google Shape;577;p32">
            <a:hlinkClick r:id="rId6" action="ppaction://hlinksldjump"/>
          </p:cNvPr>
          <p:cNvSpPr txBox="1"/>
          <p:nvPr/>
        </p:nvSpPr>
        <p:spPr>
          <a:xfrm>
            <a:off x="0" y="3640950"/>
            <a:ext cx="594300" cy="49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u="sng">
                <a:solidFill>
                  <a:schemeClr val="dk1"/>
                </a:solidFill>
                <a:latin typeface="Antonio"/>
                <a:ea typeface="Antonio"/>
                <a:cs typeface="Antonio"/>
                <a:sym typeface="Antonio"/>
              </a:rPr>
              <a:t>04</a:t>
            </a:r>
            <a:endParaRPr sz="2000" b="1" u="sng">
              <a:solidFill>
                <a:schemeClr val="dk1"/>
              </a:solidFill>
              <a:latin typeface="Antonio"/>
              <a:ea typeface="Antonio"/>
              <a:cs typeface="Antonio"/>
              <a:sym typeface="Antonio"/>
            </a:endParaRPr>
          </a:p>
        </p:txBody>
      </p:sp>
      <p:sp>
        <p:nvSpPr>
          <p:cNvPr id="578" name="Google Shape;578;p32"/>
          <p:cNvSpPr txBox="1"/>
          <p:nvPr/>
        </p:nvSpPr>
        <p:spPr>
          <a:xfrm>
            <a:off x="1005850" y="2066100"/>
            <a:ext cx="7425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Lora"/>
                <a:ea typeface="Lora"/>
                <a:cs typeface="Lora"/>
                <a:sym typeface="Lora"/>
              </a:rPr>
              <a:t>Các thành phần của phần mềm:</a:t>
            </a:r>
            <a:endParaRPr>
              <a:solidFill>
                <a:schemeClr val="dk1"/>
              </a:solidFill>
              <a:latin typeface="Lora"/>
              <a:ea typeface="Lora"/>
              <a:cs typeface="Lora"/>
              <a:sym typeface="Lora"/>
            </a:endParaRPr>
          </a:p>
        </p:txBody>
      </p:sp>
      <p:sp>
        <p:nvSpPr>
          <p:cNvPr id="579" name="Google Shape;579;p32"/>
          <p:cNvSpPr txBox="1"/>
          <p:nvPr/>
        </p:nvSpPr>
        <p:spPr>
          <a:xfrm>
            <a:off x="1005850" y="2430600"/>
            <a:ext cx="7425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Các chương trình máy tính sẽ tạo ra các dịch vụ cho người sử dụng và mang lại những kết quả mong muốn cho người dùng.</a:t>
            </a:r>
            <a:endParaRPr>
              <a:solidFill>
                <a:schemeClr val="dk1"/>
              </a:solidFill>
              <a:latin typeface="Lora"/>
              <a:ea typeface="Lora"/>
              <a:cs typeface="Lora"/>
              <a:sym typeface="Lora"/>
            </a:endParaRPr>
          </a:p>
        </p:txBody>
      </p:sp>
      <p:sp>
        <p:nvSpPr>
          <p:cNvPr id="580" name="Google Shape;580;p32"/>
          <p:cNvSpPr txBox="1"/>
          <p:nvPr/>
        </p:nvSpPr>
        <p:spPr>
          <a:xfrm>
            <a:off x="1003900" y="3056900"/>
            <a:ext cx="7425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Cấu trúc dữ liệu : làm cho chương trình thao tác hiệu quả với các thông tin thích hợp.</a:t>
            </a:r>
            <a:endParaRPr>
              <a:solidFill>
                <a:schemeClr val="dk1"/>
              </a:solidFill>
              <a:latin typeface="Lora"/>
              <a:ea typeface="Lora"/>
              <a:cs typeface="Lora"/>
              <a:sym typeface="Lora"/>
            </a:endParaRPr>
          </a:p>
        </p:txBody>
      </p:sp>
      <p:sp>
        <p:nvSpPr>
          <p:cNvPr id="581" name="Google Shape;581;p32"/>
          <p:cNvSpPr txBox="1"/>
          <p:nvPr/>
        </p:nvSpPr>
        <p:spPr>
          <a:xfrm>
            <a:off x="1005850" y="3654788"/>
            <a:ext cx="742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Các tài liệu mô tả các thao tác sử dụng và bảo trì.</a:t>
            </a:r>
            <a:endParaRPr>
              <a:solidFill>
                <a:schemeClr val="dk1"/>
              </a:solidFill>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Units Of Measurement by Slidesgo">
  <a:themeElements>
    <a:clrScheme name="Simple Light">
      <a:dk1>
        <a:srgbClr val="FEFFFA"/>
      </a:dk1>
      <a:lt1>
        <a:srgbClr val="EA645F"/>
      </a:lt1>
      <a:dk2>
        <a:srgbClr val="EFD14C"/>
      </a:dk2>
      <a:lt2>
        <a:srgbClr val="F8C207"/>
      </a:lt2>
      <a:accent1>
        <a:srgbClr val="4EBACE"/>
      </a:accent1>
      <a:accent2>
        <a:srgbClr val="162F4F"/>
      </a:accent2>
      <a:accent3>
        <a:srgbClr val="4A4AF2"/>
      </a:accent3>
      <a:accent4>
        <a:srgbClr val="FFFFFF"/>
      </a:accent4>
      <a:accent5>
        <a:srgbClr val="FFFFFF"/>
      </a:accent5>
      <a:accent6>
        <a:srgbClr val="FFFFFF"/>
      </a:accent6>
      <a:hlink>
        <a:srgbClr val="FEFF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4501</Words>
  <Application>Microsoft Office PowerPoint</Application>
  <PresentationFormat>On-screen Show (16:9)</PresentationFormat>
  <Paragraphs>905</Paragraphs>
  <Slides>73</Slides>
  <Notes>73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Times New Roman</vt:lpstr>
      <vt:lpstr>Lora SemiBold</vt:lpstr>
      <vt:lpstr>Arial</vt:lpstr>
      <vt:lpstr>Space Mono</vt:lpstr>
      <vt:lpstr>Antonio Medium</vt:lpstr>
      <vt:lpstr>Antonio</vt:lpstr>
      <vt:lpstr>Lora</vt:lpstr>
      <vt:lpstr>Calibri</vt:lpstr>
      <vt:lpstr>Bebas Neue</vt:lpstr>
      <vt:lpstr>Units Of Measurement by Slidesgo</vt:lpstr>
      <vt:lpstr>Kiểm thử phần mềm</vt:lpstr>
      <vt:lpstr>Thành viên</vt:lpstr>
      <vt:lpstr>Kiểm thử website bán quần áo</vt:lpstr>
      <vt:lpstr>TỔNG QUAN ĐỀ TÀI</vt:lpstr>
      <vt:lpstr>TỔNG QUAN ĐỀ TÀI</vt:lpstr>
      <vt:lpstr>TỔNG QUAN ĐỀ TÀI</vt:lpstr>
      <vt:lpstr>TỔNG QUAN ĐỀ TÀI</vt:lpstr>
      <vt:lpstr>PHẦN MỀM VÀ KIỂM THỬ PHẦN MỀM</vt:lpstr>
      <vt:lpstr>Phần mềm  </vt:lpstr>
      <vt:lpstr>Lỗi phần mềm  </vt:lpstr>
      <vt:lpstr>Lỗi phần mềm  </vt:lpstr>
      <vt:lpstr>Lỗi phần mềm  </vt:lpstr>
      <vt:lpstr>Kiểm thử phần mềm  </vt:lpstr>
      <vt:lpstr>Kiểm thử phần mềm  </vt:lpstr>
      <vt:lpstr>KIỂM THỬ  ỨNG DỤNG  BẰNG SELENIUM</vt:lpstr>
      <vt:lpstr>Khái niệm</vt:lpstr>
      <vt:lpstr>Selenium IDE </vt:lpstr>
      <vt:lpstr>Hướng dẫn cài đặt Selenium IDE </vt:lpstr>
      <vt:lpstr>Một số chức năng  Selenium IDE </vt:lpstr>
      <vt:lpstr>Một số chức năng  Selenium IDE </vt:lpstr>
      <vt:lpstr>Một số chức năng  Selenium IDE </vt:lpstr>
      <vt:lpstr>Triển khai </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đen</vt:lpstr>
      <vt:lpstr>Kiểm thử hộp trắng</vt:lpstr>
      <vt:lpstr>PowerPoint Presentation</vt:lpstr>
      <vt:lpstr>Kiểm thử hộp trắng</vt:lpstr>
      <vt:lpstr>PowerPoint Presentation</vt:lpstr>
      <vt:lpstr>Kiểm thử hộp trắng</vt:lpstr>
      <vt:lpstr>Xin cảm ơn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phần mềm</dc:title>
  <cp:lastModifiedBy>dinhthinh</cp:lastModifiedBy>
  <cp:revision>4</cp:revision>
  <dcterms:modified xsi:type="dcterms:W3CDTF">2022-11-21T16:30:14Z</dcterms:modified>
</cp:coreProperties>
</file>