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41162f63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1162f63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41162f63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1162f63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41162f63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1162f63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41162f63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1162f63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41162f63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1162f63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41162f63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1162f63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41162f63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1162f63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41162f6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1162f6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41162f63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1162f63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41162f63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1162f63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41162f63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1162f63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41162f63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1162f63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41162f63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1162f63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w3schools.com/cssre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w3schools.com/cssref/css_selector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Basics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Full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font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font-family</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font-size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font-style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font-weight</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text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text-align</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text-decoration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background</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background-color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background-image</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3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3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3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3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3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3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3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3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3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3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3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300"/>
                                        <p:tgtEl>
                                          <p:spTgt spid="11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 (2)</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border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border-style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border-width</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border-radius</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size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width</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height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padding</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margin</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3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3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3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3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3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3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3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3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300"/>
                                        <p:tgtEl>
                                          <p:spTgt spid="1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9" st="9"/>
                                            </p:txEl>
                                          </p:spTgt>
                                        </p:tgtEl>
                                        <p:attrNameLst>
                                          <p:attrName>style.visibility</p:attrName>
                                        </p:attrNameLst>
                                      </p:cBhvr>
                                      <p:to>
                                        <p:strVal val="visible"/>
                                      </p:to>
                                    </p:set>
                                    <p:animEffect filter="fade" transition="in">
                                      <p:cBhvr>
                                        <p:cTn dur="300"/>
                                        <p:tgtEl>
                                          <p:spTgt spid="1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descr="299px-W3C_and_Internet_Explorer_box_models.svg.png" id="128" name="Google Shape;128;p24"/>
          <p:cNvPicPr preferRelativeResize="0"/>
          <p:nvPr/>
        </p:nvPicPr>
        <p:blipFill>
          <a:blip r:embed="rId3">
            <a:alphaModFix/>
          </a:blip>
          <a:stretch>
            <a:fillRect/>
          </a:stretch>
        </p:blipFill>
        <p:spPr>
          <a:xfrm>
            <a:off x="5196213" y="600075"/>
            <a:ext cx="2847975" cy="3943350"/>
          </a:xfrm>
          <a:prstGeom prst="rect">
            <a:avLst/>
          </a:prstGeom>
          <a:noFill/>
          <a:ln>
            <a:noFill/>
          </a:ln>
        </p:spPr>
      </p:pic>
      <p:sp>
        <p:nvSpPr>
          <p:cNvPr id="129" name="Google Shape;129;p24"/>
          <p:cNvSpPr txBox="1"/>
          <p:nvPr/>
        </p:nvSpPr>
        <p:spPr>
          <a:xfrm>
            <a:off x="437250" y="955050"/>
            <a:ext cx="4383900" cy="14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box-sizing: content-box;</a:t>
            </a:r>
            <a:endParaRPr sz="1800">
              <a:latin typeface="Consolas"/>
              <a:ea typeface="Consolas"/>
              <a:cs typeface="Consolas"/>
              <a:sym typeface="Consolas"/>
            </a:endParaRPr>
          </a:p>
        </p:txBody>
      </p:sp>
      <p:sp>
        <p:nvSpPr>
          <p:cNvPr id="130" name="Google Shape;130;p24"/>
          <p:cNvSpPr txBox="1"/>
          <p:nvPr/>
        </p:nvSpPr>
        <p:spPr>
          <a:xfrm>
            <a:off x="437250" y="3017575"/>
            <a:ext cx="4383900" cy="14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box-sizing: border-box;</a:t>
            </a:r>
            <a:endParaRPr sz="1800">
              <a:latin typeface="Consolas"/>
              <a:ea typeface="Consolas"/>
              <a:cs typeface="Consolas"/>
              <a:sym typeface="Consolas"/>
            </a:endParaRPr>
          </a:p>
        </p:txBody>
      </p:sp>
      <p:cxnSp>
        <p:nvCxnSpPr>
          <p:cNvPr id="131" name="Google Shape;131;p24"/>
          <p:cNvCxnSpPr/>
          <p:nvPr/>
        </p:nvCxnSpPr>
        <p:spPr>
          <a:xfrm>
            <a:off x="4303500" y="1674150"/>
            <a:ext cx="7593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4"/>
          <p:cNvCxnSpPr/>
          <p:nvPr/>
        </p:nvCxnSpPr>
        <p:spPr>
          <a:xfrm>
            <a:off x="4303500" y="3736675"/>
            <a:ext cx="759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 (3)</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6"/>
            </a:pPr>
            <a:r>
              <a:rPr lang="en">
                <a:latin typeface="Consolas"/>
                <a:ea typeface="Consolas"/>
                <a:cs typeface="Consolas"/>
                <a:sym typeface="Consolas"/>
              </a:rPr>
              <a:t>display</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inline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block</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inline-block</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none</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3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3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3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3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300"/>
                                        <p:tgtEl>
                                          <p:spTgt spid="1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detailed list of CSS Properties is available at</a:t>
            </a:r>
            <a:endParaRPr sz="3000"/>
          </a:p>
        </p:txBody>
      </p:sp>
      <p:sp>
        <p:nvSpPr>
          <p:cNvPr id="144" name="Google Shape;144;p2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http://www.w3schools.com/cssref/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What is CSS?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stands for </a:t>
            </a:r>
            <a:r>
              <a:rPr b="1" lang="en"/>
              <a:t>C</a:t>
            </a:r>
            <a:r>
              <a:rPr lang="en"/>
              <a:t>ascading </a:t>
            </a:r>
            <a:r>
              <a:rPr b="1" lang="en"/>
              <a:t>S</a:t>
            </a:r>
            <a:r>
              <a:rPr lang="en"/>
              <a:t>tyle </a:t>
            </a:r>
            <a:r>
              <a:rPr b="1" lang="en"/>
              <a:t>S</a:t>
            </a:r>
            <a:r>
              <a:rPr lang="en"/>
              <a:t>heet</a:t>
            </a:r>
            <a:endParaRPr/>
          </a:p>
          <a:p>
            <a:pPr indent="-342900" lvl="0" marL="457200" rtl="0" algn="l">
              <a:spcBef>
                <a:spcPts val="0"/>
              </a:spcBef>
              <a:spcAft>
                <a:spcPts val="0"/>
              </a:spcAft>
              <a:buSzPts val="1800"/>
              <a:buChar char="●"/>
            </a:pPr>
            <a:r>
              <a:rPr lang="en"/>
              <a:t>It determines how a HTML document is presented.</a:t>
            </a:r>
            <a:endParaRPr/>
          </a:p>
          <a:p>
            <a:pPr indent="-342900" lvl="0" marL="457200" rtl="0" algn="l">
              <a:spcBef>
                <a:spcPts val="0"/>
              </a:spcBef>
              <a:spcAft>
                <a:spcPts val="0"/>
              </a:spcAft>
              <a:buSzPts val="1800"/>
              <a:buChar char="●"/>
            </a:pPr>
            <a:r>
              <a:rPr lang="en"/>
              <a:t>CSS is crucial in designing and creating websites. It allows you to control the layout, looks and feel, visual effects and even allow websites to adapt dynamically on different screen sizes and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summary of today yay!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(last slide)</a:t>
            </a:r>
            <a:endParaRPr/>
          </a:p>
          <a:p>
            <a:pPr indent="-342900" lvl="0" marL="457200" rtl="0" algn="l">
              <a:spcBef>
                <a:spcPts val="0"/>
              </a:spcBef>
              <a:spcAft>
                <a:spcPts val="0"/>
              </a:spcAft>
              <a:buSzPts val="1800"/>
              <a:buAutoNum type="arabicPeriod"/>
            </a:pPr>
            <a:r>
              <a:rPr lang="en"/>
              <a:t>This slide</a:t>
            </a:r>
            <a:endParaRPr/>
          </a:p>
          <a:p>
            <a:pPr indent="-342900" lvl="0" marL="457200" rtl="0" algn="l">
              <a:spcBef>
                <a:spcPts val="0"/>
              </a:spcBef>
              <a:spcAft>
                <a:spcPts val="0"/>
              </a:spcAft>
              <a:buSzPts val="1800"/>
              <a:buAutoNum type="arabicPeriod"/>
            </a:pPr>
            <a:r>
              <a:rPr lang="en"/>
              <a:t>CSS Syntax</a:t>
            </a:r>
            <a:endParaRPr/>
          </a:p>
          <a:p>
            <a:pPr indent="-342900" lvl="0" marL="457200" rtl="0" algn="l">
              <a:spcBef>
                <a:spcPts val="0"/>
              </a:spcBef>
              <a:spcAft>
                <a:spcPts val="0"/>
              </a:spcAft>
              <a:buSzPts val="1800"/>
              <a:buAutoNum type="arabicPeriod"/>
            </a:pPr>
            <a:r>
              <a:rPr lang="en"/>
              <a:t>Common CSS Selectors</a:t>
            </a:r>
            <a:endParaRPr/>
          </a:p>
          <a:p>
            <a:pPr indent="-342900" lvl="0" marL="457200" rtl="0" algn="l">
              <a:spcBef>
                <a:spcPts val="0"/>
              </a:spcBef>
              <a:spcAft>
                <a:spcPts val="0"/>
              </a:spcAft>
              <a:buSzPts val="1800"/>
              <a:buAutoNum type="arabicPeriod"/>
            </a:pPr>
            <a:r>
              <a:rPr lang="en"/>
              <a:t>Common CSS Properties</a:t>
            </a:r>
            <a:endParaRPr/>
          </a:p>
          <a:p>
            <a:pPr indent="-342900" lvl="0" marL="457200" rtl="0" algn="l">
              <a:spcBef>
                <a:spcPts val="0"/>
              </a:spcBef>
              <a:spcAft>
                <a:spcPts val="0"/>
              </a:spcAft>
              <a:buSzPts val="1800"/>
              <a:buAutoNum type="arabicPeriod"/>
            </a:pPr>
            <a:r>
              <a:rPr lang="en"/>
              <a:t>Styling our very romantic love letter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3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3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3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3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3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300"/>
                                        <p:tgtEl>
                                          <p:spTgt spid="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 { color: red;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p</a:t>
            </a:r>
            <a:r>
              <a:rPr lang="en"/>
              <a:t> { </a:t>
            </a:r>
            <a:r>
              <a:rPr lang="en">
                <a:solidFill>
                  <a:srgbClr val="0000FF"/>
                </a:solidFill>
              </a:rPr>
              <a:t>color</a:t>
            </a:r>
            <a:r>
              <a:rPr lang="en"/>
              <a:t>: </a:t>
            </a:r>
            <a:r>
              <a:rPr lang="en">
                <a:solidFill>
                  <a:srgbClr val="38761D"/>
                </a:solidFill>
              </a:rPr>
              <a:t>red</a:t>
            </a:r>
            <a:r>
              <a:rPr lang="en"/>
              <a:t>; }</a:t>
            </a:r>
            <a:endParaRPr/>
          </a:p>
        </p:txBody>
      </p:sp>
      <p:cxnSp>
        <p:nvCxnSpPr>
          <p:cNvPr id="83" name="Google Shape;83;p17"/>
          <p:cNvCxnSpPr/>
          <p:nvPr/>
        </p:nvCxnSpPr>
        <p:spPr>
          <a:xfrm>
            <a:off x="7249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7"/>
          <p:cNvSpPr txBox="1"/>
          <p:nvPr/>
        </p:nvSpPr>
        <p:spPr>
          <a:xfrm>
            <a:off x="1553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Selector</a:t>
            </a:r>
            <a:endParaRPr sz="1800"/>
          </a:p>
        </p:txBody>
      </p:sp>
      <p:cxnSp>
        <p:nvCxnSpPr>
          <p:cNvPr id="85" name="Google Shape;85;p17"/>
          <p:cNvCxnSpPr/>
          <p:nvPr/>
        </p:nvCxnSpPr>
        <p:spPr>
          <a:xfrm>
            <a:off x="18640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7"/>
          <p:cNvSpPr txBox="1"/>
          <p:nvPr/>
        </p:nvSpPr>
        <p:spPr>
          <a:xfrm>
            <a:off x="12944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Property</a:t>
            </a:r>
            <a:endParaRPr sz="1800"/>
          </a:p>
        </p:txBody>
      </p:sp>
      <p:cxnSp>
        <p:nvCxnSpPr>
          <p:cNvPr id="87" name="Google Shape;87;p17"/>
          <p:cNvCxnSpPr/>
          <p:nvPr/>
        </p:nvCxnSpPr>
        <p:spPr>
          <a:xfrm>
            <a:off x="31124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25428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Value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#nav-bar p:hover</a:t>
            </a:r>
            <a:r>
              <a:rPr lang="en"/>
              <a:t> { </a:t>
            </a:r>
            <a:endParaRPr/>
          </a:p>
          <a:p>
            <a:pPr indent="0" lvl="0" marL="0" rtl="0" algn="l">
              <a:spcBef>
                <a:spcPts val="0"/>
              </a:spcBef>
              <a:spcAft>
                <a:spcPts val="0"/>
              </a:spcAft>
              <a:buNone/>
            </a:pPr>
            <a:r>
              <a:rPr lang="en">
                <a:solidFill>
                  <a:srgbClr val="0000FF"/>
                </a:solidFill>
              </a:rPr>
              <a:t>  color</a:t>
            </a:r>
            <a:r>
              <a:rPr lang="en"/>
              <a:t>: </a:t>
            </a:r>
            <a:r>
              <a:rPr lang="en">
                <a:solidFill>
                  <a:srgbClr val="38761D"/>
                </a:solidFill>
              </a:rPr>
              <a:t>red</a:t>
            </a:r>
            <a:r>
              <a:rPr lang="en"/>
              <a:t>;</a:t>
            </a:r>
            <a:endParaRPr/>
          </a:p>
          <a:p>
            <a:pPr indent="0" lvl="0" marL="0" rtl="0" algn="l">
              <a:spcBef>
                <a:spcPts val="0"/>
              </a:spcBef>
              <a:spcAft>
                <a:spcPts val="0"/>
              </a:spcAft>
              <a:buNone/>
            </a:pPr>
            <a:r>
              <a:rPr lang="en"/>
              <a:t>  </a:t>
            </a:r>
            <a:r>
              <a:rPr lang="en">
                <a:solidFill>
                  <a:srgbClr val="0000FF"/>
                </a:solidFill>
              </a:rPr>
              <a:t>text-align</a:t>
            </a:r>
            <a:r>
              <a:rPr lang="en"/>
              <a:t>: </a:t>
            </a:r>
            <a:r>
              <a:rPr lang="en">
                <a:solidFill>
                  <a:srgbClr val="38761D"/>
                </a:solidFill>
              </a:rPr>
              <a:t>center</a:t>
            </a:r>
            <a:r>
              <a:rPr lang="en"/>
              <a:t>;</a:t>
            </a:r>
            <a:endParaRPr/>
          </a:p>
          <a:p>
            <a:pPr indent="0" lvl="0" marL="0" rtl="0" algn="l">
              <a:spcBef>
                <a:spcPts val="0"/>
              </a:spcBef>
              <a:spcAft>
                <a:spcPts val="0"/>
              </a:spcAft>
              <a:buNone/>
            </a:pPr>
            <a:r>
              <a:rPr lang="en"/>
              <a:t>  </a:t>
            </a:r>
            <a:r>
              <a:rPr lang="en">
                <a:solidFill>
                  <a:srgbClr val="0000FF"/>
                </a:solidFill>
              </a:rPr>
              <a:t>width</a:t>
            </a:r>
            <a:r>
              <a:rPr lang="en"/>
              <a:t>: </a:t>
            </a:r>
            <a:r>
              <a:rPr lang="en">
                <a:solidFill>
                  <a:srgbClr val="38761D"/>
                </a:solidFill>
              </a:rPr>
              <a:t>520px</a:t>
            </a:r>
            <a:r>
              <a:rPr lang="en"/>
              <a:t>;</a:t>
            </a:r>
            <a:endParaRPr/>
          </a:p>
          <a:p>
            <a:pPr indent="0" lvl="0" marL="0" rtl="0" algn="l">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Common CSS Selectors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Tag Selector: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h5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Class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.main_menu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.container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ID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#popup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#wrapper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Attribute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[title]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input[type=text] { …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3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3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3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3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3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3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3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300"/>
                                        <p:tgtEl>
                                          <p:spTgt spid="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300"/>
                                        <p:tgtEl>
                                          <p:spTgt spid="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9" st="9"/>
                                            </p:txEl>
                                          </p:spTgt>
                                        </p:tgtEl>
                                        <p:attrNameLst>
                                          <p:attrName>style.visibility</p:attrName>
                                        </p:attrNameLst>
                                      </p:cBhvr>
                                      <p:to>
                                        <p:strVal val="visible"/>
                                      </p:to>
                                    </p:set>
                                    <p:animEffect filter="fade" transition="in">
                                      <p:cBhvr>
                                        <p:cTn dur="300"/>
                                        <p:tgtEl>
                                          <p:spTgt spid="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0" st="10"/>
                                            </p:txEl>
                                          </p:spTgt>
                                        </p:tgtEl>
                                        <p:attrNameLst>
                                          <p:attrName>style.visibility</p:attrName>
                                        </p:attrNameLst>
                                      </p:cBhvr>
                                      <p:to>
                                        <p:strVal val="visible"/>
                                      </p:to>
                                    </p:set>
                                    <p:animEffect filter="fade" transition="in">
                                      <p:cBhvr>
                                        <p:cTn dur="300"/>
                                        <p:tgtEl>
                                          <p:spTgt spid="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1" st="11"/>
                                            </p:txEl>
                                          </p:spTgt>
                                        </p:tgtEl>
                                        <p:attrNameLst>
                                          <p:attrName>style.visibility</p:attrName>
                                        </p:attrNameLst>
                                      </p:cBhvr>
                                      <p:to>
                                        <p:strVal val="visible"/>
                                      </p:to>
                                    </p:set>
                                    <p:animEffect filter="fade" transition="in">
                                      <p:cBhvr>
                                        <p:cTn dur="300"/>
                                        <p:tgtEl>
                                          <p:spTgt spid="9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Common CSS Selectors (2) - Relationship &amp; States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And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sz="1400">
                <a:latin typeface="Consolas"/>
                <a:ea typeface="Consolas"/>
                <a:cs typeface="Consolas"/>
                <a:sym typeface="Consolas"/>
              </a:rPr>
              <a:t>.car, .bike { … }</a:t>
            </a:r>
            <a:endParaRPr sz="1400">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#site_banner, .nav_bar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Child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ul li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.nav_bar a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Direct Child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ul&gt;li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.nav_bar&gt;a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Pseudo-class</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p:hover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a:active { …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3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3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3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3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3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3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3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3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3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3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Effect filter="fade" transition="in">
                                      <p:cBhvr>
                                        <p:cTn dur="300"/>
                                        <p:tgtEl>
                                          <p:spTgt spid="1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Effect filter="fade" transition="in">
                                      <p:cBhvr>
                                        <p:cTn dur="300"/>
                                        <p:tgtEl>
                                          <p:spTgt spid="10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detailed list of CSS Selectors is available at</a:t>
            </a:r>
            <a:endParaRPr sz="3000"/>
          </a:p>
        </p:txBody>
      </p:sp>
      <p:sp>
        <p:nvSpPr>
          <p:cNvPr id="111" name="Google Shape;111;p2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http://www.w3schools.com/cssref/css_selectors.asp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