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font" Target="fonts/RobotoSla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dd9e35c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dd9e35c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dd9e35c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dd9e35c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dd9e35c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dd9e35c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dce6af9c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dce6af9c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dce6af9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dce6af9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dd9e35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dd9e35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dd9e35c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dd9e35c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dd9e35c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dd9e35c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dd9e35c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dd9e35c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dd9e35c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dd9e35c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dd9e35c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dd9e35c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Basic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Front End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detailed list of HTML tags is available at</a:t>
            </a:r>
            <a:endParaRPr sz="3600"/>
          </a:p>
        </p:txBody>
      </p:sp>
      <p:sp>
        <p:nvSpPr>
          <p:cNvPr id="123" name="Google Shape;123;p2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http://www.w3schools.com/tags/default.asp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HTML Entities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Entities are mostly used to display special characters that are not available on keyboard or reserved by HTML.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notable entities: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&amp;nbsp; - Special white space character that won’t be wrapped.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&amp;copy; - </a:t>
            </a:r>
            <a:r>
              <a:rPr lang="en">
                <a:solidFill>
                  <a:srgbClr val="FFFF00"/>
                </a:solidFill>
              </a:rPr>
              <a:t>©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&amp;reg;  - </a:t>
            </a:r>
            <a:r>
              <a:rPr lang="en">
                <a:solidFill>
                  <a:srgbClr val="FFFF00"/>
                </a:solidFill>
              </a:rPr>
              <a:t>®</a:t>
            </a:r>
            <a:endParaRPr>
              <a:solidFill>
                <a:srgbClr val="FF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&amp;amp;  - </a:t>
            </a:r>
            <a:r>
              <a:rPr lang="en">
                <a:solidFill>
                  <a:srgbClr val="FFFF00"/>
                </a:solidFill>
              </a:rPr>
              <a:t>&amp;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detailed list of HTML entities is available at</a:t>
            </a:r>
            <a:endParaRPr sz="3600"/>
          </a:p>
        </p:txBody>
      </p:sp>
      <p:sp>
        <p:nvSpPr>
          <p:cNvPr id="135" name="Google Shape;135;p2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http://www.ascii.cl/htmlcodes.htm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summary of today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HTML Syntax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Basic HTML Document and some 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Semantic</a:t>
            </a:r>
            <a:r>
              <a:rPr lang="en"/>
              <a:t>, what does it mean?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Form and Inputs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HTML Entities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Writing a love letter in 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What is HTML?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stands for </a:t>
            </a:r>
            <a:r>
              <a:rPr b="1" lang="en">
                <a:solidFill>
                  <a:srgbClr val="FFFF00"/>
                </a:solidFill>
              </a:rPr>
              <a:t>H</a:t>
            </a:r>
            <a:r>
              <a:rPr lang="en"/>
              <a:t>yper</a:t>
            </a:r>
            <a:r>
              <a:rPr b="1" lang="en">
                <a:solidFill>
                  <a:srgbClr val="FFFF00"/>
                </a:solidFill>
              </a:rPr>
              <a:t>t</a:t>
            </a:r>
            <a:r>
              <a:rPr lang="en"/>
              <a:t>ext </a:t>
            </a:r>
            <a:r>
              <a:rPr b="1" lang="en">
                <a:solidFill>
                  <a:srgbClr val="FFFF00"/>
                </a:solidFill>
              </a:rPr>
              <a:t>M</a:t>
            </a:r>
            <a:r>
              <a:rPr lang="en"/>
              <a:t>arkup </a:t>
            </a:r>
            <a:r>
              <a:rPr b="1" lang="en">
                <a:solidFill>
                  <a:srgbClr val="FFFF00"/>
                </a:solidFill>
              </a:rPr>
              <a:t>L</a:t>
            </a:r>
            <a:r>
              <a:rPr lang="en"/>
              <a:t>anguage.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defines the </a:t>
            </a:r>
            <a:r>
              <a:rPr i="1" lang="en"/>
              <a:t>content</a:t>
            </a:r>
            <a:r>
              <a:rPr b="1" lang="en"/>
              <a:t> </a:t>
            </a:r>
            <a:r>
              <a:rPr lang="en"/>
              <a:t>of a web page.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is called a </a:t>
            </a:r>
            <a:r>
              <a:rPr b="1" lang="en"/>
              <a:t>semantic</a:t>
            </a:r>
            <a:r>
              <a:rPr lang="en"/>
              <a:t> language because its purpose is to describe what we </a:t>
            </a:r>
            <a:r>
              <a:rPr i="1" lang="en"/>
              <a:t>mean.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90250" y="526350"/>
            <a:ext cx="6790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</a:rPr>
              <a:t>&lt;tagname&gt;</a:t>
            </a:r>
            <a:r>
              <a:rPr lang="en" sz="3600">
                <a:solidFill>
                  <a:srgbClr val="FF00FF"/>
                </a:solidFill>
              </a:rPr>
              <a:t>content</a:t>
            </a:r>
            <a:r>
              <a:rPr lang="en" sz="3600">
                <a:solidFill>
                  <a:srgbClr val="FFFF00"/>
                </a:solidFill>
              </a:rPr>
              <a:t>&lt;</a:t>
            </a:r>
            <a:r>
              <a:rPr lang="en" sz="3600">
                <a:solidFill>
                  <a:srgbClr val="FF0000"/>
                </a:solidFill>
              </a:rPr>
              <a:t>/</a:t>
            </a:r>
            <a:r>
              <a:rPr lang="en" sz="3600">
                <a:solidFill>
                  <a:srgbClr val="FFFF00"/>
                </a:solidFill>
              </a:rPr>
              <a:t>tagname&gt;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 rot="5400000">
            <a:off x="3735500" y="174975"/>
            <a:ext cx="300000" cy="6512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2780000" y="3581025"/>
            <a:ext cx="22110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Element</a:t>
            </a:r>
            <a:endParaRPr sz="3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84" name="Google Shape;84;p16"/>
          <p:cNvCxnSpPr/>
          <p:nvPr/>
        </p:nvCxnSpPr>
        <p:spPr>
          <a:xfrm>
            <a:off x="1793675" y="1593675"/>
            <a:ext cx="0" cy="650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/>
          <p:nvPr/>
        </p:nvCxnSpPr>
        <p:spPr>
          <a:xfrm>
            <a:off x="5979525" y="1593675"/>
            <a:ext cx="0" cy="650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 txBox="1"/>
          <p:nvPr/>
        </p:nvSpPr>
        <p:spPr>
          <a:xfrm>
            <a:off x="524975" y="862450"/>
            <a:ext cx="2537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Opening Tag</a:t>
            </a:r>
            <a:endParaRPr sz="3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710825" y="862450"/>
            <a:ext cx="2537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Closing</a:t>
            </a:r>
            <a:r>
              <a:rPr lang="en" sz="3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Tag</a:t>
            </a:r>
            <a:endParaRPr sz="3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 Basic HTML Document and some Tags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7900" y="1229225"/>
            <a:ext cx="83682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&lt;!doctype html&gt;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&lt;html&gt;</a:t>
            </a:r>
            <a:endParaRPr>
              <a:solidFill>
                <a:srgbClr val="F1C23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&lt;head&gt;</a:t>
            </a:r>
            <a:endParaRPr>
              <a:solidFill>
                <a:srgbClr val="F1C23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	</a:t>
            </a:r>
            <a:r>
              <a:rPr lang="en">
                <a:solidFill>
                  <a:srgbClr val="B7B7B7"/>
                </a:solidFill>
              </a:rPr>
              <a:t>&lt;!-- The information in &lt;head&gt; is only relevant to browsers &amp; programs --&gt;</a:t>
            </a:r>
            <a:endParaRPr>
              <a:solidFill>
                <a:srgbClr val="B7B7B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1C232"/>
                </a:solidFill>
              </a:rPr>
              <a:t>&lt;title&gt;</a:t>
            </a:r>
            <a:r>
              <a:rPr lang="en"/>
              <a:t>Website’s Title</a:t>
            </a:r>
            <a:r>
              <a:rPr lang="en">
                <a:solidFill>
                  <a:srgbClr val="F1C232"/>
                </a:solidFill>
              </a:rPr>
              <a:t>&lt;/title&gt;</a:t>
            </a:r>
            <a:endParaRPr>
              <a:solidFill>
                <a:srgbClr val="F1C23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&lt;/head&gt;</a:t>
            </a:r>
            <a:endParaRPr>
              <a:solidFill>
                <a:srgbClr val="F1C23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&lt;body&gt;</a:t>
            </a:r>
            <a:endParaRPr>
              <a:solidFill>
                <a:srgbClr val="F1C23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	</a:t>
            </a:r>
            <a:r>
              <a:rPr lang="en">
                <a:solidFill>
                  <a:srgbClr val="B7B7B7"/>
                </a:solidFill>
              </a:rPr>
              <a:t>&lt;!-- An typical end-user will only know about the content of &lt;body&gt; --&gt;</a:t>
            </a:r>
            <a:endParaRPr>
              <a:solidFill>
                <a:srgbClr val="B7B7B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1C232"/>
                </a:solidFill>
              </a:rPr>
              <a:t>&lt;p&gt;</a:t>
            </a:r>
            <a:r>
              <a:rPr lang="en"/>
              <a:t>A paragraph of text</a:t>
            </a:r>
            <a:r>
              <a:rPr lang="en">
                <a:solidFill>
                  <a:srgbClr val="F1C232"/>
                </a:solidFill>
              </a:rPr>
              <a:t>&lt;/p&gt;</a:t>
            </a:r>
            <a:endParaRPr>
              <a:solidFill>
                <a:srgbClr val="F1C23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&lt;/body&gt;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&lt;/html&gt;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4909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 Basic HTML Document and some Tags (2)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&lt;h1&gt; - &lt;h6&gt; - heading</a:t>
            </a:r>
            <a:r>
              <a:rPr lang="en">
                <a:solidFill>
                  <a:srgbClr val="FFFFFF"/>
                </a:solidFill>
              </a:rPr>
              <a:t>: a heading/title of the page or a section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&lt;p&gt; - paragraph</a:t>
            </a:r>
            <a:r>
              <a:rPr lang="en"/>
              <a:t>: a paragraph of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&lt;a&gt; - anchor</a:t>
            </a:r>
            <a:r>
              <a:rPr lang="en"/>
              <a:t>: a destination to redirect the browser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&lt;img&gt; - image</a:t>
            </a:r>
            <a:r>
              <a:rPr lang="en"/>
              <a:t>: a raster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&lt;ul&gt; - unordered list</a:t>
            </a:r>
            <a:r>
              <a:rPr lang="en"/>
              <a:t>: a list where the order of items is unimportant.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&lt;ol&gt; - ordered list</a:t>
            </a:r>
            <a:r>
              <a:rPr lang="en"/>
              <a:t>: a list where the order of items is important.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i="1" lang="en"/>
              <a:t>Semantic</a:t>
            </a:r>
            <a:r>
              <a:rPr lang="en"/>
              <a:t>, what does it mean?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semantic language is a language where the choice of keyword is dependent on its </a:t>
            </a:r>
            <a:r>
              <a:rPr i="1" lang="en"/>
              <a:t>meaning </a:t>
            </a:r>
            <a:r>
              <a:rPr lang="en"/>
              <a:t>instead of its functionality.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choice of tagname in a HTML document is irrelevant to an end-user, but provides </a:t>
            </a:r>
            <a:r>
              <a:rPr i="1" lang="en"/>
              <a:t>essential information for search engines and other programs</a:t>
            </a:r>
            <a:r>
              <a:rPr lang="en"/>
              <a:t> that access the website (like a screen reader, or a printer’s driver).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As such, HTML is the most important part of a website when working in SEO (Search Engine Optimization) and Accessibility.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i="1" lang="en"/>
              <a:t>Semantic</a:t>
            </a:r>
            <a:r>
              <a:rPr lang="en"/>
              <a:t>, what does it mean? (2)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404275"/>
            <a:ext cx="8368200" cy="3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elements have the same visual display on a browser, but hold different </a:t>
            </a:r>
            <a:r>
              <a:rPr i="1" lang="en"/>
              <a:t>semantic </a:t>
            </a:r>
            <a:r>
              <a:rPr lang="en"/>
              <a:t>meaning: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FFFF00"/>
                </a:solidFill>
              </a:rPr>
              <a:t>&lt;header&gt;</a:t>
            </a:r>
            <a:r>
              <a:rPr lang="en" sz="1400"/>
              <a:t>: the header of the website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FFFF00"/>
                </a:solidFill>
              </a:rPr>
              <a:t>&lt;footer&gt;</a:t>
            </a:r>
            <a:r>
              <a:rPr lang="en" sz="1400"/>
              <a:t>: the footer of the website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FFFF00"/>
                </a:solidFill>
              </a:rPr>
              <a:t>&lt;nav&gt; - navigator</a:t>
            </a:r>
            <a:r>
              <a:rPr lang="en" sz="1400"/>
              <a:t>: a place where the user can navigate within the system.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FFFF00"/>
                </a:solidFill>
              </a:rPr>
              <a:t>&lt;article&gt;</a:t>
            </a:r>
            <a:r>
              <a:rPr lang="en" sz="1400"/>
              <a:t>: is an article of information. Examples: a newspaper article, a blog post.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FFFF00"/>
                </a:solidFill>
              </a:rPr>
              <a:t>&lt;aside&gt;</a:t>
            </a:r>
            <a:r>
              <a:rPr lang="en" sz="1400"/>
              <a:t>: contents that complement but not directly a part of the current context. Examples: a sidebar, a glossary that explain technical terms.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FFFF00"/>
                </a:solidFill>
              </a:rPr>
              <a:t>&lt;section&gt;</a:t>
            </a:r>
            <a:r>
              <a:rPr lang="en" sz="1400"/>
              <a:t>: is a big section of a web page, or even a website. Examples: the shopping cart section, the promotion section.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FFFF00"/>
                </a:solidFill>
              </a:rPr>
              <a:t>&lt;div&gt; - division</a:t>
            </a:r>
            <a:r>
              <a:rPr lang="en" sz="1400"/>
              <a:t>: a container for small group of elements that work together.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Form and Input	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&lt;form&gt;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&lt;input&gt;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&lt;input type=”text”&gt;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&lt;input type=”password”&gt;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&lt;input type=”checkbox”&gt;/&lt;input type=”radio”&gt;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&lt;input type=”file”&gt;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&lt;button&gt;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&lt;select&gt;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&lt;textarea&gt;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