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matic SC"/>
      <p:regular r:id="rId11"/>
      <p:bold r:id="rId12"/>
    </p:embeddedFont>
    <p:embeddedFont>
      <p:font typeface="Source Code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6.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6a7a0fbe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6a7a0fbe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b60d454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b60d454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b60d4546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b60d454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6a7a0fb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a7a0fb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b60d45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b60d454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drive.google.com/file/d/1AiDJDPzq3q-YnGD0lmcPVom9GuTqNOg6/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googleapis.com/youtube/v3/search?part=snippet&amp;maxResults=25&amp;q=chipu&amp;type=video&amp;key=AIzaSyA9gQZ-oYomFypZN7PsupZJtOfQqA6Q3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192425"/>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practice</a:t>
            </a:r>
            <a:endParaRPr/>
          </a:p>
        </p:txBody>
      </p:sp>
      <p:pic>
        <p:nvPicPr>
          <p:cNvPr id="57" name="Google Shape;57;p13"/>
          <p:cNvPicPr preferRelativeResize="0"/>
          <p:nvPr/>
        </p:nvPicPr>
        <p:blipFill>
          <a:blip r:embed="rId3">
            <a:alphaModFix/>
          </a:blip>
          <a:stretch>
            <a:fillRect/>
          </a:stretch>
        </p:blipFill>
        <p:spPr>
          <a:xfrm>
            <a:off x="1477800" y="2234500"/>
            <a:ext cx="3022375" cy="674475"/>
          </a:xfrm>
          <a:prstGeom prst="rect">
            <a:avLst/>
          </a:prstGeom>
          <a:noFill/>
          <a:ln>
            <a:noFill/>
          </a:ln>
        </p:spPr>
      </p:pic>
      <p:sp>
        <p:nvSpPr>
          <p:cNvPr id="58" name="Google Shape;58;p13"/>
          <p:cNvSpPr txBox="1"/>
          <p:nvPr/>
        </p:nvSpPr>
        <p:spPr>
          <a:xfrm>
            <a:off x="194300" y="3570800"/>
            <a:ext cx="8637900" cy="14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solidFill>
                  <a:schemeClr val="dk2"/>
                </a:solidFill>
                <a:latin typeface="Source Code Pro"/>
                <a:ea typeface="Source Code Pro"/>
                <a:cs typeface="Source Code Pro"/>
                <a:sym typeface="Source Code Pro"/>
              </a:rPr>
              <a:t>Tải source: </a:t>
            </a:r>
            <a:r>
              <a:rPr lang="en" u="sng">
                <a:solidFill>
                  <a:schemeClr val="hlink"/>
                </a:solidFill>
                <a:latin typeface="Source Code Pro"/>
                <a:ea typeface="Source Code Pro"/>
                <a:cs typeface="Source Code Pro"/>
                <a:sym typeface="Source Code Pro"/>
                <a:hlinkClick r:id="rId4"/>
              </a:rPr>
              <a:t>https://drive.google.com/file/d/1AiDJDPzq3q-YnGD0lmcPVom9GuTqNOg6/view?usp=sharing</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Char char="-"/>
            </a:pPr>
            <a:r>
              <a:rPr lang="en">
                <a:solidFill>
                  <a:schemeClr val="dk2"/>
                </a:solidFill>
                <a:latin typeface="Source Code Pro"/>
                <a:ea typeface="Source Code Pro"/>
                <a:cs typeface="Source Code Pro"/>
                <a:sym typeface="Source Code Pro"/>
              </a:rPr>
              <a:t>Chủ yếu chỉ cần làm trong file main.js và main.css, còn lại cấu trúc HTML đã gần như đầy đủ.</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hase </a:t>
            </a:r>
            <a:r>
              <a:rPr lang="en"/>
              <a:t>i</a:t>
            </a:r>
            <a:endParaRPr/>
          </a:p>
          <a:p>
            <a:pPr indent="0" lvl="0" marL="0" rtl="0" algn="l">
              <a:lnSpc>
                <a:spcPct val="115000"/>
              </a:lnSpc>
              <a:spcBef>
                <a:spcPts val="0"/>
              </a:spcBef>
              <a:spcAft>
                <a:spcPts val="1600"/>
              </a:spcAft>
              <a:buNone/>
            </a:pPr>
            <a:r>
              <a:rPr b="0" lang="en" sz="1600">
                <a:solidFill>
                  <a:schemeClr val="dk2"/>
                </a:solidFill>
                <a:latin typeface="Source Code Pro"/>
                <a:ea typeface="Source Code Pro"/>
                <a:cs typeface="Source Code Pro"/>
                <a:sym typeface="Source Code Pro"/>
              </a:rPr>
              <a:t>Hoàn thiện phần chức năng tìm kiếm.</a:t>
            </a:r>
            <a:endParaRPr/>
          </a:p>
        </p:txBody>
      </p:sp>
      <p:sp>
        <p:nvSpPr>
          <p:cNvPr id="64" name="Google Shape;64;p14"/>
          <p:cNvSpPr txBox="1"/>
          <p:nvPr>
            <p:ph idx="2" type="body"/>
          </p:nvPr>
        </p:nvSpPr>
        <p:spPr>
          <a:xfrm>
            <a:off x="311700" y="1461350"/>
            <a:ext cx="84855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1. </a:t>
            </a:r>
            <a:r>
              <a:rPr lang="en" sz="1200"/>
              <a:t>Khi người dùng gõ từ khoá tìm kiếm và nhấn search thì sẽ lấy được từ khoá từ input và ngăn không cho form “search” tự submit.</a:t>
            </a:r>
            <a:endParaRPr sz="1200"/>
          </a:p>
          <a:p>
            <a:pPr indent="0" lvl="0" marL="0" marR="0" rtl="0" algn="l">
              <a:lnSpc>
                <a:spcPct val="115000"/>
              </a:lnSpc>
              <a:spcBef>
                <a:spcPts val="1600"/>
              </a:spcBef>
              <a:spcAft>
                <a:spcPts val="0"/>
              </a:spcAft>
              <a:buNone/>
            </a:pPr>
            <a:r>
              <a:rPr lang="en" sz="1200"/>
              <a:t>2. Sử dụng ajax để gọi đến api search của youtube với các option chính như sau:</a:t>
            </a:r>
            <a:endParaRPr sz="1200"/>
          </a:p>
          <a:p>
            <a:pPr indent="-304800" lvl="0" marL="914400" marR="0" rtl="0" algn="l">
              <a:lnSpc>
                <a:spcPct val="115000"/>
              </a:lnSpc>
              <a:spcBef>
                <a:spcPts val="1600"/>
              </a:spcBef>
              <a:spcAft>
                <a:spcPts val="0"/>
              </a:spcAft>
              <a:buSzPts val="1200"/>
              <a:buAutoNum type="alphaLcPeriod"/>
            </a:pPr>
            <a:r>
              <a:rPr lang="en" sz="1200"/>
              <a:t>u</a:t>
            </a:r>
            <a:r>
              <a:rPr lang="en" sz="1200"/>
              <a:t>rl: “https://www.googleapis.com/youtube/v3/search?part=snippet&amp;maxResults=25&amp;q=</a:t>
            </a:r>
            <a:r>
              <a:rPr lang="en" sz="1200">
                <a:solidFill>
                  <a:srgbClr val="FF0000"/>
                </a:solidFill>
              </a:rPr>
              <a:t>{Thay_USER_QUERY_vào_toàn_bộ_phần_đỏ_này}</a:t>
            </a:r>
            <a:r>
              <a:rPr lang="en" sz="1200"/>
              <a:t>&amp;type=video</a:t>
            </a:r>
            <a:r>
              <a:rPr lang="en" sz="1200"/>
              <a:t>&amp;key=AIzaSyA9gQZ-oYomFypZN7PsupZJtOfQqA6Q3qw”</a:t>
            </a:r>
            <a:endParaRPr sz="1200"/>
          </a:p>
          <a:p>
            <a:pPr indent="-304800" lvl="0" marL="914400" marR="0" rtl="0" algn="l">
              <a:lnSpc>
                <a:spcPct val="115000"/>
              </a:lnSpc>
              <a:spcBef>
                <a:spcPts val="0"/>
              </a:spcBef>
              <a:spcAft>
                <a:spcPts val="0"/>
              </a:spcAft>
              <a:buSzPts val="1200"/>
              <a:buAutoNum type="alphaLcPeriod"/>
            </a:pPr>
            <a:r>
              <a:rPr lang="en" sz="1200"/>
              <a:t>Link ví dụ: </a:t>
            </a:r>
            <a:r>
              <a:rPr lang="en" sz="1200" u="sng">
                <a:solidFill>
                  <a:schemeClr val="hlink"/>
                </a:solidFill>
                <a:hlinkClick r:id="rId3"/>
              </a:rPr>
              <a:t>https://www.googleapis.com/youtube/v3/search?part=snippet&amp;maxResults=25&amp;q=chipu&amp;type=video&amp;key=AIzaSyA9gQZ-oYomFypZN7PsupZJtOfQqA6Q3qw</a:t>
            </a:r>
            <a:endParaRPr sz="1200"/>
          </a:p>
          <a:p>
            <a:pPr indent="-304800" lvl="0" marL="914400" marR="0" rtl="0" algn="l">
              <a:lnSpc>
                <a:spcPct val="115000"/>
              </a:lnSpc>
              <a:spcBef>
                <a:spcPts val="0"/>
              </a:spcBef>
              <a:spcAft>
                <a:spcPts val="0"/>
              </a:spcAft>
              <a:buSzPts val="1200"/>
              <a:buAutoNum type="alphaLcPeriod"/>
            </a:pPr>
            <a:r>
              <a:rPr lang="en" sz="1200"/>
              <a:t>t</a:t>
            </a:r>
            <a:r>
              <a:rPr lang="en" sz="1200"/>
              <a:t>ype: “GET”</a:t>
            </a:r>
            <a:endParaRPr sz="1200"/>
          </a:p>
          <a:p>
            <a:pPr indent="-304800" lvl="0" marL="914400" marR="0" rtl="0" algn="l">
              <a:lnSpc>
                <a:spcPct val="115000"/>
              </a:lnSpc>
              <a:spcBef>
                <a:spcPts val="0"/>
              </a:spcBef>
              <a:spcAft>
                <a:spcPts val="0"/>
              </a:spcAft>
              <a:buSzPts val="1200"/>
              <a:buAutoNum type="alphaLcPeriod"/>
            </a:pPr>
            <a:r>
              <a:rPr lang="en" sz="1200"/>
              <a:t>Youtube api docs: https://developers.google.com/youtube/v3/docs/search/list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i</a:t>
            </a:r>
            <a:endParaRPr/>
          </a:p>
          <a:p>
            <a:pPr indent="0" lvl="0" marL="0" rtl="0" algn="l">
              <a:lnSpc>
                <a:spcPct val="115000"/>
              </a:lnSpc>
              <a:spcBef>
                <a:spcPts val="0"/>
              </a:spcBef>
              <a:spcAft>
                <a:spcPts val="1600"/>
              </a:spcAft>
              <a:buNone/>
            </a:pPr>
            <a:r>
              <a:rPr b="0" lang="en" sz="1600">
                <a:solidFill>
                  <a:schemeClr val="dk2"/>
                </a:solidFill>
                <a:latin typeface="Source Code Pro"/>
                <a:ea typeface="Source Code Pro"/>
                <a:cs typeface="Source Code Pro"/>
                <a:sym typeface="Source Code Pro"/>
              </a:rPr>
              <a:t>Yêu cầu: Hoàn thiện phần chức năng tìm kiếm.</a:t>
            </a:r>
            <a:endParaRPr/>
          </a:p>
        </p:txBody>
      </p:sp>
      <p:sp>
        <p:nvSpPr>
          <p:cNvPr id="70" name="Google Shape;70;p15"/>
          <p:cNvSpPr txBox="1"/>
          <p:nvPr>
            <p:ph idx="2" type="body"/>
          </p:nvPr>
        </p:nvSpPr>
        <p:spPr>
          <a:xfrm>
            <a:off x="311700" y="1385150"/>
            <a:ext cx="5314500" cy="2084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3. Xử lý response trả về:</a:t>
            </a:r>
            <a:endParaRPr/>
          </a:p>
          <a:p>
            <a:pPr indent="0" lvl="0" marL="457200" marR="0" rtl="0" algn="l">
              <a:lnSpc>
                <a:spcPct val="115000"/>
              </a:lnSpc>
              <a:spcBef>
                <a:spcPts val="1600"/>
              </a:spcBef>
              <a:spcAft>
                <a:spcPts val="0"/>
              </a:spcAft>
              <a:buNone/>
            </a:pPr>
            <a:r>
              <a:rPr lang="en"/>
              <a:t>3.1 Với mỗi item từ list “items” trong response này, tạo một DOM </a:t>
            </a:r>
            <a:r>
              <a:rPr lang="en"/>
              <a:t>element </a:t>
            </a:r>
            <a:r>
              <a:rPr lang="en"/>
              <a:t>mới và cho vào bên trong </a:t>
            </a:r>
            <a:r>
              <a:rPr lang="en"/>
              <a:t>element mẹ </a:t>
            </a:r>
            <a:r>
              <a:rPr lang="en"/>
              <a:t>có id là “result-list” đã có sẵn.</a:t>
            </a:r>
            <a:endParaRPr/>
          </a:p>
          <a:p>
            <a:pPr indent="0" lvl="0" marL="0" marR="0" rtl="0" algn="l">
              <a:lnSpc>
                <a:spcPct val="115000"/>
              </a:lnSpc>
              <a:spcBef>
                <a:spcPts val="1600"/>
              </a:spcBef>
              <a:spcAft>
                <a:spcPts val="0"/>
              </a:spcAft>
              <a:buNone/>
            </a:pPr>
            <a:r>
              <a:rPr lang="en"/>
              <a:t>“&lt;div class="col-md-12" id="result-list"&gt;&lt;/div&gt;”</a:t>
            </a:r>
            <a:endParaRPr/>
          </a:p>
          <a:p>
            <a:pPr indent="0" lvl="0" marL="0" marR="0" rtl="0" algn="l">
              <a:lnSpc>
                <a:spcPct val="115000"/>
              </a:lnSpc>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5559675" y="1573425"/>
            <a:ext cx="3438700" cy="1851650"/>
          </a:xfrm>
          <a:prstGeom prst="rect">
            <a:avLst/>
          </a:prstGeom>
          <a:noFill/>
          <a:ln>
            <a:noFill/>
          </a:ln>
        </p:spPr>
      </p:pic>
      <p:sp>
        <p:nvSpPr>
          <p:cNvPr id="72" name="Google Shape;72;p15"/>
          <p:cNvSpPr txBox="1"/>
          <p:nvPr/>
        </p:nvSpPr>
        <p:spPr>
          <a:xfrm>
            <a:off x="291000" y="3469850"/>
            <a:ext cx="8562000" cy="16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i</a:t>
            </a:r>
            <a:endParaRPr/>
          </a:p>
          <a:p>
            <a:pPr indent="0" lvl="0" marL="0" rtl="0" algn="l">
              <a:lnSpc>
                <a:spcPct val="115000"/>
              </a:lnSpc>
              <a:spcBef>
                <a:spcPts val="0"/>
              </a:spcBef>
              <a:spcAft>
                <a:spcPts val="1600"/>
              </a:spcAft>
              <a:buNone/>
            </a:pPr>
            <a:r>
              <a:rPr b="0" lang="en" sz="1600">
                <a:solidFill>
                  <a:schemeClr val="dk2"/>
                </a:solidFill>
                <a:latin typeface="Source Code Pro"/>
                <a:ea typeface="Source Code Pro"/>
                <a:cs typeface="Source Code Pro"/>
                <a:sym typeface="Source Code Pro"/>
              </a:rPr>
              <a:t>Yêu cầu: Hoàn thiện phần chức năng tìm kiếm.</a:t>
            </a:r>
            <a:endParaRPr/>
          </a:p>
        </p:txBody>
      </p:sp>
      <p:sp>
        <p:nvSpPr>
          <p:cNvPr id="78" name="Google Shape;78;p16"/>
          <p:cNvSpPr txBox="1"/>
          <p:nvPr>
            <p:ph idx="2" type="body"/>
          </p:nvPr>
        </p:nvSpPr>
        <p:spPr>
          <a:xfrm>
            <a:off x="311700" y="1385150"/>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3.2 Mỗi </a:t>
            </a:r>
            <a:r>
              <a:rPr lang="en"/>
              <a:t>DOM được tạo ra từ item sẽ có dạng:</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317500" lvl="0" marL="457200" marR="0" rtl="0" algn="l">
              <a:lnSpc>
                <a:spcPct val="115000"/>
              </a:lnSpc>
              <a:spcBef>
                <a:spcPts val="1600"/>
              </a:spcBef>
              <a:spcAft>
                <a:spcPts val="0"/>
              </a:spcAft>
              <a:buSzPts val="1400"/>
              <a:buChar char="-"/>
            </a:pPr>
            <a:r>
              <a:rPr lang="en"/>
              <a:t>Tìm trong response field tương ứng để thay vào.</a:t>
            </a:r>
            <a:endParaRPr/>
          </a:p>
          <a:p>
            <a:pPr indent="0" lvl="0" marL="0" marR="0" rtl="0" algn="l">
              <a:lnSpc>
                <a:spcPct val="115000"/>
              </a:lnSpc>
              <a:spcBef>
                <a:spcPts val="1600"/>
              </a:spcBef>
              <a:spcAft>
                <a:spcPts val="0"/>
              </a:spcAft>
              <a:buNone/>
            </a:pPr>
            <a:r>
              <a:rPr lang="en"/>
              <a:t>	</a:t>
            </a:r>
            <a:endParaRPr/>
          </a:p>
          <a:p>
            <a:pPr indent="0" lvl="0" marL="0" marR="0" rtl="0" algn="l">
              <a:lnSpc>
                <a:spcPct val="115000"/>
              </a:lnSpc>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427400" y="1962225"/>
            <a:ext cx="8228050" cy="143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4852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iI</a:t>
            </a:r>
            <a:endParaRPr/>
          </a:p>
          <a:p>
            <a:pPr indent="0" lvl="0" marL="0" rtl="0" algn="l">
              <a:lnSpc>
                <a:spcPct val="115000"/>
              </a:lnSpc>
              <a:spcBef>
                <a:spcPts val="0"/>
              </a:spcBef>
              <a:spcAft>
                <a:spcPts val="1600"/>
              </a:spcAft>
              <a:buNone/>
            </a:pPr>
            <a:r>
              <a:rPr b="0" lang="en" sz="1600">
                <a:solidFill>
                  <a:schemeClr val="dk2"/>
                </a:solidFill>
                <a:latin typeface="Source Code Pro"/>
                <a:ea typeface="Source Code Pro"/>
                <a:cs typeface="Source Code Pro"/>
                <a:sym typeface="Source Code Pro"/>
              </a:rPr>
              <a:t>Cải thiện trải nghiệm người dùng</a:t>
            </a:r>
            <a:endParaRPr/>
          </a:p>
        </p:txBody>
      </p:sp>
      <p:sp>
        <p:nvSpPr>
          <p:cNvPr id="85" name="Google Shape;85;p17"/>
          <p:cNvSpPr txBox="1"/>
          <p:nvPr>
            <p:ph idx="1" type="body"/>
          </p:nvPr>
        </p:nvSpPr>
        <p:spPr>
          <a:xfrm>
            <a:off x="311700" y="1326950"/>
            <a:ext cx="8485200" cy="367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Khi đổi từ khoá tìm kiếm thì phải clear hết kết quả trước đó đi rồi mới show kết quả hiện tại.</a:t>
            </a:r>
            <a:endParaRPr sz="1600"/>
          </a:p>
          <a:p>
            <a:pPr indent="-330200" lvl="0" marL="457200" rtl="0" algn="l">
              <a:spcBef>
                <a:spcPts val="0"/>
              </a:spcBef>
              <a:spcAft>
                <a:spcPts val="0"/>
              </a:spcAft>
              <a:buSzPts val="1600"/>
              <a:buChar char="-"/>
            </a:pPr>
            <a:r>
              <a:rPr lang="en" sz="1600"/>
              <a:t>Khi scroll đến cuối nếu list video tìm được vẫn còn tiếp thì load tiếp thêm tối đa là 25 video mỗi lần. Nếu hết thì cũng thông báo để người dùng biết. (Dùng nextPageToken có trong response. HDSD: “</a:t>
            </a:r>
            <a:r>
              <a:rPr lang="en"/>
              <a:t>https://www.googleapis.com/youtube/v3/search?part=snippet&amp;maxResults=25&amp;q=chipu&amp;type=video&amp;key=AIzaSyA9gQZ-oYomFypZN7PsupZJtOfQqA6Q3qw&amp;pageToken=</a:t>
            </a:r>
            <a:r>
              <a:rPr lang="en">
                <a:solidFill>
                  <a:srgbClr val="FF0000"/>
                </a:solidFill>
              </a:rPr>
              <a:t>{Thay_nextPageToken_vào_đây}</a:t>
            </a:r>
            <a:r>
              <a:rPr lang="en" sz="1600"/>
              <a:t>”)</a:t>
            </a:r>
            <a:endParaRPr sz="1600"/>
          </a:p>
          <a:p>
            <a:pPr indent="-330200" lvl="0" marL="457200" rtl="0" algn="l">
              <a:spcBef>
                <a:spcPts val="0"/>
              </a:spcBef>
              <a:spcAft>
                <a:spcPts val="0"/>
              </a:spcAft>
              <a:buSzPts val="1600"/>
              <a:buChar char="-"/>
            </a:pPr>
            <a:r>
              <a:rPr lang="en" sz="1600"/>
              <a:t>Hoàn thiện phần CSS cho trang.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4852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iI</a:t>
            </a:r>
            <a:endParaRPr/>
          </a:p>
          <a:p>
            <a:pPr indent="0" lvl="0" marL="0" rtl="0" algn="l">
              <a:lnSpc>
                <a:spcPct val="115000"/>
              </a:lnSpc>
              <a:spcBef>
                <a:spcPts val="0"/>
              </a:spcBef>
              <a:spcAft>
                <a:spcPts val="1600"/>
              </a:spcAft>
              <a:buNone/>
            </a:pPr>
            <a:r>
              <a:rPr b="0" lang="en" sz="1600">
                <a:solidFill>
                  <a:schemeClr val="dk2"/>
                </a:solidFill>
                <a:latin typeface="Source Code Pro"/>
                <a:ea typeface="Source Code Pro"/>
                <a:cs typeface="Source Code Pro"/>
                <a:sym typeface="Source Code Pro"/>
              </a:rPr>
              <a:t>Cải thiện trải nghiệm người dùng </a:t>
            </a:r>
            <a:r>
              <a:rPr b="0" lang="en" sz="1600">
                <a:solidFill>
                  <a:schemeClr val="dk2"/>
                </a:solidFill>
                <a:latin typeface="Source Code Pro"/>
                <a:ea typeface="Source Code Pro"/>
                <a:cs typeface="Source Code Pro"/>
                <a:sym typeface="Source Code Pro"/>
              </a:rPr>
              <a:t>(optional)</a:t>
            </a:r>
            <a:endParaRPr/>
          </a:p>
        </p:txBody>
      </p:sp>
      <p:sp>
        <p:nvSpPr>
          <p:cNvPr id="91" name="Google Shape;91;p18"/>
          <p:cNvSpPr txBox="1"/>
          <p:nvPr>
            <p:ph idx="1" type="body"/>
          </p:nvPr>
        </p:nvSpPr>
        <p:spPr>
          <a:xfrm>
            <a:off x="311700" y="1326950"/>
            <a:ext cx="8485200" cy="367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Thực hiện tìm kiếm theo input người dùng nhập vào luôn mà không cần click submit. ( Giới hạn tối đa 1 request / 1s  tức là trong 1 s thì chỉ thực hiện 1 ajax call tìm kiếm với từ khoá chứ không phải mỗi ký tự người dùng gõ vào lại gọi 1 ajax call ).</a:t>
            </a:r>
            <a:endParaRPr sz="1600"/>
          </a:p>
          <a:p>
            <a:pPr indent="-330200" lvl="0" marL="457200" rtl="0" algn="l">
              <a:spcBef>
                <a:spcPts val="0"/>
              </a:spcBef>
              <a:spcAft>
                <a:spcPts val="0"/>
              </a:spcAft>
              <a:buSzPts val="1600"/>
              <a:buChar char="-"/>
            </a:pPr>
            <a:r>
              <a:rPr lang="en" sz="1600"/>
              <a:t>Khi gọi ajax thì show loading hoặc gì đấy để cho người dùng biết là đang load data về.</a:t>
            </a:r>
            <a:endParaRPr sz="1600"/>
          </a:p>
          <a:p>
            <a:pPr indent="-330200" lvl="0" marL="457200" rtl="0" algn="l">
              <a:spcBef>
                <a:spcPts val="0"/>
              </a:spcBef>
              <a:spcAft>
                <a:spcPts val="0"/>
              </a:spcAft>
              <a:buSzPts val="1600"/>
              <a:buChar char="-"/>
            </a:pPr>
            <a:r>
              <a:rPr lang="en" sz="1600"/>
              <a:t>Nếu không có kết quả trả về thì show ra gì đấy để thông báo.</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