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slides/slide48.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presentation.xml" ContentType="application/vnd.openxmlformats-officedocument.presentationml.presentation.main+xml"/>
  <Override PartName="/ppt/slides/slide4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3.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5.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24.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3.xml" ContentType="application/vnd.openxmlformats-officedocument.presentationml.notesSlide+xml"/>
  <Override PartName="/ppt/notesSlides/notesSlide35.xml" ContentType="application/vnd.openxmlformats-officedocument.presentationml.notesSlide+xml"/>
  <Override PartName="/ppt/notesSlides/notesSlide40.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58"/>
  </p:notesMasterIdLst>
  <p:handoutMasterIdLst>
    <p:handoutMasterId r:id="rId59"/>
  </p:handoutMasterIdLst>
  <p:sldIdLst>
    <p:sldId id="363" r:id="rId7"/>
    <p:sldId id="345" r:id="rId8"/>
    <p:sldId id="385" r:id="rId9"/>
    <p:sldId id="352" r:id="rId10"/>
    <p:sldId id="366" r:id="rId11"/>
    <p:sldId id="367" r:id="rId12"/>
    <p:sldId id="368" r:id="rId13"/>
    <p:sldId id="369" r:id="rId14"/>
    <p:sldId id="410" r:id="rId15"/>
    <p:sldId id="370" r:id="rId16"/>
    <p:sldId id="411" r:id="rId17"/>
    <p:sldId id="413" r:id="rId18"/>
    <p:sldId id="371" r:id="rId19"/>
    <p:sldId id="372" r:id="rId20"/>
    <p:sldId id="373" r:id="rId21"/>
    <p:sldId id="374" r:id="rId22"/>
    <p:sldId id="376" r:id="rId23"/>
    <p:sldId id="377" r:id="rId24"/>
    <p:sldId id="378" r:id="rId25"/>
    <p:sldId id="383" r:id="rId26"/>
    <p:sldId id="387" r:id="rId27"/>
    <p:sldId id="414" r:id="rId28"/>
    <p:sldId id="412" r:id="rId29"/>
    <p:sldId id="386" r:id="rId30"/>
    <p:sldId id="379" r:id="rId31"/>
    <p:sldId id="384" r:id="rId32"/>
    <p:sldId id="358" r:id="rId33"/>
    <p:sldId id="409" r:id="rId34"/>
    <p:sldId id="415" r:id="rId35"/>
    <p:sldId id="380" r:id="rId36"/>
    <p:sldId id="391" r:id="rId37"/>
    <p:sldId id="381" r:id="rId38"/>
    <p:sldId id="393" r:id="rId39"/>
    <p:sldId id="392" r:id="rId40"/>
    <p:sldId id="395" r:id="rId41"/>
    <p:sldId id="396" r:id="rId42"/>
    <p:sldId id="397" r:id="rId43"/>
    <p:sldId id="398" r:id="rId44"/>
    <p:sldId id="399" r:id="rId45"/>
    <p:sldId id="400" r:id="rId46"/>
    <p:sldId id="382" r:id="rId47"/>
    <p:sldId id="401" r:id="rId48"/>
    <p:sldId id="402" r:id="rId49"/>
    <p:sldId id="403" r:id="rId50"/>
    <p:sldId id="404" r:id="rId51"/>
    <p:sldId id="405" r:id="rId52"/>
    <p:sldId id="407" r:id="rId53"/>
    <p:sldId id="406" r:id="rId54"/>
    <p:sldId id="353" r:id="rId55"/>
    <p:sldId id="355" r:id="rId56"/>
    <p:sldId id="354" r:id="rId57"/>
  </p:sldIdLst>
  <p:sldSz cx="9144000" cy="6858000" type="screen4x3"/>
  <p:notesSz cx="6797675" cy="9926638"/>
  <p:embeddedFontLst>
    <p:embeddedFont>
      <p:font typeface="Futura Medium" pitchFamily="2" charset="0"/>
      <p:regular r:id="rId60"/>
      <p:bold r:id="rId61"/>
      <p:italic r:id="rId62"/>
      <p:boldItalic r:id="rId63"/>
    </p:embeddedFont>
    <p:embeddedFont>
      <p:font typeface="Futura Light" pitchFamily="2" charset="0"/>
      <p:regular r:id="rId64"/>
    </p:embeddedFont>
    <p:embeddedFont>
      <p:font typeface="SimHei" pitchFamily="49" charset="-122"/>
      <p:regular r:id="rId65"/>
    </p:embeddedFont>
    <p:embeddedFont>
      <p:font typeface="SimSun" pitchFamily="2" charset="-122"/>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9DB"/>
    <a:srgbClr val="99CDB7"/>
    <a:srgbClr val="66B492"/>
    <a:srgbClr val="339B6E"/>
    <a:srgbClr val="DFD1DE"/>
    <a:srgbClr val="C0A2BD"/>
    <a:srgbClr val="A0749B"/>
    <a:srgbClr val="81457A"/>
    <a:srgbClr val="CCD7E6"/>
    <a:srgbClr val="99AFC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5" autoAdjust="0"/>
    <p:restoredTop sz="65650" autoAdjust="0"/>
  </p:normalViewPr>
  <p:slideViewPr>
    <p:cSldViewPr snapToGrid="0" showGuides="1">
      <p:cViewPr>
        <p:scale>
          <a:sx n="70" d="100"/>
          <a:sy n="70" d="100"/>
        </p:scale>
        <p:origin x="-806" y="710"/>
      </p:cViewPr>
      <p:guideLst>
        <p:guide orient="horz" pos="4144"/>
        <p:guide orient="horz" pos="149"/>
        <p:guide orient="horz" pos="831"/>
        <p:guide orient="horz" pos="465"/>
        <p:guide orient="horz" pos="4021"/>
        <p:guide orient="horz" pos="2095"/>
        <p:guide orient="horz" pos="1787"/>
        <p:guide pos="574"/>
        <p:guide pos="5466"/>
        <p:guide pos="2930"/>
        <p:guide pos="300"/>
        <p:guide pos="31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52" d="100"/>
          <a:sy n="52" d="100"/>
        </p:scale>
        <p:origin x="-2640" y="-11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font4.fntdata"/><Relationship Id="rId68"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customXml" Target="../customXml/item6.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66" Type="http://schemas.openxmlformats.org/officeDocument/2006/relationships/font" Target="fonts/font7.fntdata"/><Relationship Id="rId5" Type="http://schemas.openxmlformats.org/officeDocument/2006/relationships/customXml" Target="../customXml/item5.xml"/><Relationship Id="rId61" Type="http://schemas.openxmlformats.org/officeDocument/2006/relationships/font" Target="fonts/font2.fntdata"/><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5.fntdata"/><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customXml" Target="../customXml/item7.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3.fntdata"/><Relationship Id="rId70" Type="http://schemas.openxmlformats.org/officeDocument/2006/relationships/tableStyles" Target="tableStyles.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1.fntdata"/><Relationship Id="rId65" Type="http://schemas.openxmlformats.org/officeDocument/2006/relationships/font" Target="fonts/font6.fntdata"/><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31/10/2013</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31/10/2013</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aike.baidu.com/view/176360.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pitchFamily="2" charset="0"/>
              </a:rPr>
              <a:pPr/>
              <a:t>1</a:t>
            </a:fld>
            <a:endParaRPr lang="en-GB">
              <a:latin typeface="Futura Medium"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dirty="0" smtClean="0"/>
              <a:t>二维表的表头那一行称为关系模式，又称表的框架或记录类型。其关系模式特点</a:t>
            </a:r>
            <a:r>
              <a:rPr lang="en-US" sz="1200" dirty="0" smtClean="0"/>
              <a:t>       </a:t>
            </a:r>
            <a:r>
              <a:rPr lang="zh-CN" altLang="en-US" sz="1200" dirty="0" smtClean="0"/>
              <a:t>如下：</a:t>
            </a:r>
            <a:endParaRPr lang="en-US" sz="1200" dirty="0" smtClean="0"/>
          </a:p>
          <a:p>
            <a:r>
              <a:rPr lang="zh-CN" altLang="en-US" sz="1200" dirty="0" smtClean="0"/>
              <a:t>是记录类型，决定二维表的内容；</a:t>
            </a:r>
            <a:endParaRPr lang="en-US" sz="1200" dirty="0" smtClean="0"/>
          </a:p>
          <a:p>
            <a:r>
              <a:rPr lang="zh-CN" altLang="en-US" sz="1200" dirty="0" smtClean="0"/>
              <a:t>数据库的关系数据模型是若干关系模式的集合；</a:t>
            </a:r>
            <a:endParaRPr lang="en-US" sz="1200" dirty="0" smtClean="0"/>
          </a:p>
          <a:p>
            <a:r>
              <a:rPr lang="zh-CN" altLang="en-US" sz="1200" dirty="0" smtClean="0"/>
              <a:t>每一个关系模式都必须命名，且同一关系数据模型中的关系模式名不允许相同；</a:t>
            </a:r>
            <a:endParaRPr lang="en-US" sz="1200" dirty="0" smtClean="0"/>
          </a:p>
          <a:p>
            <a:r>
              <a:rPr lang="zh-CN" altLang="en-US" sz="1200" dirty="0" smtClean="0"/>
              <a:t>每一个关系模式都由一些属性组成，关系模式的属性名通常取自相关实体类型的属性名；</a:t>
            </a:r>
            <a:endParaRPr lang="en-US" sz="1200" dirty="0" smtClean="0"/>
          </a:p>
          <a:p>
            <a:r>
              <a:rPr lang="zh-CN" altLang="en-US" sz="1200" dirty="0" smtClean="0"/>
              <a:t>关系模式可表示为关系模式名（属性名</a:t>
            </a:r>
            <a:r>
              <a:rPr lang="en-US" sz="1200" dirty="0" smtClean="0"/>
              <a:t>1</a:t>
            </a:r>
            <a:r>
              <a:rPr lang="zh-CN" altLang="en-US" sz="1200" dirty="0" smtClean="0"/>
              <a:t>，属性名</a:t>
            </a:r>
            <a:r>
              <a:rPr lang="en-US" sz="1200" dirty="0" smtClean="0"/>
              <a:t>2</a:t>
            </a:r>
            <a:r>
              <a:rPr lang="zh-CN" altLang="en-US" sz="1200" dirty="0" smtClean="0"/>
              <a:t>，</a:t>
            </a:r>
            <a:r>
              <a:rPr lang="en-US" sz="1200" dirty="0" smtClean="0"/>
              <a:t>...</a:t>
            </a:r>
            <a:r>
              <a:rPr lang="zh-CN" altLang="en-US" sz="1200" dirty="0" smtClean="0"/>
              <a:t>，属性名</a:t>
            </a:r>
            <a:r>
              <a:rPr lang="en-US" sz="1200" dirty="0" smtClean="0"/>
              <a:t>n</a:t>
            </a:r>
            <a:r>
              <a:rPr lang="zh-CN" altLang="en-US" sz="1200" dirty="0" smtClean="0"/>
              <a:t>）的形式，如教师信息表（编号，姓名，职称，年龄，性别，所属院系，电话）。</a:t>
            </a:r>
            <a:endParaRPr lang="en-US" sz="1200" dirty="0" smtClean="0"/>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同一类实体的所有实例就构成该对象的实体集。实体集是实体的集合，由该集合中实体的结构或形式表示，而实例则是实体集中的某个特例。例如，在“教师信息”表中，该数据表为一个实体集，而每位教师的信息为一个实体。</a:t>
            </a:r>
            <a:endParaRPr lang="en-US" altLang="zh-CN"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在实体集中包含有多个实体。而对于数据库来说，则该数据表有许多记录内容。因此，一个实体也可以看作数据库中的一个条记录。</a:t>
            </a:r>
            <a:endParaRPr lang="en-US" altLang="zh-CN"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 </a:t>
            </a:r>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键码</a:t>
            </a:r>
            <a:r>
              <a:rPr lang="en-US" sz="1200" kern="1200" dirty="0" smtClean="0">
                <a:solidFill>
                  <a:schemeClr val="tx1"/>
                </a:solidFill>
                <a:latin typeface="Futura Medium" pitchFamily="2" charset="0"/>
                <a:ea typeface="+mn-ea"/>
                <a:cs typeface="+mn-cs"/>
              </a:rPr>
              <a:t>Key</a:t>
            </a:r>
          </a:p>
          <a:p>
            <a:r>
              <a:rPr lang="zh-CN" altLang="en-US" sz="1200" kern="1200" dirty="0" smtClean="0">
                <a:solidFill>
                  <a:schemeClr val="tx1"/>
                </a:solidFill>
                <a:latin typeface="Futura Medium" pitchFamily="2" charset="0"/>
                <a:ea typeface="+mn-ea"/>
                <a:cs typeface="+mn-cs"/>
              </a:rPr>
              <a:t>关系模型中的一个重要概念，在关系中用来标识行的一列或多列</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a:t>
            </a:r>
            <a:r>
              <a:rPr lang="zh-CN" altLang="en-US" sz="1200" kern="1200" dirty="0" smtClean="0">
                <a:solidFill>
                  <a:schemeClr val="tx1"/>
                </a:solidFill>
                <a:latin typeface="Futura Medium" pitchFamily="2" charset="0"/>
                <a:ea typeface="+mn-ea"/>
                <a:cs typeface="+mn-cs"/>
              </a:rPr>
              <a:t>候选关键字</a:t>
            </a:r>
            <a:r>
              <a:rPr lang="en-US" sz="1200" kern="1200" dirty="0" smtClean="0">
                <a:solidFill>
                  <a:schemeClr val="tx1"/>
                </a:solidFill>
                <a:latin typeface="Futura Medium" pitchFamily="2" charset="0"/>
                <a:ea typeface="+mn-ea"/>
                <a:cs typeface="+mn-cs"/>
              </a:rPr>
              <a:t>Candidate Key</a:t>
            </a:r>
          </a:p>
          <a:p>
            <a:r>
              <a:rPr lang="zh-CN" altLang="en-US" sz="1200" kern="1200" dirty="0" smtClean="0">
                <a:solidFill>
                  <a:schemeClr val="tx1"/>
                </a:solidFill>
                <a:latin typeface="Futura Medium" pitchFamily="2" charset="0"/>
                <a:ea typeface="+mn-ea"/>
                <a:cs typeface="+mn-cs"/>
              </a:rPr>
              <a:t>唯一地标识表中的一行而又不含多余属性的一个属性集</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3.</a:t>
            </a:r>
            <a:r>
              <a:rPr lang="zh-CN" altLang="en-US" sz="1200" kern="1200" dirty="0" smtClean="0">
                <a:solidFill>
                  <a:schemeClr val="tx1"/>
                </a:solidFill>
                <a:latin typeface="Futura Medium" pitchFamily="2" charset="0"/>
                <a:ea typeface="+mn-ea"/>
                <a:cs typeface="+mn-cs"/>
              </a:rPr>
              <a:t>主关键字</a:t>
            </a:r>
            <a:r>
              <a:rPr lang="en-US" sz="1200" kern="1200" dirty="0" smtClean="0">
                <a:solidFill>
                  <a:schemeClr val="tx1"/>
                </a:solidFill>
                <a:latin typeface="Futura Medium" pitchFamily="2" charset="0"/>
                <a:ea typeface="+mn-ea"/>
                <a:cs typeface="+mn-cs"/>
              </a:rPr>
              <a:t>Primary Key</a:t>
            </a:r>
          </a:p>
          <a:p>
            <a:r>
              <a:rPr lang="zh-CN" altLang="en-US" sz="1200" kern="1200" dirty="0" smtClean="0">
                <a:solidFill>
                  <a:schemeClr val="tx1"/>
                </a:solidFill>
                <a:latin typeface="Futura Medium" pitchFamily="2" charset="0"/>
                <a:ea typeface="+mn-ea"/>
                <a:cs typeface="+mn-cs"/>
              </a:rPr>
              <a:t>被挑选出来作为表行的唯一标识的候选关键字。一个表只有一个主关键字，主关键字又称为主键</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4.</a:t>
            </a:r>
            <a:r>
              <a:rPr lang="zh-CN" altLang="en-US" sz="1200" kern="1200" dirty="0" smtClean="0">
                <a:solidFill>
                  <a:schemeClr val="tx1"/>
                </a:solidFill>
                <a:latin typeface="Futura Medium" pitchFamily="2" charset="0"/>
                <a:ea typeface="+mn-ea"/>
                <a:cs typeface="+mn-cs"/>
              </a:rPr>
              <a:t>公共关键字</a:t>
            </a:r>
            <a:r>
              <a:rPr lang="en-US" sz="1200" kern="1200" dirty="0" smtClean="0">
                <a:solidFill>
                  <a:schemeClr val="tx1"/>
                </a:solidFill>
                <a:latin typeface="Futura Medium" pitchFamily="2" charset="0"/>
                <a:ea typeface="+mn-ea"/>
                <a:cs typeface="+mn-cs"/>
              </a:rPr>
              <a:t>Common Key</a:t>
            </a:r>
          </a:p>
          <a:p>
            <a:r>
              <a:rPr lang="zh-CN" altLang="en-US" sz="1200" kern="1200" dirty="0" smtClean="0">
                <a:solidFill>
                  <a:schemeClr val="tx1"/>
                </a:solidFill>
                <a:latin typeface="Futura Medium" pitchFamily="2" charset="0"/>
                <a:ea typeface="+mn-ea"/>
                <a:cs typeface="+mn-cs"/>
              </a:rPr>
              <a:t>在关系数据库中，关系之间的联系是通过相容或相同的属性或属性组来表示的。如果两个关系中具有相容或相同的属性或属性组，那么这个属性或属性组被称为这两个关系的公共关键字</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5.</a:t>
            </a:r>
            <a:r>
              <a:rPr lang="zh-CN" altLang="en-US" sz="1200" kern="1200" dirty="0" smtClean="0">
                <a:solidFill>
                  <a:schemeClr val="tx1"/>
                </a:solidFill>
                <a:latin typeface="Futura Medium" pitchFamily="2" charset="0"/>
                <a:ea typeface="+mn-ea"/>
                <a:cs typeface="+mn-cs"/>
              </a:rPr>
              <a:t>外关键字</a:t>
            </a:r>
            <a:r>
              <a:rPr lang="en-US" sz="1200" kern="1200" dirty="0" smtClean="0">
                <a:solidFill>
                  <a:schemeClr val="tx1"/>
                </a:solidFill>
                <a:latin typeface="Futura Medium" pitchFamily="2" charset="0"/>
                <a:ea typeface="+mn-ea"/>
                <a:cs typeface="+mn-cs"/>
              </a:rPr>
              <a:t>Foreign Key</a:t>
            </a:r>
          </a:p>
          <a:p>
            <a:r>
              <a:rPr lang="zh-CN" altLang="en-US" sz="1200" kern="1200" dirty="0" smtClean="0">
                <a:solidFill>
                  <a:schemeClr val="tx1"/>
                </a:solidFill>
                <a:latin typeface="Futura Medium" pitchFamily="2" charset="0"/>
                <a:ea typeface="+mn-ea"/>
                <a:cs typeface="+mn-cs"/>
              </a:rPr>
              <a:t>如果公共关键字在一个关系中是主关键字，那么这个公共关键字被称为另一个关系的外关键字。由此可见，外关键字表示了两个关系之间的联系。外关键字又称作外键</a:t>
            </a:r>
            <a:r>
              <a:rPr lang="en-US" altLang="zh-CN" sz="1200" kern="1200" dirty="0" smtClean="0">
                <a:solidFill>
                  <a:schemeClr val="tx1"/>
                </a:solidFill>
                <a:latin typeface="Futura Medium" pitchFamily="2" charset="0"/>
                <a:ea typeface="+mn-ea"/>
                <a:cs typeface="+mn-cs"/>
              </a:rPr>
              <a:t>.</a:t>
            </a:r>
            <a:endParaRPr lang="en-US"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Futura Medium"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传统的集合运算是从关系的水平方向进行的，主要包括：并、交、差及广义笛卡儿积。</a:t>
            </a:r>
            <a:endParaRPr lang="en-US" altLang="zh-CN"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Futura Medium" pitchFamily="2" charset="0"/>
                <a:ea typeface="+mn-ea"/>
                <a:cs typeface="+mn-cs"/>
              </a:rPr>
              <a:t>2.</a:t>
            </a:r>
            <a:r>
              <a:rPr lang="zh-CN" altLang="en-US" sz="1200" kern="1200" dirty="0" smtClean="0">
                <a:solidFill>
                  <a:schemeClr val="tx1"/>
                </a:solidFill>
                <a:latin typeface="Futura Medium" pitchFamily="2" charset="0"/>
                <a:ea typeface="+mn-ea"/>
                <a:cs typeface="+mn-cs"/>
              </a:rPr>
              <a:t>专门的关系运算</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2.1</a:t>
            </a:r>
            <a:r>
              <a:rPr lang="zh-CN" altLang="en-US" sz="1200" kern="1200" dirty="0" smtClean="0">
                <a:solidFill>
                  <a:schemeClr val="tx1"/>
                </a:solidFill>
                <a:latin typeface="Futura Medium" pitchFamily="2" charset="0"/>
                <a:ea typeface="+mn-ea"/>
                <a:cs typeface="+mn-cs"/>
              </a:rPr>
              <a:t>选择运算</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选择是从关系中查找符合指定条件行的操作。以逻辑表达式为选择条件，将筛选满足表达式的所有记录。选择操作的结果构成关系的一个子集，是关系中的部分行，其关系模式不变。选择操作是从二维表中选择若干行的操作。</a:t>
            </a:r>
            <a:endParaRPr lang="en-US"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Futura Medium" pitchFamily="2" charset="0"/>
                <a:ea typeface="+mn-ea"/>
                <a:cs typeface="+mn-cs"/>
              </a:rPr>
              <a:t>2.2</a:t>
            </a:r>
            <a:r>
              <a:rPr lang="zh-CN" altLang="en-US" sz="1200" kern="1200" dirty="0" smtClean="0">
                <a:solidFill>
                  <a:schemeClr val="tx1"/>
                </a:solidFill>
                <a:latin typeface="Futura Medium" pitchFamily="2" charset="0"/>
                <a:ea typeface="+mn-ea"/>
                <a:cs typeface="+mn-cs"/>
              </a:rPr>
              <a:t>投影运算</a:t>
            </a:r>
            <a:endParaRPr lang="en-US"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投影是从关系数据表中选取若干个属性的操作。所选择的若干属性将形成一个新的关系数据表，其关系模式中属性的个数由用户来确定，或者排列顺序不同，同时也可能减少某些元组。因为排除了一些属性后，特别是排除了关系中关键字属性后，所选属性可能有相同值，出现了相同的元组，而关系中必须排除相同元组，从而有可能减少某些元组。</a:t>
            </a:r>
            <a:endParaRPr lang="en-US" sz="1200" kern="1200" dirty="0" smtClean="0">
              <a:solidFill>
                <a:schemeClr val="tx1"/>
              </a:solidFill>
              <a:latin typeface="Futura Medium" pitchFamily="2" charset="0"/>
              <a:ea typeface="+mn-ea"/>
              <a:cs typeface="+mn-cs"/>
            </a:endParaRPr>
          </a:p>
          <a:p>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2.3</a:t>
            </a:r>
            <a:r>
              <a:rPr lang="zh-CN" altLang="en-US" sz="1200" kern="1200" dirty="0" smtClean="0">
                <a:solidFill>
                  <a:schemeClr val="tx1"/>
                </a:solidFill>
                <a:latin typeface="Futura Medium" pitchFamily="2" charset="0"/>
                <a:ea typeface="+mn-ea"/>
                <a:cs typeface="+mn-cs"/>
              </a:rPr>
              <a:t>连接运算</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连接是将两个或者两个以上的关系数据表的若干属性拼接成一个新的关系模式的操作。对应的新关系中包含满足连接条件的所有行。连接过程是通过连接条件来控制的，连接条件中将出现两个关系数据表中的公共属性名，或者具有相同语义、可比的属性。</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2.4</a:t>
            </a:r>
            <a:r>
              <a:rPr lang="zh-CN" altLang="en-US" sz="1200" kern="1200" dirty="0" smtClean="0">
                <a:solidFill>
                  <a:schemeClr val="tx1"/>
                </a:solidFill>
                <a:latin typeface="Futura Medium" pitchFamily="2" charset="0"/>
                <a:ea typeface="+mn-ea"/>
                <a:cs typeface="+mn-cs"/>
              </a:rPr>
              <a:t>除法运算</a:t>
            </a:r>
            <a:endParaRPr lang="en-US" altLang="zh-CN" sz="1200" kern="1200" dirty="0" smtClean="0">
              <a:solidFill>
                <a:schemeClr val="tx1"/>
              </a:solidFill>
              <a:latin typeface="Futura Medium" pitchFamily="2" charset="0"/>
              <a:ea typeface="+mn-ea"/>
              <a:cs typeface="+mn-cs"/>
            </a:endParaRPr>
          </a:p>
          <a:p>
            <a:endParaRPr lang="en-US" altLang="zh-CN"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Futura Medium"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18</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a:t>
            </a:r>
            <a:r>
              <a:rPr lang="zh-CN" altLang="en-US" dirty="0" smtClean="0"/>
              <a:t>图也称实体</a:t>
            </a:r>
            <a:r>
              <a:rPr lang="en-US" altLang="zh-CN" dirty="0" smtClean="0"/>
              <a:t>-</a:t>
            </a:r>
            <a:r>
              <a:rPr lang="zh-CN" altLang="en-US" dirty="0" smtClean="0"/>
              <a:t>联系图</a:t>
            </a:r>
            <a:r>
              <a:rPr lang="en-US" altLang="zh-CN" dirty="0" smtClean="0"/>
              <a:t>(</a:t>
            </a:r>
            <a:r>
              <a:rPr lang="en-US" dirty="0" smtClean="0"/>
              <a:t>Entity Relationship Diagram)，</a:t>
            </a:r>
            <a:r>
              <a:rPr lang="zh-CN" altLang="en-US" dirty="0" smtClean="0"/>
              <a:t>提供了表示实体类型、属性和联系的方法，用来描述现实世界的</a:t>
            </a:r>
            <a:r>
              <a:rPr lang="zh-CN" altLang="en-US" dirty="0" smtClean="0">
                <a:hlinkClick r:id="rId3" action="ppaction://hlinkfile"/>
              </a:rPr>
              <a:t>概念模型</a:t>
            </a:r>
            <a:r>
              <a:rPr lang="en-US" altLang="zh-CN" dirty="0" smtClean="0"/>
              <a:t>,</a:t>
            </a:r>
            <a:r>
              <a:rPr lang="zh-CN" altLang="en-US" dirty="0" smtClean="0"/>
              <a:t>它</a:t>
            </a:r>
            <a:r>
              <a:rPr lang="zh-CN" altLang="en-US" sz="1200" kern="1200" dirty="0" smtClean="0">
                <a:solidFill>
                  <a:schemeClr val="tx1"/>
                </a:solidFill>
                <a:latin typeface="Futura Medium" pitchFamily="2" charset="0"/>
                <a:ea typeface="+mn-ea"/>
                <a:cs typeface="+mn-cs"/>
              </a:rPr>
              <a:t>的主导思想是使用实体（</a:t>
            </a:r>
            <a:r>
              <a:rPr lang="en-US" sz="1200" kern="1200" dirty="0" smtClean="0">
                <a:solidFill>
                  <a:schemeClr val="tx1"/>
                </a:solidFill>
                <a:latin typeface="Futura Medium" pitchFamily="2" charset="0"/>
                <a:ea typeface="+mn-ea"/>
                <a:cs typeface="+mn-cs"/>
              </a:rPr>
              <a:t>Entity</a:t>
            </a:r>
            <a:r>
              <a:rPr lang="zh-CN" altLang="en-US" sz="1200" kern="1200" dirty="0" smtClean="0">
                <a:solidFill>
                  <a:schemeClr val="tx1"/>
                </a:solidFill>
                <a:latin typeface="Futura Medium" pitchFamily="2" charset="0"/>
                <a:ea typeface="+mn-ea"/>
                <a:cs typeface="+mn-cs"/>
              </a:rPr>
              <a:t>）、属性（</a:t>
            </a:r>
            <a:r>
              <a:rPr lang="en-US" sz="1200" kern="1200" dirty="0" smtClean="0">
                <a:solidFill>
                  <a:schemeClr val="tx1"/>
                </a:solidFill>
                <a:latin typeface="Futura Medium" pitchFamily="2" charset="0"/>
                <a:ea typeface="+mn-ea"/>
                <a:cs typeface="+mn-cs"/>
              </a:rPr>
              <a:t>Attribution</a:t>
            </a:r>
            <a:r>
              <a:rPr lang="zh-CN" altLang="en-US" sz="1200" kern="1200" dirty="0" smtClean="0">
                <a:solidFill>
                  <a:schemeClr val="tx1"/>
                </a:solidFill>
                <a:latin typeface="Futura Medium" pitchFamily="2" charset="0"/>
                <a:ea typeface="+mn-ea"/>
                <a:cs typeface="+mn-cs"/>
              </a:rPr>
              <a:t>）以及实体之间的关系（</a:t>
            </a:r>
            <a:r>
              <a:rPr lang="en-US" sz="1200" kern="1200" dirty="0" smtClean="0">
                <a:solidFill>
                  <a:schemeClr val="tx1"/>
                </a:solidFill>
                <a:latin typeface="Futura Medium" pitchFamily="2" charset="0"/>
                <a:ea typeface="+mn-ea"/>
                <a:cs typeface="+mn-cs"/>
              </a:rPr>
              <a:t>Relationship</a:t>
            </a:r>
            <a:r>
              <a:rPr lang="zh-CN" altLang="en-US" sz="1200" kern="1200" dirty="0" smtClean="0">
                <a:solidFill>
                  <a:schemeClr val="tx1"/>
                </a:solidFill>
                <a:latin typeface="Futura Medium" pitchFamily="2" charset="0"/>
                <a:ea typeface="+mn-ea"/>
                <a:cs typeface="+mn-cs"/>
              </a:rPr>
              <a:t>）来表示数据库系统的结构。</a:t>
            </a:r>
            <a:endParaRPr lang="en-US" altLang="zh-CN"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E-R</a:t>
            </a:r>
            <a:r>
              <a:rPr lang="zh-CN" altLang="en-US" sz="1200" kern="1200" dirty="0" smtClean="0">
                <a:solidFill>
                  <a:schemeClr val="tx1"/>
                </a:solidFill>
                <a:latin typeface="Futura Medium" pitchFamily="2" charset="0"/>
                <a:ea typeface="+mn-ea"/>
                <a:cs typeface="+mn-cs"/>
              </a:rPr>
              <a:t>图中的具体表示方法为：</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实体型  用矩形表示，矩形框内标明实体名；</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属性</a:t>
            </a: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用椭圆形表示，并用无向边将其与实体连接起来；</a:t>
            </a:r>
            <a:endParaRPr lang="en-US"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联系</a:t>
            </a: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用菱形表示，菱形框内标明联系名，并用无向边连接有关实体，同时在无向边旁标明联系类型</a:t>
            </a:r>
            <a:r>
              <a:rPr lang="zh-CN" altLang="en-US" dirty="0" smtClean="0"/>
              <a:t>（</a:t>
            </a:r>
            <a:r>
              <a:rPr lang="en-US" altLang="zh-CN" dirty="0" smtClean="0"/>
              <a:t>1:1,1:n</a:t>
            </a:r>
            <a:r>
              <a:rPr lang="zh-CN" altLang="en-US" dirty="0" smtClean="0"/>
              <a:t>或</a:t>
            </a:r>
            <a:r>
              <a:rPr lang="en-US" altLang="zh-CN" dirty="0" smtClean="0"/>
              <a:t>m:n</a:t>
            </a:r>
            <a:r>
              <a:rPr lang="zh-CN" altLang="en-US" dirty="0" smtClean="0"/>
              <a:t>）。</a:t>
            </a:r>
          </a:p>
          <a:p>
            <a:endParaRPr lang="en-US" altLang="zh-CN" dirty="0" smtClean="0"/>
          </a:p>
        </p:txBody>
      </p:sp>
      <p:sp>
        <p:nvSpPr>
          <p:cNvPr id="4" name="Slide Number Placeholder 3"/>
          <p:cNvSpPr>
            <a:spLocks noGrp="1"/>
          </p:cNvSpPr>
          <p:nvPr>
            <p:ph type="sldNum" sz="quarter" idx="10"/>
          </p:nvPr>
        </p:nvSpPr>
        <p:spPr/>
        <p:txBody>
          <a:bodyPr/>
          <a:lstStyle/>
          <a:p>
            <a:fld id="{DE799493-6412-4470-9830-D005B358D66E}" type="slidenum">
              <a:rPr lang="en-GB" smtClean="0"/>
              <a:pPr/>
              <a:t>20</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Futura Medium"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21</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0B9C825-F38E-45BB-92C1-043DE61C918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实体完整性规则如下：</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实体完整性要保证关系中的每个元组都是可识别的和唯一的。</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实体完整性规则的具体内容是：若属性</a:t>
            </a:r>
            <a:r>
              <a:rPr lang="en-US" sz="1200" kern="1200" dirty="0" smtClean="0">
                <a:solidFill>
                  <a:schemeClr val="tx1"/>
                </a:solidFill>
                <a:latin typeface="Futura Medium" pitchFamily="2" charset="0"/>
                <a:ea typeface="+mn-ea"/>
                <a:cs typeface="+mn-cs"/>
              </a:rPr>
              <a:t>A</a:t>
            </a:r>
            <a:r>
              <a:rPr lang="zh-CN" altLang="en-US" sz="1200" kern="1200" dirty="0" smtClean="0">
                <a:solidFill>
                  <a:schemeClr val="tx1"/>
                </a:solidFill>
                <a:latin typeface="Futura Medium" pitchFamily="2" charset="0"/>
                <a:ea typeface="+mn-ea"/>
                <a:cs typeface="+mn-cs"/>
              </a:rPr>
              <a:t>是关系</a:t>
            </a:r>
            <a:r>
              <a:rPr lang="en-US" sz="1200" kern="1200" dirty="0" smtClean="0">
                <a:solidFill>
                  <a:schemeClr val="tx1"/>
                </a:solidFill>
                <a:latin typeface="Futura Medium" pitchFamily="2" charset="0"/>
                <a:ea typeface="+mn-ea"/>
                <a:cs typeface="+mn-cs"/>
              </a:rPr>
              <a:t>R</a:t>
            </a:r>
            <a:r>
              <a:rPr lang="zh-CN" altLang="en-US" sz="1200" kern="1200" dirty="0" smtClean="0">
                <a:solidFill>
                  <a:schemeClr val="tx1"/>
                </a:solidFill>
                <a:latin typeface="Futura Medium" pitchFamily="2" charset="0"/>
                <a:ea typeface="+mn-ea"/>
                <a:cs typeface="+mn-cs"/>
              </a:rPr>
              <a:t>的主属性，则属性</a:t>
            </a:r>
            <a:r>
              <a:rPr lang="en-US" sz="1200" kern="1200" dirty="0" smtClean="0">
                <a:solidFill>
                  <a:schemeClr val="tx1"/>
                </a:solidFill>
                <a:latin typeface="Futura Medium" pitchFamily="2" charset="0"/>
                <a:ea typeface="+mn-ea"/>
                <a:cs typeface="+mn-cs"/>
              </a:rPr>
              <a:t>A</a:t>
            </a:r>
            <a:r>
              <a:rPr lang="zh-CN" altLang="en-US" sz="1200" kern="1200" dirty="0" smtClean="0">
                <a:solidFill>
                  <a:schemeClr val="tx1"/>
                </a:solidFill>
                <a:latin typeface="Futura Medium" pitchFamily="2" charset="0"/>
                <a:ea typeface="+mn-ea"/>
                <a:cs typeface="+mn-cs"/>
              </a:rPr>
              <a:t>不可以为空值。</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实体完整性是关系模型必须满足的完整性约束条件。</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关系数据库管理系统可以用主关键字实现实体完整性，这是由关系数据库默认支持的。</a:t>
            </a:r>
            <a:endParaRPr lang="en-US" sz="1200" kern="1200" dirty="0" smtClean="0">
              <a:solidFill>
                <a:schemeClr val="tx1"/>
              </a:solidFill>
              <a:latin typeface="Futura Medium" pitchFamily="2" charset="0"/>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Futura Medium" pitchFamily="2" charset="0"/>
                <a:ea typeface="+mn-ea"/>
                <a:cs typeface="+mn-cs"/>
              </a:rPr>
              <a:t>3.</a:t>
            </a:r>
            <a:r>
              <a:rPr lang="zh-CN" altLang="en-US" sz="1200" kern="1200" dirty="0" smtClean="0">
                <a:solidFill>
                  <a:schemeClr val="tx1"/>
                </a:solidFill>
                <a:latin typeface="Futura Medium" pitchFamily="2" charset="0"/>
                <a:ea typeface="+mn-ea"/>
                <a:cs typeface="+mn-cs"/>
              </a:rPr>
              <a:t>在用户定义完整性中最常见的是限定属性的取值范围，即对值域的约束，所以在用户定义完整性中最常见的是域完整性约束，如某个属性的值必须唯一；某个属性的取值必须在某个范围内等。</a:t>
            </a:r>
            <a:endParaRPr lang="en-US" sz="1200" kern="1200" dirty="0" smtClean="0">
              <a:solidFill>
                <a:schemeClr val="tx1"/>
              </a:solidFill>
              <a:latin typeface="Futura Medium"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26</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27</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30</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Futura Medium" pitchFamily="2" charset="0"/>
                <a:ea typeface="+mn-ea"/>
                <a:cs typeface="+mn-cs"/>
              </a:rPr>
              <a:t>CREATE DATABASE </a:t>
            </a:r>
            <a:r>
              <a:rPr lang="en-US" sz="1200" kern="1200" dirty="0" err="1" smtClean="0">
                <a:solidFill>
                  <a:schemeClr val="tx1"/>
                </a:solidFill>
                <a:latin typeface="Futura Medium" pitchFamily="2" charset="0"/>
                <a:ea typeface="+mn-ea"/>
                <a:cs typeface="+mn-cs"/>
              </a:rPr>
              <a:t>database</a:t>
            </a:r>
            <a:r>
              <a:rPr lang="en-US" sz="1200" kern="1200" dirty="0" smtClean="0">
                <a:solidFill>
                  <a:schemeClr val="tx1"/>
                </a:solidFill>
                <a:latin typeface="Futura Medium" pitchFamily="2" charset="0"/>
                <a:ea typeface="+mn-ea"/>
                <a:cs typeface="+mn-cs"/>
              </a:rPr>
              <a:t>-name</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Alter table </a:t>
            </a:r>
            <a:r>
              <a:rPr lang="en-US" sz="1200" kern="1200" dirty="0" err="1" smtClean="0">
                <a:solidFill>
                  <a:schemeClr val="tx1"/>
                </a:solidFill>
                <a:latin typeface="Futura Medium" pitchFamily="2" charset="0"/>
                <a:ea typeface="+mn-ea"/>
                <a:cs typeface="+mn-cs"/>
              </a:rPr>
              <a:t>tabname</a:t>
            </a:r>
            <a:r>
              <a:rPr lang="en-US" sz="1200" kern="1200" dirty="0" smtClean="0">
                <a:solidFill>
                  <a:schemeClr val="tx1"/>
                </a:solidFill>
                <a:latin typeface="Futura Medium" pitchFamily="2" charset="0"/>
                <a:ea typeface="+mn-ea"/>
                <a:cs typeface="+mn-cs"/>
              </a:rPr>
              <a:t> add column </a:t>
            </a:r>
            <a:r>
              <a:rPr lang="en-US" sz="1200" kern="1200" dirty="0" err="1" smtClean="0">
                <a:solidFill>
                  <a:schemeClr val="tx1"/>
                </a:solidFill>
                <a:latin typeface="Futura Medium" pitchFamily="2" charset="0"/>
                <a:ea typeface="+mn-ea"/>
                <a:cs typeface="+mn-cs"/>
              </a:rPr>
              <a:t>col</a:t>
            </a:r>
            <a:r>
              <a:rPr lang="en-US" sz="1200" kern="1200" dirty="0" smtClean="0">
                <a:solidFill>
                  <a:schemeClr val="tx1"/>
                </a:solidFill>
                <a:latin typeface="Futura Medium" pitchFamily="2" charset="0"/>
                <a:ea typeface="+mn-ea"/>
                <a:cs typeface="+mn-cs"/>
              </a:rPr>
              <a:t> type</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drop database </a:t>
            </a:r>
            <a:r>
              <a:rPr lang="en-US" sz="1200" kern="1200" dirty="0" err="1" smtClean="0">
                <a:solidFill>
                  <a:schemeClr val="tx1"/>
                </a:solidFill>
                <a:latin typeface="Futura Medium" pitchFamily="2" charset="0"/>
                <a:ea typeface="+mn-ea"/>
                <a:cs typeface="+mn-cs"/>
              </a:rPr>
              <a:t>dbname</a:t>
            </a:r>
            <a:r>
              <a:rPr lang="en-US" sz="1200" kern="1200" dirty="0" smtClean="0">
                <a:solidFill>
                  <a:schemeClr val="tx1"/>
                </a:solidFill>
                <a:latin typeface="Futura Medium" pitchFamily="2" charset="0"/>
                <a:ea typeface="+mn-ea"/>
                <a:cs typeface="+mn-cs"/>
              </a:rPr>
              <a:t/>
            </a:r>
            <a:br>
              <a:rPr lang="en-US" sz="1200" kern="1200" dirty="0" smtClean="0">
                <a:solidFill>
                  <a:schemeClr val="tx1"/>
                </a:solidFill>
                <a:latin typeface="Futura Medium" pitchFamily="2" charset="0"/>
                <a:ea typeface="+mn-ea"/>
                <a:cs typeface="+mn-cs"/>
              </a:rPr>
            </a:br>
            <a:endParaRPr lang="en-US"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select * from table1 where </a:t>
            </a:r>
            <a:r>
              <a:rPr lang="zh-CN" altLang="en-US" sz="1200" kern="1200" dirty="0" smtClean="0">
                <a:solidFill>
                  <a:schemeClr val="tx1"/>
                </a:solidFill>
                <a:latin typeface="Futura Medium" pitchFamily="2" charset="0"/>
                <a:ea typeface="+mn-ea"/>
                <a:cs typeface="+mn-cs"/>
              </a:rPr>
              <a:t>范围</a:t>
            </a:r>
            <a:endParaRPr lang="en-US" altLang="zh-CN"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delete from table1 where </a:t>
            </a:r>
            <a:r>
              <a:rPr lang="zh-CN" altLang="en-US" sz="1200" kern="1200" dirty="0" smtClean="0">
                <a:solidFill>
                  <a:schemeClr val="tx1"/>
                </a:solidFill>
                <a:latin typeface="Futura Medium" pitchFamily="2" charset="0"/>
                <a:ea typeface="+mn-ea"/>
                <a:cs typeface="+mn-cs"/>
              </a:rPr>
              <a:t>范围</a:t>
            </a:r>
            <a:r>
              <a:rPr lang="en-US" sz="1200" kern="1200" dirty="0" smtClean="0">
                <a:solidFill>
                  <a:schemeClr val="tx1"/>
                </a:solidFill>
                <a:latin typeface="Futura Medium" pitchFamily="2" charset="0"/>
                <a:ea typeface="+mn-ea"/>
                <a:cs typeface="+mn-cs"/>
              </a:rPr>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update table1 set field1=value1 where </a:t>
            </a:r>
            <a:r>
              <a:rPr lang="zh-CN" altLang="en-US" sz="1200" kern="1200" dirty="0" smtClean="0">
                <a:solidFill>
                  <a:schemeClr val="tx1"/>
                </a:solidFill>
                <a:latin typeface="Futura Medium" pitchFamily="2" charset="0"/>
                <a:ea typeface="+mn-ea"/>
                <a:cs typeface="+mn-cs"/>
              </a:rPr>
              <a:t>范围</a:t>
            </a:r>
            <a:r>
              <a:rPr lang="en-US" sz="1200" kern="1200" dirty="0" smtClean="0">
                <a:solidFill>
                  <a:schemeClr val="tx1"/>
                </a:solidFill>
                <a:latin typeface="Futura Medium" pitchFamily="2" charset="0"/>
                <a:ea typeface="+mn-ea"/>
                <a:cs typeface="+mn-cs"/>
              </a:rPr>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insert into table1(field1,field2) values(value1,value2)</a:t>
            </a:r>
          </a:p>
          <a:p>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Grant select on table to user1</a:t>
            </a:r>
          </a:p>
          <a:p>
            <a:r>
              <a:rPr lang="en-US" sz="1200" kern="1200" dirty="0" smtClean="0">
                <a:solidFill>
                  <a:schemeClr val="tx1"/>
                </a:solidFill>
                <a:latin typeface="Futura Medium" pitchFamily="2" charset="0"/>
                <a:ea typeface="+mn-ea"/>
                <a:cs typeface="+mn-cs"/>
              </a:rPr>
              <a:t>Revoke select on table from user1</a:t>
            </a:r>
          </a:p>
          <a:p>
            <a:endParaRPr lang="en-US" sz="1200" kern="1200" dirty="0" smtClean="0">
              <a:solidFill>
                <a:schemeClr val="tx1"/>
              </a:solidFill>
              <a:latin typeface="Futura Medium" pitchFamily="2"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31</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32</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eaLnBrk="1" hangingPunct="1">
              <a:lnSpc>
                <a:spcPct val="120000"/>
              </a:lnSpc>
              <a:buSzPct val="120000"/>
              <a:buFontTx/>
              <a:buNone/>
            </a:pPr>
            <a:r>
              <a:rPr lang="en-US" altLang="zh-CN" sz="1200" kern="1200" dirty="0" smtClean="0">
                <a:solidFill>
                  <a:schemeClr val="tx1"/>
                </a:solidFill>
                <a:latin typeface="Futura Medium" pitchFamily="2" charset="0"/>
                <a:ea typeface="+mn-ea"/>
                <a:cs typeface="+mn-cs"/>
              </a:rPr>
              <a:t> </a:t>
            </a:r>
            <a:r>
              <a:rPr lang="en-US" altLang="zh-CN" sz="2200" b="0" dirty="0" smtClean="0">
                <a:solidFill>
                  <a:srgbClr val="CC3399"/>
                </a:solidFill>
              </a:rPr>
              <a:t>group by</a:t>
            </a:r>
            <a:r>
              <a:rPr lang="en-US" altLang="zh-CN" sz="2200" dirty="0" smtClean="0"/>
              <a:t>------</a:t>
            </a:r>
            <a:r>
              <a:rPr lang="zh-CN" altLang="en-US" sz="2200" dirty="0" smtClean="0">
                <a:latin typeface="SimSun" pitchFamily="2" charset="-122"/>
              </a:rPr>
              <a:t>将表中的元组按指定列上值相等的原则分组，然后在每一分组上使用聚集函数，得到单一值</a:t>
            </a:r>
            <a:r>
              <a:rPr lang="en-US" altLang="zh-CN" sz="2200" dirty="0" smtClean="0">
                <a:latin typeface="SimSun" pitchFamily="2" charset="-122"/>
              </a:rPr>
              <a:t>.(</a:t>
            </a:r>
            <a:r>
              <a:rPr lang="zh-CN" altLang="en-US" sz="1700" b="0" dirty="0" smtClean="0">
                <a:solidFill>
                  <a:srgbClr val="A50021"/>
                </a:solidFill>
                <a:latin typeface="SimSun" pitchFamily="2" charset="-122"/>
              </a:rPr>
              <a:t>注</a:t>
            </a:r>
            <a:r>
              <a:rPr lang="en-US" altLang="zh-CN" sz="1700" b="0" dirty="0" smtClean="0">
                <a:solidFill>
                  <a:srgbClr val="A50021"/>
                </a:solidFill>
                <a:latin typeface="SimSun" pitchFamily="2" charset="-122"/>
              </a:rPr>
              <a:t>:</a:t>
            </a:r>
            <a:r>
              <a:rPr lang="zh-CN" altLang="en-US" sz="1700" b="0" dirty="0" smtClean="0">
                <a:solidFill>
                  <a:srgbClr val="A50021"/>
                </a:solidFill>
                <a:latin typeface="SimSun" pitchFamily="2" charset="-122"/>
              </a:rPr>
              <a:t>分组后的集函数应作用于每一个组</a:t>
            </a:r>
            <a:r>
              <a:rPr lang="en-US" altLang="zh-CN" sz="1700" b="0" dirty="0" smtClean="0">
                <a:solidFill>
                  <a:srgbClr val="A50021"/>
                </a:solidFill>
                <a:latin typeface="SimSun" pitchFamily="2" charset="-122"/>
              </a:rPr>
              <a:t>,</a:t>
            </a:r>
            <a:r>
              <a:rPr lang="zh-CN" altLang="en-US" sz="1700" b="0" dirty="0" smtClean="0">
                <a:solidFill>
                  <a:srgbClr val="A50021"/>
                </a:solidFill>
                <a:latin typeface="SimSun" pitchFamily="2" charset="-122"/>
              </a:rPr>
              <a:t>既每一个组有一个函数值</a:t>
            </a:r>
            <a:r>
              <a:rPr lang="en-US" altLang="zh-CN" sz="2200" dirty="0" smtClean="0">
                <a:latin typeface="SimSun" pitchFamily="2" charset="-122"/>
              </a:rPr>
              <a:t>)</a:t>
            </a:r>
          </a:p>
          <a:p>
            <a:pPr lvl="1" algn="l" eaLnBrk="1" hangingPunct="1">
              <a:lnSpc>
                <a:spcPct val="120000"/>
              </a:lnSpc>
              <a:spcBef>
                <a:spcPct val="50000"/>
              </a:spcBef>
              <a:buFontTx/>
              <a:buNone/>
            </a:pPr>
            <a:r>
              <a:rPr lang="en-US" altLang="zh-CN" sz="2200" b="0" dirty="0" smtClean="0">
                <a:solidFill>
                  <a:srgbClr val="CC3399"/>
                </a:solidFill>
              </a:rPr>
              <a:t>Having</a:t>
            </a:r>
            <a:r>
              <a:rPr lang="en-US" altLang="zh-CN" sz="2200" dirty="0" smtClean="0"/>
              <a:t>------</a:t>
            </a:r>
            <a:r>
              <a:rPr lang="zh-CN" altLang="en-US" sz="2200" dirty="0" smtClean="0">
                <a:latin typeface="SimSun" pitchFamily="2" charset="-122"/>
              </a:rPr>
              <a:t>则对分组进行选择，只将聚集函数作用到满足条件的分组上</a:t>
            </a:r>
            <a:r>
              <a:rPr lang="en-US" altLang="zh-CN" sz="2200" dirty="0" smtClean="0">
                <a:latin typeface="SimSun" pitchFamily="2" charset="-122"/>
              </a:rPr>
              <a:t>.</a:t>
            </a:r>
          </a:p>
          <a:p>
            <a:pPr lvl="1" eaLnBrk="1" hangingPunct="1">
              <a:lnSpc>
                <a:spcPct val="120000"/>
              </a:lnSpc>
              <a:spcBef>
                <a:spcPct val="50000"/>
              </a:spcBef>
              <a:buFontTx/>
              <a:buNone/>
            </a:pPr>
            <a:endParaRPr lang="en-US" altLang="zh-CN" sz="2200" dirty="0" smtClean="0">
              <a:latin typeface="SimSun" pitchFamily="2" charset="-122"/>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pPr/>
              <a:t>33</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34</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altLang="zh-CN" sz="1200" kern="1200" dirty="0" smtClean="0">
                <a:solidFill>
                  <a:schemeClr val="tx1"/>
                </a:solidFill>
                <a:latin typeface="Futura Medium" pitchFamily="2" charset="0"/>
                <a:ea typeface="+mn-ea"/>
                <a:cs typeface="+mn-cs"/>
              </a:rPr>
              <a:t>‘</a:t>
            </a:r>
            <a:r>
              <a:rPr lang="en-US" altLang="zh-CN" sz="1200" kern="1200" dirty="0" smtClean="0">
                <a:solidFill>
                  <a:srgbClr val="FF0000"/>
                </a:solidFill>
                <a:latin typeface="Futura Medium" pitchFamily="2" charset="0"/>
                <a:ea typeface="+mn-ea"/>
                <a:cs typeface="+mn-cs"/>
              </a:rPr>
              <a:t>Distinct’</a:t>
            </a:r>
            <a:r>
              <a:rPr lang="en-US" altLang="zh-CN" sz="1200" kern="1200" dirty="0" smtClean="0">
                <a:solidFill>
                  <a:schemeClr val="tx1"/>
                </a:solidFill>
                <a:latin typeface="Futura Medium" pitchFamily="2" charset="0"/>
                <a:ea typeface="+mn-ea"/>
                <a:cs typeface="+mn-cs"/>
              </a:rPr>
              <a:t> remove duplicated data in table</a:t>
            </a:r>
          </a:p>
          <a:p>
            <a:pPr marL="228600" indent="-228600">
              <a:buAutoNum type="arabicPeriod"/>
            </a:pPr>
            <a:r>
              <a:rPr lang="en-US" altLang="zh-CN" sz="1200" kern="1200" dirty="0" smtClean="0">
                <a:solidFill>
                  <a:schemeClr val="tx1"/>
                </a:solidFill>
                <a:latin typeface="Futura Medium" pitchFamily="2" charset="0"/>
                <a:ea typeface="+mn-ea"/>
                <a:cs typeface="+mn-cs"/>
              </a:rPr>
              <a:t>Also we can use is null or is not null</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35</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。当我们事先已知道至少一个我们需要的值，将这些知道的值都放入 </a:t>
            </a:r>
            <a:r>
              <a:rPr lang="en-US" altLang="zh-CN" sz="1200" kern="1200" dirty="0" smtClean="0">
                <a:solidFill>
                  <a:schemeClr val="tx1"/>
                </a:solidFill>
                <a:latin typeface="Futura Medium" pitchFamily="2" charset="0"/>
                <a:ea typeface="+mn-ea"/>
                <a:cs typeface="+mn-cs"/>
              </a:rPr>
              <a:t>IN </a:t>
            </a:r>
            <a:r>
              <a:rPr lang="zh-CN" altLang="en-US" sz="1200" kern="1200" dirty="0" smtClean="0">
                <a:solidFill>
                  <a:schemeClr val="tx1"/>
                </a:solidFill>
                <a:latin typeface="Futura Medium" pitchFamily="2" charset="0"/>
                <a:ea typeface="+mn-ea"/>
                <a:cs typeface="+mn-cs"/>
              </a:rPr>
              <a:t>这个子句。在括号内可以有一或多个值，而不同值之间由逗点分开。值可以是数目或是文字。</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a:t>
            </a:r>
            <a:r>
              <a:rPr lang="zh-CN" altLang="en-US" sz="1200" kern="1200" dirty="0" smtClean="0">
                <a:solidFill>
                  <a:schemeClr val="tx1"/>
                </a:solidFill>
                <a:latin typeface="Futura Medium" pitchFamily="2" charset="0"/>
                <a:ea typeface="+mn-ea"/>
                <a:cs typeface="+mn-cs"/>
              </a:rPr>
              <a:t>。</a:t>
            </a:r>
            <a:r>
              <a:rPr lang="en-US" altLang="zh-CN" sz="1200" kern="1200" dirty="0" smtClean="0">
                <a:solidFill>
                  <a:schemeClr val="tx1"/>
                </a:solidFill>
                <a:latin typeface="Futura Medium" pitchFamily="2" charset="0"/>
                <a:ea typeface="+mn-ea"/>
                <a:cs typeface="+mn-cs"/>
              </a:rPr>
              <a:t>IN </a:t>
            </a:r>
            <a:r>
              <a:rPr lang="zh-CN" altLang="en-US" sz="1200" kern="1200" dirty="0" smtClean="0">
                <a:solidFill>
                  <a:schemeClr val="tx1"/>
                </a:solidFill>
                <a:latin typeface="Futura Medium" pitchFamily="2" charset="0"/>
                <a:ea typeface="+mn-ea"/>
                <a:cs typeface="+mn-cs"/>
              </a:rPr>
              <a:t>这个指令可以让我们依照一或数个不连续 </a:t>
            </a:r>
            <a:r>
              <a:rPr lang="en-US" altLang="zh-CN" sz="1200" kern="1200" dirty="0" smtClean="0">
                <a:solidFill>
                  <a:schemeClr val="tx1"/>
                </a:solidFill>
                <a:latin typeface="Futura Medium" pitchFamily="2" charset="0"/>
                <a:ea typeface="+mn-ea"/>
                <a:cs typeface="+mn-cs"/>
              </a:rPr>
              <a:t>(discrete) </a:t>
            </a:r>
            <a:r>
              <a:rPr lang="zh-CN" altLang="en-US" sz="1200" kern="1200" dirty="0" smtClean="0">
                <a:solidFill>
                  <a:schemeClr val="tx1"/>
                </a:solidFill>
                <a:latin typeface="Futura Medium" pitchFamily="2" charset="0"/>
                <a:ea typeface="+mn-ea"/>
                <a:cs typeface="+mn-cs"/>
              </a:rPr>
              <a:t>的值的限制之内抓出资料库中的值，而 </a:t>
            </a:r>
            <a:r>
              <a:rPr lang="en-US" altLang="zh-CN" sz="1200" kern="1200" dirty="0" smtClean="0">
                <a:solidFill>
                  <a:schemeClr val="tx1"/>
                </a:solidFill>
                <a:latin typeface="Futura Medium" pitchFamily="2" charset="0"/>
                <a:ea typeface="+mn-ea"/>
                <a:cs typeface="+mn-cs"/>
              </a:rPr>
              <a:t>BETWEEN </a:t>
            </a:r>
            <a:r>
              <a:rPr lang="zh-CN" altLang="en-US" sz="1200" kern="1200" dirty="0" smtClean="0">
                <a:solidFill>
                  <a:schemeClr val="tx1"/>
                </a:solidFill>
                <a:latin typeface="Futura Medium" pitchFamily="2" charset="0"/>
                <a:ea typeface="+mn-ea"/>
                <a:cs typeface="+mn-cs"/>
              </a:rPr>
              <a:t>则是让我们可以运用一个范围 </a:t>
            </a:r>
            <a:r>
              <a:rPr lang="en-US" altLang="zh-CN" sz="1200" kern="1200" dirty="0" smtClean="0">
                <a:solidFill>
                  <a:schemeClr val="tx1"/>
                </a:solidFill>
                <a:latin typeface="Futura Medium" pitchFamily="2" charset="0"/>
                <a:ea typeface="+mn-ea"/>
                <a:cs typeface="+mn-cs"/>
              </a:rPr>
              <a:t>(range) </a:t>
            </a:r>
            <a:r>
              <a:rPr lang="zh-CN" altLang="en-US" sz="1200" kern="1200" dirty="0" smtClean="0">
                <a:solidFill>
                  <a:schemeClr val="tx1"/>
                </a:solidFill>
                <a:latin typeface="Futura Medium" pitchFamily="2" charset="0"/>
                <a:ea typeface="+mn-ea"/>
                <a:cs typeface="+mn-cs"/>
              </a:rPr>
              <a:t>内抓出资料库中的值。</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3</a:t>
            </a:r>
            <a:r>
              <a:rPr lang="zh-CN" altLang="en-US" sz="1200" kern="1200" dirty="0" smtClean="0">
                <a:solidFill>
                  <a:schemeClr val="tx1"/>
                </a:solidFill>
                <a:latin typeface="Futura Medium" pitchFamily="2" charset="0"/>
                <a:ea typeface="+mn-ea"/>
                <a:cs typeface="+mn-cs"/>
              </a:rPr>
              <a:t>。</a:t>
            </a:r>
            <a:r>
              <a:rPr lang="en-US" altLang="zh-CN" sz="1200" kern="1200" dirty="0" smtClean="0">
                <a:solidFill>
                  <a:schemeClr val="tx1"/>
                </a:solidFill>
                <a:latin typeface="Futura Medium" pitchFamily="2" charset="0"/>
                <a:ea typeface="+mn-ea"/>
                <a:cs typeface="+mn-cs"/>
              </a:rPr>
              <a:t>LIKE </a:t>
            </a:r>
            <a:r>
              <a:rPr lang="zh-CN" altLang="en-US" sz="1200" kern="1200" dirty="0" smtClean="0">
                <a:solidFill>
                  <a:schemeClr val="tx1"/>
                </a:solidFill>
                <a:latin typeface="Futura Medium" pitchFamily="2" charset="0"/>
                <a:ea typeface="+mn-ea"/>
                <a:cs typeface="+mn-cs"/>
              </a:rPr>
              <a:t>能让我们依据一个模式 </a:t>
            </a:r>
            <a:r>
              <a:rPr lang="en-US" altLang="zh-CN" sz="1200" kern="1200" dirty="0" smtClean="0">
                <a:solidFill>
                  <a:schemeClr val="tx1"/>
                </a:solidFill>
                <a:latin typeface="Futura Medium" pitchFamily="2" charset="0"/>
                <a:ea typeface="+mn-ea"/>
                <a:cs typeface="+mn-cs"/>
              </a:rPr>
              <a:t>(pattern) </a:t>
            </a:r>
            <a:r>
              <a:rPr lang="zh-CN" altLang="en-US" sz="1200" kern="1200" dirty="0" smtClean="0">
                <a:solidFill>
                  <a:schemeClr val="tx1"/>
                </a:solidFill>
                <a:latin typeface="Futura Medium" pitchFamily="2" charset="0"/>
                <a:ea typeface="+mn-ea"/>
                <a:cs typeface="+mn-cs"/>
              </a:rPr>
              <a:t>来找出我们要的资料。</a:t>
            </a:r>
            <a:endParaRPr lang="en-US" altLang="zh-CN"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LIKE</a:t>
            </a:r>
            <a:r>
              <a:rPr lang="zh-CN" altLang="en-US" sz="1200" kern="1200" dirty="0" smtClean="0">
                <a:solidFill>
                  <a:schemeClr val="tx1"/>
                </a:solidFill>
                <a:latin typeface="Futura Medium" pitchFamily="2" charset="0"/>
                <a:ea typeface="+mn-ea"/>
                <a:cs typeface="+mn-cs"/>
              </a:rPr>
              <a:t>运算符里使用的通配符</a:t>
            </a:r>
            <a:r>
              <a:rPr lang="en-US" altLang="zh-CN" sz="1200" kern="1200" dirty="0" smtClean="0">
                <a:solidFill>
                  <a:schemeClr val="tx1"/>
                </a:solidFill>
                <a:latin typeface="Futura Medium" pitchFamily="2" charset="0"/>
                <a:ea typeface="+mn-ea"/>
                <a:cs typeface="+mn-cs"/>
              </a:rPr>
              <a:t>(</a:t>
            </a:r>
            <a:r>
              <a:rPr lang="en-GB" sz="1200" kern="1200" dirty="0" smtClean="0">
                <a:solidFill>
                  <a:schemeClr val="tx1"/>
                </a:solidFill>
                <a:latin typeface="Futura Medium" pitchFamily="2" charset="0"/>
                <a:ea typeface="+mn-ea"/>
                <a:cs typeface="+mn-cs"/>
              </a:rPr>
              <a:t>WILDCARD</a:t>
            </a:r>
            <a:r>
              <a:rPr lang="en-US" altLang="zh-CN" sz="1200" kern="1200" dirty="0" smtClean="0">
                <a:solidFill>
                  <a:schemeClr val="tx1"/>
                </a:solidFill>
                <a:latin typeface="Futura Medium" pitchFamily="2" charset="0"/>
                <a:ea typeface="+mn-ea"/>
                <a:cs typeface="+mn-cs"/>
              </a:rPr>
              <a:t>):</a:t>
            </a:r>
          </a:p>
          <a:p>
            <a:r>
              <a:rPr lang="zh-CN" altLang="en-US" sz="1200" kern="1200" dirty="0" smtClean="0">
                <a:solidFill>
                  <a:schemeClr val="tx1"/>
                </a:solidFill>
                <a:latin typeface="Futura Medium" pitchFamily="2" charset="0"/>
                <a:ea typeface="+mn-ea"/>
                <a:cs typeface="+mn-cs"/>
              </a:rPr>
              <a:t>？ 任何一个单一的字符</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任意长度的字符</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 0~9</a:t>
            </a:r>
            <a:r>
              <a:rPr lang="zh-CN" altLang="en-US" sz="1200" kern="1200" dirty="0" smtClean="0">
                <a:solidFill>
                  <a:schemeClr val="tx1"/>
                </a:solidFill>
                <a:latin typeface="Futura Medium" pitchFamily="2" charset="0"/>
                <a:ea typeface="+mn-ea"/>
                <a:cs typeface="+mn-cs"/>
              </a:rPr>
              <a:t>之间的单一数字</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字符列表</a:t>
            </a: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在字符列表里的任一值</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！字符列表</a:t>
            </a: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不在字符列表里的任一值</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r>
              <a:rPr lang="en-US"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指定字符范围，两边的值分别为其上下限</a:t>
            </a:r>
            <a:r>
              <a:rPr lang="en-US" sz="1200" kern="1200" dirty="0" smtClean="0">
                <a:solidFill>
                  <a:schemeClr val="tx1"/>
                </a:solidFill>
                <a:latin typeface="Futura Medium" pitchFamily="2" charset="0"/>
                <a:ea typeface="+mn-ea"/>
                <a:cs typeface="+mn-cs"/>
              </a:rPr>
              <a:t> </a:t>
            </a:r>
            <a:br>
              <a:rPr lang="en-US" sz="1200" kern="1200" dirty="0" smtClean="0">
                <a:solidFill>
                  <a:schemeClr val="tx1"/>
                </a:solidFill>
                <a:latin typeface="Futura Medium" pitchFamily="2" charset="0"/>
                <a:ea typeface="+mn-ea"/>
                <a:cs typeface="+mn-cs"/>
              </a:rPr>
            </a:b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模式</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经常包括野卡 </a:t>
            </a:r>
            <a:r>
              <a:rPr lang="en-US" altLang="zh-CN" sz="1200" kern="1200" dirty="0" smtClean="0">
                <a:solidFill>
                  <a:schemeClr val="tx1"/>
                </a:solidFill>
                <a:latin typeface="Futura Medium" pitchFamily="2" charset="0"/>
                <a:ea typeface="+mn-ea"/>
                <a:cs typeface="+mn-cs"/>
              </a:rPr>
              <a:t>(wildcard). </a:t>
            </a:r>
            <a:r>
              <a:rPr lang="zh-CN" altLang="en-US" sz="1200" kern="1200" dirty="0" smtClean="0">
                <a:solidFill>
                  <a:schemeClr val="tx1"/>
                </a:solidFill>
                <a:latin typeface="Futura Medium" pitchFamily="2" charset="0"/>
                <a:ea typeface="+mn-ea"/>
                <a:cs typeface="+mn-cs"/>
              </a:rPr>
              <a:t>以下是几个例子：  </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‘A_Z’: </a:t>
            </a:r>
            <a:r>
              <a:rPr lang="zh-CN" altLang="en-US" sz="1200" kern="1200" dirty="0" smtClean="0">
                <a:solidFill>
                  <a:schemeClr val="tx1"/>
                </a:solidFill>
                <a:latin typeface="Futura Medium" pitchFamily="2" charset="0"/>
                <a:ea typeface="+mn-ea"/>
                <a:cs typeface="+mn-cs"/>
              </a:rPr>
              <a:t>所有以 </a:t>
            </a:r>
            <a:r>
              <a:rPr lang="en-US" altLang="zh-CN" sz="1200" kern="1200" dirty="0" smtClean="0">
                <a:solidFill>
                  <a:schemeClr val="tx1"/>
                </a:solidFill>
                <a:latin typeface="Futura Medium" pitchFamily="2" charset="0"/>
                <a:ea typeface="+mn-ea"/>
                <a:cs typeface="+mn-cs"/>
              </a:rPr>
              <a:t>‘A’ </a:t>
            </a:r>
            <a:r>
              <a:rPr lang="zh-CN" altLang="en-US" sz="1200" kern="1200" dirty="0" smtClean="0">
                <a:solidFill>
                  <a:schemeClr val="tx1"/>
                </a:solidFill>
                <a:latin typeface="Futura Medium" pitchFamily="2" charset="0"/>
                <a:ea typeface="+mn-ea"/>
                <a:cs typeface="+mn-cs"/>
              </a:rPr>
              <a:t>起头，另一个任何值的字原，且以 </a:t>
            </a:r>
            <a:r>
              <a:rPr lang="en-US" altLang="zh-CN" sz="1200" kern="1200" dirty="0" smtClean="0">
                <a:solidFill>
                  <a:schemeClr val="tx1"/>
                </a:solidFill>
                <a:latin typeface="Futura Medium" pitchFamily="2" charset="0"/>
                <a:ea typeface="+mn-ea"/>
                <a:cs typeface="+mn-cs"/>
              </a:rPr>
              <a:t>‘Z’ </a:t>
            </a:r>
            <a:r>
              <a:rPr lang="zh-CN" altLang="en-US" sz="1200" kern="1200" dirty="0" smtClean="0">
                <a:solidFill>
                  <a:schemeClr val="tx1"/>
                </a:solidFill>
                <a:latin typeface="Futura Medium" pitchFamily="2" charset="0"/>
                <a:ea typeface="+mn-ea"/>
                <a:cs typeface="+mn-cs"/>
              </a:rPr>
              <a:t>为结尾的字符串。 </a:t>
            </a:r>
            <a:r>
              <a:rPr lang="en-US" altLang="zh-CN" sz="1200" kern="1200" dirty="0" smtClean="0">
                <a:solidFill>
                  <a:schemeClr val="tx1"/>
                </a:solidFill>
                <a:latin typeface="Futura Medium" pitchFamily="2" charset="0"/>
                <a:ea typeface="+mn-ea"/>
                <a:cs typeface="+mn-cs"/>
              </a:rPr>
              <a:t>‘ABZ’ </a:t>
            </a:r>
            <a:r>
              <a:rPr lang="zh-CN" altLang="en-US" sz="1200" kern="1200" dirty="0" smtClean="0">
                <a:solidFill>
                  <a:schemeClr val="tx1"/>
                </a:solidFill>
                <a:latin typeface="Futura Medium" pitchFamily="2" charset="0"/>
                <a:ea typeface="+mn-ea"/>
                <a:cs typeface="+mn-cs"/>
              </a:rPr>
              <a:t>和 </a:t>
            </a:r>
            <a:r>
              <a:rPr lang="en-US" altLang="zh-CN" sz="1200" kern="1200" dirty="0" smtClean="0">
                <a:solidFill>
                  <a:schemeClr val="tx1"/>
                </a:solidFill>
                <a:latin typeface="Futura Medium" pitchFamily="2" charset="0"/>
                <a:ea typeface="+mn-ea"/>
                <a:cs typeface="+mn-cs"/>
              </a:rPr>
              <a:t>‘A2Z’ </a:t>
            </a:r>
            <a:r>
              <a:rPr lang="zh-CN" altLang="en-US" sz="1200" kern="1200" dirty="0" smtClean="0">
                <a:solidFill>
                  <a:schemeClr val="tx1"/>
                </a:solidFill>
                <a:latin typeface="Futura Medium" pitchFamily="2" charset="0"/>
                <a:ea typeface="+mn-ea"/>
                <a:cs typeface="+mn-cs"/>
              </a:rPr>
              <a:t>都符合这一个模式，而 </a:t>
            </a:r>
            <a:r>
              <a:rPr lang="en-US" altLang="zh-CN" sz="1200" kern="1200" dirty="0" smtClean="0">
                <a:solidFill>
                  <a:schemeClr val="tx1"/>
                </a:solidFill>
                <a:latin typeface="Futura Medium" pitchFamily="2" charset="0"/>
                <a:ea typeface="+mn-ea"/>
                <a:cs typeface="+mn-cs"/>
              </a:rPr>
              <a:t>‘AKKZ’ </a:t>
            </a:r>
            <a:r>
              <a:rPr lang="zh-CN" altLang="en-US" sz="1200" kern="1200" dirty="0" smtClean="0">
                <a:solidFill>
                  <a:schemeClr val="tx1"/>
                </a:solidFill>
                <a:latin typeface="Futura Medium" pitchFamily="2" charset="0"/>
                <a:ea typeface="+mn-ea"/>
                <a:cs typeface="+mn-cs"/>
              </a:rPr>
              <a:t>并不符合 </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因为在 </a:t>
            </a:r>
            <a:r>
              <a:rPr lang="en-US" altLang="zh-CN" sz="1200" kern="1200" dirty="0" smtClean="0">
                <a:solidFill>
                  <a:schemeClr val="tx1"/>
                </a:solidFill>
                <a:latin typeface="Futura Medium" pitchFamily="2" charset="0"/>
                <a:ea typeface="+mn-ea"/>
                <a:cs typeface="+mn-cs"/>
              </a:rPr>
              <a:t>A </a:t>
            </a:r>
            <a:r>
              <a:rPr lang="zh-CN" altLang="en-US" sz="1200" kern="1200" dirty="0" smtClean="0">
                <a:solidFill>
                  <a:schemeClr val="tx1"/>
                </a:solidFill>
                <a:latin typeface="Futura Medium" pitchFamily="2" charset="0"/>
                <a:ea typeface="+mn-ea"/>
                <a:cs typeface="+mn-cs"/>
              </a:rPr>
              <a:t>和 </a:t>
            </a:r>
            <a:r>
              <a:rPr lang="en-US" altLang="zh-CN" sz="1200" kern="1200" dirty="0" smtClean="0">
                <a:solidFill>
                  <a:schemeClr val="tx1"/>
                </a:solidFill>
                <a:latin typeface="Futura Medium" pitchFamily="2" charset="0"/>
                <a:ea typeface="+mn-ea"/>
                <a:cs typeface="+mn-cs"/>
              </a:rPr>
              <a:t>Z </a:t>
            </a:r>
            <a:r>
              <a:rPr lang="zh-CN" altLang="en-US" sz="1200" kern="1200" dirty="0" smtClean="0">
                <a:solidFill>
                  <a:schemeClr val="tx1"/>
                </a:solidFill>
                <a:latin typeface="Futura Medium" pitchFamily="2" charset="0"/>
                <a:ea typeface="+mn-ea"/>
                <a:cs typeface="+mn-cs"/>
              </a:rPr>
              <a:t>之间有两个字原，而不是一个字原</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‘ABC%’: </a:t>
            </a:r>
            <a:r>
              <a:rPr lang="zh-CN" altLang="en-US" sz="1200" kern="1200" dirty="0" smtClean="0">
                <a:solidFill>
                  <a:schemeClr val="tx1"/>
                </a:solidFill>
                <a:latin typeface="Futura Medium" pitchFamily="2" charset="0"/>
                <a:ea typeface="+mn-ea"/>
                <a:cs typeface="+mn-cs"/>
              </a:rPr>
              <a:t>所有以 </a:t>
            </a:r>
            <a:r>
              <a:rPr lang="en-US" altLang="zh-CN" sz="1200" kern="1200" dirty="0" smtClean="0">
                <a:solidFill>
                  <a:schemeClr val="tx1"/>
                </a:solidFill>
                <a:latin typeface="Futura Medium" pitchFamily="2" charset="0"/>
                <a:ea typeface="+mn-ea"/>
                <a:cs typeface="+mn-cs"/>
              </a:rPr>
              <a:t>‘ABC’ </a:t>
            </a:r>
            <a:r>
              <a:rPr lang="zh-CN" altLang="en-US" sz="1200" kern="1200" dirty="0" smtClean="0">
                <a:solidFill>
                  <a:schemeClr val="tx1"/>
                </a:solidFill>
                <a:latin typeface="Futura Medium" pitchFamily="2" charset="0"/>
                <a:ea typeface="+mn-ea"/>
                <a:cs typeface="+mn-cs"/>
              </a:rPr>
              <a:t>起头的字符串。举例来说，</a:t>
            </a:r>
            <a:r>
              <a:rPr lang="en-US" altLang="zh-CN" sz="1200" kern="1200" dirty="0" smtClean="0">
                <a:solidFill>
                  <a:schemeClr val="tx1"/>
                </a:solidFill>
                <a:latin typeface="Futura Medium" pitchFamily="2" charset="0"/>
                <a:ea typeface="+mn-ea"/>
                <a:cs typeface="+mn-cs"/>
              </a:rPr>
              <a:t>‘ABCD’ </a:t>
            </a:r>
            <a:r>
              <a:rPr lang="zh-CN" altLang="en-US" sz="1200" kern="1200" dirty="0" smtClean="0">
                <a:solidFill>
                  <a:schemeClr val="tx1"/>
                </a:solidFill>
                <a:latin typeface="Futura Medium" pitchFamily="2" charset="0"/>
                <a:ea typeface="+mn-ea"/>
                <a:cs typeface="+mn-cs"/>
              </a:rPr>
              <a:t>和 </a:t>
            </a:r>
            <a:r>
              <a:rPr lang="en-US" altLang="zh-CN" sz="1200" kern="1200" dirty="0" smtClean="0">
                <a:solidFill>
                  <a:schemeClr val="tx1"/>
                </a:solidFill>
                <a:latin typeface="Futura Medium" pitchFamily="2" charset="0"/>
                <a:ea typeface="+mn-ea"/>
                <a:cs typeface="+mn-cs"/>
              </a:rPr>
              <a:t>‘ABCABC’ </a:t>
            </a:r>
            <a:r>
              <a:rPr lang="zh-CN" altLang="en-US" sz="1200" kern="1200" dirty="0" smtClean="0">
                <a:solidFill>
                  <a:schemeClr val="tx1"/>
                </a:solidFill>
                <a:latin typeface="Futura Medium" pitchFamily="2" charset="0"/>
                <a:ea typeface="+mn-ea"/>
                <a:cs typeface="+mn-cs"/>
              </a:rPr>
              <a:t>都符合这个模式。  </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‘%XYZ’: </a:t>
            </a:r>
            <a:r>
              <a:rPr lang="zh-CN" altLang="en-US" sz="1200" kern="1200" dirty="0" smtClean="0">
                <a:solidFill>
                  <a:schemeClr val="tx1"/>
                </a:solidFill>
                <a:latin typeface="Futura Medium" pitchFamily="2" charset="0"/>
                <a:ea typeface="+mn-ea"/>
                <a:cs typeface="+mn-cs"/>
              </a:rPr>
              <a:t>所有以 </a:t>
            </a:r>
            <a:r>
              <a:rPr lang="en-US" altLang="zh-CN" sz="1200" kern="1200" dirty="0" smtClean="0">
                <a:solidFill>
                  <a:schemeClr val="tx1"/>
                </a:solidFill>
                <a:latin typeface="Futura Medium" pitchFamily="2" charset="0"/>
                <a:ea typeface="+mn-ea"/>
                <a:cs typeface="+mn-cs"/>
              </a:rPr>
              <a:t>‘XYZ’ </a:t>
            </a:r>
            <a:r>
              <a:rPr lang="zh-CN" altLang="en-US" sz="1200" kern="1200" dirty="0" smtClean="0">
                <a:solidFill>
                  <a:schemeClr val="tx1"/>
                </a:solidFill>
                <a:latin typeface="Futura Medium" pitchFamily="2" charset="0"/>
                <a:ea typeface="+mn-ea"/>
                <a:cs typeface="+mn-cs"/>
              </a:rPr>
              <a:t>结尾的字符串。举例来说，</a:t>
            </a:r>
            <a:r>
              <a:rPr lang="en-US" altLang="zh-CN" sz="1200" kern="1200" dirty="0" smtClean="0">
                <a:solidFill>
                  <a:schemeClr val="tx1"/>
                </a:solidFill>
                <a:latin typeface="Futura Medium" pitchFamily="2" charset="0"/>
                <a:ea typeface="+mn-ea"/>
                <a:cs typeface="+mn-cs"/>
              </a:rPr>
              <a:t>‘WXYZ’ </a:t>
            </a:r>
            <a:r>
              <a:rPr lang="zh-CN" altLang="en-US" sz="1200" kern="1200" dirty="0" smtClean="0">
                <a:solidFill>
                  <a:schemeClr val="tx1"/>
                </a:solidFill>
                <a:latin typeface="Futura Medium" pitchFamily="2" charset="0"/>
                <a:ea typeface="+mn-ea"/>
                <a:cs typeface="+mn-cs"/>
              </a:rPr>
              <a:t>和 </a:t>
            </a:r>
            <a:r>
              <a:rPr lang="en-US" altLang="zh-CN" sz="1200" kern="1200" dirty="0" smtClean="0">
                <a:solidFill>
                  <a:schemeClr val="tx1"/>
                </a:solidFill>
                <a:latin typeface="Futura Medium" pitchFamily="2" charset="0"/>
                <a:ea typeface="+mn-ea"/>
                <a:cs typeface="+mn-cs"/>
              </a:rPr>
              <a:t>‘ZZXYZ’ </a:t>
            </a:r>
            <a:r>
              <a:rPr lang="zh-CN" altLang="en-US" sz="1200" kern="1200" dirty="0" smtClean="0">
                <a:solidFill>
                  <a:schemeClr val="tx1"/>
                </a:solidFill>
                <a:latin typeface="Futura Medium" pitchFamily="2" charset="0"/>
                <a:ea typeface="+mn-ea"/>
                <a:cs typeface="+mn-cs"/>
              </a:rPr>
              <a:t>都符合这个模式。  </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'%AN%': </a:t>
            </a:r>
            <a:r>
              <a:rPr lang="zh-CN" altLang="en-US" sz="1200" kern="1200" dirty="0" smtClean="0">
                <a:solidFill>
                  <a:schemeClr val="tx1"/>
                </a:solidFill>
                <a:latin typeface="Futura Medium" pitchFamily="2" charset="0"/>
                <a:ea typeface="+mn-ea"/>
                <a:cs typeface="+mn-cs"/>
              </a:rPr>
              <a:t>所有含有 </a:t>
            </a:r>
            <a:r>
              <a:rPr lang="en-US" altLang="zh-CN" sz="1200" kern="1200" dirty="0" smtClean="0">
                <a:solidFill>
                  <a:schemeClr val="tx1"/>
                </a:solidFill>
                <a:latin typeface="Futura Medium" pitchFamily="2" charset="0"/>
                <a:ea typeface="+mn-ea"/>
                <a:cs typeface="+mn-cs"/>
              </a:rPr>
              <a:t>'AN'</a:t>
            </a:r>
            <a:r>
              <a:rPr lang="zh-CN" altLang="en-US" sz="1200" kern="1200" dirty="0" smtClean="0">
                <a:solidFill>
                  <a:schemeClr val="tx1"/>
                </a:solidFill>
                <a:latin typeface="Futura Medium" pitchFamily="2" charset="0"/>
                <a:ea typeface="+mn-ea"/>
                <a:cs typeface="+mn-cs"/>
              </a:rPr>
              <a:t>这个模式的字符串。举例来说， </a:t>
            </a:r>
            <a:r>
              <a:rPr lang="en-US" altLang="zh-CN" sz="1200" kern="1200" dirty="0" smtClean="0">
                <a:solidFill>
                  <a:schemeClr val="tx1"/>
                </a:solidFill>
                <a:latin typeface="Futura Medium" pitchFamily="2" charset="0"/>
                <a:ea typeface="+mn-ea"/>
                <a:cs typeface="+mn-cs"/>
              </a:rPr>
              <a:t>'LOS ANGELES' </a:t>
            </a:r>
            <a:r>
              <a:rPr lang="zh-CN" altLang="en-US" sz="1200" kern="1200" dirty="0" smtClean="0">
                <a:solidFill>
                  <a:schemeClr val="tx1"/>
                </a:solidFill>
                <a:latin typeface="Futura Medium" pitchFamily="2" charset="0"/>
                <a:ea typeface="+mn-ea"/>
                <a:cs typeface="+mn-cs"/>
              </a:rPr>
              <a:t>和 </a:t>
            </a:r>
            <a:r>
              <a:rPr lang="en-US" altLang="zh-CN" sz="1200" kern="1200" dirty="0" smtClean="0">
                <a:solidFill>
                  <a:schemeClr val="tx1"/>
                </a:solidFill>
                <a:latin typeface="Futura Medium" pitchFamily="2" charset="0"/>
                <a:ea typeface="+mn-ea"/>
                <a:cs typeface="+mn-cs"/>
              </a:rPr>
              <a:t>'SAN FRANCISCO' </a:t>
            </a:r>
            <a:r>
              <a:rPr lang="zh-CN" altLang="en-US" sz="1200" kern="1200" dirty="0" smtClean="0">
                <a:solidFill>
                  <a:schemeClr val="tx1"/>
                </a:solidFill>
                <a:latin typeface="Futura Medium" pitchFamily="2" charset="0"/>
                <a:ea typeface="+mn-ea"/>
                <a:cs typeface="+mn-cs"/>
              </a:rPr>
              <a:t>都符合这个模式。 </a:t>
            </a:r>
            <a:endParaRPr lang="en-US" sz="1200" kern="1200" dirty="0" smtClean="0">
              <a:solidFill>
                <a:schemeClr val="tx1"/>
              </a:solidFill>
              <a:latin typeface="Futura Medium" pitchFamily="2"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36</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37</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115000"/>
              </a:lnSpc>
              <a:buSzPct val="120000"/>
              <a:buFontTx/>
              <a:buNone/>
            </a:pPr>
            <a:r>
              <a:rPr lang="zh-CN" altLang="en-US" sz="1200" dirty="0" smtClean="0"/>
              <a:t>主要集函数：</a:t>
            </a:r>
            <a:endParaRPr lang="en-US" altLang="zh-CN" sz="1200" dirty="0" smtClean="0"/>
          </a:p>
          <a:p>
            <a:pPr marL="0" marR="0" indent="0" algn="l" defTabSz="914400" rtl="0" eaLnBrk="1" fontAlgn="auto" latinLnBrk="0" hangingPunct="1">
              <a:lnSpc>
                <a:spcPct val="115000"/>
              </a:lnSpc>
              <a:spcBef>
                <a:spcPts val="0"/>
              </a:spcBef>
              <a:spcAft>
                <a:spcPts val="0"/>
              </a:spcAft>
              <a:buClrTx/>
              <a:buSzPct val="120000"/>
              <a:buFontTx/>
              <a:buNone/>
              <a:tabLst/>
              <a:defRPr/>
            </a:pPr>
            <a:r>
              <a:rPr lang="en-US" altLang="zh-CN" sz="1200" b="0" dirty="0" err="1" smtClean="0">
                <a:solidFill>
                  <a:srgbClr val="CC3399"/>
                </a:solidFill>
              </a:rPr>
              <a:t>avg</a:t>
            </a:r>
            <a:r>
              <a:rPr lang="zh-CN" altLang="en-US" sz="1200" dirty="0" smtClean="0"/>
              <a:t>（</a:t>
            </a:r>
            <a:r>
              <a:rPr lang="en-US" altLang="zh-CN" sz="1200" dirty="0" smtClean="0"/>
              <a:t>[ distinct | all ] </a:t>
            </a:r>
            <a:r>
              <a:rPr lang="zh-CN" altLang="en-US" sz="1200" dirty="0" smtClean="0"/>
              <a:t>列名）  </a:t>
            </a:r>
            <a:r>
              <a:rPr lang="en-US" altLang="zh-CN" sz="1200" dirty="0" smtClean="0"/>
              <a:t>------</a:t>
            </a:r>
            <a:r>
              <a:rPr lang="zh-CN" altLang="en-US" sz="1200" dirty="0" smtClean="0"/>
              <a:t>计算一列值的平均值</a:t>
            </a:r>
          </a:p>
          <a:p>
            <a:pPr eaLnBrk="1" hangingPunct="1">
              <a:lnSpc>
                <a:spcPct val="115000"/>
              </a:lnSpc>
              <a:buFontTx/>
              <a:buNone/>
            </a:pPr>
            <a:r>
              <a:rPr lang="zh-CN" altLang="en-US" sz="1200" dirty="0" smtClean="0"/>
              <a:t>   </a:t>
            </a:r>
            <a:r>
              <a:rPr lang="en-US" altLang="zh-CN" sz="1200" b="0" dirty="0" smtClean="0">
                <a:solidFill>
                  <a:srgbClr val="CC3399"/>
                </a:solidFill>
              </a:rPr>
              <a:t>count</a:t>
            </a:r>
            <a:r>
              <a:rPr lang="zh-CN" altLang="en-US" sz="1200" dirty="0" smtClean="0"/>
              <a:t>（</a:t>
            </a:r>
            <a:r>
              <a:rPr lang="en-US" altLang="zh-CN" sz="1200" dirty="0" smtClean="0"/>
              <a:t>[ distinct | all ] *</a:t>
            </a:r>
            <a:r>
              <a:rPr lang="zh-CN" altLang="en-US" sz="1200" dirty="0" smtClean="0"/>
              <a:t>） </a:t>
            </a:r>
            <a:r>
              <a:rPr lang="en-US" altLang="zh-CN" sz="1200" dirty="0" smtClean="0"/>
              <a:t>----</a:t>
            </a:r>
            <a:r>
              <a:rPr lang="zh-CN" altLang="en-US" sz="1200" dirty="0" smtClean="0"/>
              <a:t>统计元组个数</a:t>
            </a:r>
          </a:p>
          <a:p>
            <a:pPr marL="0" marR="0" lvl="1" indent="0" algn="l" defTabSz="914400" rtl="0" eaLnBrk="1" fontAlgn="auto" latinLnBrk="0" hangingPunct="1">
              <a:lnSpc>
                <a:spcPct val="115000"/>
              </a:lnSpc>
              <a:spcBef>
                <a:spcPts val="0"/>
              </a:spcBef>
              <a:spcAft>
                <a:spcPts val="0"/>
              </a:spcAft>
              <a:buClrTx/>
              <a:buSzTx/>
              <a:buFontTx/>
              <a:buNone/>
              <a:tabLst/>
              <a:defRPr/>
            </a:pPr>
            <a:r>
              <a:rPr lang="zh-CN" altLang="en-US" sz="1200" dirty="0" smtClean="0"/>
              <a:t>   </a:t>
            </a:r>
            <a:r>
              <a:rPr lang="en-US" altLang="zh-CN" sz="1200" b="0" dirty="0" smtClean="0">
                <a:solidFill>
                  <a:srgbClr val="CC3399"/>
                </a:solidFill>
              </a:rPr>
              <a:t>count</a:t>
            </a:r>
            <a:r>
              <a:rPr lang="zh-CN" altLang="en-US" sz="1200" dirty="0" smtClean="0"/>
              <a:t>（</a:t>
            </a:r>
            <a:r>
              <a:rPr lang="en-US" altLang="zh-CN" sz="1200" dirty="0" smtClean="0"/>
              <a:t>[ distinct | all ] </a:t>
            </a:r>
            <a:r>
              <a:rPr lang="zh-CN" altLang="en-US" sz="1200" dirty="0" smtClean="0"/>
              <a:t>列名）</a:t>
            </a:r>
            <a:r>
              <a:rPr lang="en-US" altLang="zh-CN" sz="1200" dirty="0" smtClean="0"/>
              <a:t>---- </a:t>
            </a:r>
            <a:r>
              <a:rPr lang="zh-CN" altLang="en-US" sz="1200" dirty="0" smtClean="0"/>
              <a:t>统计一列 中值的个数     </a:t>
            </a:r>
            <a:r>
              <a:rPr kumimoji="1" lang="zh-CN" altLang="en-US" dirty="0" smtClean="0">
                <a:solidFill>
                  <a:srgbClr val="CC3399"/>
                </a:solidFill>
              </a:rPr>
              <a:t>注意</a:t>
            </a:r>
            <a:r>
              <a:rPr kumimoji="1" lang="en-US" altLang="zh-CN" dirty="0" smtClean="0">
                <a:solidFill>
                  <a:srgbClr val="CC3399"/>
                </a:solidFill>
              </a:rPr>
              <a:t>:count</a:t>
            </a:r>
            <a:r>
              <a:rPr kumimoji="1" lang="zh-CN" altLang="en-US" dirty="0" smtClean="0">
                <a:solidFill>
                  <a:srgbClr val="CC3399"/>
                </a:solidFill>
              </a:rPr>
              <a:t>（*）与</a:t>
            </a:r>
            <a:r>
              <a:rPr kumimoji="1" lang="en-US" altLang="zh-CN" dirty="0" smtClean="0">
                <a:solidFill>
                  <a:srgbClr val="CC3399"/>
                </a:solidFill>
              </a:rPr>
              <a:t>count</a:t>
            </a:r>
            <a:r>
              <a:rPr kumimoji="1" lang="zh-CN" altLang="en-US" dirty="0" smtClean="0">
                <a:solidFill>
                  <a:srgbClr val="CC3399"/>
                </a:solidFill>
              </a:rPr>
              <a:t>（列名）的差别</a:t>
            </a:r>
            <a:endParaRPr lang="en-US" altLang="zh-CN" sz="1200" dirty="0" smtClean="0"/>
          </a:p>
          <a:p>
            <a:pPr eaLnBrk="1" hangingPunct="1">
              <a:buFontTx/>
              <a:buNone/>
            </a:pPr>
            <a:r>
              <a:rPr lang="en-US" altLang="zh-CN" b="0" dirty="0" smtClean="0">
                <a:solidFill>
                  <a:srgbClr val="CC3399"/>
                </a:solidFill>
              </a:rPr>
              <a:t>max</a:t>
            </a:r>
            <a:r>
              <a:rPr lang="zh-CN" altLang="en-US" sz="1200" dirty="0" smtClean="0"/>
              <a:t>（</a:t>
            </a:r>
            <a:r>
              <a:rPr lang="en-US" altLang="zh-CN" sz="1200" dirty="0" smtClean="0"/>
              <a:t>[ distinct | all ] </a:t>
            </a:r>
            <a:r>
              <a:rPr lang="zh-CN" altLang="en-US" sz="1200" dirty="0" smtClean="0"/>
              <a:t>列名）</a:t>
            </a:r>
            <a:r>
              <a:rPr lang="en-US" altLang="zh-CN" sz="1200" dirty="0" smtClean="0"/>
              <a:t>-----</a:t>
            </a:r>
            <a:r>
              <a:rPr lang="zh-CN" altLang="en-US" dirty="0" smtClean="0"/>
              <a:t>求一列值中的最大值</a:t>
            </a:r>
          </a:p>
          <a:p>
            <a:pPr eaLnBrk="1" hangingPunct="1">
              <a:buFontTx/>
              <a:buNone/>
            </a:pPr>
            <a:r>
              <a:rPr lang="en-US" altLang="zh-CN" b="0" dirty="0" smtClean="0">
                <a:solidFill>
                  <a:srgbClr val="CC3399"/>
                </a:solidFill>
              </a:rPr>
              <a:t>min</a:t>
            </a:r>
            <a:r>
              <a:rPr lang="zh-CN" altLang="en-US" sz="1200" dirty="0" smtClean="0"/>
              <a:t>（</a:t>
            </a:r>
            <a:r>
              <a:rPr lang="en-US" altLang="zh-CN" sz="1200" dirty="0" smtClean="0"/>
              <a:t>[ distinct | all ] </a:t>
            </a:r>
            <a:r>
              <a:rPr lang="zh-CN" altLang="en-US" sz="1200" dirty="0" smtClean="0"/>
              <a:t>列名</a:t>
            </a:r>
            <a:r>
              <a:rPr lang="zh-CN" altLang="en-US" dirty="0" smtClean="0"/>
              <a:t>） </a:t>
            </a:r>
            <a:r>
              <a:rPr lang="en-US" altLang="zh-CN" dirty="0" smtClean="0"/>
              <a:t>------</a:t>
            </a:r>
            <a:r>
              <a:rPr lang="zh-CN" altLang="en-US" dirty="0" smtClean="0"/>
              <a:t>求一列值中的最小值</a:t>
            </a:r>
            <a:endParaRPr kumimoji="1" lang="zh-CN" altLang="en-US" dirty="0" smtClean="0">
              <a:solidFill>
                <a:srgbClr val="CC3399"/>
              </a:solidFill>
            </a:endParaRPr>
          </a:p>
          <a:p>
            <a:pPr eaLnBrk="1" hangingPunct="1">
              <a:lnSpc>
                <a:spcPct val="115000"/>
              </a:lnSpc>
              <a:buFontTx/>
              <a:buNone/>
            </a:pPr>
            <a:r>
              <a:rPr lang="zh-CN" altLang="en-US" sz="1200" dirty="0" smtClean="0"/>
              <a:t>   </a:t>
            </a:r>
            <a:r>
              <a:rPr lang="en-US" altLang="zh-CN" sz="1200" b="0" dirty="0" smtClean="0">
                <a:solidFill>
                  <a:srgbClr val="CC3399"/>
                </a:solidFill>
              </a:rPr>
              <a:t>sum </a:t>
            </a:r>
            <a:r>
              <a:rPr lang="zh-CN" altLang="en-US" sz="1200" dirty="0" smtClean="0"/>
              <a:t>（</a:t>
            </a:r>
            <a:r>
              <a:rPr lang="en-US" altLang="zh-CN" sz="1200" dirty="0" smtClean="0"/>
              <a:t>[ distinct | all ] </a:t>
            </a:r>
            <a:r>
              <a:rPr lang="zh-CN" altLang="en-US" sz="1200" dirty="0" smtClean="0"/>
              <a:t>列名）</a:t>
            </a:r>
            <a:r>
              <a:rPr lang="en-US" altLang="zh-CN" sz="1200" dirty="0" smtClean="0"/>
              <a:t>----</a:t>
            </a:r>
            <a:r>
              <a:rPr lang="zh-CN" altLang="en-US" sz="1200" dirty="0" smtClean="0"/>
              <a:t>计算一列值的总和 </a:t>
            </a:r>
            <a:endParaRPr lang="en-US" altLang="zh-CN" sz="1200" dirty="0" smtClean="0"/>
          </a:p>
          <a:p>
            <a:r>
              <a:rPr lang="zh-CN" altLang="en-US" sz="1200" dirty="0" smtClean="0"/>
              <a:t>例如：</a:t>
            </a:r>
            <a:r>
              <a:rPr lang="zh-CN" altLang="en-US" sz="1200" kern="1200" dirty="0" smtClean="0">
                <a:solidFill>
                  <a:schemeClr val="tx1"/>
                </a:solidFill>
                <a:latin typeface="Futura Medium" pitchFamily="2" charset="0"/>
                <a:ea typeface="+mn-ea"/>
                <a:cs typeface="+mn-cs"/>
              </a:rPr>
              <a:t>我们要找出 </a:t>
            </a:r>
            <a:r>
              <a:rPr lang="en-US" altLang="zh-CN" sz="1200" kern="1200" dirty="0" smtClean="0">
                <a:solidFill>
                  <a:schemeClr val="tx1"/>
                </a:solidFill>
                <a:latin typeface="Futura Medium" pitchFamily="2" charset="0"/>
                <a:ea typeface="+mn-ea"/>
                <a:cs typeface="+mn-cs"/>
              </a:rPr>
              <a:t>Sales </a:t>
            </a:r>
            <a:r>
              <a:rPr lang="zh-CN" altLang="en-US" sz="1200" kern="1200" dirty="0" smtClean="0">
                <a:solidFill>
                  <a:schemeClr val="tx1"/>
                </a:solidFill>
                <a:latin typeface="Futura Medium" pitchFamily="2" charset="0"/>
                <a:ea typeface="+mn-ea"/>
                <a:cs typeface="+mn-cs"/>
              </a:rPr>
              <a:t>大于 </a:t>
            </a:r>
            <a:r>
              <a:rPr lang="en-US" altLang="zh-CN" sz="1200" kern="1200" dirty="0" smtClean="0">
                <a:solidFill>
                  <a:schemeClr val="tx1"/>
                </a:solidFill>
                <a:latin typeface="Futura Medium" pitchFamily="2" charset="0"/>
                <a:ea typeface="+mn-ea"/>
                <a:cs typeface="+mn-cs"/>
              </a:rPr>
              <a:t>$1,500 </a:t>
            </a:r>
            <a:r>
              <a:rPr lang="zh-CN" altLang="en-US" sz="1200" kern="1200" dirty="0" smtClean="0">
                <a:solidFill>
                  <a:schemeClr val="tx1"/>
                </a:solidFill>
                <a:latin typeface="Futura Medium" pitchFamily="2" charset="0"/>
                <a:ea typeface="+mn-ea"/>
                <a:cs typeface="+mn-cs"/>
              </a:rPr>
              <a:t>的 </a:t>
            </a:r>
            <a:r>
              <a:rPr lang="en-US" altLang="zh-CN" sz="1200" kern="1200" dirty="0" err="1" smtClean="0">
                <a:solidFill>
                  <a:schemeClr val="tx1"/>
                </a:solidFill>
                <a:latin typeface="Futura Medium" pitchFamily="2" charset="0"/>
                <a:ea typeface="+mn-ea"/>
                <a:cs typeface="+mn-cs"/>
              </a:rPr>
              <a:t>store_name</a:t>
            </a:r>
            <a:r>
              <a:rPr lang="zh-CN" altLang="en-US" sz="1200" kern="1200" dirty="0" smtClean="0">
                <a:solidFill>
                  <a:schemeClr val="tx1"/>
                </a:solidFill>
                <a:latin typeface="Futura Medium" pitchFamily="2" charset="0"/>
                <a:ea typeface="+mn-ea"/>
                <a:cs typeface="+mn-cs"/>
              </a:rPr>
              <a:t> ， 结果是</a:t>
            </a:r>
            <a:r>
              <a:rPr lang="en-US" sz="1200" kern="1200" dirty="0" smtClean="0">
                <a:solidFill>
                  <a:schemeClr val="tx1"/>
                </a:solidFill>
                <a:latin typeface="Futura Medium" pitchFamily="2" charset="0"/>
                <a:ea typeface="+mn-ea"/>
                <a:cs typeface="+mn-cs"/>
              </a:rPr>
              <a:t>: Los Angeles </a:t>
            </a:r>
            <a:r>
              <a:rPr lang="zh-CN" altLang="en-US" sz="1200" kern="1200" dirty="0" smtClean="0">
                <a:solidFill>
                  <a:schemeClr val="tx1"/>
                </a:solidFill>
                <a:latin typeface="Futura Medium" pitchFamily="2" charset="0"/>
                <a:ea typeface="+mn-ea"/>
                <a:cs typeface="+mn-cs"/>
              </a:rPr>
              <a:t>    </a:t>
            </a:r>
            <a:r>
              <a:rPr lang="en-US" sz="1200" kern="1200" dirty="0" smtClean="0">
                <a:solidFill>
                  <a:schemeClr val="tx1"/>
                </a:solidFill>
                <a:latin typeface="Futura Medium" pitchFamily="2" charset="0"/>
                <a:ea typeface="+mn-ea"/>
                <a:cs typeface="+mn-cs"/>
              </a:rPr>
              <a:t> $1800 </a:t>
            </a:r>
          </a:p>
          <a:p>
            <a:pPr marL="0" marR="0" indent="0" algn="l" defTabSz="914400" rtl="0" eaLnBrk="1" fontAlgn="auto" latinLnBrk="0" hangingPunct="1">
              <a:lnSpc>
                <a:spcPct val="115000"/>
              </a:lnSpc>
              <a:spcBef>
                <a:spcPts val="0"/>
              </a:spcBef>
              <a:spcAft>
                <a:spcPts val="0"/>
              </a:spcAft>
              <a:buClrTx/>
              <a:buSzTx/>
              <a:buFontTx/>
              <a:buNone/>
              <a:tabLst/>
              <a:defRPr/>
            </a:pPr>
            <a:endParaRPr lang="en-US" dirty="0" smtClean="0"/>
          </a:p>
          <a:p>
            <a:pPr eaLnBrk="1" hangingPunct="1">
              <a:lnSpc>
                <a:spcPct val="115000"/>
              </a:lnSpc>
              <a:buFontTx/>
              <a:buNone/>
            </a:pPr>
            <a:endParaRPr lang="en-US" altLang="zh-CN" sz="1200" dirty="0" smtClean="0"/>
          </a:p>
          <a:p>
            <a:pPr eaLnBrk="1" hangingPunct="1">
              <a:lnSpc>
                <a:spcPct val="115000"/>
              </a:lnSpc>
              <a:buFontTx/>
              <a:buNone/>
            </a:pPr>
            <a:endParaRPr lang="en-US" altLang="zh-CN" sz="1200" dirty="0" smtClean="0"/>
          </a:p>
          <a:p>
            <a:pPr eaLnBrk="1" hangingPunct="1">
              <a:lnSpc>
                <a:spcPct val="115000"/>
              </a:lnSpc>
              <a:buFontTx/>
              <a:buNone/>
            </a:pPr>
            <a:r>
              <a:rPr lang="zh-CN" altLang="en-US" sz="1200" dirty="0" smtClean="0"/>
              <a:t> </a:t>
            </a:r>
            <a:endParaRPr lang="en-US" altLang="zh-CN" sz="1200" dirty="0" smtClean="0"/>
          </a:p>
          <a:p>
            <a:pPr eaLnBrk="1" hangingPunct="1">
              <a:lnSpc>
                <a:spcPct val="115000"/>
              </a:lnSpc>
              <a:buFontTx/>
              <a:buNone/>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38</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 </a:t>
            </a:r>
            <a:r>
              <a:rPr lang="en-GB" dirty="0" smtClean="0"/>
              <a:t>(AVG,COUNT,MAX,MIN,SUM,HAVING,UCASE,LCASE,LEN,ROUND</a:t>
            </a:r>
          </a:p>
        </p:txBody>
      </p:sp>
      <p:sp>
        <p:nvSpPr>
          <p:cNvPr id="4" name="Slide Number Placeholder 3"/>
          <p:cNvSpPr>
            <a:spLocks noGrp="1"/>
          </p:cNvSpPr>
          <p:nvPr>
            <p:ph type="sldNum" sz="quarter" idx="10"/>
          </p:nvPr>
        </p:nvSpPr>
        <p:spPr/>
        <p:txBody>
          <a:bodyPr/>
          <a:lstStyle/>
          <a:p>
            <a:fld id="{DE799493-6412-4470-9830-D005B358D66E}" type="slidenum">
              <a:rPr lang="en-GB" smtClean="0"/>
              <a:pPr/>
              <a:t>39</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1.The CHAR </a:t>
            </a:r>
            <a:r>
              <a:rPr lang="en-US" dirty="0" err="1" smtClean="0"/>
              <a:t>datatype</a:t>
            </a:r>
            <a:r>
              <a:rPr lang="en-US" dirty="0" smtClean="0"/>
              <a:t> stores fixed-length character strings. you must specify a string length (in bytes or characters) between 1 and 2000 bytes for the CHAR column;</a:t>
            </a:r>
          </a:p>
          <a:p>
            <a:r>
              <a:rPr lang="en-US" dirty="0" smtClean="0"/>
              <a:t>2. The VARCHAR2 </a:t>
            </a:r>
            <a:r>
              <a:rPr lang="en-US" dirty="0" err="1" smtClean="0"/>
              <a:t>datatype</a:t>
            </a:r>
            <a:r>
              <a:rPr lang="en-US" dirty="0" smtClean="0"/>
              <a:t> stores variable-length character strings with  string length (in bytes or characters) between 1 and 4000 bytes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The VARCHAR </a:t>
            </a:r>
            <a:r>
              <a:rPr lang="en-US" dirty="0" err="1" smtClean="0"/>
              <a:t>datatype</a:t>
            </a:r>
            <a:r>
              <a:rPr lang="en-US" dirty="0" smtClean="0"/>
              <a:t> is synonymous with the VARCHAR2 </a:t>
            </a:r>
            <a:r>
              <a:rPr lang="en-US" dirty="0" err="1" smtClean="0"/>
              <a:t>datatype</a:t>
            </a:r>
            <a:r>
              <a:rPr lang="en-US" dirty="0" smtClean="0"/>
              <a:t>. To avoid possible changes in behavior, always use the VARCHAR2 </a:t>
            </a:r>
            <a:r>
              <a:rPr lang="en-US" dirty="0" err="1" smtClean="0"/>
              <a:t>datatype</a:t>
            </a:r>
            <a:r>
              <a:rPr lang="en-US" dirty="0" smtClean="0"/>
              <a:t> to store variable-length character strings.</a:t>
            </a:r>
          </a:p>
          <a:p>
            <a:r>
              <a:rPr lang="en-US" dirty="0" smtClean="0"/>
              <a:t>4. NCHAR and NVARCHAR2 are Unicode </a:t>
            </a:r>
            <a:r>
              <a:rPr lang="en-US" dirty="0" err="1" smtClean="0"/>
              <a:t>datatypes</a:t>
            </a:r>
            <a:r>
              <a:rPr lang="en-US" dirty="0" smtClean="0"/>
              <a:t> that store Unicode character data. The NCHAR data type stores fixed-length character strings that correspond to the national character set. The maximum length of an NCHAR column is 2000 bytes. The NVARCHAR2 </a:t>
            </a:r>
            <a:r>
              <a:rPr lang="en-US" dirty="0" err="1" smtClean="0"/>
              <a:t>datatype</a:t>
            </a:r>
            <a:r>
              <a:rPr lang="en-US" dirty="0" smtClean="0"/>
              <a:t> stores variable length character strings. The maximum length of an NVARCHAR2 column is 4000 bytes.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The numeric </a:t>
            </a:r>
            <a:r>
              <a:rPr lang="en-US" dirty="0" err="1" smtClean="0"/>
              <a:t>datatypes</a:t>
            </a:r>
            <a:r>
              <a:rPr lang="en-US" dirty="0" smtClean="0"/>
              <a:t> store positive and negative fixed and floating-point numbers, zero, infinity, and values that are the undefined result of an operation (that is, is "not a number" or NAN).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a:t>
            </a:r>
            <a:r>
              <a:rPr lang="en-US" dirty="0" err="1" smtClean="0"/>
              <a:t>datatype</a:t>
            </a:r>
            <a:r>
              <a:rPr lang="en-US" dirty="0" smtClean="0"/>
              <a:t> stores fixed and floating-point numbers. Numbers of virtually any magnitude can be stored and are guaranteed portable among different systems operating Oracle Database, up to 38 digits of precision.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BINARY_FLOAT is a 32-bit, single-precision floating-point number </a:t>
            </a:r>
            <a:r>
              <a:rPr lang="en-US" dirty="0" err="1" smtClean="0"/>
              <a:t>datatype</a:t>
            </a:r>
            <a:r>
              <a:rPr lang="en-US" dirty="0" smtClean="0"/>
              <a:t>. BINARY_DOUBLE is a 64-bit, double-precision floating-point number </a:t>
            </a:r>
            <a:r>
              <a:rPr lang="en-US" dirty="0" err="1" smtClean="0"/>
              <a:t>datatype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The DATE </a:t>
            </a:r>
            <a:r>
              <a:rPr lang="en-US" dirty="0" err="1" smtClean="0"/>
              <a:t>datatype</a:t>
            </a:r>
            <a:r>
              <a:rPr lang="en-US" dirty="0" smtClean="0"/>
              <a:t> stores point-in-time values (dates and times) in a table. The DATE </a:t>
            </a:r>
            <a:r>
              <a:rPr lang="en-US" dirty="0" err="1" smtClean="0"/>
              <a:t>datatype</a:t>
            </a:r>
            <a:r>
              <a:rPr lang="en-US" dirty="0" smtClean="0"/>
              <a:t> stores the year (including the century), the month, the day, the hours, the minutes, and the seconds (after midnight).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40</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41</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Futura Medium"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42</a:t>
            </a:fld>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zh-CN" altLang="en-US" sz="1200" kern="1200" dirty="0" smtClean="0">
                <a:solidFill>
                  <a:schemeClr val="tx1"/>
                </a:solidFill>
                <a:latin typeface="Futura Medium" pitchFamily="2" charset="0"/>
                <a:ea typeface="+mn-ea"/>
                <a:cs typeface="+mn-cs"/>
              </a:rPr>
              <a:t>最常用到的别名有两种：字段项别名及表别名</a:t>
            </a:r>
            <a:endParaRPr lang="en-US" altLang="zh-CN" sz="1200" kern="1200" dirty="0" smtClean="0">
              <a:solidFill>
                <a:schemeClr val="tx1"/>
              </a:solidFill>
              <a:latin typeface="Futura Medium" pitchFamily="2" charset="0"/>
              <a:ea typeface="+mn-ea"/>
              <a:cs typeface="+mn-cs"/>
            </a:endParaRPr>
          </a:p>
          <a:p>
            <a:pPr marL="228600" indent="-228600">
              <a:buNone/>
            </a:pPr>
            <a:r>
              <a:rPr lang="zh-CN" altLang="en-US" sz="1200" kern="1200" dirty="0" smtClean="0">
                <a:solidFill>
                  <a:schemeClr val="tx1"/>
                </a:solidFill>
                <a:latin typeface="Futura Medium" pitchFamily="2" charset="0"/>
                <a:ea typeface="+mn-ea"/>
                <a:cs typeface="+mn-cs"/>
              </a:rPr>
              <a:t>栏位别名的目的是为了让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产生的结果易读</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更精确地阐述每列的含意。</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SELECT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栏位</a:t>
            </a:r>
            <a:r>
              <a:rPr lang="en-US" altLang="zh-CN" sz="1200" kern="1200" dirty="0" smtClean="0">
                <a:solidFill>
                  <a:schemeClr val="tx1"/>
                </a:solidFill>
                <a:latin typeface="Futura Medium" pitchFamily="2" charset="0"/>
                <a:ea typeface="+mn-ea"/>
                <a:cs typeface="+mn-cs"/>
              </a:rPr>
              <a:t>1" "</a:t>
            </a:r>
            <a:r>
              <a:rPr lang="zh-CN" altLang="en-US" sz="1200" kern="1200" dirty="0" smtClean="0">
                <a:solidFill>
                  <a:schemeClr val="tx1"/>
                </a:solidFill>
                <a:latin typeface="Futura Medium" pitchFamily="2" charset="0"/>
                <a:ea typeface="+mn-ea"/>
                <a:cs typeface="+mn-cs"/>
              </a:rPr>
              <a:t>栏位别名</a:t>
            </a:r>
            <a:r>
              <a:rPr lang="en-US" altLang="zh-CN" sz="1200" kern="1200" dirty="0" smtClean="0">
                <a:solidFill>
                  <a:schemeClr val="tx1"/>
                </a:solidFill>
                <a:latin typeface="Futura Medium" pitchFamily="2" charset="0"/>
                <a:ea typeface="+mn-ea"/>
                <a:cs typeface="+mn-cs"/>
              </a:rPr>
              <a:t>“ FROM "</a:t>
            </a:r>
            <a:r>
              <a:rPr lang="zh-CN" altLang="en-US" sz="1200" kern="1200" dirty="0" smtClean="0">
                <a:solidFill>
                  <a:schemeClr val="tx1"/>
                </a:solidFill>
                <a:latin typeface="Futura Medium" pitchFamily="2" charset="0"/>
                <a:ea typeface="+mn-ea"/>
                <a:cs typeface="+mn-cs"/>
              </a:rPr>
              <a:t>表格名</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 或者：</a:t>
            </a:r>
            <a:r>
              <a:rPr lang="en-US" altLang="zh-CN" sz="1200" kern="1200" dirty="0" smtClean="0">
                <a:solidFill>
                  <a:schemeClr val="tx1"/>
                </a:solidFill>
                <a:latin typeface="Futura Medium" pitchFamily="2" charset="0"/>
                <a:ea typeface="+mn-ea"/>
                <a:cs typeface="+mn-cs"/>
              </a:rPr>
              <a:t>SELECT "</a:t>
            </a:r>
            <a:r>
              <a:rPr lang="zh-CN" altLang="en-US" sz="1200" kern="1200" dirty="0" smtClean="0">
                <a:solidFill>
                  <a:schemeClr val="tx1"/>
                </a:solidFill>
                <a:latin typeface="Futura Medium" pitchFamily="2" charset="0"/>
                <a:ea typeface="+mn-ea"/>
                <a:cs typeface="+mn-cs"/>
              </a:rPr>
              <a:t>表格名</a:t>
            </a:r>
            <a:r>
              <a:rPr lang="en-US" altLang="zh-CN" sz="1200" kern="1200" dirty="0" smtClean="0">
                <a:solidFill>
                  <a:schemeClr val="tx1"/>
                </a:solidFill>
                <a:latin typeface="Futura Medium" pitchFamily="2" charset="0"/>
                <a:ea typeface="+mn-ea"/>
                <a:cs typeface="+mn-cs"/>
              </a:rPr>
              <a:t>" AS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a:t>
            </a:r>
          </a:p>
          <a:p>
            <a:pPr marL="228600" indent="-228600">
              <a:buNone/>
            </a:pPr>
            <a:r>
              <a:rPr lang="zh-CN" altLang="en-US" sz="1200" kern="1200" dirty="0" smtClean="0">
                <a:solidFill>
                  <a:schemeClr val="tx1"/>
                </a:solidFill>
                <a:latin typeface="Futura Medium" pitchFamily="2" charset="0"/>
                <a:ea typeface="+mn-ea"/>
                <a:cs typeface="+mn-cs"/>
              </a:rPr>
              <a:t>用双引号（</a:t>
            </a:r>
            <a:r>
              <a:rPr lang="en-US" altLang="zh-CN" sz="1200" kern="1200" dirty="0" smtClean="0">
                <a:solidFill>
                  <a:schemeClr val="tx1"/>
                </a:solidFill>
                <a:latin typeface="Futura Medium" pitchFamily="2" charset="0"/>
                <a:ea typeface="+mn-ea"/>
                <a:cs typeface="+mn-cs"/>
              </a:rPr>
              <a:t>double</a:t>
            </a:r>
            <a:r>
              <a:rPr lang="zh-CN" altLang="en-US" sz="1200" kern="1200" dirty="0" smtClean="0">
                <a:solidFill>
                  <a:schemeClr val="tx1"/>
                </a:solidFill>
                <a:latin typeface="Futura Medium" pitchFamily="2" charset="0"/>
                <a:ea typeface="+mn-ea"/>
                <a:cs typeface="+mn-cs"/>
              </a:rPr>
              <a:t> </a:t>
            </a:r>
            <a:r>
              <a:rPr lang="en-US" altLang="zh-CN" sz="1200" kern="1200" dirty="0" smtClean="0">
                <a:solidFill>
                  <a:schemeClr val="tx1"/>
                </a:solidFill>
                <a:latin typeface="Futura Medium" pitchFamily="2" charset="0"/>
                <a:ea typeface="+mn-ea"/>
                <a:cs typeface="+mn-cs"/>
              </a:rPr>
              <a:t>quotation mark</a:t>
            </a:r>
            <a:r>
              <a:rPr lang="zh-CN" altLang="en-US" sz="1200" kern="1200" dirty="0" smtClean="0">
                <a:solidFill>
                  <a:schemeClr val="tx1"/>
                </a:solidFill>
                <a:latin typeface="Futura Medium" pitchFamily="2" charset="0"/>
                <a:ea typeface="+mn-ea"/>
                <a:cs typeface="+mn-cs"/>
              </a:rPr>
              <a:t>）</a:t>
            </a:r>
            <a:endParaRPr lang="en-US" altLang="zh-CN" sz="1200" kern="1200" dirty="0" smtClean="0">
              <a:solidFill>
                <a:schemeClr val="tx1"/>
              </a:solidFill>
              <a:latin typeface="Futura Medium" pitchFamily="2" charset="0"/>
              <a:ea typeface="+mn-ea"/>
              <a:cs typeface="+mn-cs"/>
            </a:endParaRPr>
          </a:p>
          <a:p>
            <a:pPr marL="228600" indent="-228600">
              <a:buNone/>
            </a:pPr>
            <a:r>
              <a:rPr lang="en-US" altLang="zh-CN" sz="1200" kern="1200" dirty="0" smtClean="0">
                <a:solidFill>
                  <a:schemeClr val="tx1"/>
                </a:solidFill>
                <a:latin typeface="Futura Medium" pitchFamily="2" charset="0"/>
                <a:ea typeface="+mn-ea"/>
                <a:cs typeface="+mn-cs"/>
              </a:rPr>
              <a:t>2.Self join</a:t>
            </a:r>
          </a:p>
          <a:p>
            <a:pPr eaLnBrk="1" hangingPunct="1"/>
            <a:r>
              <a:rPr lang="zh-CN" altLang="en-US" sz="1200" b="0" dirty="0" smtClean="0"/>
              <a:t>一个表与其自己进行连接选择表中的若干列</a:t>
            </a:r>
          </a:p>
          <a:p>
            <a:pPr eaLnBrk="1" hangingPunct="1"/>
            <a:r>
              <a:rPr lang="zh-CN" altLang="en-US" sz="1200" b="0" dirty="0" smtClean="0"/>
              <a:t>需要给表起别名以示区别</a:t>
            </a:r>
          </a:p>
          <a:p>
            <a:pPr eaLnBrk="1" hangingPunct="1"/>
            <a:r>
              <a:rPr lang="zh-CN" altLang="en-US" sz="1200" b="0" dirty="0" smtClean="0"/>
              <a:t>由于所有属性名都是同名属性，因此必须使用别名前缀</a:t>
            </a:r>
            <a:endParaRPr lang="en-US" altLang="zh-CN" sz="1200" b="0" dirty="0" smtClean="0"/>
          </a:p>
          <a:p>
            <a:pPr eaLnBrk="1" hangingPunct="1"/>
            <a:r>
              <a:rPr lang="en-US" altLang="zh-CN" sz="1200" b="0" dirty="0" smtClean="0"/>
              <a:t>3.</a:t>
            </a:r>
            <a:r>
              <a:rPr lang="zh-CN" altLang="en-US" sz="1200" b="0" dirty="0" smtClean="0"/>
              <a:t>用等值连接把多个表串联起来， 必须加条件，否则根据</a:t>
            </a:r>
            <a:r>
              <a:rPr lang="zh-CN" altLang="en-US" sz="1200" kern="1200" dirty="0" smtClean="0">
                <a:solidFill>
                  <a:schemeClr val="tx1"/>
                </a:solidFill>
                <a:latin typeface="Futura Medium" pitchFamily="2" charset="0"/>
                <a:ea typeface="+mn-ea"/>
                <a:cs typeface="+mn-cs"/>
              </a:rPr>
              <a:t>笛卡儿连接的结论，会造成我们得到两个表格每两行之间所有可能的组合。</a:t>
            </a:r>
            <a:endParaRPr lang="zh-CN" altLang="en-US" sz="1200" b="0" dirty="0" smtClean="0"/>
          </a:p>
          <a:p>
            <a:pPr marL="228600" indent="-228600">
              <a:buNone/>
            </a:pPr>
            <a:endParaRPr lang="en-US" altLang="zh-CN" sz="1200" kern="1200" dirty="0" smtClean="0">
              <a:solidFill>
                <a:schemeClr val="tx1"/>
              </a:solidFill>
              <a:latin typeface="Futura Medium" pitchFamily="2" charset="0"/>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43</a:t>
            </a:fld>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zh-CN" altLang="en-US" sz="1200" kern="1200" dirty="0" smtClean="0">
                <a:solidFill>
                  <a:schemeClr val="tx1"/>
                </a:solidFill>
                <a:latin typeface="Futura Medium" pitchFamily="2" charset="0"/>
                <a:ea typeface="+mn-ea"/>
                <a:cs typeface="+mn-cs"/>
              </a:rPr>
              <a:t>最常用到的别名有两种：字段项别名及表别名</a:t>
            </a:r>
            <a:endParaRPr lang="en-US" altLang="zh-CN" sz="1200" kern="1200" dirty="0" smtClean="0">
              <a:solidFill>
                <a:schemeClr val="tx1"/>
              </a:solidFill>
              <a:latin typeface="Futura Medium" pitchFamily="2" charset="0"/>
              <a:ea typeface="+mn-ea"/>
              <a:cs typeface="+mn-cs"/>
            </a:endParaRPr>
          </a:p>
          <a:p>
            <a:pPr marL="228600" indent="-228600">
              <a:buNone/>
            </a:pPr>
            <a:r>
              <a:rPr lang="zh-CN" altLang="en-US" sz="1200" kern="1200" dirty="0" smtClean="0">
                <a:solidFill>
                  <a:schemeClr val="tx1"/>
                </a:solidFill>
                <a:latin typeface="Futura Medium" pitchFamily="2" charset="0"/>
                <a:ea typeface="+mn-ea"/>
                <a:cs typeface="+mn-cs"/>
              </a:rPr>
              <a:t>栏位别名的目的是为了让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产生的结果易读</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更精确地阐述每列的含意。</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SELECT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栏位</a:t>
            </a:r>
            <a:r>
              <a:rPr lang="en-US" altLang="zh-CN" sz="1200" kern="1200" dirty="0" smtClean="0">
                <a:solidFill>
                  <a:schemeClr val="tx1"/>
                </a:solidFill>
                <a:latin typeface="Futura Medium" pitchFamily="2" charset="0"/>
                <a:ea typeface="+mn-ea"/>
                <a:cs typeface="+mn-cs"/>
              </a:rPr>
              <a:t>1" "</a:t>
            </a:r>
            <a:r>
              <a:rPr lang="zh-CN" altLang="en-US" sz="1200" kern="1200" dirty="0" smtClean="0">
                <a:solidFill>
                  <a:schemeClr val="tx1"/>
                </a:solidFill>
                <a:latin typeface="Futura Medium" pitchFamily="2" charset="0"/>
                <a:ea typeface="+mn-ea"/>
                <a:cs typeface="+mn-cs"/>
              </a:rPr>
              <a:t>栏位别名</a:t>
            </a:r>
            <a:r>
              <a:rPr lang="en-US" altLang="zh-CN" sz="1200" kern="1200" dirty="0" smtClean="0">
                <a:solidFill>
                  <a:schemeClr val="tx1"/>
                </a:solidFill>
                <a:latin typeface="Futura Medium" pitchFamily="2" charset="0"/>
                <a:ea typeface="+mn-ea"/>
                <a:cs typeface="+mn-cs"/>
              </a:rPr>
              <a:t>“ FROM "</a:t>
            </a:r>
            <a:r>
              <a:rPr lang="zh-CN" altLang="en-US" sz="1200" kern="1200" dirty="0" smtClean="0">
                <a:solidFill>
                  <a:schemeClr val="tx1"/>
                </a:solidFill>
                <a:latin typeface="Futura Medium" pitchFamily="2" charset="0"/>
                <a:ea typeface="+mn-ea"/>
                <a:cs typeface="+mn-cs"/>
              </a:rPr>
              <a:t>表格名</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 或者：</a:t>
            </a:r>
            <a:r>
              <a:rPr lang="en-US" altLang="zh-CN" sz="1200" kern="1200" dirty="0" smtClean="0">
                <a:solidFill>
                  <a:schemeClr val="tx1"/>
                </a:solidFill>
                <a:latin typeface="Futura Medium" pitchFamily="2" charset="0"/>
                <a:ea typeface="+mn-ea"/>
                <a:cs typeface="+mn-cs"/>
              </a:rPr>
              <a:t>SELECT "</a:t>
            </a:r>
            <a:r>
              <a:rPr lang="zh-CN" altLang="en-US" sz="1200" kern="1200" dirty="0" smtClean="0">
                <a:solidFill>
                  <a:schemeClr val="tx1"/>
                </a:solidFill>
                <a:latin typeface="Futura Medium" pitchFamily="2" charset="0"/>
                <a:ea typeface="+mn-ea"/>
                <a:cs typeface="+mn-cs"/>
              </a:rPr>
              <a:t>表格名</a:t>
            </a:r>
            <a:r>
              <a:rPr lang="en-US" altLang="zh-CN" sz="1200" kern="1200" dirty="0" smtClean="0">
                <a:solidFill>
                  <a:schemeClr val="tx1"/>
                </a:solidFill>
                <a:latin typeface="Futura Medium" pitchFamily="2" charset="0"/>
                <a:ea typeface="+mn-ea"/>
                <a:cs typeface="+mn-cs"/>
              </a:rPr>
              <a:t>" AS "</a:t>
            </a:r>
            <a:r>
              <a:rPr lang="zh-CN" altLang="en-US" sz="1200" kern="1200" dirty="0" smtClean="0">
                <a:solidFill>
                  <a:schemeClr val="tx1"/>
                </a:solidFill>
                <a:latin typeface="Futura Medium" pitchFamily="2" charset="0"/>
                <a:ea typeface="+mn-ea"/>
                <a:cs typeface="+mn-cs"/>
              </a:rPr>
              <a:t>表格别名</a:t>
            </a:r>
            <a:r>
              <a:rPr lang="en-US" altLang="zh-CN" sz="1200" kern="1200" dirty="0" smtClean="0">
                <a:solidFill>
                  <a:schemeClr val="tx1"/>
                </a:solidFill>
                <a:latin typeface="Futura Medium" pitchFamily="2" charset="0"/>
                <a:ea typeface="+mn-ea"/>
                <a:cs typeface="+mn-cs"/>
              </a:rPr>
              <a:t>”</a:t>
            </a:r>
          </a:p>
          <a:p>
            <a:pPr marL="228600" indent="-228600">
              <a:buNone/>
            </a:pPr>
            <a:r>
              <a:rPr lang="zh-CN" altLang="en-US" sz="1200" kern="1200" dirty="0" smtClean="0">
                <a:solidFill>
                  <a:schemeClr val="tx1"/>
                </a:solidFill>
                <a:latin typeface="Futura Medium" pitchFamily="2" charset="0"/>
                <a:ea typeface="+mn-ea"/>
                <a:cs typeface="+mn-cs"/>
              </a:rPr>
              <a:t>用双引号（</a:t>
            </a:r>
            <a:r>
              <a:rPr lang="en-US" altLang="zh-CN" sz="1200" kern="1200" dirty="0" smtClean="0">
                <a:solidFill>
                  <a:schemeClr val="tx1"/>
                </a:solidFill>
                <a:latin typeface="Futura Medium" pitchFamily="2" charset="0"/>
                <a:ea typeface="+mn-ea"/>
                <a:cs typeface="+mn-cs"/>
              </a:rPr>
              <a:t>double</a:t>
            </a:r>
            <a:r>
              <a:rPr lang="zh-CN" altLang="en-US" sz="1200" kern="1200" dirty="0" smtClean="0">
                <a:solidFill>
                  <a:schemeClr val="tx1"/>
                </a:solidFill>
                <a:latin typeface="Futura Medium" pitchFamily="2" charset="0"/>
                <a:ea typeface="+mn-ea"/>
                <a:cs typeface="+mn-cs"/>
              </a:rPr>
              <a:t> </a:t>
            </a:r>
            <a:r>
              <a:rPr lang="en-US" altLang="zh-CN" sz="1200" kern="1200" dirty="0" smtClean="0">
                <a:solidFill>
                  <a:schemeClr val="tx1"/>
                </a:solidFill>
                <a:latin typeface="Futura Medium" pitchFamily="2" charset="0"/>
                <a:ea typeface="+mn-ea"/>
                <a:cs typeface="+mn-cs"/>
              </a:rPr>
              <a:t>quotation mark</a:t>
            </a:r>
            <a:r>
              <a:rPr lang="zh-CN" altLang="en-US" sz="1200" kern="1200" dirty="0" smtClean="0">
                <a:solidFill>
                  <a:schemeClr val="tx1"/>
                </a:solidFill>
                <a:latin typeface="Futura Medium" pitchFamily="2" charset="0"/>
                <a:ea typeface="+mn-ea"/>
                <a:cs typeface="+mn-cs"/>
              </a:rPr>
              <a:t>）</a:t>
            </a:r>
            <a:endParaRPr lang="en-US" altLang="zh-CN" sz="1200" kern="1200" dirty="0" smtClean="0">
              <a:solidFill>
                <a:schemeClr val="tx1"/>
              </a:solidFill>
              <a:latin typeface="Futura Medium" pitchFamily="2" charset="0"/>
              <a:ea typeface="+mn-ea"/>
              <a:cs typeface="+mn-cs"/>
            </a:endParaRPr>
          </a:p>
          <a:p>
            <a:pPr marL="228600" indent="-228600">
              <a:buNone/>
            </a:pPr>
            <a:r>
              <a:rPr lang="en-US" altLang="zh-CN" sz="1200" kern="1200" dirty="0" smtClean="0">
                <a:solidFill>
                  <a:schemeClr val="tx1"/>
                </a:solidFill>
                <a:latin typeface="Futura Medium" pitchFamily="2" charset="0"/>
                <a:ea typeface="+mn-ea"/>
                <a:cs typeface="+mn-cs"/>
              </a:rPr>
              <a:t>2.Self join</a:t>
            </a:r>
          </a:p>
          <a:p>
            <a:pPr eaLnBrk="1" hangingPunct="1"/>
            <a:r>
              <a:rPr lang="zh-CN" altLang="en-US" sz="1200" b="0" dirty="0" smtClean="0"/>
              <a:t>一个表与其自己进行连接选择表中的若干列</a:t>
            </a:r>
          </a:p>
          <a:p>
            <a:pPr eaLnBrk="1" hangingPunct="1"/>
            <a:r>
              <a:rPr lang="zh-CN" altLang="en-US" sz="1200" b="0" dirty="0" smtClean="0"/>
              <a:t>需要给表起别名以示区别</a:t>
            </a:r>
          </a:p>
          <a:p>
            <a:pPr eaLnBrk="1" hangingPunct="1"/>
            <a:r>
              <a:rPr lang="zh-CN" altLang="en-US" sz="1200" b="0" dirty="0" smtClean="0"/>
              <a:t>由于所有属性名都是同名属性，因此必须使用别名前缀</a:t>
            </a:r>
            <a:endParaRPr lang="en-US" altLang="zh-CN" sz="1200" b="0" dirty="0" smtClean="0"/>
          </a:p>
          <a:p>
            <a:pPr eaLnBrk="1" hangingPunct="1"/>
            <a:r>
              <a:rPr lang="en-US" altLang="zh-CN" sz="1200" b="0" dirty="0" smtClean="0"/>
              <a:t>3.</a:t>
            </a:r>
            <a:r>
              <a:rPr lang="zh-CN" altLang="en-US" sz="1200" b="0" dirty="0" smtClean="0"/>
              <a:t>两个表要有相同的值，用等值连接把多个表串联起来， 必须加条件，否则根据</a:t>
            </a:r>
            <a:r>
              <a:rPr lang="zh-CN" altLang="en-US" sz="1200" kern="1200" dirty="0" smtClean="0">
                <a:solidFill>
                  <a:schemeClr val="tx1"/>
                </a:solidFill>
                <a:latin typeface="Futura Medium" pitchFamily="2" charset="0"/>
                <a:ea typeface="+mn-ea"/>
                <a:cs typeface="+mn-cs"/>
              </a:rPr>
              <a:t>笛卡儿连接的结论，会造成我们得到两个表格每两行之间所有可能的组合。</a:t>
            </a:r>
            <a:endParaRPr lang="zh-CN" altLang="en-US" sz="1200" b="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Futura Medium" pitchFamily="2" charset="0"/>
                <a:ea typeface="+mn-ea"/>
                <a:cs typeface="+mn-cs"/>
              </a:rPr>
              <a:t>4.Outer</a:t>
            </a:r>
            <a:r>
              <a:rPr lang="en-US" altLang="zh-CN" sz="1200" kern="1200" baseline="0" dirty="0" smtClean="0">
                <a:solidFill>
                  <a:schemeClr val="tx1"/>
                </a:solidFill>
                <a:latin typeface="Futura Medium" pitchFamily="2" charset="0"/>
                <a:ea typeface="+mn-ea"/>
                <a:cs typeface="+mn-cs"/>
              </a:rPr>
              <a:t> join </a:t>
            </a:r>
            <a:r>
              <a:rPr lang="zh-CN" altLang="en-US" sz="1200" kern="1200" baseline="0" dirty="0" smtClean="0">
                <a:solidFill>
                  <a:schemeClr val="tx1"/>
                </a:solidFill>
                <a:latin typeface="Futura Medium" pitchFamily="2" charset="0"/>
                <a:ea typeface="+mn-ea"/>
                <a:cs typeface="+mn-cs"/>
              </a:rPr>
              <a:t>分为左外连接，右外连接，全外连接，</a:t>
            </a:r>
            <a:endParaRPr lang="en-US" altLang="zh-CN" sz="1200" kern="1200" baseline="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左外连接是在等值连接的基础上加上主表中的未匹配数据，</a:t>
            </a:r>
            <a:endParaRPr lang="en-US" altLang="zh-CN"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右外连接是在等值连接的基础上加上被连接表的不匹配数据</a:t>
            </a:r>
            <a:r>
              <a:rPr lang="en-US" altLang="zh-CN" sz="1200" kern="1200" dirty="0" smtClean="0">
                <a:solidFill>
                  <a:schemeClr val="tx1"/>
                </a:solidFill>
                <a:latin typeface="Futura Medium" pitchFamily="2" charset="0"/>
                <a:ea typeface="+mn-ea"/>
                <a:cs typeface="+mn-cs"/>
              </a:rPr>
              <a:t>,</a:t>
            </a:r>
            <a:endParaRPr lang="zh-CN" altLang="en-US"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全外连接是在等值连接的基础上将左表和右表的未匹配数据都加上</a:t>
            </a:r>
            <a:r>
              <a:rPr lang="en-US" altLang="zh-CN" sz="1200" kern="1200" dirty="0" smtClean="0">
                <a:solidFill>
                  <a:schemeClr val="tx1"/>
                </a:solidFill>
                <a:latin typeface="Futura Medium" pitchFamily="2" charset="0"/>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外部连接的语法是依数据库的不同而有所不同的。举例来说，在 </a:t>
            </a:r>
            <a:r>
              <a:rPr lang="en-US" altLang="zh-CN" sz="1200" kern="1200" dirty="0" smtClean="0">
                <a:solidFill>
                  <a:schemeClr val="tx1"/>
                </a:solidFill>
                <a:latin typeface="Futura Medium" pitchFamily="2" charset="0"/>
                <a:ea typeface="+mn-ea"/>
                <a:cs typeface="+mn-cs"/>
              </a:rPr>
              <a:t>Oracle </a:t>
            </a:r>
            <a:r>
              <a:rPr lang="zh-CN" altLang="en-US" sz="1200" kern="1200" dirty="0" smtClean="0">
                <a:solidFill>
                  <a:schemeClr val="tx1"/>
                </a:solidFill>
                <a:latin typeface="Futura Medium" pitchFamily="2" charset="0"/>
                <a:ea typeface="+mn-ea"/>
                <a:cs typeface="+mn-cs"/>
              </a:rPr>
              <a:t>上，我们会在 </a:t>
            </a:r>
            <a:r>
              <a:rPr lang="en-US" altLang="zh-CN" sz="1200" kern="1200" dirty="0" smtClean="0">
                <a:solidFill>
                  <a:schemeClr val="tx1"/>
                </a:solidFill>
                <a:latin typeface="Futura Medium" pitchFamily="2" charset="0"/>
                <a:ea typeface="+mn-ea"/>
                <a:cs typeface="+mn-cs"/>
              </a:rPr>
              <a:t>WHERE </a:t>
            </a:r>
            <a:r>
              <a:rPr lang="zh-CN" altLang="en-US" sz="1200" kern="1200" dirty="0" smtClean="0">
                <a:solidFill>
                  <a:schemeClr val="tx1"/>
                </a:solidFill>
                <a:latin typeface="Futura Medium" pitchFamily="2" charset="0"/>
                <a:ea typeface="+mn-ea"/>
                <a:cs typeface="+mn-cs"/>
              </a:rPr>
              <a:t>子句中要选出所有资料的那个表格之后加上一个 </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来代表说这个表格中的所有资料我们都要。 </a:t>
            </a:r>
            <a:endParaRPr lang="en-US" sz="1200" kern="1200" dirty="0" smtClean="0">
              <a:solidFill>
                <a:schemeClr val="tx1"/>
              </a:solidFill>
              <a:latin typeface="Futura Medium" pitchFamily="2" charset="0"/>
              <a:ea typeface="+mn-ea"/>
              <a:cs typeface="+mn-cs"/>
            </a:endParaRPr>
          </a:p>
          <a:p>
            <a:pPr marL="228600" indent="-228600">
              <a:buNone/>
            </a:pPr>
            <a:endParaRPr lang="en-US" altLang="zh-CN" sz="1200" kern="1200" dirty="0" smtClean="0">
              <a:solidFill>
                <a:schemeClr val="tx1"/>
              </a:solidFill>
              <a:latin typeface="Futura Medium" pitchFamily="2" charset="0"/>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44</a:t>
            </a:fld>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Futura Medium" pitchFamily="2" charset="0"/>
                <a:ea typeface="+mn-ea"/>
                <a:cs typeface="+mn-cs"/>
              </a:rPr>
              <a:t>4.Outer</a:t>
            </a:r>
            <a:r>
              <a:rPr lang="en-US" altLang="zh-CN" sz="1200" kern="1200" baseline="0" dirty="0" smtClean="0">
                <a:solidFill>
                  <a:schemeClr val="tx1"/>
                </a:solidFill>
                <a:latin typeface="Futura Medium" pitchFamily="2" charset="0"/>
                <a:ea typeface="+mn-ea"/>
                <a:cs typeface="+mn-cs"/>
              </a:rPr>
              <a:t> join </a:t>
            </a:r>
            <a:r>
              <a:rPr lang="zh-CN" altLang="en-US" sz="1200" kern="1200" baseline="0" dirty="0" smtClean="0">
                <a:solidFill>
                  <a:schemeClr val="tx1"/>
                </a:solidFill>
                <a:latin typeface="Futura Medium" pitchFamily="2" charset="0"/>
                <a:ea typeface="+mn-ea"/>
                <a:cs typeface="+mn-cs"/>
              </a:rPr>
              <a:t>分为左外连接，右外连接，全外连接，</a:t>
            </a:r>
            <a:endParaRPr lang="en-US" altLang="zh-CN" sz="1200" kern="1200" baseline="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左外连接是在等值连接的基础上加上主表中的未匹配数据，</a:t>
            </a:r>
            <a:endParaRPr lang="en-US" altLang="zh-CN"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右外连接是在等值连接的基础上加上被连接表的不匹配数据</a:t>
            </a:r>
            <a:r>
              <a:rPr lang="en-US" altLang="zh-CN" sz="1200" kern="1200" dirty="0" smtClean="0">
                <a:solidFill>
                  <a:schemeClr val="tx1"/>
                </a:solidFill>
                <a:latin typeface="Futura Medium" pitchFamily="2" charset="0"/>
                <a:ea typeface="+mn-ea"/>
                <a:cs typeface="+mn-cs"/>
              </a:rPr>
              <a:t>,</a:t>
            </a:r>
            <a:endParaRPr lang="zh-CN" altLang="en-US"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全外连接是在等值连接的基础上将左表和右表的未匹配数据都加上</a:t>
            </a:r>
            <a:r>
              <a:rPr lang="en-US" altLang="zh-CN" sz="1200" kern="1200" dirty="0" smtClean="0">
                <a:solidFill>
                  <a:schemeClr val="tx1"/>
                </a:solidFill>
                <a:latin typeface="Futura Medium" pitchFamily="2" charset="0"/>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外部连接的语法是依数据库的不同而有所不同的。举例来说，在 </a:t>
            </a:r>
            <a:r>
              <a:rPr lang="en-US" altLang="zh-CN" sz="1200" kern="1200" dirty="0" smtClean="0">
                <a:solidFill>
                  <a:schemeClr val="tx1"/>
                </a:solidFill>
                <a:latin typeface="Futura Medium" pitchFamily="2" charset="0"/>
                <a:ea typeface="+mn-ea"/>
                <a:cs typeface="+mn-cs"/>
              </a:rPr>
              <a:t>Oracle </a:t>
            </a:r>
            <a:r>
              <a:rPr lang="zh-CN" altLang="en-US" sz="1200" kern="1200" dirty="0" smtClean="0">
                <a:solidFill>
                  <a:schemeClr val="tx1"/>
                </a:solidFill>
                <a:latin typeface="Futura Medium" pitchFamily="2" charset="0"/>
                <a:ea typeface="+mn-ea"/>
                <a:cs typeface="+mn-cs"/>
              </a:rPr>
              <a:t>上，我们会在 </a:t>
            </a:r>
            <a:r>
              <a:rPr lang="en-US" altLang="zh-CN" sz="1200" kern="1200" dirty="0" smtClean="0">
                <a:solidFill>
                  <a:schemeClr val="tx1"/>
                </a:solidFill>
                <a:latin typeface="Futura Medium" pitchFamily="2" charset="0"/>
                <a:ea typeface="+mn-ea"/>
                <a:cs typeface="+mn-cs"/>
              </a:rPr>
              <a:t>WHERE </a:t>
            </a:r>
            <a:r>
              <a:rPr lang="zh-CN" altLang="en-US" sz="1200" kern="1200" dirty="0" smtClean="0">
                <a:solidFill>
                  <a:schemeClr val="tx1"/>
                </a:solidFill>
                <a:latin typeface="Futura Medium" pitchFamily="2" charset="0"/>
                <a:ea typeface="+mn-ea"/>
                <a:cs typeface="+mn-cs"/>
              </a:rPr>
              <a:t>子句中要选出所有资料的那个表格之后加上一个 </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来代表说这个表格中的所有资料我们都要。 </a:t>
            </a:r>
            <a:endParaRPr lang="en-US" sz="1200" kern="1200" dirty="0" smtClean="0">
              <a:solidFill>
                <a:schemeClr val="tx1"/>
              </a:solidFill>
              <a:latin typeface="Futura Medium" pitchFamily="2" charset="0"/>
              <a:ea typeface="+mn-ea"/>
              <a:cs typeface="+mn-cs"/>
            </a:endParaRPr>
          </a:p>
          <a:p>
            <a:pPr marL="228600" indent="-228600">
              <a:buNone/>
            </a:pPr>
            <a:endParaRPr lang="en-US" altLang="zh-CN" sz="1200" kern="1200" dirty="0" smtClean="0">
              <a:solidFill>
                <a:schemeClr val="tx1"/>
              </a:solidFill>
              <a:latin typeface="Futura Medium" pitchFamily="2" charset="0"/>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45</a:t>
            </a:fld>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Futura Medium" pitchFamily="2" charset="0"/>
                <a:ea typeface="+mn-ea"/>
                <a:cs typeface="+mn-cs"/>
              </a:rPr>
              <a:t>7.UNION </a:t>
            </a:r>
            <a:r>
              <a:rPr lang="zh-CN" altLang="en-US" sz="1200" kern="1200" dirty="0" smtClean="0">
                <a:solidFill>
                  <a:schemeClr val="tx1"/>
                </a:solidFill>
                <a:latin typeface="Futura Medium" pitchFamily="2" charset="0"/>
                <a:ea typeface="+mn-ea"/>
                <a:cs typeface="+mn-cs"/>
              </a:rPr>
              <a:t>指令的目的是将两个</a:t>
            </a:r>
            <a:r>
              <a:rPr lang="en-US" sz="1200" kern="1200" dirty="0" smtClean="0">
                <a:solidFill>
                  <a:schemeClr val="tx1"/>
                </a:solidFill>
                <a:latin typeface="Futura Medium" pitchFamily="2" charset="0"/>
                <a:ea typeface="+mn-ea"/>
                <a:cs typeface="+mn-cs"/>
              </a:rPr>
              <a:t> SQL </a:t>
            </a:r>
            <a:r>
              <a:rPr lang="zh-CN" altLang="en-US" sz="1200" kern="1200" dirty="0" smtClean="0">
                <a:solidFill>
                  <a:schemeClr val="tx1"/>
                </a:solidFill>
                <a:latin typeface="Futura Medium" pitchFamily="2" charset="0"/>
                <a:ea typeface="+mn-ea"/>
                <a:cs typeface="+mn-cs"/>
              </a:rPr>
              <a:t>语句的结果合并起来。从这个角度来看， </a:t>
            </a:r>
            <a:r>
              <a:rPr lang="en-US" altLang="zh-CN" sz="1200" kern="1200" dirty="0" smtClean="0">
                <a:solidFill>
                  <a:schemeClr val="tx1"/>
                </a:solidFill>
                <a:latin typeface="Futura Medium" pitchFamily="2" charset="0"/>
                <a:ea typeface="+mn-ea"/>
                <a:cs typeface="+mn-cs"/>
              </a:rPr>
              <a:t>UNION </a:t>
            </a:r>
            <a:r>
              <a:rPr lang="zh-CN" altLang="en-US" sz="1200" kern="1200" dirty="0" smtClean="0">
                <a:solidFill>
                  <a:schemeClr val="tx1"/>
                </a:solidFill>
                <a:latin typeface="Futura Medium" pitchFamily="2" charset="0"/>
                <a:ea typeface="+mn-ea"/>
                <a:cs typeface="+mn-cs"/>
              </a:rPr>
              <a:t>跟 </a:t>
            </a:r>
            <a:r>
              <a:rPr lang="en-US" altLang="zh-CN" sz="1200" kern="1200" dirty="0" smtClean="0">
                <a:solidFill>
                  <a:schemeClr val="tx1"/>
                </a:solidFill>
                <a:latin typeface="Futura Medium" pitchFamily="2" charset="0"/>
                <a:ea typeface="+mn-ea"/>
                <a:cs typeface="+mn-cs"/>
              </a:rPr>
              <a:t>JOIN </a:t>
            </a:r>
            <a:r>
              <a:rPr lang="zh-CN" altLang="en-US" sz="1200" kern="1200" dirty="0" smtClean="0">
                <a:solidFill>
                  <a:schemeClr val="tx1"/>
                </a:solidFill>
                <a:latin typeface="Futura Medium" pitchFamily="2" charset="0"/>
                <a:ea typeface="+mn-ea"/>
                <a:cs typeface="+mn-cs"/>
              </a:rPr>
              <a:t>有些许类似，因为这两个指令都可以由多个表格中提取资料。 </a:t>
            </a:r>
            <a:r>
              <a:rPr lang="en-US" altLang="zh-CN" sz="1200" kern="1200" dirty="0" smtClean="0">
                <a:solidFill>
                  <a:schemeClr val="tx1"/>
                </a:solidFill>
                <a:latin typeface="Futura Medium" pitchFamily="2" charset="0"/>
                <a:ea typeface="+mn-ea"/>
                <a:cs typeface="+mn-cs"/>
              </a:rPr>
              <a:t>UNION </a:t>
            </a:r>
            <a:r>
              <a:rPr lang="zh-CN" altLang="en-US" sz="1200" kern="1200" dirty="0" smtClean="0">
                <a:solidFill>
                  <a:schemeClr val="tx1"/>
                </a:solidFill>
                <a:latin typeface="Futura Medium" pitchFamily="2" charset="0"/>
                <a:ea typeface="+mn-ea"/>
                <a:cs typeface="+mn-cs"/>
              </a:rPr>
              <a:t>的一个限制是两个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语句所产生的栏位需要是同样的资料种类</a:t>
            </a:r>
            <a:r>
              <a:rPr lang="en-US" altLang="zh-CN" sz="1200" kern="1200" dirty="0" smtClean="0">
                <a:solidFill>
                  <a:schemeClr val="tx1"/>
                </a:solidFill>
                <a:latin typeface="Futura Medium" pitchFamily="2" charset="0"/>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     UNION</a:t>
            </a:r>
            <a:r>
              <a:rPr lang="zh-CN" altLang="en-US" dirty="0" smtClean="0"/>
              <a:t>在进行表链接后会筛选掉重复的记录，所以在表链接后会对所产生的结果集进行排序运算，删除重复的记录再返回结果。</a:t>
            </a: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altLang="zh-CN" dirty="0" smtClean="0"/>
              <a:t>8.UNION ALL</a:t>
            </a:r>
            <a:r>
              <a:rPr lang="zh-CN" altLang="en-US" dirty="0" smtClean="0"/>
              <a:t>的用法和</a:t>
            </a:r>
            <a:r>
              <a:rPr lang="en-US" altLang="zh-CN" dirty="0" smtClean="0"/>
              <a:t>union</a:t>
            </a:r>
            <a:r>
              <a:rPr lang="zh-CN" altLang="en-US" dirty="0" smtClean="0"/>
              <a:t>一样</a:t>
            </a:r>
            <a:r>
              <a:rPr lang="en-US" altLang="zh-CN" dirty="0" smtClean="0"/>
              <a:t>,</a:t>
            </a:r>
            <a:r>
              <a:rPr lang="zh-CN" altLang="en-US" dirty="0" smtClean="0"/>
              <a:t>只不过</a:t>
            </a:r>
            <a:r>
              <a:rPr lang="en-US" altLang="zh-CN" dirty="0" smtClean="0"/>
              <a:t>union</a:t>
            </a:r>
            <a:r>
              <a:rPr lang="zh-CN" altLang="en-US" dirty="0" smtClean="0"/>
              <a:t>含有</a:t>
            </a:r>
            <a:r>
              <a:rPr lang="en-US" altLang="zh-CN" dirty="0" smtClean="0"/>
              <a:t>distinct</a:t>
            </a:r>
            <a:r>
              <a:rPr lang="zh-CN" altLang="en-US" dirty="0" smtClean="0"/>
              <a:t>的功能</a:t>
            </a:r>
            <a:r>
              <a:rPr lang="en-US" altLang="zh-CN" dirty="0" smtClean="0"/>
              <a:t>,</a:t>
            </a:r>
            <a:r>
              <a:rPr lang="zh-CN" altLang="en-US" dirty="0" smtClean="0"/>
              <a:t>它会把两张表里重复的记录去掉</a:t>
            </a:r>
            <a:r>
              <a:rPr lang="en-US" altLang="zh-CN" dirty="0" smtClean="0"/>
              <a:t>,</a:t>
            </a:r>
            <a:r>
              <a:rPr lang="zh-CN" altLang="en-US" dirty="0" smtClean="0"/>
              <a:t>而</a:t>
            </a:r>
            <a:r>
              <a:rPr lang="en-US" altLang="zh-CN" dirty="0" smtClean="0"/>
              <a:t>union all</a:t>
            </a:r>
            <a:r>
              <a:rPr lang="zh-CN" altLang="en-US" dirty="0" smtClean="0"/>
              <a:t>不会</a:t>
            </a:r>
            <a:r>
              <a:rPr lang="en-US" altLang="zh-CN" dirty="0" smtClean="0"/>
              <a:t>,</a:t>
            </a:r>
            <a:r>
              <a:rPr lang="zh-CN" altLang="en-US" dirty="0" smtClean="0"/>
              <a:t>所以从效率上</a:t>
            </a:r>
            <a:r>
              <a:rPr lang="en-US" altLang="zh-CN" dirty="0" smtClean="0"/>
              <a:t>,union all </a:t>
            </a:r>
            <a:r>
              <a:rPr lang="zh-CN" altLang="en-US" dirty="0" smtClean="0"/>
              <a:t>会高一点</a:t>
            </a:r>
            <a:r>
              <a:rPr lang="en-US" altLang="zh-CN" dirty="0" smtClean="0"/>
              <a:t>,</a:t>
            </a:r>
            <a:r>
              <a:rPr lang="zh-CN" altLang="en-US" dirty="0" smtClean="0"/>
              <a:t>但在实际中用到的并不是很多</a:t>
            </a:r>
            <a:r>
              <a:rPr lang="en-US" altLang="zh-CN" dirty="0" smtClean="0"/>
              <a:t>. </a:t>
            </a:r>
            <a:r>
              <a:rPr lang="zh-CN" altLang="en-US" dirty="0" smtClean="0"/>
              <a:t/>
            </a:r>
            <a:br>
              <a:rPr lang="zh-CN" altLang="en-US" dirty="0" smtClean="0"/>
            </a:br>
            <a:r>
              <a:rPr lang="zh-CN" altLang="en-US" dirty="0" smtClean="0"/>
              <a:t>而</a:t>
            </a:r>
            <a:r>
              <a:rPr lang="en-US" altLang="zh-CN" dirty="0" smtClean="0"/>
              <a:t>UNION ALL</a:t>
            </a:r>
            <a:r>
              <a:rPr lang="zh-CN" altLang="en-US" dirty="0" smtClean="0"/>
              <a:t>只是简单的将两个结果合并后就返回。这样，如果返回的两个结果集中有重复的数据，那么返回的结果集就会包含重复的数据了。</a:t>
            </a:r>
            <a:br>
              <a:rPr lang="zh-CN" altLang="en-US" dirty="0" smtClean="0"/>
            </a:br>
            <a:r>
              <a:rPr lang="zh-CN" altLang="en-US" dirty="0" smtClean="0"/>
              <a:t>　　从效率上说，</a:t>
            </a:r>
            <a:r>
              <a:rPr lang="en-US" altLang="zh-CN" dirty="0" smtClean="0"/>
              <a:t>UNION ALL </a:t>
            </a:r>
            <a:r>
              <a:rPr lang="zh-CN" altLang="en-US" dirty="0" smtClean="0"/>
              <a:t>要比</a:t>
            </a:r>
            <a:r>
              <a:rPr lang="en-US" altLang="zh-CN" dirty="0" smtClean="0"/>
              <a:t>UNION</a:t>
            </a:r>
            <a:r>
              <a:rPr lang="zh-CN" altLang="en-US" dirty="0" smtClean="0"/>
              <a:t>快很多，所以，如果可以确认合并的两个结果集中不包含重复的数据的话，那么就使用</a:t>
            </a:r>
            <a:r>
              <a:rPr lang="en-US" altLang="zh-CN" dirty="0" smtClean="0"/>
              <a:t>UNION ALL.</a:t>
            </a:r>
            <a:r>
              <a:rPr lang="zh-CN" altLang="en-US" dirty="0" smtClean="0"/>
              <a:t/>
            </a:r>
            <a:br>
              <a:rPr lang="zh-CN" altLang="en-US" dirty="0" smtClean="0"/>
            </a:br>
            <a:r>
              <a:rPr lang="zh-CN" altLang="en-US" dirty="0" smtClean="0"/>
              <a:t>尽量使用</a:t>
            </a:r>
            <a:r>
              <a:rPr lang="en-US" altLang="zh-CN" dirty="0" smtClean="0"/>
              <a:t>union all</a:t>
            </a:r>
            <a:r>
              <a:rPr lang="zh-CN" altLang="en-US" dirty="0" smtClean="0"/>
              <a:t>，因为</a:t>
            </a:r>
            <a:r>
              <a:rPr lang="en-US" altLang="zh-CN" dirty="0" smtClean="0"/>
              <a:t>union</a:t>
            </a:r>
            <a:r>
              <a:rPr lang="zh-CN" altLang="en-US" dirty="0" smtClean="0"/>
              <a:t>需要进行排序，去除重复记录，效率低</a:t>
            </a:r>
            <a:endParaRPr lang="en-US" altLang="zh-CN" sz="1200" kern="1200" dirty="0" smtClean="0">
              <a:solidFill>
                <a:schemeClr val="tx1"/>
              </a:solidFill>
              <a:latin typeface="Futura Medium" pitchFamily="2" charset="0"/>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46</a:t>
            </a:fld>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smtClean="0">
                <a:solidFill>
                  <a:schemeClr val="tx1"/>
                </a:solidFill>
                <a:latin typeface="Futura Medium" pitchFamily="2" charset="0"/>
                <a:ea typeface="+mn-ea"/>
                <a:cs typeface="+mn-cs"/>
              </a:rPr>
              <a:t>和 </a:t>
            </a:r>
            <a:r>
              <a:rPr lang="en-US" sz="1200" kern="1200" dirty="0" smtClean="0">
                <a:solidFill>
                  <a:schemeClr val="tx1"/>
                </a:solidFill>
                <a:latin typeface="Futura Medium" pitchFamily="2" charset="0"/>
                <a:ea typeface="+mn-ea"/>
                <a:cs typeface="+mn-cs"/>
              </a:rPr>
              <a:t>UNION </a:t>
            </a:r>
            <a:r>
              <a:rPr lang="zh-CN" altLang="en-US" sz="1200" kern="1200" dirty="0" smtClean="0">
                <a:solidFill>
                  <a:schemeClr val="tx1"/>
                </a:solidFill>
                <a:latin typeface="Futura Medium" pitchFamily="2" charset="0"/>
                <a:ea typeface="+mn-ea"/>
                <a:cs typeface="+mn-cs"/>
              </a:rPr>
              <a:t>指令类似， </a:t>
            </a:r>
            <a:r>
              <a:rPr lang="en-US" sz="1200" kern="1200" dirty="0" smtClean="0">
                <a:solidFill>
                  <a:schemeClr val="tx1"/>
                </a:solidFill>
                <a:latin typeface="Futura Medium" pitchFamily="2" charset="0"/>
                <a:ea typeface="+mn-ea"/>
                <a:cs typeface="+mn-cs"/>
              </a:rPr>
              <a:t>INTERSECT </a:t>
            </a:r>
            <a:r>
              <a:rPr lang="zh-CN" altLang="en-US" sz="1200" kern="1200" dirty="0" smtClean="0">
                <a:solidFill>
                  <a:schemeClr val="tx1"/>
                </a:solidFill>
                <a:latin typeface="Futura Medium" pitchFamily="2" charset="0"/>
                <a:ea typeface="+mn-ea"/>
                <a:cs typeface="+mn-cs"/>
              </a:rPr>
              <a:t>也是对两个</a:t>
            </a:r>
            <a:r>
              <a:rPr lang="en-US" sz="1200" kern="1200" dirty="0" smtClean="0">
                <a:solidFill>
                  <a:schemeClr val="tx1"/>
                </a:solidFill>
                <a:latin typeface="Futura Medium" pitchFamily="2" charset="0"/>
                <a:ea typeface="+mn-ea"/>
                <a:cs typeface="+mn-cs"/>
              </a:rPr>
              <a:t> SQL </a:t>
            </a:r>
            <a:r>
              <a:rPr lang="zh-CN" altLang="en-US" sz="1200" kern="1200" dirty="0" smtClean="0">
                <a:solidFill>
                  <a:schemeClr val="tx1"/>
                </a:solidFill>
                <a:latin typeface="Futura Medium" pitchFamily="2" charset="0"/>
                <a:ea typeface="+mn-ea"/>
                <a:cs typeface="+mn-cs"/>
              </a:rPr>
              <a:t>语句所产生的结果做处理的。不同的地方是， </a:t>
            </a:r>
            <a:r>
              <a:rPr lang="en-US" altLang="zh-CN" sz="1200" kern="1200" dirty="0" smtClean="0">
                <a:solidFill>
                  <a:schemeClr val="tx1"/>
                </a:solidFill>
                <a:latin typeface="Futura Medium" pitchFamily="2" charset="0"/>
                <a:ea typeface="+mn-ea"/>
                <a:cs typeface="+mn-cs"/>
              </a:rPr>
              <a:t>UNION </a:t>
            </a:r>
            <a:r>
              <a:rPr lang="zh-CN" altLang="en-US" sz="1200" kern="1200" dirty="0" smtClean="0">
                <a:solidFill>
                  <a:schemeClr val="tx1"/>
                </a:solidFill>
                <a:latin typeface="Futura Medium" pitchFamily="2" charset="0"/>
                <a:ea typeface="+mn-ea"/>
                <a:cs typeface="+mn-cs"/>
              </a:rPr>
              <a:t>基本上是一个 </a:t>
            </a:r>
            <a:r>
              <a:rPr lang="en-US" altLang="zh-CN" sz="1200" kern="1200" dirty="0" smtClean="0">
                <a:solidFill>
                  <a:schemeClr val="tx1"/>
                </a:solidFill>
                <a:latin typeface="Futura Medium" pitchFamily="2" charset="0"/>
                <a:ea typeface="+mn-ea"/>
                <a:cs typeface="+mn-cs"/>
              </a:rPr>
              <a:t>OR (</a:t>
            </a:r>
            <a:r>
              <a:rPr lang="zh-CN" altLang="en-US" sz="1200" kern="1200" dirty="0" smtClean="0">
                <a:solidFill>
                  <a:schemeClr val="tx1"/>
                </a:solidFill>
                <a:latin typeface="Futura Medium" pitchFamily="2" charset="0"/>
                <a:ea typeface="+mn-ea"/>
                <a:cs typeface="+mn-cs"/>
              </a:rPr>
              <a:t>如果这个值存在于第一句或是第二句，它就会被选出</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，而 </a:t>
            </a:r>
            <a:r>
              <a:rPr lang="en-US" altLang="zh-CN" sz="1200" kern="1200" dirty="0" smtClean="0">
                <a:solidFill>
                  <a:schemeClr val="tx1"/>
                </a:solidFill>
                <a:latin typeface="Futura Medium" pitchFamily="2" charset="0"/>
                <a:ea typeface="+mn-ea"/>
                <a:cs typeface="+mn-cs"/>
              </a:rPr>
              <a:t>INTERSECT </a:t>
            </a:r>
            <a:r>
              <a:rPr lang="zh-CN" altLang="en-US" sz="1200" kern="1200" dirty="0" smtClean="0">
                <a:solidFill>
                  <a:schemeClr val="tx1"/>
                </a:solidFill>
                <a:latin typeface="Futura Medium" pitchFamily="2" charset="0"/>
                <a:ea typeface="+mn-ea"/>
                <a:cs typeface="+mn-cs"/>
              </a:rPr>
              <a:t>则比较像 </a:t>
            </a:r>
            <a:r>
              <a:rPr lang="en-US" altLang="zh-CN" sz="1200" kern="1200" dirty="0" smtClean="0">
                <a:solidFill>
                  <a:schemeClr val="tx1"/>
                </a:solidFill>
                <a:latin typeface="Futura Medium" pitchFamily="2" charset="0"/>
                <a:ea typeface="+mn-ea"/>
                <a:cs typeface="+mn-cs"/>
              </a:rPr>
              <a:t>AND (</a:t>
            </a:r>
            <a:r>
              <a:rPr lang="zh-CN" altLang="en-US" sz="1200" kern="1200" dirty="0" smtClean="0">
                <a:solidFill>
                  <a:schemeClr val="tx1"/>
                </a:solidFill>
                <a:latin typeface="Futura Medium" pitchFamily="2" charset="0"/>
                <a:ea typeface="+mn-ea"/>
                <a:cs typeface="+mn-cs"/>
              </a:rPr>
              <a:t>这个值要存在于第一句和第二句才会被选出</a:t>
            </a:r>
            <a:r>
              <a:rPr lang="en-US" altLang="zh-CN"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 </a:t>
            </a:r>
            <a:r>
              <a:rPr lang="en-US" altLang="zh-CN" sz="1200" kern="1200" dirty="0" smtClean="0">
                <a:solidFill>
                  <a:schemeClr val="tx1"/>
                </a:solidFill>
                <a:latin typeface="Futura Medium" pitchFamily="2" charset="0"/>
                <a:ea typeface="+mn-ea"/>
                <a:cs typeface="+mn-cs"/>
              </a:rPr>
              <a:t>UNION </a:t>
            </a:r>
            <a:r>
              <a:rPr lang="zh-CN" altLang="en-US" sz="1200" kern="1200" dirty="0" smtClean="0">
                <a:solidFill>
                  <a:schemeClr val="tx1"/>
                </a:solidFill>
                <a:latin typeface="Futura Medium" pitchFamily="2" charset="0"/>
                <a:ea typeface="+mn-ea"/>
                <a:cs typeface="+mn-cs"/>
              </a:rPr>
              <a:t>是并集，而 </a:t>
            </a:r>
            <a:r>
              <a:rPr lang="en-US" altLang="zh-CN" sz="1200" kern="1200" dirty="0" smtClean="0">
                <a:solidFill>
                  <a:schemeClr val="tx1"/>
                </a:solidFill>
                <a:latin typeface="Futura Medium" pitchFamily="2" charset="0"/>
                <a:ea typeface="+mn-ea"/>
                <a:cs typeface="+mn-cs"/>
              </a:rPr>
              <a:t>INTERSECT </a:t>
            </a:r>
            <a:r>
              <a:rPr lang="zh-CN" altLang="en-US" sz="1200" kern="1200" dirty="0" smtClean="0">
                <a:solidFill>
                  <a:schemeClr val="tx1"/>
                </a:solidFill>
                <a:latin typeface="Futura Medium" pitchFamily="2" charset="0"/>
                <a:ea typeface="+mn-ea"/>
                <a:cs typeface="+mn-cs"/>
              </a:rPr>
              <a:t>是交集。 </a:t>
            </a:r>
            <a:endParaRPr lang="en-US"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latin typeface="Futura Medium" pitchFamily="2" charset="0"/>
                <a:ea typeface="+mn-ea"/>
                <a:cs typeface="+mn-cs"/>
              </a:rPr>
              <a:t>MINUS </a:t>
            </a:r>
            <a:r>
              <a:rPr lang="zh-CN" altLang="en-US" sz="1200" kern="1200" dirty="0" smtClean="0">
                <a:solidFill>
                  <a:schemeClr val="tx1"/>
                </a:solidFill>
                <a:latin typeface="Futura Medium" pitchFamily="2" charset="0"/>
                <a:ea typeface="+mn-ea"/>
                <a:cs typeface="+mn-cs"/>
              </a:rPr>
              <a:t>指令是运用在两个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语句上。它先找出第一个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语句所产生的结果，然后看这些结果有没有在第二个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语句的结果中。如果有的话，那这一笔资料就被去除</a:t>
            </a:r>
            <a:r>
              <a:rPr lang="zh-CN" altLang="en-US" sz="1200" kern="1200" dirty="0" smtClean="0">
                <a:solidFill>
                  <a:schemeClr val="tx1"/>
                </a:solidFill>
                <a:latin typeface="Futura Medium" pitchFamily="2" charset="0"/>
                <a:ea typeface="+mn-ea"/>
                <a:cs typeface="+mn-cs"/>
              </a:rPr>
              <a:t>，不</a:t>
            </a:r>
            <a:r>
              <a:rPr lang="zh-CN" altLang="en-US" sz="1200" kern="1200" dirty="0" smtClean="0">
                <a:solidFill>
                  <a:schemeClr val="tx1"/>
                </a:solidFill>
                <a:latin typeface="Futura Medium" pitchFamily="2" charset="0"/>
                <a:ea typeface="+mn-ea"/>
                <a:cs typeface="+mn-cs"/>
              </a:rPr>
              <a:t>会在最后的结果中出现。如果第二个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语句所产生的结果并没有存在于第一个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语句所产生的结果内</a:t>
            </a:r>
            <a:r>
              <a:rPr lang="zh-CN" altLang="en-US" sz="1200" kern="1200" dirty="0" smtClean="0">
                <a:solidFill>
                  <a:schemeClr val="tx1"/>
                </a:solidFill>
                <a:latin typeface="Futura Medium" pitchFamily="2" charset="0"/>
                <a:ea typeface="+mn-ea"/>
                <a:cs typeface="+mn-cs"/>
              </a:rPr>
              <a:t>，说明不存在交叉，那</a:t>
            </a:r>
            <a:r>
              <a:rPr lang="zh-CN" altLang="en-US" sz="1200" kern="1200" dirty="0" smtClean="0">
                <a:solidFill>
                  <a:schemeClr val="tx1"/>
                </a:solidFill>
                <a:latin typeface="Futura Medium" pitchFamily="2" charset="0"/>
                <a:ea typeface="+mn-ea"/>
                <a:cs typeface="+mn-cs"/>
              </a:rPr>
              <a:t>这笔资</a:t>
            </a:r>
            <a:r>
              <a:rPr lang="zh-CN" altLang="en-US" sz="1200" kern="1200" dirty="0" smtClean="0">
                <a:solidFill>
                  <a:schemeClr val="tx1"/>
                </a:solidFill>
                <a:latin typeface="Futura Medium" pitchFamily="2" charset="0"/>
                <a:ea typeface="+mn-ea"/>
                <a:cs typeface="+mn-cs"/>
              </a:rPr>
              <a:t>料也被抛弃，不显示在最后的结果中。  </a:t>
            </a:r>
            <a:r>
              <a:rPr lang="en-US" altLang="zh-CN" sz="1200" kern="1200" dirty="0" smtClean="0">
                <a:solidFill>
                  <a:schemeClr val="tx1"/>
                </a:solidFill>
                <a:latin typeface="Futura Medium" pitchFamily="2" charset="0"/>
                <a:ea typeface="+mn-ea"/>
                <a:cs typeface="+mn-cs"/>
              </a:rPr>
              <a:t>minus</a:t>
            </a:r>
            <a:r>
              <a:rPr lang="zh-CN" altLang="en-US" sz="1200" kern="1200" dirty="0" smtClean="0">
                <a:solidFill>
                  <a:schemeClr val="tx1"/>
                </a:solidFill>
                <a:latin typeface="Futura Medium" pitchFamily="2" charset="0"/>
                <a:ea typeface="+mn-ea"/>
                <a:cs typeface="+mn-cs"/>
              </a:rPr>
              <a:t>就是差集。</a:t>
            </a:r>
            <a:endParaRPr lang="en-US" altLang="zh-CN"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err="1" smtClean="0">
                <a:solidFill>
                  <a:schemeClr val="tx1"/>
                </a:solidFill>
                <a:latin typeface="Futura Medium" pitchFamily="2" charset="0"/>
                <a:ea typeface="+mn-ea"/>
                <a:cs typeface="+mn-cs"/>
              </a:rPr>
              <a:t>Subquery</a:t>
            </a:r>
            <a:r>
              <a:rPr lang="en-US" altLang="zh-CN" sz="1200" kern="1200" baseline="0" dirty="0" smtClean="0">
                <a:solidFill>
                  <a:schemeClr val="tx1"/>
                </a:solidFill>
                <a:latin typeface="Futura Medium" pitchFamily="2" charset="0"/>
                <a:ea typeface="+mn-ea"/>
                <a:cs typeface="+mn-cs"/>
              </a:rPr>
              <a:t> </a:t>
            </a:r>
            <a:r>
              <a:rPr lang="zh-CN" altLang="en-US" sz="1200" kern="1200" baseline="0" dirty="0" smtClean="0">
                <a:solidFill>
                  <a:schemeClr val="tx1"/>
                </a:solidFill>
                <a:latin typeface="Futura Medium" pitchFamily="2" charset="0"/>
                <a:ea typeface="+mn-ea"/>
                <a:cs typeface="+mn-cs"/>
              </a:rPr>
              <a:t>子查询，就是</a:t>
            </a:r>
            <a:r>
              <a:rPr lang="zh-CN" altLang="en-US" sz="1200" kern="1200" dirty="0" smtClean="0">
                <a:solidFill>
                  <a:schemeClr val="tx1"/>
                </a:solidFill>
                <a:latin typeface="Futura Medium" pitchFamily="2" charset="0"/>
                <a:ea typeface="+mn-ea"/>
                <a:cs typeface="+mn-cs"/>
              </a:rPr>
              <a:t>一个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语句中放入另一个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语句。当我们在 </a:t>
            </a:r>
            <a:r>
              <a:rPr lang="en-US" altLang="zh-CN" sz="1200" kern="1200" dirty="0" smtClean="0">
                <a:solidFill>
                  <a:schemeClr val="tx1"/>
                </a:solidFill>
                <a:latin typeface="Futura Medium" pitchFamily="2" charset="0"/>
                <a:ea typeface="+mn-ea"/>
                <a:cs typeface="+mn-cs"/>
              </a:rPr>
              <a:t>WHERE </a:t>
            </a:r>
            <a:r>
              <a:rPr lang="zh-CN" altLang="en-US" sz="1200" kern="1200" dirty="0" smtClean="0">
                <a:solidFill>
                  <a:schemeClr val="tx1"/>
                </a:solidFill>
                <a:latin typeface="Futura Medium" pitchFamily="2" charset="0"/>
                <a:ea typeface="+mn-ea"/>
                <a:cs typeface="+mn-cs"/>
              </a:rPr>
              <a:t>子句或 </a:t>
            </a:r>
            <a:r>
              <a:rPr lang="en-US" altLang="zh-CN" sz="1200" kern="1200" dirty="0" smtClean="0">
                <a:solidFill>
                  <a:schemeClr val="tx1"/>
                </a:solidFill>
                <a:latin typeface="Futura Medium" pitchFamily="2" charset="0"/>
                <a:ea typeface="+mn-ea"/>
                <a:cs typeface="+mn-cs"/>
              </a:rPr>
              <a:t>HAVING </a:t>
            </a:r>
            <a:r>
              <a:rPr lang="zh-CN" altLang="en-US" sz="1200" kern="1200" dirty="0" smtClean="0">
                <a:solidFill>
                  <a:schemeClr val="tx1"/>
                </a:solidFill>
                <a:latin typeface="Futura Medium" pitchFamily="2" charset="0"/>
                <a:ea typeface="+mn-ea"/>
                <a:cs typeface="+mn-cs"/>
              </a:rPr>
              <a:t>子句中插入另一个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语句时，我们就有一个子查询 </a:t>
            </a:r>
            <a:r>
              <a:rPr lang="en-US" altLang="zh-CN" sz="1200" kern="1200" dirty="0" smtClean="0">
                <a:solidFill>
                  <a:schemeClr val="tx1"/>
                </a:solidFill>
                <a:latin typeface="Futura Medium" pitchFamily="2" charset="0"/>
                <a:ea typeface="+mn-ea"/>
                <a:cs typeface="+mn-cs"/>
              </a:rPr>
              <a:t>(</a:t>
            </a:r>
            <a:r>
              <a:rPr lang="en-US" altLang="zh-CN" sz="1200" kern="1200" dirty="0" err="1" smtClean="0">
                <a:solidFill>
                  <a:schemeClr val="tx1"/>
                </a:solidFill>
                <a:latin typeface="Futura Medium" pitchFamily="2" charset="0"/>
                <a:ea typeface="+mn-ea"/>
                <a:cs typeface="+mn-cs"/>
              </a:rPr>
              <a:t>subquery</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的架构。 子查询的作用是可以被用来连接表格，另外，有的时候子查询是唯一能够连接两个表格的方式。 </a:t>
            </a:r>
            <a:endParaRPr lang="en-US"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kern="1200" dirty="0" smtClean="0">
              <a:solidFill>
                <a:schemeClr val="tx1"/>
              </a:solidFill>
              <a:latin typeface="Futura Medium" pitchFamily="2" charset="0"/>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47</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用户通过</a:t>
            </a:r>
            <a:r>
              <a:rPr lang="en-US" dirty="0" smtClean="0"/>
              <a:t>DBMS</a:t>
            </a:r>
            <a:r>
              <a:rPr lang="zh-CN" altLang="en-US" sz="1200" kern="1200" dirty="0" smtClean="0">
                <a:solidFill>
                  <a:schemeClr val="tx1"/>
                </a:solidFill>
                <a:latin typeface="Futura Medium" pitchFamily="2" charset="0"/>
                <a:ea typeface="+mn-ea"/>
                <a:cs typeface="+mn-cs"/>
              </a:rPr>
              <a:t>访问数据库中的数据，数据库管理员也通过</a:t>
            </a:r>
            <a:r>
              <a:rPr lang="en-US" dirty="0" smtClean="0"/>
              <a:t>DBMS</a:t>
            </a:r>
            <a:r>
              <a:rPr lang="zh-CN" altLang="en-US" sz="1200" kern="1200" dirty="0" smtClean="0">
                <a:solidFill>
                  <a:schemeClr val="tx1"/>
                </a:solidFill>
                <a:latin typeface="Futura Medium" pitchFamily="2" charset="0"/>
                <a:ea typeface="+mn-ea"/>
                <a:cs typeface="+mn-cs"/>
              </a:rPr>
              <a:t>进行数据库的维护工作。它提供多种功能，可使多个应用程序和用户用不同的方法在同时或不同时刻去建立、修改和询问数据库。主要包括以下几方面的功能：</a:t>
            </a:r>
            <a:r>
              <a:rPr lang="en-US" dirty="0" smtClean="0"/>
              <a:t> </a:t>
            </a:r>
          </a:p>
          <a:p>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数据定义功能</a:t>
            </a:r>
            <a:r>
              <a:rPr lang="en-US" altLang="zh-CN" sz="1200" kern="1200" dirty="0" smtClean="0">
                <a:solidFill>
                  <a:schemeClr val="tx1"/>
                </a:solidFill>
                <a:latin typeface="Futura Medium" pitchFamily="2" charset="0"/>
                <a:ea typeface="+mn-ea"/>
                <a:cs typeface="+mn-cs"/>
              </a:rPr>
              <a:t>,</a:t>
            </a:r>
            <a:r>
              <a:rPr lang="en-US" sz="1200" kern="1200" dirty="0" smtClean="0">
                <a:solidFill>
                  <a:schemeClr val="tx1"/>
                </a:solidFill>
                <a:latin typeface="Futura Medium" pitchFamily="2" charset="0"/>
                <a:ea typeface="+mn-ea"/>
                <a:cs typeface="+mn-cs"/>
              </a:rPr>
              <a:t>DBMS</a:t>
            </a:r>
            <a:r>
              <a:rPr lang="zh-CN" altLang="en-US" sz="1200" kern="1200" dirty="0" smtClean="0">
                <a:solidFill>
                  <a:schemeClr val="tx1"/>
                </a:solidFill>
                <a:latin typeface="Futura Medium" pitchFamily="2" charset="0"/>
                <a:ea typeface="+mn-ea"/>
                <a:cs typeface="+mn-cs"/>
              </a:rPr>
              <a:t>提供数据定义语言（</a:t>
            </a:r>
            <a:r>
              <a:rPr lang="en-US" sz="1200" kern="1200" dirty="0" smtClean="0">
                <a:solidFill>
                  <a:schemeClr val="tx1"/>
                </a:solidFill>
                <a:latin typeface="Futura Medium" pitchFamily="2" charset="0"/>
                <a:ea typeface="+mn-ea"/>
                <a:cs typeface="+mn-cs"/>
              </a:rPr>
              <a:t>Data Definition Language</a:t>
            </a:r>
            <a:r>
              <a:rPr lang="zh-CN" altLang="en-US" sz="1200" kern="1200" dirty="0" smtClean="0">
                <a:solidFill>
                  <a:schemeClr val="tx1"/>
                </a:solidFill>
                <a:latin typeface="Futura Medium" pitchFamily="2" charset="0"/>
                <a:ea typeface="+mn-ea"/>
                <a:cs typeface="+mn-cs"/>
              </a:rPr>
              <a:t>，</a:t>
            </a:r>
            <a:r>
              <a:rPr lang="en-US" sz="1200" kern="1200" dirty="0" smtClean="0">
                <a:solidFill>
                  <a:schemeClr val="tx1"/>
                </a:solidFill>
                <a:latin typeface="Futura Medium" pitchFamily="2" charset="0"/>
                <a:ea typeface="+mn-ea"/>
                <a:cs typeface="+mn-cs"/>
              </a:rPr>
              <a:t>DDL</a:t>
            </a:r>
            <a:r>
              <a:rPr lang="zh-CN" altLang="en-US" sz="1200" kern="1200" dirty="0" smtClean="0">
                <a:solidFill>
                  <a:schemeClr val="tx1"/>
                </a:solidFill>
                <a:latin typeface="Futura Medium" pitchFamily="2" charset="0"/>
                <a:ea typeface="+mn-ea"/>
                <a:cs typeface="+mn-cs"/>
              </a:rPr>
              <a:t>），通过它可以方便的对数据库中的数据对象进行定义。例如，在</a:t>
            </a:r>
            <a:r>
              <a:rPr lang="en-US" sz="1200" kern="1200" dirty="0" smtClean="0">
                <a:solidFill>
                  <a:schemeClr val="tx1"/>
                </a:solidFill>
                <a:latin typeface="Futura Medium" pitchFamily="2" charset="0"/>
                <a:ea typeface="+mn-ea"/>
                <a:cs typeface="+mn-cs"/>
              </a:rPr>
              <a:t>Access</a:t>
            </a:r>
            <a:r>
              <a:rPr lang="zh-CN" altLang="en-US" sz="1200" kern="1200" dirty="0" smtClean="0">
                <a:solidFill>
                  <a:schemeClr val="tx1"/>
                </a:solidFill>
                <a:latin typeface="Futura Medium" pitchFamily="2" charset="0"/>
                <a:ea typeface="+mn-ea"/>
                <a:cs typeface="+mn-cs"/>
              </a:rPr>
              <a:t>数据表中，可以定义数据的类型、数据的属性（如字段大小、格式）等，</a:t>
            </a:r>
            <a:endParaRPr lang="en-US"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2.</a:t>
            </a:r>
            <a:r>
              <a:rPr lang="zh-CN" altLang="en-US" sz="1200" kern="1200" dirty="0" smtClean="0">
                <a:solidFill>
                  <a:schemeClr val="tx1"/>
                </a:solidFill>
                <a:latin typeface="Futura Medium" pitchFamily="2" charset="0"/>
                <a:ea typeface="+mn-ea"/>
                <a:cs typeface="+mn-cs"/>
              </a:rPr>
              <a:t>数据操纵功能</a:t>
            </a:r>
            <a:r>
              <a:rPr lang="en-US" altLang="zh-CN" sz="1200" kern="1200" dirty="0" smtClean="0">
                <a:solidFill>
                  <a:schemeClr val="tx1"/>
                </a:solidFill>
                <a:latin typeface="Futura Medium" pitchFamily="2" charset="0"/>
                <a:ea typeface="+mn-ea"/>
                <a:cs typeface="+mn-cs"/>
              </a:rPr>
              <a:t>,</a:t>
            </a:r>
            <a:r>
              <a:rPr lang="en-US" sz="1200" kern="1200" dirty="0" smtClean="0">
                <a:solidFill>
                  <a:schemeClr val="tx1"/>
                </a:solidFill>
                <a:latin typeface="Futura Medium" pitchFamily="2" charset="0"/>
                <a:ea typeface="+mn-ea"/>
                <a:cs typeface="+mn-cs"/>
              </a:rPr>
              <a:t>DBMS</a:t>
            </a:r>
            <a:r>
              <a:rPr lang="zh-CN" altLang="en-US" sz="1200" kern="1200" dirty="0" smtClean="0">
                <a:solidFill>
                  <a:schemeClr val="tx1"/>
                </a:solidFill>
                <a:latin typeface="Futura Medium" pitchFamily="2" charset="0"/>
                <a:ea typeface="+mn-ea"/>
                <a:cs typeface="+mn-cs"/>
              </a:rPr>
              <a:t>还提供数据操纵语言（</a:t>
            </a:r>
            <a:r>
              <a:rPr lang="en-US" sz="1200" kern="1200" dirty="0" smtClean="0">
                <a:solidFill>
                  <a:schemeClr val="tx1"/>
                </a:solidFill>
                <a:latin typeface="Futura Medium" pitchFamily="2" charset="0"/>
                <a:ea typeface="+mn-ea"/>
                <a:cs typeface="+mn-cs"/>
              </a:rPr>
              <a:t>Data Manipulation Language</a:t>
            </a:r>
            <a:r>
              <a:rPr lang="zh-CN" altLang="en-US" sz="1200" kern="1200" dirty="0" smtClean="0">
                <a:solidFill>
                  <a:schemeClr val="tx1"/>
                </a:solidFill>
                <a:latin typeface="Futura Medium" pitchFamily="2" charset="0"/>
                <a:ea typeface="+mn-ea"/>
                <a:cs typeface="+mn-cs"/>
              </a:rPr>
              <a:t>，</a:t>
            </a:r>
            <a:r>
              <a:rPr lang="en-US" sz="1200" kern="1200" dirty="0" smtClean="0">
                <a:solidFill>
                  <a:schemeClr val="tx1"/>
                </a:solidFill>
                <a:latin typeface="Futura Medium" pitchFamily="2" charset="0"/>
                <a:ea typeface="+mn-ea"/>
                <a:cs typeface="+mn-cs"/>
              </a:rPr>
              <a:t>DML</a:t>
            </a:r>
            <a:r>
              <a:rPr lang="zh-CN" altLang="en-US" sz="1200" kern="1200" dirty="0" smtClean="0">
                <a:solidFill>
                  <a:schemeClr val="tx1"/>
                </a:solidFill>
                <a:latin typeface="Futura Medium" pitchFamily="2" charset="0"/>
                <a:ea typeface="+mn-ea"/>
                <a:cs typeface="+mn-cs"/>
              </a:rPr>
              <a:t>），可以使用</a:t>
            </a:r>
            <a:r>
              <a:rPr lang="en-US" sz="1200" kern="1200" dirty="0" smtClean="0">
                <a:solidFill>
                  <a:schemeClr val="tx1"/>
                </a:solidFill>
                <a:latin typeface="Futura Medium" pitchFamily="2" charset="0"/>
                <a:ea typeface="+mn-ea"/>
                <a:cs typeface="+mn-cs"/>
              </a:rPr>
              <a:t>DML</a:t>
            </a:r>
            <a:r>
              <a:rPr lang="zh-CN" altLang="en-US" sz="1200" kern="1200" dirty="0" smtClean="0">
                <a:solidFill>
                  <a:schemeClr val="tx1"/>
                </a:solidFill>
                <a:latin typeface="Futura Medium" pitchFamily="2" charset="0"/>
                <a:ea typeface="+mn-ea"/>
                <a:cs typeface="+mn-cs"/>
              </a:rPr>
              <a:t>操纵数据实现对数据库的基本操作，如查询、插入、删除和修改等。</a:t>
            </a:r>
            <a:endParaRPr lang="en-US" sz="1200" kern="1200" dirty="0" smtClean="0">
              <a:solidFill>
                <a:schemeClr val="tx1"/>
              </a:solidFill>
              <a:latin typeface="Futura Medium" pitchFamily="2" charset="0"/>
              <a:ea typeface="+mn-ea"/>
              <a:cs typeface="+mn-cs"/>
            </a:endParaRPr>
          </a:p>
          <a:p>
            <a:pPr lvl="1"/>
            <a:endParaRPr lang="en-US" altLang="zh-CN" dirty="0" smtClean="0"/>
          </a:p>
          <a:p>
            <a:pPr lvl="1"/>
            <a:r>
              <a:rPr lang="zh-CN" altLang="en-US" dirty="0" smtClean="0"/>
              <a:t>数据库系统（</a:t>
            </a:r>
            <a:r>
              <a:rPr lang="en-US" altLang="en-US" dirty="0" err="1" smtClean="0"/>
              <a:t>DataBase</a:t>
            </a:r>
            <a:r>
              <a:rPr lang="en-US" altLang="en-US" dirty="0" smtClean="0"/>
              <a:t> System</a:t>
            </a:r>
            <a:r>
              <a:rPr lang="zh-CN" altLang="en-US" dirty="0" smtClean="0"/>
              <a:t>，</a:t>
            </a:r>
            <a:r>
              <a:rPr lang="en-US" altLang="en-US" dirty="0" smtClean="0"/>
              <a:t>DBS</a:t>
            </a:r>
            <a:r>
              <a:rPr lang="zh-CN" altLang="en-US" dirty="0" smtClean="0"/>
              <a:t>）</a:t>
            </a:r>
            <a:endParaRPr lang="en-US" altLang="zh-CN" dirty="0" smtClean="0"/>
          </a:p>
          <a:p>
            <a:pPr lvl="1">
              <a:buNone/>
            </a:pPr>
            <a:r>
              <a:rPr lang="zh-CN" altLang="en-US" dirty="0" smtClean="0"/>
              <a:t>    </a:t>
            </a:r>
            <a:r>
              <a:rPr lang="zh-CN" altLang="en-US" sz="1600" dirty="0" smtClean="0"/>
              <a:t>数据库系统是一个实际可运行的存储、维护和为应用系统提供数据的软件系统。它通常由存储介质、软件、处理对象和管理系统、数据库和数据管理员组成，</a:t>
            </a:r>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5</a:t>
            </a:fld>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smtClean="0"/>
              <a:t> </a:t>
            </a:r>
            <a:r>
              <a:rPr lang="en-US" altLang="zh-CN" sz="1200" kern="1200" dirty="0" smtClean="0">
                <a:solidFill>
                  <a:schemeClr val="tx1"/>
                </a:solidFill>
                <a:latin typeface="Futura Medium" pitchFamily="2" charset="0"/>
                <a:ea typeface="+mn-ea"/>
                <a:cs typeface="+mn-cs"/>
              </a:rPr>
              <a:t>EXISTS </a:t>
            </a:r>
            <a:r>
              <a:rPr lang="zh-CN" altLang="en-US" sz="1200" kern="1200" dirty="0" smtClean="0">
                <a:solidFill>
                  <a:schemeClr val="tx1"/>
                </a:solidFill>
                <a:latin typeface="Futura Medium" pitchFamily="2" charset="0"/>
                <a:ea typeface="+mn-ea"/>
                <a:cs typeface="+mn-cs"/>
              </a:rPr>
              <a:t>是用来测试</a:t>
            </a:r>
            <a:r>
              <a:rPr lang="en-US" altLang="zh-CN" sz="1200" kern="1200" baseline="0" dirty="0" smtClean="0">
                <a:solidFill>
                  <a:schemeClr val="tx1"/>
                </a:solidFill>
                <a:latin typeface="Futura Medium" pitchFamily="2" charset="0"/>
                <a:ea typeface="+mn-ea"/>
                <a:cs typeface="+mn-cs"/>
              </a:rPr>
              <a:t> </a:t>
            </a:r>
            <a:r>
              <a:rPr lang="zh-CN" altLang="en-US" sz="1200" kern="1200" baseline="0" dirty="0" smtClean="0">
                <a:solidFill>
                  <a:schemeClr val="tx1"/>
                </a:solidFill>
                <a:latin typeface="Futura Medium" pitchFamily="2" charset="0"/>
                <a:ea typeface="+mn-ea"/>
                <a:cs typeface="+mn-cs"/>
              </a:rPr>
              <a:t>子</a:t>
            </a:r>
            <a:r>
              <a:rPr lang="zh-CN" altLang="en-US" sz="1200" kern="1200" dirty="0" smtClean="0">
                <a:solidFill>
                  <a:schemeClr val="tx1"/>
                </a:solidFill>
                <a:latin typeface="Futura Medium" pitchFamily="2" charset="0"/>
                <a:ea typeface="+mn-ea"/>
                <a:cs typeface="+mn-cs"/>
              </a:rPr>
              <a:t>查询有没有产生任何结果。如果有的话，系统就会执行外查询中的 </a:t>
            </a:r>
            <a:r>
              <a:rPr lang="en-US" altLang="zh-CN" sz="1200" kern="1200" dirty="0" smtClean="0">
                <a:solidFill>
                  <a:schemeClr val="tx1"/>
                </a:solidFill>
                <a:latin typeface="Futura Medium" pitchFamily="2" charset="0"/>
                <a:ea typeface="+mn-ea"/>
                <a:cs typeface="+mn-cs"/>
              </a:rPr>
              <a:t>SQL</a:t>
            </a:r>
            <a:r>
              <a:rPr lang="zh-CN" altLang="en-US" sz="1200" kern="1200" dirty="0" smtClean="0">
                <a:solidFill>
                  <a:schemeClr val="tx1"/>
                </a:solidFill>
                <a:latin typeface="Futura Medium" pitchFamily="2" charset="0"/>
                <a:ea typeface="+mn-ea"/>
                <a:cs typeface="+mn-cs"/>
              </a:rPr>
              <a:t>。若是没有的话，那整个 </a:t>
            </a:r>
            <a:r>
              <a:rPr lang="en-US" altLang="zh-CN" sz="1200" kern="1200" dirty="0" smtClean="0">
                <a:solidFill>
                  <a:schemeClr val="tx1"/>
                </a:solidFill>
                <a:latin typeface="Futura Medium" pitchFamily="2" charset="0"/>
                <a:ea typeface="+mn-ea"/>
                <a:cs typeface="+mn-cs"/>
              </a:rPr>
              <a:t>SQL </a:t>
            </a:r>
            <a:r>
              <a:rPr lang="zh-CN" altLang="en-US" sz="1200" kern="1200" dirty="0" smtClean="0">
                <a:solidFill>
                  <a:schemeClr val="tx1"/>
                </a:solidFill>
                <a:latin typeface="Futura Medium" pitchFamily="2" charset="0"/>
                <a:ea typeface="+mn-ea"/>
                <a:cs typeface="+mn-cs"/>
              </a:rPr>
              <a:t>语句就不会产生任何结果。</a:t>
            </a:r>
            <a:endParaRPr lang="en-US" altLang="zh-CN"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48</a:t>
            </a:fld>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49</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0B9C825-F38E-45BB-92C1-043DE61C9183}" type="slidenum">
              <a:rPr lang="en-GB" smtClean="0"/>
              <a:pPr/>
              <a:t>50</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kern="1200" dirty="0" smtClean="0">
                <a:solidFill>
                  <a:schemeClr val="tx1"/>
                </a:solidFill>
                <a:latin typeface="Futura Medium" pitchFamily="2" charset="0"/>
                <a:ea typeface="+mn-ea"/>
                <a:cs typeface="+mn-cs"/>
              </a:rPr>
              <a:t>三个模式：</a:t>
            </a:r>
            <a:endParaRPr lang="en-US" altLang="zh-CN" sz="1200" kern="1200" dirty="0" smtClean="0">
              <a:solidFill>
                <a:schemeClr val="tx1"/>
              </a:solidFill>
              <a:latin typeface="Futura Medium" pitchFamily="2" charset="0"/>
              <a:ea typeface="+mn-ea"/>
              <a:cs typeface="+mn-cs"/>
            </a:endParaRPr>
          </a:p>
          <a:p>
            <a:r>
              <a:rPr lang="en-US" sz="1050" kern="1200" dirty="0" smtClean="0">
                <a:solidFill>
                  <a:schemeClr val="tx1"/>
                </a:solidFill>
                <a:latin typeface="Futura Medium" pitchFamily="2" charset="0"/>
                <a:ea typeface="+mn-ea"/>
                <a:cs typeface="+mn-cs"/>
              </a:rPr>
              <a:t>1</a:t>
            </a:r>
            <a:r>
              <a:rPr lang="zh-CN" altLang="en-US" sz="1050" kern="1200" dirty="0" smtClean="0">
                <a:solidFill>
                  <a:schemeClr val="tx1"/>
                </a:solidFill>
                <a:latin typeface="Futura Medium" pitchFamily="2" charset="0"/>
                <a:ea typeface="+mn-ea"/>
                <a:cs typeface="+mn-cs"/>
              </a:rPr>
              <a:t>．概念模式</a:t>
            </a:r>
            <a:endParaRPr lang="en-US" sz="1050" kern="1200" dirty="0" smtClean="0">
              <a:solidFill>
                <a:schemeClr val="tx1"/>
              </a:solidFill>
              <a:latin typeface="Futura Medium" pitchFamily="2" charset="0"/>
              <a:ea typeface="+mn-ea"/>
              <a:cs typeface="+mn-cs"/>
            </a:endParaRPr>
          </a:p>
          <a:p>
            <a:r>
              <a:rPr lang="zh-CN" altLang="en-US" sz="1050" kern="1200" dirty="0" smtClean="0">
                <a:solidFill>
                  <a:schemeClr val="tx1"/>
                </a:solidFill>
                <a:latin typeface="Futura Medium" pitchFamily="2" charset="0"/>
                <a:ea typeface="+mn-ea"/>
                <a:cs typeface="+mn-cs"/>
              </a:rPr>
              <a:t>概念模式亦称模式，是数据库的总框架。描述数据库中关于目标存储的逻辑结构和特性，基本操作和目标与目标及目标与操作的关系和依赖性，以及对数据的安全性、完整性等方面的定义。所有数据都按这一模式进行装配。概念模式由概念模式描述语言</a:t>
            </a:r>
            <a:r>
              <a:rPr lang="en-US" sz="1050" kern="1200" dirty="0" smtClean="0">
                <a:solidFill>
                  <a:schemeClr val="tx1"/>
                </a:solidFill>
                <a:latin typeface="Futura Medium" pitchFamily="2" charset="0"/>
                <a:ea typeface="+mn-ea"/>
                <a:cs typeface="+mn-cs"/>
              </a:rPr>
              <a:t>DDL</a:t>
            </a:r>
            <a:r>
              <a:rPr lang="zh-CN" altLang="en-US" sz="1050" kern="1200" dirty="0" smtClean="0">
                <a:solidFill>
                  <a:schemeClr val="tx1"/>
                </a:solidFill>
                <a:latin typeface="Futura Medium" pitchFamily="2" charset="0"/>
                <a:ea typeface="+mn-ea"/>
                <a:cs typeface="+mn-cs"/>
              </a:rPr>
              <a:t>来进行描述。</a:t>
            </a:r>
            <a:endParaRPr lang="en-US" sz="1050" kern="1200" dirty="0" smtClean="0">
              <a:solidFill>
                <a:schemeClr val="tx1"/>
              </a:solidFill>
              <a:latin typeface="Futura Medium" pitchFamily="2" charset="0"/>
              <a:ea typeface="+mn-ea"/>
              <a:cs typeface="+mn-cs"/>
            </a:endParaRPr>
          </a:p>
          <a:p>
            <a:r>
              <a:rPr lang="zh-CN" altLang="en-US" sz="1050" kern="1200" dirty="0" smtClean="0">
                <a:solidFill>
                  <a:schemeClr val="tx1"/>
                </a:solidFill>
                <a:latin typeface="Futura Medium" pitchFamily="2" charset="0"/>
                <a:ea typeface="+mn-ea"/>
                <a:cs typeface="+mn-cs"/>
              </a:rPr>
              <a:t>概念模式的一个具体值称为模式的一个实例（</a:t>
            </a:r>
            <a:r>
              <a:rPr lang="en-US" sz="1050" kern="1200" dirty="0" smtClean="0">
                <a:solidFill>
                  <a:schemeClr val="tx1"/>
                </a:solidFill>
                <a:latin typeface="Futura Medium" pitchFamily="2" charset="0"/>
                <a:ea typeface="+mn-ea"/>
                <a:cs typeface="+mn-cs"/>
              </a:rPr>
              <a:t>Instance</a:t>
            </a:r>
            <a:r>
              <a:rPr lang="zh-CN" altLang="en-US" sz="1050" kern="1200" dirty="0" smtClean="0">
                <a:solidFill>
                  <a:schemeClr val="tx1"/>
                </a:solidFill>
                <a:latin typeface="Futura Medium" pitchFamily="2" charset="0"/>
                <a:ea typeface="+mn-ea"/>
                <a:cs typeface="+mn-cs"/>
              </a:rPr>
              <a:t>）。同一个模式可以有很多实例。模式是相对稳定的，而实例是相对变动的。模式反映的是数据的结构及其关系，而实例反映的是数据库某一时刻的状态。</a:t>
            </a:r>
            <a:endParaRPr lang="en-US" sz="1050" kern="1200" dirty="0" smtClean="0">
              <a:solidFill>
                <a:schemeClr val="tx1"/>
              </a:solidFill>
              <a:latin typeface="Futura Medium" pitchFamily="2" charset="0"/>
              <a:ea typeface="+mn-ea"/>
              <a:cs typeface="+mn-cs"/>
            </a:endParaRPr>
          </a:p>
          <a:p>
            <a:r>
              <a:rPr lang="en-US" sz="1050" kern="1200" dirty="0" smtClean="0">
                <a:solidFill>
                  <a:schemeClr val="tx1"/>
                </a:solidFill>
                <a:latin typeface="Futura Medium" pitchFamily="2" charset="0"/>
                <a:ea typeface="+mn-ea"/>
                <a:cs typeface="+mn-cs"/>
              </a:rPr>
              <a:t>2</a:t>
            </a:r>
            <a:r>
              <a:rPr lang="zh-CN" altLang="en-US" sz="1050" kern="1200" dirty="0" smtClean="0">
                <a:solidFill>
                  <a:schemeClr val="tx1"/>
                </a:solidFill>
                <a:latin typeface="Futura Medium" pitchFamily="2" charset="0"/>
                <a:ea typeface="+mn-ea"/>
                <a:cs typeface="+mn-cs"/>
              </a:rPr>
              <a:t>．外模式</a:t>
            </a:r>
            <a:endParaRPr lang="en-US" sz="1050" kern="1200" dirty="0" smtClean="0">
              <a:solidFill>
                <a:schemeClr val="tx1"/>
              </a:solidFill>
              <a:latin typeface="Futura Medium" pitchFamily="2" charset="0"/>
              <a:ea typeface="+mn-ea"/>
              <a:cs typeface="+mn-cs"/>
            </a:endParaRPr>
          </a:p>
          <a:p>
            <a:r>
              <a:rPr lang="zh-CN" altLang="en-US" sz="1050" kern="1200" dirty="0" smtClean="0">
                <a:solidFill>
                  <a:schemeClr val="tx1"/>
                </a:solidFill>
                <a:latin typeface="Futura Medium" pitchFamily="2" charset="0"/>
                <a:ea typeface="+mn-ea"/>
                <a:cs typeface="+mn-cs"/>
              </a:rPr>
              <a:t>外模式亦称子模式，是数据库用户的数据视图。它属于概念模式的一部分，描述用户数据的结构、类型、长度等。所有的应用程序都是根据外模式中对数据的描述而不是概念模式中对数据的描述而编写的。一个数据库可以有多个外模式。外模式是保证数据库安全性的一个有力措施。</a:t>
            </a:r>
            <a:endParaRPr lang="en-US" sz="105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smtClean="0">
                <a:solidFill>
                  <a:schemeClr val="tx1"/>
                </a:solidFill>
                <a:latin typeface="Futura Medium" pitchFamily="2" charset="0"/>
                <a:ea typeface="+mn-ea"/>
                <a:cs typeface="+mn-cs"/>
              </a:rPr>
              <a:t>3</a:t>
            </a:r>
            <a:r>
              <a:rPr lang="zh-CN" altLang="en-US" sz="1050" kern="1200" dirty="0" smtClean="0">
                <a:solidFill>
                  <a:schemeClr val="tx1"/>
                </a:solidFill>
                <a:latin typeface="Futura Medium" pitchFamily="2" charset="0"/>
                <a:ea typeface="+mn-ea"/>
                <a:cs typeface="+mn-cs"/>
              </a:rPr>
              <a:t>．内模式</a:t>
            </a:r>
            <a:endParaRPr lang="en-US" sz="105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50" kern="1200" dirty="0" smtClean="0">
                <a:solidFill>
                  <a:schemeClr val="tx1"/>
                </a:solidFill>
                <a:latin typeface="Futura Medium" pitchFamily="2" charset="0"/>
                <a:ea typeface="+mn-ea"/>
                <a:cs typeface="+mn-cs"/>
              </a:rPr>
              <a:t>内模式亦称存储模式，是对数据库在物理存储器上的具体实现的描述。它规定数据在存储介质上的物理组织方式、记录寻址技术、定义物理存储块的大小，溢出处理方</a:t>
            </a:r>
            <a:r>
              <a:rPr lang="en-US" sz="1050" kern="1200" dirty="0" smtClean="0">
                <a:solidFill>
                  <a:schemeClr val="tx1"/>
                </a:solidFill>
                <a:latin typeface="Futura Medium" pitchFamily="2" charset="0"/>
                <a:ea typeface="+mn-ea"/>
                <a:cs typeface="+mn-cs"/>
              </a:rPr>
              <a:t>       </a:t>
            </a:r>
            <a:r>
              <a:rPr lang="zh-CN" altLang="en-US" sz="1050" kern="1200" dirty="0" smtClean="0">
                <a:solidFill>
                  <a:schemeClr val="tx1"/>
                </a:solidFill>
                <a:latin typeface="Futura Medium" pitchFamily="2" charset="0"/>
                <a:ea typeface="+mn-ea"/>
                <a:cs typeface="+mn-cs"/>
              </a:rPr>
              <a:t>法等。</a:t>
            </a:r>
            <a:endParaRPr lang="en-US" sz="1050" kern="1200" dirty="0" smtClean="0">
              <a:solidFill>
                <a:schemeClr val="tx1"/>
              </a:solidFill>
              <a:latin typeface="Futura Medium" pitchFamily="2" charset="0"/>
              <a:ea typeface="+mn-ea"/>
              <a:cs typeface="+mn-cs"/>
            </a:endParaRPr>
          </a:p>
          <a:p>
            <a:endParaRPr lang="en-US" altLang="zh-CN"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两种模式：</a:t>
            </a:r>
            <a:endParaRPr lang="en-US" altLang="zh-CN" sz="1200" kern="1200" dirty="0" smtClean="0">
              <a:solidFill>
                <a:schemeClr val="tx1"/>
              </a:solidFill>
              <a:latin typeface="Futura Medium" pitchFamily="2" charset="0"/>
              <a:ea typeface="+mn-ea"/>
              <a:cs typeface="+mn-cs"/>
            </a:endParaRPr>
          </a:p>
          <a:p>
            <a:r>
              <a:rPr lang="en-US" altLang="zh-CN"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逻辑映像（外模式</a:t>
            </a:r>
            <a:r>
              <a:rPr lang="en-US"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模式映像）</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对于每一个外模式，数据库系统都有一个逻辑映像。它定义了该外模式与模式之间的对应关系。这些映像定义通常包含在各自外模式的描述中。当模式改变时，由数据库管理员对各个外模式</a:t>
            </a:r>
            <a:r>
              <a:rPr lang="en-US"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模式的映像作相应改变，可以使外模式保持不变，从而不必修改应用程序，保证了数据的逻辑独立性。如：</a:t>
            </a:r>
            <a:endParaRPr lang="en-US" sz="1200" kern="1200" dirty="0" smtClean="0">
              <a:solidFill>
                <a:schemeClr val="tx1"/>
              </a:solidFill>
              <a:latin typeface="Futura Medium" pitchFamily="2" charset="0"/>
              <a:ea typeface="+mn-ea"/>
              <a:cs typeface="+mn-cs"/>
            </a:endParaRPr>
          </a:p>
          <a:p>
            <a:pPr lvl="0"/>
            <a:r>
              <a:rPr lang="zh-CN" altLang="en-US" sz="1200" kern="1200" dirty="0" smtClean="0">
                <a:solidFill>
                  <a:schemeClr val="tx1"/>
                </a:solidFill>
                <a:latin typeface="Futura Medium" pitchFamily="2" charset="0"/>
                <a:ea typeface="+mn-ea"/>
                <a:cs typeface="+mn-cs"/>
              </a:rPr>
              <a:t>在模式中增加新的记录类型，而不破坏原有记录类型之间的联系；</a:t>
            </a:r>
            <a:endParaRPr lang="en-US" sz="1200" kern="1200" dirty="0" smtClean="0">
              <a:solidFill>
                <a:schemeClr val="tx1"/>
              </a:solidFill>
              <a:latin typeface="Futura Medium" pitchFamily="2" charset="0"/>
              <a:ea typeface="+mn-ea"/>
              <a:cs typeface="+mn-cs"/>
            </a:endParaRPr>
          </a:p>
          <a:p>
            <a:pPr lvl="0"/>
            <a:r>
              <a:rPr lang="zh-CN" altLang="en-US" sz="1200" kern="1200" dirty="0" smtClean="0">
                <a:solidFill>
                  <a:schemeClr val="tx1"/>
                </a:solidFill>
                <a:latin typeface="Futura Medium" pitchFamily="2" charset="0"/>
                <a:ea typeface="+mn-ea"/>
                <a:cs typeface="+mn-cs"/>
              </a:rPr>
              <a:t>在原有记录类型之间增加新的联系；</a:t>
            </a:r>
            <a:endParaRPr lang="en-US" sz="1200" kern="1200" dirty="0" smtClean="0">
              <a:solidFill>
                <a:schemeClr val="tx1"/>
              </a:solidFill>
              <a:latin typeface="Futura Medium" pitchFamily="2" charset="0"/>
              <a:ea typeface="+mn-ea"/>
              <a:cs typeface="+mn-cs"/>
            </a:endParaRPr>
          </a:p>
          <a:p>
            <a:pPr lvl="0"/>
            <a:r>
              <a:rPr lang="zh-CN" altLang="en-US" sz="1200" kern="1200" dirty="0" smtClean="0">
                <a:solidFill>
                  <a:schemeClr val="tx1"/>
                </a:solidFill>
                <a:latin typeface="Futura Medium" pitchFamily="2" charset="0"/>
                <a:ea typeface="+mn-ea"/>
                <a:cs typeface="+mn-cs"/>
              </a:rPr>
              <a:t>在某些记录类型中增加新的数据项。</a:t>
            </a:r>
            <a:endParaRPr lang="en-US" altLang="zh-CN"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2.</a:t>
            </a:r>
            <a:r>
              <a:rPr lang="zh-CN" altLang="en-US" sz="1200" kern="1200" dirty="0" smtClean="0">
                <a:solidFill>
                  <a:schemeClr val="tx1"/>
                </a:solidFill>
                <a:latin typeface="Futura Medium" pitchFamily="2" charset="0"/>
                <a:ea typeface="+mn-ea"/>
                <a:cs typeface="+mn-cs"/>
              </a:rPr>
              <a:t>物理映像（模式</a:t>
            </a:r>
            <a:r>
              <a:rPr lang="en-US" sz="1200" kern="1200" dirty="0" smtClean="0">
                <a:solidFill>
                  <a:schemeClr val="tx1"/>
                </a:solidFill>
                <a:latin typeface="Futura Medium" pitchFamily="2" charset="0"/>
                <a:ea typeface="+mn-ea"/>
                <a:cs typeface="+mn-cs"/>
              </a:rPr>
              <a:t>/</a:t>
            </a:r>
            <a:r>
              <a:rPr lang="zh-CN" altLang="en-US" sz="1200" kern="1200" dirty="0" smtClean="0">
                <a:solidFill>
                  <a:schemeClr val="tx1"/>
                </a:solidFill>
                <a:latin typeface="Futura Medium" pitchFamily="2" charset="0"/>
                <a:ea typeface="+mn-ea"/>
                <a:cs typeface="+mn-cs"/>
              </a:rPr>
              <a:t>内模式）</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数据库中只有一个模式，也只有一个内模式，所以物理映像是唯一的。它定义了数据全局逻辑结构与存储结构之间的对应关系。该映像定义通常包含在模式描述中。当数据库的存储结构改变时，由数据库管理员对物理映像作相应改变，可以使模式保持不变，从而保证了数据的物理独立性。如：</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改变存储设备或引进新的存储设备；</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改变数据的存储位置；</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改变存储记录的体积；</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改变数据组织方式。</a:t>
            </a:r>
            <a:endParaRPr lang="en-US" sz="1200" kern="1200" dirty="0" smtClean="0">
              <a:solidFill>
                <a:schemeClr val="tx1"/>
              </a:solidFill>
              <a:latin typeface="Futura Medium" pitchFamily="2" charset="0"/>
              <a:ea typeface="+mn-ea"/>
              <a:cs typeface="+mn-cs"/>
            </a:endParaRPr>
          </a:p>
          <a:p>
            <a:pPr lvl="0"/>
            <a:endParaRPr lang="en-US" sz="1200" kern="1200" dirty="0" smtClean="0">
              <a:solidFill>
                <a:schemeClr val="tx1"/>
              </a:solidFill>
              <a:latin typeface="Futura Medium" pitchFamily="2"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dirty="0" smtClean="0"/>
          </a:p>
        </p:txBody>
      </p:sp>
      <p:sp>
        <p:nvSpPr>
          <p:cNvPr id="47108" name="Slide Number Placeholder 3"/>
          <p:cNvSpPr>
            <a:spLocks noGrp="1"/>
          </p:cNvSpPr>
          <p:nvPr>
            <p:ph type="sldNum" sz="quarter" idx="5"/>
          </p:nvPr>
        </p:nvSpPr>
        <p:spPr>
          <a:noFill/>
        </p:spPr>
        <p:txBody>
          <a:bodyPr/>
          <a:lstStyle/>
          <a:p>
            <a:fld id="{6FB0EAD7-CDE5-4DA2-81B2-6DDF7B9E07A7}"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Futura Medium" pitchFamily="2" charset="0"/>
                <a:ea typeface="+mn-ea"/>
                <a:cs typeface="+mn-cs"/>
              </a:rPr>
              <a:t>1</a:t>
            </a:r>
            <a:r>
              <a:rPr lang="zh-CN" altLang="en-US" sz="1200" kern="1200" dirty="0" smtClean="0">
                <a:solidFill>
                  <a:schemeClr val="tx1"/>
                </a:solidFill>
                <a:latin typeface="Futura Medium" pitchFamily="2" charset="0"/>
                <a:ea typeface="+mn-ea"/>
                <a:cs typeface="+mn-cs"/>
              </a:rPr>
              <a:t>．层次模型</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这种模型描述数据的组织形式像一棵倒置的树，它由节点和连线组成，其中节点表示实体。树有根、枝、叶，在这里都称为节点，根节点只有一个，向下分支，是一种一对多的关系。例如，行政机构或者家族谱的组织形式都可以看作是层次模型，</a:t>
            </a:r>
            <a:r>
              <a:rPr lang="en-US" altLang="zh-CN"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此种类型数据库的优点：层次分明、结构清晰、不同层次间的数据关联直接简单。</a:t>
            </a:r>
            <a:endParaRPr lang="en-US" altLang="zh-CN"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它的缺点：数据将不得不纵向向外扩展，节点之间很难建立横向的关联。对插入和删除操作限制较多，查询非直系的节点非常麻烦。</a:t>
            </a:r>
            <a:r>
              <a:rPr lang="en-US" altLang="zh-CN" sz="1200" kern="1200" dirty="0" smtClean="0">
                <a:solidFill>
                  <a:schemeClr val="tx1"/>
                </a:solidFill>
                <a:latin typeface="Futura Medium" pitchFamily="2" charset="0"/>
                <a:ea typeface="+mn-ea"/>
                <a:cs typeface="+mn-cs"/>
              </a:rPr>
              <a:t> </a:t>
            </a:r>
            <a:endParaRPr lang="en-US"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 </a:t>
            </a:r>
          </a:p>
          <a:p>
            <a:r>
              <a:rPr lang="en-US" dirty="0" smtClean="0"/>
              <a:t>2</a:t>
            </a:r>
            <a:r>
              <a:rPr lang="zh-CN" altLang="en-US" sz="1200" kern="1200" dirty="0" smtClean="0">
                <a:solidFill>
                  <a:schemeClr val="tx1"/>
                </a:solidFill>
                <a:latin typeface="Futura Medium" pitchFamily="2" charset="0"/>
                <a:ea typeface="+mn-ea"/>
                <a:cs typeface="+mn-cs"/>
              </a:rPr>
              <a:t>．网状模型</a:t>
            </a:r>
            <a:r>
              <a:rPr lang="en-US" dirty="0" smtClean="0"/>
              <a:t> </a:t>
            </a:r>
            <a:r>
              <a:rPr lang="en-US" sz="1200" kern="1200" dirty="0" smtClean="0">
                <a:solidFill>
                  <a:schemeClr val="tx1"/>
                </a:solidFill>
                <a:latin typeface="Futura Medium" pitchFamily="2" charset="0"/>
                <a:ea typeface="+mn-ea"/>
                <a:cs typeface="+mn-cs"/>
              </a:rPr>
              <a:t> </a:t>
            </a:r>
          </a:p>
          <a:p>
            <a:r>
              <a:rPr lang="zh-CN" altLang="en-US" sz="1200" kern="1200" dirty="0" smtClean="0">
                <a:solidFill>
                  <a:schemeClr val="tx1"/>
                </a:solidFill>
                <a:latin typeface="Futura Medium" pitchFamily="2" charset="0"/>
                <a:ea typeface="+mn-ea"/>
                <a:cs typeface="+mn-cs"/>
              </a:rPr>
              <a:t>这种模型描述事物及其联系的数据组织形式就像一张网，节点表示数据元素，节点间连线表示数据间的联系。它去掉了层次模型的两个限制，允许多个节点没有双亲节点，允许节点有多个双亲节点，此外它还允许两个节点之间有多种联系。节点之间是平等的，无上下层关系。如学校中的“教师”、“学生”、“课程”、“教室”等事物之间有联系但无层次关系，可认为是一种网状结构模型，</a:t>
            </a:r>
            <a:r>
              <a:rPr lang="en-US" altLang="zh-CN" sz="1200" kern="1200" dirty="0" smtClean="0">
                <a:solidFill>
                  <a:schemeClr val="tx1"/>
                </a:solidFill>
                <a:latin typeface="Futura Medium" pitchFamily="2" charset="0"/>
                <a:ea typeface="+mn-ea"/>
                <a:cs typeface="+mn-cs"/>
              </a:rPr>
              <a:t> </a:t>
            </a:r>
            <a:r>
              <a:rPr lang="zh-CN" altLang="en-US" sz="1200" kern="1200" dirty="0" smtClean="0">
                <a:solidFill>
                  <a:schemeClr val="tx1"/>
                </a:solidFill>
                <a:latin typeface="Futura Medium" pitchFamily="2" charset="0"/>
                <a:ea typeface="+mn-ea"/>
                <a:cs typeface="+mn-cs"/>
              </a:rPr>
              <a:t>此种类型数据库的优点：能很容易地反映实体之间的关联，同时避免了数据的重复性。</a:t>
            </a:r>
            <a:r>
              <a:rPr lang="en-US" sz="1200" kern="1200" dirty="0" smtClean="0">
                <a:solidFill>
                  <a:schemeClr val="tx1"/>
                </a:solidFill>
                <a:latin typeface="Futura Medium" pitchFamily="2" charset="0"/>
                <a:ea typeface="+mn-ea"/>
                <a:cs typeface="+mn-cs"/>
              </a:rPr>
              <a:t> </a:t>
            </a:r>
          </a:p>
          <a:p>
            <a:r>
              <a:rPr lang="zh-CN" altLang="en-US" sz="1200" kern="1200" dirty="0" smtClean="0">
                <a:solidFill>
                  <a:schemeClr val="tx1"/>
                </a:solidFill>
                <a:latin typeface="Futura Medium" pitchFamily="2" charset="0"/>
                <a:ea typeface="+mn-ea"/>
                <a:cs typeface="+mn-cs"/>
              </a:rPr>
              <a:t>缺点是结构比较复杂，路径太多，当加入或删除数据时，牵动的相关数据较多，不易维护和重建。</a:t>
            </a:r>
            <a:r>
              <a:rPr lang="en-US" dirty="0" smtClean="0"/>
              <a:t> </a:t>
            </a:r>
          </a:p>
          <a:p>
            <a:endParaRPr lang="en-US" dirty="0" smtClean="0"/>
          </a:p>
          <a:p>
            <a:r>
              <a:rPr lang="en-US" sz="1200" kern="1200" dirty="0" smtClean="0">
                <a:solidFill>
                  <a:schemeClr val="tx1"/>
                </a:solidFill>
                <a:latin typeface="Futura Medium" pitchFamily="2" charset="0"/>
                <a:ea typeface="+mn-ea"/>
                <a:cs typeface="+mn-cs"/>
              </a:rPr>
              <a:t>3</a:t>
            </a:r>
            <a:r>
              <a:rPr lang="zh-CN" altLang="en-US" sz="1200" kern="1200" dirty="0" smtClean="0">
                <a:solidFill>
                  <a:schemeClr val="tx1"/>
                </a:solidFill>
                <a:latin typeface="Futura Medium" pitchFamily="2" charset="0"/>
                <a:ea typeface="+mn-ea"/>
                <a:cs typeface="+mn-cs"/>
              </a:rPr>
              <a:t>．关系模型</a:t>
            </a:r>
            <a:endParaRPr lang="en-US" sz="1200" kern="1200" dirty="0" smtClean="0">
              <a:solidFill>
                <a:schemeClr val="tx1"/>
              </a:solidFill>
              <a:latin typeface="Futura Medium" pitchFamily="2"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Futura Medium" pitchFamily="2" charset="0"/>
                <a:ea typeface="+mn-ea"/>
                <a:cs typeface="+mn-cs"/>
              </a:rPr>
              <a:t>关系型数据库使用的存储结构是多个二维表格，即反映事物及其联系的数据描述是以平面表格的形式体现的。数据表与数据库之间存在相应的关联，这些关联将用来查询相关的数据，在二维表中，每一行称为一条记录，用来描述一个对象的信息。每一列称为一个字段，用来描述对象的一个属性。</a:t>
            </a:r>
            <a:endParaRPr lang="en-US" sz="1200" kern="1200" dirty="0" smtClean="0">
              <a:solidFill>
                <a:schemeClr val="tx1"/>
              </a:solidFill>
              <a:latin typeface="Futura Medium" pitchFamily="2" charset="0"/>
              <a:ea typeface="+mn-ea"/>
              <a:cs typeface="+mn-cs"/>
            </a:endParaRPr>
          </a:p>
          <a:p>
            <a:r>
              <a:rPr lang="en-US" sz="1200" kern="1200" dirty="0" smtClean="0">
                <a:solidFill>
                  <a:schemeClr val="tx1"/>
                </a:solidFill>
                <a:latin typeface="Futura Medium" pitchFamily="2" charset="0"/>
                <a:ea typeface="+mn-ea"/>
                <a:cs typeface="+mn-cs"/>
              </a:rPr>
              <a:t>4</a:t>
            </a:r>
            <a:r>
              <a:rPr lang="zh-CN" altLang="en-US" sz="1200" kern="1200" dirty="0" smtClean="0">
                <a:solidFill>
                  <a:schemeClr val="tx1"/>
                </a:solidFill>
                <a:latin typeface="Futura Medium" pitchFamily="2" charset="0"/>
                <a:ea typeface="+mn-ea"/>
                <a:cs typeface="+mn-cs"/>
              </a:rPr>
              <a:t>．面向对象模型</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面向对象数据模型能完整地描述现实世界中复杂的数据结构，并具有封装性和继承性等面向对象技术的特点。</a:t>
            </a:r>
            <a:endParaRPr lang="en-US" sz="1200" kern="1200" dirty="0" smtClean="0">
              <a:solidFill>
                <a:schemeClr val="tx1"/>
              </a:solidFill>
              <a:latin typeface="Futura Medium" pitchFamily="2" charset="0"/>
              <a:ea typeface="+mn-ea"/>
              <a:cs typeface="+mn-cs"/>
            </a:endParaRPr>
          </a:p>
          <a:p>
            <a:r>
              <a:rPr lang="zh-CN" altLang="en-US" sz="1200" kern="1200" dirty="0" smtClean="0">
                <a:solidFill>
                  <a:schemeClr val="tx1"/>
                </a:solidFill>
                <a:latin typeface="Futura Medium" pitchFamily="2" charset="0"/>
                <a:ea typeface="+mn-ea"/>
                <a:cs typeface="+mn-cs"/>
              </a:rPr>
              <a:t>面向对象的数据模型基于对象（现实世界中实体的抽象）、属性（描述对象的特性）、类（具有相同特性的对象被分组为类）、类层次（类似于一棵倒立的树，其中每个类只有一个双亲）和继承性（类层次中的对象继承上层类的属性和方法的能力）。</a:t>
            </a:r>
            <a:endParaRPr lang="en-US" sz="1200" kern="1200" dirty="0" smtClean="0">
              <a:solidFill>
                <a:schemeClr val="tx1"/>
              </a:solidFill>
              <a:latin typeface="Futura Medium" pitchFamily="2"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smtClean="0"/>
                <a:t> </a:t>
              </a:r>
              <a:endParaRPr lang="en-GB"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GB" dirty="0"/>
              <a:t>Click to edit Master title </a:t>
            </a:r>
            <a:r>
              <a:rPr lang="en-GB" dirty="0" smtClean="0"/>
              <a:t>style</a:t>
            </a:r>
            <a:endParaRPr lang="en-GB" dirty="0"/>
          </a:p>
        </p:txBody>
      </p:sp>
      <p:sp>
        <p:nvSpPr>
          <p:cNvPr id="29" name="Rectangle 3"/>
          <p:cNvSpPr>
            <a:spLocks noGrp="1" noChangeArrowheads="1"/>
          </p:cNvSpPr>
          <p:nvPr userDrawn="1">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5" name="Rectangle 6" descr="Rectangle 6"/>
          <p:cNvSpPr>
            <a:spLocks noGrp="1" noChangeArrowheads="1"/>
          </p:cNvSpPr>
          <p:nvPr>
            <p:ph type="sldNum" sz="quarter" idx="4"/>
          </p:nvPr>
        </p:nvSpPr>
        <p:spPr bwMode="auto">
          <a:xfrm>
            <a:off x="8406599" y="6523525"/>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GB" dirty="0"/>
          </a:p>
        </p:txBody>
      </p:sp>
      <p:sp>
        <p:nvSpPr>
          <p:cNvPr id="18" name="Rectangle 17"/>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9" name="Picture 18" descr="ea4u_ogeap_trans.png"/>
          <p:cNvPicPr>
            <a:picLocks noChangeAspect="1"/>
          </p:cNvPicPr>
          <p:nvPr userDrawn="1"/>
        </p:nvPicPr>
        <p:blipFill>
          <a:blip r:embed="rId3" cstate="print"/>
          <a:stretch>
            <a:fillRect/>
          </a:stretch>
        </p:blipFill>
        <p:spPr>
          <a:xfrm>
            <a:off x="7523312" y="5291497"/>
            <a:ext cx="1424451" cy="120653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dirty="0" smtClean="0"/>
              <a:t>Click to edit Master title style</a:t>
            </a: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1" name="Rectangle 10"/>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2" name="Picture 11"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dirty="0" smtClean="0"/>
              <a:t>Click to edit Master title style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8" name="Rectangle 7"/>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1" name="Picture 10"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1" name="Group 10"/>
          <p:cNvGrpSpPr/>
          <p:nvPr userDrawn="1"/>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5" name="Rectangle 14"/>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20" name="Picture 19"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6" name="Rectangle 5"/>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8" name="Picture 7" descr="EA4U_OGEAPCapture.GIF"/>
          <p:cNvPicPr>
            <a:picLocks noChangeAspect="1"/>
          </p:cNvPicPr>
          <p:nvPr userDrawn="1"/>
        </p:nvPicPr>
        <p:blipFill>
          <a:blip r:embed="rId2" cstate="print"/>
          <a:stretch>
            <a:fillRect/>
          </a:stretch>
        </p:blipFill>
        <p:spPr>
          <a:xfrm>
            <a:off x="4465122" y="6443210"/>
            <a:ext cx="566312" cy="414790"/>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Bar - 1 Lin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b="1" dirty="0">
              <a:solidFill>
                <a:schemeClr val="tx2"/>
              </a:solidFill>
              <a:latin typeface="Futura"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smtClean="0"/>
              <a:t>Click to edit Master title style</a:t>
            </a:r>
            <a:endParaRPr lang="en-US" dirty="0" smtClean="0"/>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lgn="r">
              <a:defRPr sz="800">
                <a:solidFill>
                  <a:schemeClr val="bg2"/>
                </a:solidFill>
                <a:latin typeface="+mn-lt"/>
                <a:cs typeface="Arial" pitchFamily="34" charset="0"/>
              </a:defRPr>
            </a:lvl1pPr>
          </a:lstStyle>
          <a:p>
            <a:pPr>
              <a:defRPr/>
            </a:pPr>
            <a:fld id="{36C55EC9-D3F0-48B1-87DB-E5315FBEB35D}" type="slidenum">
              <a:rPr lang="en-US"/>
              <a:pPr>
                <a:defRPr/>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smtClean="0"/>
              <a:t>Click to edit Master title style</a:t>
            </a:r>
            <a:endParaRPr lang="en-US" dirty="0" smtClean="0"/>
          </a:p>
        </p:txBody>
      </p:sp>
      <p:sp>
        <p:nvSpPr>
          <p:cNvPr id="44" name="Text Placeholder 43"/>
          <p:cNvSpPr>
            <a:spLocks noGrp="1"/>
          </p:cNvSpPr>
          <p:nvPr>
            <p:ph type="body" sz="quarter" idx="10"/>
          </p:nvPr>
        </p:nvSpPr>
        <p:spPr>
          <a:xfrm>
            <a:off x="904875"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Footer Placeholder 3"/>
          <p:cNvSpPr>
            <a:spLocks noGrp="1"/>
          </p:cNvSpPr>
          <p:nvPr userDrawn="1">
            <p:ph type="ftr" sz="quarter" idx="3"/>
          </p:nvPr>
        </p:nvSpPr>
        <p:spPr>
          <a:xfrm>
            <a:off x="3489323" y="6470359"/>
            <a:ext cx="2520000" cy="324000"/>
          </a:xfrm>
          <a:prstGeom prst="rect">
            <a:avLst/>
          </a:prstGeom>
        </p:spPr>
        <p:txBody>
          <a:bodyPr lIns="0" tIns="0" rIns="0" bIns="0"/>
          <a:lstStyle>
            <a:lvl1pPr>
              <a:defRPr sz="800"/>
            </a:lvl1pPr>
          </a:lstStyle>
          <a:p>
            <a:pPr>
              <a:defRPr/>
            </a:pPr>
            <a:r>
              <a:rPr lang="en-GB" dirty="0" smtClean="0"/>
              <a:t>Footer: Title may be placed here or disclaimer if required. May sit up to two lines in depth.</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1 Line Heading and 2 Column Bullets">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 Placeholder 43"/>
          <p:cNvSpPr>
            <a:spLocks noGrp="1"/>
          </p:cNvSpPr>
          <p:nvPr>
            <p:ph type="body" sz="quarter" idx="11"/>
          </p:nvPr>
        </p:nvSpPr>
        <p:spPr>
          <a:xfrm>
            <a:off x="900592" y="1310400"/>
            <a:ext cx="3738563"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Footer Placeholder 3"/>
          <p:cNvSpPr>
            <a:spLocks noGrp="1"/>
          </p:cNvSpPr>
          <p:nvPr userDrawn="1">
            <p:ph type="ftr" sz="quarter" idx="3"/>
          </p:nvPr>
        </p:nvSpPr>
        <p:spPr>
          <a:xfrm>
            <a:off x="3489323" y="6470359"/>
            <a:ext cx="2520000" cy="324000"/>
          </a:xfrm>
          <a:prstGeom prst="rect">
            <a:avLst/>
          </a:prstGeom>
        </p:spPr>
        <p:txBody>
          <a:bodyPr lIns="0" tIns="0" rIns="0" bIns="0"/>
          <a:lstStyle>
            <a:lvl1pPr>
              <a:defRPr sz="800"/>
            </a:lvl1pPr>
          </a:lstStyle>
          <a:p>
            <a:pPr>
              <a:defRPr/>
            </a:pPr>
            <a:r>
              <a:rPr lang="en-GB" dirty="0" smtClean="0"/>
              <a:t>Footer: Title may be placed here or disclaimer if required. May sit up to two lines in depth.</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2" name="Rectangle 11"/>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3" name="Picture 12"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3" name="Rectangle 12"/>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5" name="Picture 14"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3" name="Rectangle 12"/>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4" name="Picture 13"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dirty="0" smtClean="0"/>
              <a:t>Click to edit Master title style</a:t>
            </a:r>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a:p>
            <a:pPr lvl="0"/>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5" name="Rectangle 14"/>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6" name="Picture 15"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dirty="0" smtClean="0"/>
              <a:t>Click to edit Master title style</a:t>
            </a:r>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5" name="Rectangle 14"/>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6" name="Picture 15"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dirty="0" smtClean="0"/>
              <a:t>Click to edit Master title style</a:t>
            </a:r>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Xx</a:t>
            </a:r>
          </a:p>
          <a:p>
            <a:pPr lvl="5"/>
            <a:r>
              <a:rPr lang="en-US" dirty="0" smtClean="0"/>
              <a:t>xx</a:t>
            </a:r>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5" name="Rectangle 14"/>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16" name="Picture 15"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smtClean="0"/>
              <a:t>Click to edit Master title style</a:t>
            </a:r>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userDrawn="1"/>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endParaRPr lang="nl-NL" dirty="0"/>
          </a:p>
        </p:txBody>
      </p:sp>
      <p:cxnSp>
        <p:nvCxnSpPr>
          <p:cNvPr id="43" name="Straight Connector 42"/>
          <p:cNvCxnSpPr/>
          <p:nvPr userDrawn="1"/>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userDrawn="1"/>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endParaRPr lang="nl-NL" dirty="0"/>
          </a:p>
        </p:txBody>
      </p:sp>
      <p:cxnSp>
        <p:nvCxnSpPr>
          <p:cNvPr id="103" name="Straight Connector 102"/>
          <p:cNvCxnSpPr/>
          <p:nvPr userDrawn="1"/>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userDrawn="1"/>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endParaRPr lang="nl-NL" dirty="0"/>
          </a:p>
        </p:txBody>
      </p:sp>
      <p:cxnSp>
        <p:nvCxnSpPr>
          <p:cNvPr id="108" name="Straight Connector 107"/>
          <p:cNvCxnSpPr/>
          <p:nvPr userDrawn="1"/>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userDrawn="1"/>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endParaRPr lang="nl-NL" dirty="0"/>
          </a:p>
        </p:txBody>
      </p:sp>
      <p:cxnSp>
        <p:nvCxnSpPr>
          <p:cNvPr id="113" name="Straight Connector 112"/>
          <p:cNvCxnSpPr/>
          <p:nvPr userDrawn="1"/>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29" name="Rectangle 28"/>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33" name="Picture 32"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noProof="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noProof="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noProof="0"/>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dirty="0"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smtClean="0"/>
              <a:t> </a:t>
            </a:r>
            <a:endParaRPr lang="en-US" dirty="0"/>
          </a:p>
        </p:txBody>
      </p:sp>
      <p:sp>
        <p:nvSpPr>
          <p:cNvPr id="17" name="Rectangle 16"/>
          <p:cNvSpPr/>
          <p:nvPr userDrawn="1"/>
        </p:nvSpPr>
        <p:spPr>
          <a:xfrm>
            <a:off x="414965" y="6569772"/>
            <a:ext cx="1980029" cy="200055"/>
          </a:xfrm>
          <a:prstGeom prst="rect">
            <a:avLst/>
          </a:prstGeom>
        </p:spPr>
        <p:txBody>
          <a:bodyPr wrap="none">
            <a:spAutoFit/>
          </a:bodyPr>
          <a:lstStyle/>
          <a:p>
            <a:r>
              <a:rPr lang="en-US" sz="700" kern="1200" dirty="0" smtClean="0">
                <a:solidFill>
                  <a:schemeClr val="tx1"/>
                </a:solidFill>
                <a:latin typeface="+mn-lt"/>
                <a:ea typeface="+mn-ea"/>
                <a:cs typeface="+mn-cs"/>
              </a:rPr>
              <a:t>Copyright of SEPCO- Unconventionals – EA4U</a:t>
            </a:r>
            <a:endParaRPr lang="en-MY" sz="700" dirty="0"/>
          </a:p>
        </p:txBody>
      </p:sp>
      <p:pic>
        <p:nvPicPr>
          <p:cNvPr id="23" name="Picture 22" descr="EA4U_OGEAPCapture.GIF"/>
          <p:cNvPicPr>
            <a:picLocks noChangeAspect="1"/>
          </p:cNvPicPr>
          <p:nvPr userDrawn="1"/>
        </p:nvPicPr>
        <p:blipFill>
          <a:blip r:embed="rId2" cstate="print"/>
          <a:stretch>
            <a:fillRect/>
          </a:stretch>
        </p:blipFill>
        <p:spPr>
          <a:xfrm>
            <a:off x="4465122" y="6494195"/>
            <a:ext cx="566312" cy="312819"/>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89" r:id="rId3"/>
    <p:sldLayoutId id="2147483691" r:id="rId4"/>
    <p:sldLayoutId id="2147483667" r:id="rId5"/>
    <p:sldLayoutId id="2147483690" r:id="rId6"/>
    <p:sldLayoutId id="2147483692" r:id="rId7"/>
    <p:sldLayoutId id="2147483694" r:id="rId8"/>
    <p:sldLayoutId id="2147483680" r:id="rId9"/>
    <p:sldLayoutId id="2147483678" r:id="rId10"/>
    <p:sldLayoutId id="2147483679" r:id="rId11"/>
    <p:sldLayoutId id="2147483681" r:id="rId12"/>
    <p:sldLayoutId id="2147483682" r:id="rId13"/>
    <p:sldLayoutId id="2147483683" r:id="rId14"/>
    <p:sldLayoutId id="2147483695" r:id="rId15"/>
    <p:sldLayoutId id="2147483696" r:id="rId16"/>
    <p:sldLayoutId id="2147483697" r:id="rId17"/>
  </p:sldLayoutIdLst>
  <p:transition>
    <p:fade/>
  </p:transition>
  <p:hf hd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5.gif"/><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Truth_value" TargetMode="External"/><Relationship Id="rId3" Type="http://schemas.openxmlformats.org/officeDocument/2006/relationships/hyperlink" Target="http://en.wikipedia.org/wiki/Table_(database)" TargetMode="External"/><Relationship Id="rId7" Type="http://schemas.openxmlformats.org/officeDocument/2006/relationships/hyperlink" Target="http://en.wikipedia.org/wiki/Boolean_logic" TargetMode="External"/><Relationship Id="rId2" Type="http://schemas.openxmlformats.org/officeDocument/2006/relationships/hyperlink" Target="http://en.wikipedia.org/wiki/Scalar_(computing)" TargetMode="External"/><Relationship Id="rId1" Type="http://schemas.openxmlformats.org/officeDocument/2006/relationships/slideLayout" Target="../slideLayouts/slideLayout7.xml"/><Relationship Id="rId6" Type="http://schemas.openxmlformats.org/officeDocument/2006/relationships/hyperlink" Target="http://en.wikipedia.org/wiki/Ternary_logic" TargetMode="External"/><Relationship Id="rId5" Type="http://schemas.openxmlformats.org/officeDocument/2006/relationships/hyperlink" Target="http://en.wikipedia.org/wiki/Row_(database)" TargetMode="External"/><Relationship Id="rId10" Type="http://schemas.openxmlformats.org/officeDocument/2006/relationships/hyperlink" Target="http://en.wikipedia.org/wiki/Whitespace_(computer_science)" TargetMode="External"/><Relationship Id="rId4" Type="http://schemas.openxmlformats.org/officeDocument/2006/relationships/hyperlink" Target="http://en.wikipedia.org/wiki/Column_(database)" TargetMode="External"/><Relationship Id="rId9" Type="http://schemas.openxmlformats.org/officeDocument/2006/relationships/hyperlink" Target="http://en.wikipedia.org/wiki/Semicol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ata_(compu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t>Presenters: Eric Dou</a:t>
            </a:r>
            <a:endParaRPr lang="en-US" dirty="0"/>
          </a:p>
        </p:txBody>
      </p:sp>
      <p:sp>
        <p:nvSpPr>
          <p:cNvPr id="7" name="Title 6"/>
          <p:cNvSpPr>
            <a:spLocks noGrp="1"/>
          </p:cNvSpPr>
          <p:nvPr>
            <p:ph type="ctrTitle"/>
          </p:nvPr>
        </p:nvSpPr>
        <p:spPr>
          <a:xfrm>
            <a:off x="1697781" y="1400847"/>
            <a:ext cx="6553589" cy="1206000"/>
          </a:xfrm>
        </p:spPr>
        <p:txBody>
          <a:bodyPr/>
          <a:lstStyle/>
          <a:p>
            <a:r>
              <a:rPr lang="en-US" dirty="0" smtClean="0"/>
              <a:t>Basic training on</a:t>
            </a:r>
            <a:br>
              <a:rPr lang="en-US" dirty="0" smtClean="0"/>
            </a:br>
            <a:r>
              <a:rPr lang="en-US" dirty="0" smtClean="0"/>
              <a:t>database and SQL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Data Model</a:t>
            </a:r>
            <a:r>
              <a:rPr lang="zh-CN" altLang="en-US" dirty="0" smtClean="0"/>
              <a:t>数据模型</a:t>
            </a:r>
            <a:endParaRPr lang="en-GB" dirty="0"/>
          </a:p>
        </p:txBody>
      </p:sp>
      <p:sp>
        <p:nvSpPr>
          <p:cNvPr id="8" name="Content Placeholder 7"/>
          <p:cNvSpPr>
            <a:spLocks noGrp="1"/>
          </p:cNvSpPr>
          <p:nvPr>
            <p:ph sz="quarter" idx="11"/>
          </p:nvPr>
        </p:nvSpPr>
        <p:spPr>
          <a:xfrm>
            <a:off x="500744" y="897183"/>
            <a:ext cx="8229599" cy="2477388"/>
          </a:xfrm>
        </p:spPr>
        <p:txBody>
          <a:bodyPr/>
          <a:lstStyle/>
          <a:p>
            <a:pPr lvl="1"/>
            <a:r>
              <a:rPr lang="en-US" sz="1500" dirty="0" smtClean="0"/>
              <a:t>Data model (Data Model) is an abstraction of a real world data characteristics. Not only does it reflect the content of the data itself, and reflects the link between data.</a:t>
            </a:r>
          </a:p>
          <a:p>
            <a:pPr lvl="1">
              <a:buNone/>
            </a:pPr>
            <a:r>
              <a:rPr lang="zh-CN" altLang="en-US" sz="1500" dirty="0" smtClean="0">
                <a:latin typeface="Futura Medium" pitchFamily="2" charset="0"/>
              </a:rPr>
              <a:t>     数据模型（</a:t>
            </a:r>
            <a:r>
              <a:rPr lang="en-US" sz="1500" dirty="0" smtClean="0">
                <a:latin typeface="Futura Medium" pitchFamily="2" charset="0"/>
              </a:rPr>
              <a:t>Data Model</a:t>
            </a:r>
            <a:r>
              <a:rPr lang="zh-CN" altLang="en-US" sz="1500" dirty="0" smtClean="0">
                <a:latin typeface="Futura Medium" pitchFamily="2" charset="0"/>
              </a:rPr>
              <a:t>）是现实世界数据特征的抽象。它不仅反映数据本身的内容，而且反映数据之间的联系。</a:t>
            </a:r>
            <a:endParaRPr lang="en-US" altLang="zh-CN" sz="1500" dirty="0" smtClean="0">
              <a:latin typeface="Futura Medium" pitchFamily="2" charset="0"/>
            </a:endParaRPr>
          </a:p>
          <a:p>
            <a:pPr lvl="1"/>
            <a:r>
              <a:rPr lang="en-US" sz="1500" dirty="0" smtClean="0"/>
              <a:t>Different data model actually provide different </a:t>
            </a:r>
            <a:r>
              <a:rPr lang="en-US" sz="1500" dirty="0" err="1" smtClean="0"/>
              <a:t>modelled</a:t>
            </a:r>
            <a:r>
              <a:rPr lang="en-US" sz="1500" dirty="0" smtClean="0"/>
              <a:t> data and information. According to different levels of application, data models can be divided into two categories.</a:t>
            </a:r>
          </a:p>
          <a:p>
            <a:pPr lvl="1"/>
            <a:r>
              <a:rPr lang="zh-CN" altLang="en-US" sz="1500" dirty="0" smtClean="0"/>
              <a:t>不同的数据模型实际上提供不同的模型化数据和信息。数据模型按不同的应用层次可划分为两类。</a:t>
            </a:r>
            <a:endParaRPr lang="en-GB" sz="1500" dirty="0" smtClean="0"/>
          </a:p>
          <a:p>
            <a:endParaRPr lang="en-GB" sz="1500" dirty="0" smtClean="0"/>
          </a:p>
          <a:p>
            <a:endParaRPr lang="en-GB" sz="1500" dirty="0"/>
          </a:p>
        </p:txBody>
      </p:sp>
      <p:sp>
        <p:nvSpPr>
          <p:cNvPr id="15" name="Slide Number Placeholder 14"/>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10</a:t>
            </a:fld>
            <a:endParaRPr lang="en-GB" dirty="0"/>
          </a:p>
        </p:txBody>
      </p:sp>
      <p:sp>
        <p:nvSpPr>
          <p:cNvPr id="16" name="Footer Placeholder 15"/>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pic>
        <p:nvPicPr>
          <p:cNvPr id="2050" name="Picture 2" descr="11-11"/>
          <p:cNvPicPr>
            <a:picLocks noChangeAspect="1" noChangeArrowheads="1"/>
          </p:cNvPicPr>
          <p:nvPr/>
        </p:nvPicPr>
        <p:blipFill>
          <a:blip r:embed="rId3" cstate="print"/>
          <a:srcRect t="-3127"/>
          <a:stretch>
            <a:fillRect/>
          </a:stretch>
        </p:blipFill>
        <p:spPr bwMode="auto">
          <a:xfrm>
            <a:off x="7493338" y="3540352"/>
            <a:ext cx="1363663" cy="1736725"/>
          </a:xfrm>
          <a:prstGeom prst="rect">
            <a:avLst/>
          </a:prstGeom>
          <a:noFill/>
          <a:ln w="9525">
            <a:noFill/>
            <a:miter lim="800000"/>
            <a:headEnd/>
            <a:tailEnd/>
          </a:ln>
        </p:spPr>
      </p:pic>
      <p:sp>
        <p:nvSpPr>
          <p:cNvPr id="7" name="Content Placeholder 7"/>
          <p:cNvSpPr txBox="1">
            <a:spLocks/>
          </p:cNvSpPr>
          <p:nvPr/>
        </p:nvSpPr>
        <p:spPr bwMode="auto">
          <a:xfrm>
            <a:off x="718460" y="3309251"/>
            <a:ext cx="6716483" cy="268877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1.</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Conceptual Data Model(CDM, also called  information model), is an objective-oriented, customer-oriented model of the world, mainly for database design, such as the e-r model, the expansion of the e-r model.</a:t>
            </a: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概念模型</a:t>
            </a:r>
            <a:r>
              <a:rPr kumimoji="0" lang="en-US" alt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它又称信息模型，是一种面向客观世界、面向用户的模型，主要用于数据库设计，例如</a:t>
            </a:r>
            <a:r>
              <a:rPr kumimoji="0" lang="en-US" altLang="en-US" sz="1500" b="0" i="0" u="none" strike="noStrike" kern="1200" cap="none" spc="0" normalizeH="0" baseline="0" noProof="0" dirty="0" smtClean="0">
                <a:ln>
                  <a:noFill/>
                </a:ln>
                <a:solidFill>
                  <a:schemeClr val="tx1"/>
                </a:solidFill>
                <a:effectLst/>
                <a:uLnTx/>
                <a:uFillTx/>
                <a:latin typeface="+mn-lt"/>
                <a:ea typeface="+mn-ea"/>
                <a:cs typeface="+mn-cs"/>
              </a:rPr>
              <a:t>E-R</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模型、扩充的</a:t>
            </a:r>
            <a:r>
              <a:rPr kumimoji="0" lang="en-US" altLang="en-US" sz="1500" b="0" i="0" u="none" strike="noStrike" kern="1200" cap="none" spc="0" normalizeH="0" baseline="0" noProof="0" dirty="0" smtClean="0">
                <a:ln>
                  <a:noFill/>
                </a:ln>
                <a:solidFill>
                  <a:schemeClr val="tx1"/>
                </a:solidFill>
                <a:effectLst/>
                <a:uLnTx/>
                <a:uFillTx/>
                <a:latin typeface="+mn-lt"/>
                <a:ea typeface="+mn-ea"/>
                <a:cs typeface="+mn-cs"/>
              </a:rPr>
              <a:t>E-R</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模型。</a:t>
            </a:r>
            <a:endParaRPr kumimoji="0" lang="en-US" altLang="en-US" sz="1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Database model is a model for database systems, mainly for the DBMS implementations, such as the hierarchical model, network model, relational model are such data models.</a:t>
            </a: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数据库模型</a:t>
            </a:r>
            <a:r>
              <a:rPr kumimoji="0" lang="en-US" alt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它是一种面向数据库系统的模型，主要用于</a:t>
            </a:r>
            <a:r>
              <a:rPr kumimoji="0" lang="en-US" altLang="en-US" sz="1500" b="0" i="0" u="none" strike="noStrike" kern="1200" cap="none" spc="0" normalizeH="0" baseline="0" noProof="0" dirty="0" smtClean="0">
                <a:ln>
                  <a:noFill/>
                </a:ln>
                <a:solidFill>
                  <a:schemeClr val="tx1"/>
                </a:solidFill>
                <a:effectLst/>
                <a:uLnTx/>
                <a:uFillTx/>
                <a:latin typeface="+mn-lt"/>
                <a:ea typeface="+mn-ea"/>
                <a:cs typeface="+mn-cs"/>
              </a:rPr>
              <a:t>DBMS</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的实现，如层次模型、网状模型、关系模型等均属于这类数据模型。又分为逻辑模型</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(LDM)</a:t>
            </a:r>
            <a:r>
              <a:rPr kumimoji="0" lang="zh-CN" altLang="en-US" sz="1500" b="0" i="0" u="none" strike="noStrike" kern="1200" cap="none" spc="0" normalizeH="0" baseline="0" noProof="0" dirty="0" smtClean="0">
                <a:ln>
                  <a:noFill/>
                </a:ln>
                <a:solidFill>
                  <a:schemeClr val="tx1"/>
                </a:solidFill>
                <a:effectLst/>
                <a:uLnTx/>
                <a:uFillTx/>
                <a:latin typeface="+mn-lt"/>
                <a:ea typeface="+mn-ea"/>
                <a:cs typeface="+mn-cs"/>
              </a:rPr>
              <a:t>和物理模型</a:t>
            </a:r>
            <a:r>
              <a:rPr kumimoji="0" lang="en-US" altLang="zh-CN" sz="1500" b="0" i="0" u="none" strike="noStrike" kern="1200" cap="none" spc="0" normalizeH="0" baseline="0" noProof="0" dirty="0" smtClean="0">
                <a:ln>
                  <a:noFill/>
                </a:ln>
                <a:solidFill>
                  <a:schemeClr val="tx1"/>
                </a:solidFill>
                <a:effectLst/>
                <a:uLnTx/>
                <a:uFillTx/>
                <a:latin typeface="+mn-lt"/>
                <a:ea typeface="+mn-ea"/>
                <a:cs typeface="+mn-cs"/>
              </a:rPr>
              <a:t>(PDM) .</a:t>
            </a:r>
            <a:endParaRPr kumimoji="0" lang="en-US" sz="1500" b="0" i="0" u="none" strike="noStrike" kern="1200" cap="none" spc="0" normalizeH="0" baseline="0" noProof="0" dirty="0" smtClean="0">
              <a:ln>
                <a:noFill/>
              </a:ln>
              <a:solidFill>
                <a:schemeClr val="tx1"/>
              </a:solidFill>
              <a:effectLst/>
              <a:uLnTx/>
              <a:uFillTx/>
              <a:latin typeface="Futura Medium" pitchFamily="2" charset="0"/>
              <a:ea typeface="+mn-ea"/>
              <a:cs typeface="+mn-cs"/>
            </a:endParaRPr>
          </a:p>
          <a:p>
            <a:pPr marL="271463" marR="0" lvl="1" indent="-271463" algn="l" defTabSz="268288" rtl="0" eaLnBrk="1" fontAlgn="auto" latinLnBrk="0" hangingPunct="1">
              <a:lnSpc>
                <a:spcPct val="120000"/>
              </a:lnSpc>
              <a:spcBef>
                <a:spcPts val="0"/>
              </a:spcBef>
              <a:spcAft>
                <a:spcPts val="600"/>
              </a:spcAft>
              <a:buClr>
                <a:schemeClr val="accent2"/>
              </a:buClr>
              <a:buSzPct val="85000"/>
              <a:buFont typeface="Wingdings" pitchFamily="2" charset="2"/>
              <a:buChar char="n"/>
              <a:tabLst/>
              <a:defRPr/>
            </a:pPr>
            <a:endParaRPr kumimoji="0" lang="en-GB" sz="1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endParaRPr kumimoji="0" lang="en-GB" sz="1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endParaRPr kumimoji="0" lang="en-GB" sz="15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Levels of Data Models</a:t>
            </a:r>
            <a:endParaRPr lang="en-US" dirty="0"/>
          </a:p>
        </p:txBody>
      </p:sp>
      <p:sp>
        <p:nvSpPr>
          <p:cNvPr id="14339" name="Rectangle 3"/>
          <p:cNvSpPr>
            <a:spLocks noGrp="1" noChangeArrowheads="1"/>
          </p:cNvSpPr>
          <p:nvPr>
            <p:ph type="body" sz="quarter" idx="10"/>
          </p:nvPr>
        </p:nvSpPr>
        <p:spPr>
          <a:xfrm>
            <a:off x="904875" y="1310400"/>
            <a:ext cx="4276725" cy="5071350"/>
          </a:xfrm>
        </p:spPr>
        <p:txBody>
          <a:bodyPr/>
          <a:lstStyle/>
          <a:p>
            <a:pPr eaLnBrk="1" hangingPunct="1">
              <a:spcBef>
                <a:spcPct val="55000"/>
              </a:spcBef>
            </a:pPr>
            <a:r>
              <a:rPr lang="en-US" dirty="0" smtClean="0"/>
              <a:t>Level 01 – Enterprise Data Catalog</a:t>
            </a:r>
          </a:p>
          <a:p>
            <a:pPr eaLnBrk="1" hangingPunct="1">
              <a:spcBef>
                <a:spcPct val="55000"/>
              </a:spcBef>
            </a:pPr>
            <a:endParaRPr lang="en-US" dirty="0" smtClean="0"/>
          </a:p>
          <a:p>
            <a:pPr eaLnBrk="1" hangingPunct="1">
              <a:spcBef>
                <a:spcPct val="55000"/>
              </a:spcBef>
            </a:pPr>
            <a:r>
              <a:rPr lang="en-US" dirty="0" smtClean="0"/>
              <a:t>Level 02 – Conceptual Data Model </a:t>
            </a:r>
          </a:p>
          <a:p>
            <a:pPr eaLnBrk="1" hangingPunct="1">
              <a:spcBef>
                <a:spcPct val="55000"/>
              </a:spcBef>
            </a:pPr>
            <a:endParaRPr lang="en-US" dirty="0" smtClean="0"/>
          </a:p>
          <a:p>
            <a:pPr eaLnBrk="1" hangingPunct="1">
              <a:spcBef>
                <a:spcPct val="55000"/>
              </a:spcBef>
            </a:pPr>
            <a:r>
              <a:rPr lang="en-US" dirty="0" smtClean="0"/>
              <a:t>Level 03-05 – Logical Data Model </a:t>
            </a:r>
          </a:p>
          <a:p>
            <a:pPr lvl="1">
              <a:spcAft>
                <a:spcPts val="0"/>
              </a:spcAft>
            </a:pPr>
            <a:r>
              <a:rPr lang="en-US" sz="1600" dirty="0" smtClean="0"/>
              <a:t>Level 03 Enterprise wide logical </a:t>
            </a:r>
          </a:p>
          <a:p>
            <a:pPr lvl="1">
              <a:spcAft>
                <a:spcPts val="0"/>
              </a:spcAft>
            </a:pPr>
            <a:r>
              <a:rPr lang="en-US" sz="1600" dirty="0" smtClean="0"/>
              <a:t>Level 04 “Application Area” Logical</a:t>
            </a:r>
          </a:p>
          <a:p>
            <a:pPr lvl="1">
              <a:spcAft>
                <a:spcPts val="0"/>
              </a:spcAft>
            </a:pPr>
            <a:r>
              <a:rPr lang="en-US" sz="1600" dirty="0" smtClean="0"/>
              <a:t>Level 05 “Application Specific” Logical</a:t>
            </a:r>
          </a:p>
          <a:p>
            <a:pPr lvl="1">
              <a:spcAft>
                <a:spcPts val="0"/>
              </a:spcAft>
            </a:pPr>
            <a:endParaRPr lang="en-US" sz="1600" dirty="0" smtClean="0"/>
          </a:p>
          <a:p>
            <a:pPr eaLnBrk="1" hangingPunct="1">
              <a:spcBef>
                <a:spcPct val="55000"/>
              </a:spcBef>
            </a:pPr>
            <a:r>
              <a:rPr lang="en-US" dirty="0" smtClean="0"/>
              <a:t>Level 06 – Physical Data Model</a:t>
            </a:r>
          </a:p>
        </p:txBody>
      </p:sp>
      <p:pic>
        <p:nvPicPr>
          <p:cNvPr id="20482" name="Picture 2"/>
          <p:cNvPicPr>
            <a:picLocks noChangeAspect="1" noChangeArrowheads="1"/>
          </p:cNvPicPr>
          <p:nvPr/>
        </p:nvPicPr>
        <p:blipFill>
          <a:blip r:embed="rId3" cstate="print"/>
          <a:srcRect/>
          <a:stretch>
            <a:fillRect/>
          </a:stretch>
        </p:blipFill>
        <p:spPr bwMode="auto">
          <a:xfrm>
            <a:off x="5334000" y="838200"/>
            <a:ext cx="1485900" cy="111442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334000" y="2362200"/>
            <a:ext cx="1510995" cy="914400"/>
          </a:xfrm>
          <a:prstGeom prst="rect">
            <a:avLst/>
          </a:prstGeom>
          <a:noFill/>
          <a:ln w="9525">
            <a:noFill/>
            <a:miter lim="800000"/>
            <a:headEnd/>
            <a:tailEnd/>
          </a:ln>
          <a:effectLst/>
        </p:spPr>
      </p:pic>
      <p:pic>
        <p:nvPicPr>
          <p:cNvPr id="6" name="Picture 2"/>
          <p:cNvPicPr>
            <a:picLocks noChangeAspect="1" noChangeArrowheads="1"/>
          </p:cNvPicPr>
          <p:nvPr/>
        </p:nvPicPr>
        <p:blipFill>
          <a:blip r:embed="rId5" cstate="print"/>
          <a:srcRect/>
          <a:stretch>
            <a:fillRect/>
          </a:stretch>
        </p:blipFill>
        <p:spPr bwMode="auto">
          <a:xfrm>
            <a:off x="5257800" y="3810000"/>
            <a:ext cx="1447800" cy="1448840"/>
          </a:xfrm>
          <a:prstGeom prst="rect">
            <a:avLst/>
          </a:prstGeom>
          <a:noFill/>
          <a:ln w="9525">
            <a:noFill/>
            <a:miter lim="800000"/>
            <a:headEnd/>
            <a:tailEnd/>
          </a:ln>
          <a:effectLst/>
        </p:spPr>
      </p:pic>
      <p:sp>
        <p:nvSpPr>
          <p:cNvPr id="7" name="Rectangle 3"/>
          <p:cNvSpPr txBox="1">
            <a:spLocks noChangeArrowheads="1"/>
          </p:cNvSpPr>
          <p:nvPr/>
        </p:nvSpPr>
        <p:spPr bwMode="auto">
          <a:xfrm>
            <a:off x="7010400" y="685800"/>
            <a:ext cx="2133600"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69875" marR="0" lvl="0" indent="-269875" algn="l" defTabSz="914400" rtl="0" eaLnBrk="1" fontAlgn="auto" latinLnBrk="0" hangingPunct="1">
              <a:lnSpc>
                <a:spcPct val="120000"/>
              </a:lnSpc>
              <a:spcBef>
                <a:spcPct val="55000"/>
              </a:spcBef>
              <a:spcAft>
                <a:spcPts val="600"/>
              </a:spcAft>
              <a:buClr>
                <a:schemeClr val="accent2"/>
              </a:buClr>
              <a:buSzPct val="75000"/>
              <a:tabLst/>
              <a:defRPr/>
            </a:pPr>
            <a:r>
              <a:rPr lang="en-US" sz="2000" noProof="0" dirty="0" smtClean="0"/>
              <a:t>Upstream counts</a:t>
            </a: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r>
              <a:rPr lang="en-US" sz="2000" noProof="0" dirty="0" smtClean="0"/>
              <a:t>50</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lang="en-US" sz="2000" dirty="0" smtClean="0"/>
              <a:t>areas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300-500 entities</a:t>
            </a: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endParaRPr kumimoji="0" lang="en-US" sz="2000" b="0" i="0" u="none" strike="noStrike" kern="1200" cap="none" spc="0" normalizeH="0" noProof="0" dirty="0" smtClean="0">
              <a:ln>
                <a:noFill/>
              </a:ln>
              <a:solidFill>
                <a:schemeClr val="tx1"/>
              </a:solidFill>
              <a:effectLst/>
              <a:uLnTx/>
              <a:uFillTx/>
              <a:latin typeface="+mn-lt"/>
              <a:ea typeface="+mn-ea"/>
              <a:cs typeface="+mn-cs"/>
            </a:endParaRP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r>
              <a:rPr lang="en-US" sz="2000" dirty="0" smtClean="0"/>
              <a:t>3,000-5,000</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9875" marR="0" lvl="0" indent="-269875" algn="l" defTabSz="914400" rtl="0" eaLnBrk="1" fontAlgn="auto" latinLnBrk="0" hangingPunct="1">
              <a:lnSpc>
                <a:spcPct val="120000"/>
              </a:lnSpc>
              <a:spcBef>
                <a:spcPct val="55000"/>
              </a:spcBef>
              <a:spcAft>
                <a:spcPts val="600"/>
              </a:spcAft>
              <a:buClr>
                <a:schemeClr val="accent2"/>
              </a:buClr>
              <a:buSzPct val="75000"/>
              <a:buFontTx/>
              <a:buBlip>
                <a:blip r:embed="rId6"/>
              </a:buBlip>
              <a:tabLst/>
              <a:defRPr/>
            </a:pPr>
            <a:endParaRPr lang="en-US" sz="200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Conceptual Models In </a:t>
            </a:r>
            <a:r>
              <a:rPr lang="en-US" dirty="0" err="1" smtClean="0"/>
              <a:t>EDaM</a:t>
            </a:r>
            <a:endParaRPr lang="en-US" dirty="0"/>
          </a:p>
        </p:txBody>
      </p:sp>
      <p:sp>
        <p:nvSpPr>
          <p:cNvPr id="7" name="Content Placeholder 6"/>
          <p:cNvSpPr>
            <a:spLocks noGrp="1"/>
          </p:cNvSpPr>
          <p:nvPr>
            <p:ph sz="quarter" idx="13"/>
          </p:nvPr>
        </p:nvSpPr>
        <p:spPr>
          <a:xfrm>
            <a:off x="4945062" y="1310400"/>
            <a:ext cx="3894138" cy="5072400"/>
          </a:xfrm>
        </p:spPr>
        <p:txBody>
          <a:bodyPr/>
          <a:lstStyle/>
          <a:p>
            <a:pPr marL="457200" lvl="0" indent="-457200">
              <a:buFont typeface="+mj-lt"/>
              <a:buAutoNum type="arabicPeriod" startAt="11"/>
            </a:pPr>
            <a:r>
              <a:rPr lang="en-US" dirty="0" smtClean="0"/>
              <a:t>Wellbore Markers and Intervals</a:t>
            </a:r>
          </a:p>
          <a:p>
            <a:pPr marL="457200" lvl="0" indent="-457200">
              <a:buFont typeface="+mj-lt"/>
              <a:buAutoNum type="arabicPeriod" startAt="11"/>
            </a:pPr>
            <a:r>
              <a:rPr lang="en-US" dirty="0" smtClean="0"/>
              <a:t>Surface Item Placement</a:t>
            </a:r>
          </a:p>
          <a:p>
            <a:pPr marL="457200" lvl="0" indent="-457200">
              <a:buFont typeface="+mj-lt"/>
              <a:buAutoNum type="arabicPeriod" startAt="11"/>
            </a:pPr>
            <a:r>
              <a:rPr lang="en-US" dirty="0" smtClean="0"/>
              <a:t>Well Item (Equipment and Material) Placement</a:t>
            </a:r>
          </a:p>
          <a:p>
            <a:pPr marL="457200" lvl="0" indent="-457200">
              <a:buFont typeface="+mj-lt"/>
              <a:buAutoNum type="arabicPeriod" startAt="11"/>
            </a:pPr>
            <a:r>
              <a:rPr lang="en-US" dirty="0" smtClean="0"/>
              <a:t>Facility and Equipment Monitoring</a:t>
            </a:r>
          </a:p>
          <a:p>
            <a:pPr marL="457200" lvl="0" indent="-457200">
              <a:buFont typeface="+mj-lt"/>
              <a:buAutoNum type="arabicPeriod" startAt="11"/>
            </a:pPr>
            <a:r>
              <a:rPr lang="en-US" dirty="0" smtClean="0"/>
              <a:t>Flow Network</a:t>
            </a:r>
          </a:p>
          <a:p>
            <a:pPr marL="457200" lvl="0" indent="-457200">
              <a:buFont typeface="+mj-lt"/>
              <a:buAutoNum type="arabicPeriod" startAt="11"/>
            </a:pPr>
            <a:r>
              <a:rPr lang="en-US" dirty="0" smtClean="0"/>
              <a:t>Completion Communication and Participation</a:t>
            </a:r>
          </a:p>
          <a:p>
            <a:pPr marL="457200" indent="-457200">
              <a:buFont typeface="+mj-lt"/>
              <a:buAutoNum type="arabicPeriod" startAt="11"/>
            </a:pPr>
            <a:r>
              <a:rPr lang="en-US" dirty="0" smtClean="0"/>
              <a:t>Work Process</a:t>
            </a:r>
          </a:p>
          <a:p>
            <a:pPr marL="457200" lvl="0" indent="-457200">
              <a:buFont typeface="+mj-lt"/>
              <a:buAutoNum type="arabicPeriod" startAt="11"/>
            </a:pPr>
            <a:r>
              <a:rPr lang="en-US" dirty="0" smtClean="0"/>
              <a:t>Work Activity</a:t>
            </a:r>
          </a:p>
          <a:p>
            <a:pPr marL="457200" indent="-457200">
              <a:buFont typeface="+mj-lt"/>
              <a:buAutoNum type="arabicPeriod" startAt="11"/>
            </a:pPr>
            <a:endParaRPr lang="en-US" dirty="0"/>
          </a:p>
        </p:txBody>
      </p:sp>
      <p:sp>
        <p:nvSpPr>
          <p:cNvPr id="6" name="Text Placeholder 5"/>
          <p:cNvSpPr>
            <a:spLocks noGrp="1"/>
          </p:cNvSpPr>
          <p:nvPr>
            <p:ph type="body" sz="quarter" idx="11"/>
          </p:nvPr>
        </p:nvSpPr>
        <p:spPr/>
        <p:txBody>
          <a:bodyPr/>
          <a:lstStyle/>
          <a:p>
            <a:pPr marL="457200" lvl="0" indent="-457200">
              <a:buFont typeface="+mj-lt"/>
              <a:buAutoNum type="arabicPeriod"/>
            </a:pPr>
            <a:r>
              <a:rPr lang="en-US" dirty="0" smtClean="0"/>
              <a:t>People &amp; Org</a:t>
            </a:r>
          </a:p>
          <a:p>
            <a:pPr marL="457200" lvl="0" indent="-457200">
              <a:buFont typeface="+mj-lt"/>
              <a:buAutoNum type="arabicPeriod"/>
            </a:pPr>
            <a:r>
              <a:rPr lang="en-US" dirty="0" smtClean="0"/>
              <a:t>Field and Reservoir</a:t>
            </a:r>
          </a:p>
          <a:p>
            <a:pPr marL="457200" lvl="0" indent="-457200">
              <a:buFont typeface="+mj-lt"/>
              <a:buAutoNum type="arabicPeriod"/>
            </a:pPr>
            <a:r>
              <a:rPr lang="en-US" dirty="0" smtClean="0"/>
              <a:t>Geology</a:t>
            </a:r>
          </a:p>
          <a:p>
            <a:pPr marL="457200" indent="-457200">
              <a:buFont typeface="+mj-lt"/>
              <a:buAutoNum type="arabicPeriod"/>
            </a:pPr>
            <a:r>
              <a:rPr lang="en-US" dirty="0" smtClean="0"/>
              <a:t>Reservoir Segment</a:t>
            </a:r>
          </a:p>
          <a:p>
            <a:pPr marL="457200" lvl="0" indent="-457200">
              <a:buFont typeface="+mj-lt"/>
              <a:buAutoNum type="arabicPeriod"/>
            </a:pPr>
            <a:r>
              <a:rPr lang="en-US" dirty="0" smtClean="0"/>
              <a:t>Facility</a:t>
            </a:r>
          </a:p>
          <a:p>
            <a:pPr marL="457200" lvl="0" indent="-457200">
              <a:buFont typeface="+mj-lt"/>
              <a:buAutoNum type="arabicPeriod"/>
            </a:pPr>
            <a:r>
              <a:rPr lang="en-US" dirty="0" smtClean="0"/>
              <a:t>Items (Equipment &amp; Material)</a:t>
            </a:r>
          </a:p>
          <a:p>
            <a:pPr marL="457200" lvl="0" indent="-457200">
              <a:buFont typeface="+mj-lt"/>
              <a:buAutoNum type="arabicPeriod"/>
            </a:pPr>
            <a:r>
              <a:rPr lang="en-US" dirty="0" smtClean="0"/>
              <a:t>Agreement</a:t>
            </a:r>
          </a:p>
          <a:p>
            <a:pPr marL="457200" lvl="0" indent="-457200">
              <a:buFont typeface="+mj-lt"/>
              <a:buAutoNum type="arabicPeriod"/>
            </a:pPr>
            <a:r>
              <a:rPr lang="en-US" dirty="0" smtClean="0"/>
              <a:t>Land</a:t>
            </a:r>
          </a:p>
          <a:p>
            <a:pPr marL="457200" lvl="0" indent="-457200">
              <a:buFont typeface="+mj-lt"/>
              <a:buAutoNum type="arabicPeriod"/>
            </a:pPr>
            <a:r>
              <a:rPr lang="en-US" dirty="0" smtClean="0"/>
              <a:t>Directional Survey</a:t>
            </a:r>
          </a:p>
          <a:p>
            <a:pPr marL="457200" lvl="0" indent="-457200">
              <a:buFont typeface="+mj-lt"/>
              <a:buAutoNum type="arabicPeriod"/>
            </a:pPr>
            <a:r>
              <a:rPr lang="en-US" dirty="0" smtClean="0"/>
              <a:t>Well Logs and Surveys</a:t>
            </a:r>
          </a:p>
          <a:p>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a:solidFill>
                  <a:schemeClr val="tx1"/>
                </a:solidFill>
                <a:latin typeface="+mn-lt"/>
                <a:ea typeface="+mj-ea"/>
                <a:cs typeface="+mj-cs"/>
              </a:rPr>
              <a:t>1.4 Theory of relation model</a:t>
            </a:r>
            <a:r>
              <a:rPr lang="zh-CN" altLang="en-US" sz="1600" kern="1200" dirty="0">
                <a:solidFill>
                  <a:schemeClr val="tx1"/>
                </a:solidFill>
                <a:latin typeface="+mn-lt"/>
                <a:ea typeface="+mj-ea"/>
                <a:cs typeface="+mj-cs"/>
              </a:rPr>
              <a:t>关系模型理论</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GB" sz="1600" kern="1200" dirty="0">
                <a:solidFill>
                  <a:schemeClr val="tx1"/>
                </a:solidFill>
                <a:latin typeface="+mn-lt"/>
                <a:ea typeface="+mj-ea"/>
                <a:cs typeface="+mj-cs"/>
              </a:rPr>
              <a:t>   </a:t>
            </a:r>
            <a:r>
              <a:rPr lang="en-GB" sz="1600" kern="1200" dirty="0" smtClean="0">
                <a:solidFill>
                  <a:schemeClr val="tx1"/>
                </a:solidFill>
                <a:latin typeface="+mn-lt"/>
                <a:ea typeface="+mj-ea"/>
                <a:cs typeface="+mj-cs"/>
              </a:rPr>
              <a:t>1.4.1 </a:t>
            </a:r>
            <a:r>
              <a:rPr lang="zh-CN" altLang="en-US" sz="1600" kern="1200" dirty="0" smtClean="0">
                <a:solidFill>
                  <a:schemeClr val="tx1"/>
                </a:solidFill>
                <a:latin typeface="+mn-lt"/>
                <a:ea typeface="+mj-ea"/>
                <a:cs typeface="+mj-cs"/>
              </a:rPr>
              <a:t>关</a:t>
            </a:r>
            <a:r>
              <a:rPr lang="zh-CN" altLang="en-US" sz="1600" kern="1200" dirty="0">
                <a:solidFill>
                  <a:schemeClr val="tx1"/>
                </a:solidFill>
                <a:latin typeface="+mn-lt"/>
                <a:ea typeface="+mj-ea"/>
                <a:cs typeface="+mj-cs"/>
              </a:rPr>
              <a:t>系数据库概述</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9" name="Text Placeholder 8"/>
          <p:cNvSpPr>
            <a:spLocks noGrp="1"/>
          </p:cNvSpPr>
          <p:nvPr>
            <p:ph type="body" idx="1"/>
          </p:nvPr>
        </p:nvSpPr>
        <p:spPr>
          <a:xfrm>
            <a:off x="1782069" y="2390293"/>
            <a:ext cx="6447531" cy="741600"/>
          </a:xfrm>
          <a:noFill/>
          <a:ln w="9525" algn="ctr">
            <a:noFill/>
            <a:miter lim="800000"/>
            <a:headEnd/>
            <a:tailEnd/>
          </a:ln>
        </p:spPr>
        <p:txBody>
          <a:bodyPr vert="horz" wrap="square" lIns="0" tIns="0" rIns="0" bIns="0" numCol="1" anchor="t" anchorCtr="0" compatLnSpc="1">
            <a:prstTxWarp prst="textNoShape">
              <a:avLst/>
            </a:prstTxWarp>
          </a:bodyPr>
          <a:lstStyle/>
          <a:p>
            <a:pPr marL="0" lvl="1"/>
            <a:r>
              <a:rPr lang="en-US" altLang="zh-CN" sz="2400" b="1" cap="all" dirty="0" smtClean="0">
                <a:solidFill>
                  <a:schemeClr val="accent2"/>
                </a:solidFill>
                <a:latin typeface="+mj-lt"/>
              </a:rPr>
              <a:t>Basic to relation Database </a:t>
            </a:r>
            <a:r>
              <a:rPr lang="zh-CN" altLang="en-US" sz="2400" b="1" cap="all" dirty="0" smtClean="0">
                <a:solidFill>
                  <a:schemeClr val="accent2"/>
                </a:solidFill>
                <a:latin typeface="+mj-lt"/>
              </a:rPr>
              <a:t>关系数据库基础</a:t>
            </a:r>
            <a:endParaRPr lang="en-GB" altLang="zh-CN" sz="2400" b="1" cap="all" dirty="0" smtClean="0">
              <a:solidFill>
                <a:schemeClr val="accent2"/>
              </a:solidFill>
              <a:latin typeface="+mj-lt"/>
            </a:endParaRPr>
          </a:p>
          <a:p>
            <a:endParaRPr lang="en-GB" altLang="zh-CN" dirty="0" smtClean="0"/>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13</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Theory of relation model</a:t>
            </a:r>
            <a:r>
              <a:rPr lang="zh-CN" altLang="en-US" dirty="0" smtClean="0"/>
              <a:t>关系模型理论</a:t>
            </a:r>
            <a:endParaRPr lang="en-GB" dirty="0"/>
          </a:p>
        </p:txBody>
      </p:sp>
      <p:sp>
        <p:nvSpPr>
          <p:cNvPr id="8" name="Content Placeholder 7"/>
          <p:cNvSpPr>
            <a:spLocks noGrp="1"/>
          </p:cNvSpPr>
          <p:nvPr>
            <p:ph sz="quarter" idx="11"/>
          </p:nvPr>
        </p:nvSpPr>
        <p:spPr>
          <a:xfrm>
            <a:off x="677911" y="940726"/>
            <a:ext cx="7770763" cy="4600103"/>
          </a:xfrm>
        </p:spPr>
        <p:txBody>
          <a:bodyPr/>
          <a:lstStyle/>
          <a:p>
            <a:endParaRPr lang="en-GB" dirty="0" smtClean="0"/>
          </a:p>
          <a:p>
            <a:endParaRPr lang="en-GB" dirty="0" smtClean="0"/>
          </a:p>
          <a:p>
            <a:endParaRPr lang="en-GB" dirty="0"/>
          </a:p>
        </p:txBody>
      </p:sp>
      <p:sp>
        <p:nvSpPr>
          <p:cNvPr id="15" name="Slide Number Placeholder 14"/>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14</a:t>
            </a:fld>
            <a:endParaRPr lang="en-GB" dirty="0"/>
          </a:p>
        </p:txBody>
      </p:sp>
      <p:sp>
        <p:nvSpPr>
          <p:cNvPr id="16" name="Footer Placeholder 15"/>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1" name="Rectangle 10"/>
          <p:cNvSpPr/>
          <p:nvPr/>
        </p:nvSpPr>
        <p:spPr>
          <a:xfrm>
            <a:off x="676275" y="963587"/>
            <a:ext cx="7433582" cy="1569660"/>
          </a:xfrm>
          <a:prstGeom prst="rect">
            <a:avLst/>
          </a:prstGeom>
        </p:spPr>
        <p:txBody>
          <a:bodyPr wrap="square">
            <a:spAutoFit/>
          </a:bodyPr>
          <a:lstStyle/>
          <a:p>
            <a:r>
              <a:rPr lang="en-US" sz="1600" dirty="0" smtClean="0"/>
              <a:t>1</a:t>
            </a:r>
            <a:r>
              <a:rPr lang="zh-CN" altLang="en-US" sz="1600" dirty="0" smtClean="0"/>
              <a:t>．</a:t>
            </a:r>
            <a:r>
              <a:rPr lang="en-US" altLang="zh-CN" sz="1600" dirty="0" smtClean="0"/>
              <a:t>Relation model</a:t>
            </a:r>
            <a:r>
              <a:rPr lang="zh-CN" altLang="en-US" sz="1600" dirty="0" smtClean="0"/>
              <a:t>关系模型</a:t>
            </a:r>
            <a:endParaRPr lang="en-US" sz="1600" dirty="0" smtClean="0"/>
          </a:p>
          <a:p>
            <a:r>
              <a:rPr lang="en-US" sz="1600" dirty="0" smtClean="0"/>
              <a:t>In a relational database, all data is organized in tables and management. In Data model, Entities and links  are using two-dimensional table to represent ,this kind of data model is called a relational data model.</a:t>
            </a:r>
          </a:p>
          <a:p>
            <a:r>
              <a:rPr lang="zh-CN" altLang="en-US" sz="1600" dirty="0" smtClean="0"/>
              <a:t>在关系数据库里，所有的数据都按表进行组织和管理。实体和联系均用二维表来表示的数据模型称为关系数据模型</a:t>
            </a:r>
            <a:r>
              <a:rPr lang="en-US" altLang="zh-CN" sz="1600" dirty="0" smtClean="0"/>
              <a:t>.</a:t>
            </a:r>
            <a:endParaRPr lang="en-US" sz="1600" dirty="0"/>
          </a:p>
        </p:txBody>
      </p:sp>
      <p:pic>
        <p:nvPicPr>
          <p:cNvPr id="3074" name="Picture 2" descr="1-15"/>
          <p:cNvPicPr>
            <a:picLocks noChangeAspect="1" noChangeArrowheads="1"/>
          </p:cNvPicPr>
          <p:nvPr/>
        </p:nvPicPr>
        <p:blipFill>
          <a:blip r:embed="rId3" cstate="print"/>
          <a:srcRect/>
          <a:stretch>
            <a:fillRect/>
          </a:stretch>
        </p:blipFill>
        <p:spPr bwMode="auto">
          <a:xfrm>
            <a:off x="2090057" y="2683325"/>
            <a:ext cx="4800600" cy="1546225"/>
          </a:xfrm>
          <a:prstGeom prst="rect">
            <a:avLst/>
          </a:prstGeom>
          <a:noFill/>
          <a:ln w="9525">
            <a:noFill/>
            <a:miter lim="800000"/>
            <a:headEnd/>
            <a:tailEnd/>
          </a:ln>
        </p:spPr>
      </p:pic>
      <p:sp>
        <p:nvSpPr>
          <p:cNvPr id="14" name="Rectangle 13"/>
          <p:cNvSpPr/>
          <p:nvPr/>
        </p:nvSpPr>
        <p:spPr>
          <a:xfrm>
            <a:off x="685801" y="4133280"/>
            <a:ext cx="7739742" cy="2062103"/>
          </a:xfrm>
          <a:prstGeom prst="rect">
            <a:avLst/>
          </a:prstGeom>
        </p:spPr>
        <p:txBody>
          <a:bodyPr wrap="square">
            <a:spAutoFit/>
          </a:bodyPr>
          <a:lstStyle/>
          <a:p>
            <a:r>
              <a:rPr lang="en-US" sz="1600" dirty="0" smtClean="0"/>
              <a:t>2</a:t>
            </a:r>
            <a:r>
              <a:rPr lang="zh-CN" altLang="en-US" sz="1600" dirty="0" smtClean="0"/>
              <a:t>．</a:t>
            </a:r>
            <a:r>
              <a:rPr lang="en-US" altLang="zh-CN" sz="1600" dirty="0" smtClean="0"/>
              <a:t> Relation </a:t>
            </a:r>
            <a:r>
              <a:rPr lang="zh-CN" altLang="en-US" sz="1600" dirty="0" smtClean="0"/>
              <a:t>关系</a:t>
            </a:r>
            <a:endParaRPr lang="en-US" sz="1600" dirty="0" smtClean="0"/>
          </a:p>
          <a:p>
            <a:r>
              <a:rPr lang="en-US" sz="1600" dirty="0" smtClean="0"/>
              <a:t>Corresponding to a specific table is called relational schema, also known as the table. Relational databases are a number of tables (relations) collection. Models determine the contents of their correspondence. Each relationship must be a named, and the same relation in the relational data model are different.</a:t>
            </a:r>
          </a:p>
          <a:p>
            <a:r>
              <a:rPr lang="zh-CN" altLang="en-US" sz="1600" dirty="0" smtClean="0"/>
              <a:t>对应于关系模式的一个具体的表称为关系，又称表（</a:t>
            </a:r>
            <a:r>
              <a:rPr lang="en-US" sz="1600" dirty="0" smtClean="0"/>
              <a:t>Table</a:t>
            </a:r>
            <a:r>
              <a:rPr lang="zh-CN" altLang="en-US" sz="1600" dirty="0" smtClean="0"/>
              <a:t>）。关系数据库是若干表（关系）的集合。关系模式决定其对应关系的内容。每一个关系都必须命名，且同一关系数据模型中的关系名互不相同。</a:t>
            </a:r>
            <a:endParaRPr lang="en-US"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relation model</a:t>
            </a:r>
            <a:r>
              <a:rPr lang="zh-CN" altLang="en-US" dirty="0" smtClean="0"/>
              <a:t>关系模型理论</a:t>
            </a:r>
            <a:endParaRPr lang="en-US" dirty="0"/>
          </a:p>
        </p:txBody>
      </p:sp>
      <p:sp>
        <p:nvSpPr>
          <p:cNvPr id="3" name="Content Placeholder 2"/>
          <p:cNvSpPr>
            <a:spLocks noGrp="1"/>
          </p:cNvSpPr>
          <p:nvPr>
            <p:ph sz="quarter" idx="11"/>
          </p:nvPr>
        </p:nvSpPr>
        <p:spPr>
          <a:xfrm>
            <a:off x="786768" y="974737"/>
            <a:ext cx="7770763" cy="2018836"/>
          </a:xfrm>
        </p:spPr>
        <p:txBody>
          <a:bodyPr/>
          <a:lstStyle/>
          <a:p>
            <a:r>
              <a:rPr lang="en-US" sz="1600" dirty="0" smtClean="0"/>
              <a:t>3</a:t>
            </a:r>
            <a:r>
              <a:rPr lang="zh-CN" altLang="en-US" sz="1600" dirty="0" smtClean="0"/>
              <a:t>．</a:t>
            </a:r>
            <a:r>
              <a:rPr lang="en-US" altLang="zh-CN" sz="1600" dirty="0" smtClean="0"/>
              <a:t>Entity </a:t>
            </a:r>
            <a:r>
              <a:rPr lang="zh-CN" altLang="en-US" sz="1600" dirty="0" smtClean="0"/>
              <a:t>实体</a:t>
            </a:r>
            <a:endParaRPr lang="en-US" sz="1600" dirty="0" smtClean="0"/>
          </a:p>
          <a:p>
            <a:r>
              <a:rPr lang="en-US" sz="1600" dirty="0" smtClean="0"/>
              <a:t>Entities are objective and can distinguish each other things that exist in the world. Entity can be a person, can be a real objects, can also be abstract concepts. For example, books, students, teachers, courses are all entities.</a:t>
            </a:r>
          </a:p>
          <a:p>
            <a:r>
              <a:rPr lang="zh-CN" altLang="en-US" sz="1600" dirty="0" smtClean="0"/>
              <a:t>实体是客观世界中存在的且可互相区分的事物。实体可以是人，可以是物体实物，也可以是抽象概念。例如：图书、学生、教师、课程等都是实体。</a:t>
            </a:r>
            <a:endParaRPr lang="en-US" sz="1600" dirty="0" smtClean="0"/>
          </a:p>
        </p:txBody>
      </p:sp>
      <p:sp>
        <p:nvSpPr>
          <p:cNvPr id="4" name="Slide Number Placeholder 3"/>
          <p:cNvSpPr>
            <a:spLocks noGrp="1"/>
          </p:cNvSpPr>
          <p:nvPr>
            <p:ph type="sldNum" sz="quarter" idx="4"/>
          </p:nvPr>
        </p:nvSpPr>
        <p:spPr/>
        <p:txBody>
          <a:bodyPr/>
          <a:lstStyle/>
          <a:p>
            <a:fld id="{D32BAE6A-B452-4007-8177-56DD051636F9}" type="slidenum">
              <a:rPr lang="en-GB" smtClean="0"/>
              <a:pPr/>
              <a:t>15</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pic>
        <p:nvPicPr>
          <p:cNvPr id="4098" name="Picture 2" descr="1-16"/>
          <p:cNvPicPr>
            <a:picLocks noChangeAspect="1" noChangeArrowheads="1"/>
          </p:cNvPicPr>
          <p:nvPr/>
        </p:nvPicPr>
        <p:blipFill>
          <a:blip r:embed="rId3" cstate="print"/>
          <a:srcRect/>
          <a:stretch>
            <a:fillRect/>
          </a:stretch>
        </p:blipFill>
        <p:spPr bwMode="auto">
          <a:xfrm>
            <a:off x="1981201" y="3200401"/>
            <a:ext cx="4999038" cy="1744663"/>
          </a:xfrm>
          <a:prstGeom prst="rect">
            <a:avLst/>
          </a:prstGeom>
          <a:noFill/>
          <a:ln w="9525">
            <a:noFill/>
            <a:miter lim="800000"/>
            <a:headEnd/>
            <a:tailEnd/>
          </a:ln>
        </p:spPr>
      </p:pic>
      <p:sp>
        <p:nvSpPr>
          <p:cNvPr id="7" name="Rectangle 6"/>
          <p:cNvSpPr/>
          <p:nvPr/>
        </p:nvSpPr>
        <p:spPr>
          <a:xfrm>
            <a:off x="772886" y="4984211"/>
            <a:ext cx="7674428" cy="1323439"/>
          </a:xfrm>
          <a:prstGeom prst="rect">
            <a:avLst/>
          </a:prstGeom>
        </p:spPr>
        <p:txBody>
          <a:bodyPr wrap="square">
            <a:spAutoFit/>
          </a:bodyPr>
          <a:lstStyle/>
          <a:p>
            <a:r>
              <a:rPr lang="en-US" sz="1600" dirty="0" smtClean="0"/>
              <a:t>4</a:t>
            </a:r>
            <a:r>
              <a:rPr lang="zh-CN" altLang="en-US" sz="1600" dirty="0" smtClean="0"/>
              <a:t>．</a:t>
            </a:r>
            <a:r>
              <a:rPr lang="en-US" altLang="zh-CN" sz="1600" dirty="0" smtClean="0"/>
              <a:t>Key </a:t>
            </a:r>
            <a:r>
              <a:rPr lang="zh-CN" altLang="en-US" sz="1600" dirty="0" smtClean="0"/>
              <a:t>键</a:t>
            </a:r>
            <a:endParaRPr lang="en-US" sz="1600" dirty="0" smtClean="0"/>
          </a:p>
          <a:p>
            <a:r>
              <a:rPr lang="en-US" sz="1600" dirty="0" smtClean="0"/>
              <a:t>Key  is used to identify one or more columns of a row. Key can be unique , or may not be unique .</a:t>
            </a:r>
          </a:p>
          <a:p>
            <a:r>
              <a:rPr lang="zh-CN" altLang="en-US" sz="1600" dirty="0" smtClean="0"/>
              <a:t>键（</a:t>
            </a:r>
            <a:r>
              <a:rPr lang="en-US" sz="1600" dirty="0" smtClean="0"/>
              <a:t>Key</a:t>
            </a:r>
            <a:r>
              <a:rPr lang="zh-CN" altLang="en-US" sz="1600" dirty="0" smtClean="0"/>
              <a:t>）在关系中用来标识行的一列或者多列。键可以是唯一（</a:t>
            </a:r>
            <a:r>
              <a:rPr lang="en-US" sz="1600" dirty="0" smtClean="0"/>
              <a:t>Unique</a:t>
            </a:r>
            <a:r>
              <a:rPr lang="zh-CN" altLang="en-US" sz="1600" dirty="0" smtClean="0"/>
              <a:t>）的，也可以不唯一（</a:t>
            </a:r>
            <a:r>
              <a:rPr lang="en-US" sz="1600" dirty="0" err="1" smtClean="0"/>
              <a:t>NonUnique</a:t>
            </a:r>
            <a:r>
              <a:rPr lang="zh-CN" altLang="en-US" sz="1600" dirty="0" smtClean="0"/>
              <a:t>）。</a:t>
            </a:r>
            <a:endParaRPr lang="en-US" sz="16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relation model</a:t>
            </a:r>
            <a:r>
              <a:rPr lang="zh-CN" altLang="en-US" dirty="0" smtClean="0"/>
              <a:t>关系模型理论</a:t>
            </a:r>
            <a:endParaRPr lang="en-US" dirty="0"/>
          </a:p>
        </p:txBody>
      </p:sp>
      <p:sp>
        <p:nvSpPr>
          <p:cNvPr id="3" name="Content Placeholder 2"/>
          <p:cNvSpPr>
            <a:spLocks noGrp="1"/>
          </p:cNvSpPr>
          <p:nvPr>
            <p:ph sz="quarter" idx="11"/>
          </p:nvPr>
        </p:nvSpPr>
        <p:spPr>
          <a:xfrm>
            <a:off x="721453" y="974738"/>
            <a:ext cx="7770763" cy="2857033"/>
          </a:xfrm>
        </p:spPr>
        <p:txBody>
          <a:bodyPr/>
          <a:lstStyle/>
          <a:p>
            <a:r>
              <a:rPr lang="en-US" sz="1600" dirty="0" smtClean="0"/>
              <a:t>5</a:t>
            </a:r>
            <a:r>
              <a:rPr lang="zh-CN" altLang="en-US" sz="1600" dirty="0" smtClean="0"/>
              <a:t>．</a:t>
            </a:r>
            <a:r>
              <a:rPr lang="en-US" altLang="zh-CN" sz="1600" dirty="0" smtClean="0"/>
              <a:t> Relation type </a:t>
            </a:r>
            <a:r>
              <a:rPr lang="zh-CN" altLang="en-US" sz="1600" dirty="0" smtClean="0"/>
              <a:t>关系类型</a:t>
            </a:r>
            <a:endParaRPr lang="en-US" sz="1600" dirty="0" smtClean="0"/>
          </a:p>
          <a:p>
            <a:r>
              <a:rPr lang="en-US" sz="1600" dirty="0" smtClean="0"/>
              <a:t>In the relational model, entities and entity relationships  are all expressed in contact. In other words, a two-dimensional table is storing data of the entity itself, also storing contacts between entities. Relationship can be not only one -to-many links between the entities, but also can be many-to-many contact, through the establishment of linkages between relationships.</a:t>
            </a:r>
          </a:p>
          <a:p>
            <a:r>
              <a:rPr lang="zh-CN" altLang="en-US" sz="1600" dirty="0" smtClean="0"/>
              <a:t>在关系模型中，实体和实体间的联系都是用关系表示的。也就是说，二维表格中既存放着实体本身的数据，又存放着实体间的联系。关系不但可以表示实体间一对多的联系，通过建立关系间的关联，也可以表示多对多的联系。</a:t>
            </a:r>
            <a:endParaRPr lang="en-US" altLang="zh-CN" sz="1600" dirty="0" smtClean="0"/>
          </a:p>
          <a:p>
            <a:endParaRPr lang="en-US" sz="1400"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16</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pic>
        <p:nvPicPr>
          <p:cNvPr id="5122" name="Picture 2" descr="1-18"/>
          <p:cNvPicPr>
            <a:picLocks noChangeAspect="1" noChangeArrowheads="1"/>
          </p:cNvPicPr>
          <p:nvPr/>
        </p:nvPicPr>
        <p:blipFill>
          <a:blip r:embed="rId2" cstate="print"/>
          <a:srcRect/>
          <a:stretch>
            <a:fillRect/>
          </a:stretch>
        </p:blipFill>
        <p:spPr bwMode="auto">
          <a:xfrm>
            <a:off x="1262744" y="4071264"/>
            <a:ext cx="2751138" cy="1363663"/>
          </a:xfrm>
          <a:prstGeom prst="rect">
            <a:avLst/>
          </a:prstGeom>
          <a:noFill/>
          <a:ln w="9525">
            <a:noFill/>
            <a:miter lim="800000"/>
            <a:headEnd/>
            <a:tailEnd/>
          </a:ln>
        </p:spPr>
      </p:pic>
      <p:pic>
        <p:nvPicPr>
          <p:cNvPr id="5123" name="Picture 3" descr="1-19"/>
          <p:cNvPicPr>
            <a:picLocks noChangeAspect="1" noChangeArrowheads="1"/>
          </p:cNvPicPr>
          <p:nvPr/>
        </p:nvPicPr>
        <p:blipFill>
          <a:blip r:embed="rId3" cstate="print"/>
          <a:srcRect/>
          <a:stretch>
            <a:fillRect/>
          </a:stretch>
        </p:blipFill>
        <p:spPr bwMode="auto">
          <a:xfrm>
            <a:off x="5519057" y="4052434"/>
            <a:ext cx="2149475" cy="1379538"/>
          </a:xfrm>
          <a:prstGeom prst="rect">
            <a:avLst/>
          </a:prstGeom>
          <a:noFill/>
          <a:ln w="9525">
            <a:noFill/>
            <a:miter lim="800000"/>
            <a:headEnd/>
            <a:tailEnd/>
          </a:ln>
        </p:spPr>
      </p:pic>
      <p:sp>
        <p:nvSpPr>
          <p:cNvPr id="8" name="Rectangle 7"/>
          <p:cNvSpPr/>
          <p:nvPr/>
        </p:nvSpPr>
        <p:spPr>
          <a:xfrm>
            <a:off x="5393928" y="5519455"/>
            <a:ext cx="1210588" cy="338554"/>
          </a:xfrm>
          <a:prstGeom prst="rect">
            <a:avLst/>
          </a:prstGeom>
        </p:spPr>
        <p:txBody>
          <a:bodyPr wrap="none">
            <a:spAutoFit/>
          </a:bodyPr>
          <a:lstStyle/>
          <a:p>
            <a:r>
              <a:rPr lang="zh-CN" altLang="en-US" sz="1600" dirty="0" smtClean="0"/>
              <a:t>一对多关系</a:t>
            </a:r>
            <a:endParaRPr lang="en-US" sz="1600" dirty="0" smtClean="0"/>
          </a:p>
        </p:txBody>
      </p:sp>
      <p:sp>
        <p:nvSpPr>
          <p:cNvPr id="9" name="Rectangle 8"/>
          <p:cNvSpPr/>
          <p:nvPr/>
        </p:nvSpPr>
        <p:spPr>
          <a:xfrm>
            <a:off x="2073787" y="5530342"/>
            <a:ext cx="1210588" cy="338554"/>
          </a:xfrm>
          <a:prstGeom prst="rect">
            <a:avLst/>
          </a:prstGeom>
        </p:spPr>
        <p:txBody>
          <a:bodyPr wrap="none">
            <a:spAutoFit/>
          </a:bodyPr>
          <a:lstStyle/>
          <a:p>
            <a:r>
              <a:rPr lang="zh-CN" altLang="en-US" sz="1600" dirty="0" smtClean="0"/>
              <a:t>一对一关系</a:t>
            </a:r>
            <a:endParaRPr lang="en-US" sz="1600" dirty="0" smtClean="0"/>
          </a:p>
        </p:txBody>
      </p:sp>
      <p:sp>
        <p:nvSpPr>
          <p:cNvPr id="10" name="Rectangle 9"/>
          <p:cNvSpPr/>
          <p:nvPr/>
        </p:nvSpPr>
        <p:spPr>
          <a:xfrm>
            <a:off x="6972358" y="5530340"/>
            <a:ext cx="1210588" cy="338554"/>
          </a:xfrm>
          <a:prstGeom prst="rect">
            <a:avLst/>
          </a:prstGeom>
        </p:spPr>
        <p:txBody>
          <a:bodyPr wrap="none">
            <a:spAutoFit/>
          </a:bodyPr>
          <a:lstStyle/>
          <a:p>
            <a:r>
              <a:rPr lang="zh-CN" altLang="en-US" sz="1600" dirty="0" smtClean="0"/>
              <a:t>多对多关系</a:t>
            </a:r>
            <a:endParaRPr lang="en-US" sz="1600"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a:solidFill>
                  <a:schemeClr val="tx1"/>
                </a:solidFill>
                <a:latin typeface="+mn-lt"/>
                <a:ea typeface="+mj-ea"/>
                <a:cs typeface="+mj-cs"/>
              </a:rPr>
              <a:t>1.4 </a:t>
            </a:r>
            <a:r>
              <a:rPr lang="en-GB" sz="1600" kern="1200" dirty="0" smtClean="0">
                <a:solidFill>
                  <a:schemeClr val="tx1"/>
                </a:solidFill>
                <a:latin typeface="+mn-lt"/>
                <a:ea typeface="+mj-ea"/>
                <a:cs typeface="+mj-cs"/>
              </a:rPr>
              <a:t> Theory </a:t>
            </a:r>
            <a:r>
              <a:rPr lang="en-GB" sz="1600" kern="1200" dirty="0">
                <a:solidFill>
                  <a:schemeClr val="tx1"/>
                </a:solidFill>
                <a:latin typeface="+mn-lt"/>
                <a:ea typeface="+mj-ea"/>
                <a:cs typeface="+mj-cs"/>
              </a:rPr>
              <a:t>of relation model</a:t>
            </a:r>
            <a:r>
              <a:rPr lang="zh-CN" altLang="en-US" sz="1600" kern="1200" dirty="0">
                <a:solidFill>
                  <a:schemeClr val="tx1"/>
                </a:solidFill>
                <a:latin typeface="+mn-lt"/>
                <a:ea typeface="+mj-ea"/>
                <a:cs typeface="+mj-cs"/>
              </a:rPr>
              <a:t>关系模型理论</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GB" sz="1600" kern="1200" dirty="0">
                <a:solidFill>
                  <a:schemeClr val="tx1"/>
                </a:solidFill>
                <a:latin typeface="+mn-lt"/>
                <a:ea typeface="+mj-ea"/>
                <a:cs typeface="+mj-cs"/>
              </a:rPr>
              <a:t>   1.4.</a:t>
            </a:r>
            <a:r>
              <a:rPr lang="en-US" altLang="zh-CN" sz="1600" kern="1200" dirty="0" smtClean="0">
                <a:solidFill>
                  <a:schemeClr val="tx1"/>
                </a:solidFill>
                <a:latin typeface="+mn-lt"/>
                <a:ea typeface="+mj-ea"/>
                <a:cs typeface="+mj-cs"/>
              </a:rPr>
              <a:t>2 </a:t>
            </a:r>
            <a:r>
              <a:rPr lang="zh-CN" altLang="en-US" sz="1600" kern="1200" dirty="0" smtClean="0">
                <a:solidFill>
                  <a:schemeClr val="tx1"/>
                </a:solidFill>
                <a:latin typeface="+mn-lt"/>
                <a:ea typeface="+mj-ea"/>
                <a:cs typeface="+mj-cs"/>
              </a:rPr>
              <a:t>关</a:t>
            </a:r>
            <a:r>
              <a:rPr lang="zh-CN" altLang="en-US" sz="1600" kern="1200" dirty="0">
                <a:solidFill>
                  <a:schemeClr val="tx1"/>
                </a:solidFill>
                <a:latin typeface="+mn-lt"/>
                <a:ea typeface="+mj-ea"/>
                <a:cs typeface="+mj-cs"/>
              </a:rPr>
              <a:t>系数据库操作</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17</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2" name="Text Placeholder 8"/>
          <p:cNvSpPr txBox="1">
            <a:spLocks/>
          </p:cNvSpPr>
          <p:nvPr/>
        </p:nvSpPr>
        <p:spPr bwMode="auto">
          <a:xfrm>
            <a:off x="1782069" y="2390293"/>
            <a:ext cx="6491074"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0" marR="0" lvl="1"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en-US" altLang="zh-CN" sz="2400" b="1" i="0" u="none" strike="noStrike" kern="1200" cap="all" spc="0" normalizeH="0" baseline="0" noProof="0" dirty="0" smtClean="0">
                <a:ln>
                  <a:noFill/>
                </a:ln>
                <a:solidFill>
                  <a:schemeClr val="accent2"/>
                </a:solidFill>
                <a:effectLst/>
                <a:uLnTx/>
                <a:uFillTx/>
                <a:latin typeface="+mj-lt"/>
                <a:ea typeface="+mn-ea"/>
                <a:cs typeface="+mn-cs"/>
              </a:rPr>
              <a:t>Basic to relation Database </a:t>
            </a:r>
            <a:r>
              <a:rPr kumimoji="0" lang="zh-CN" altLang="en-US" sz="2400" b="1" i="0" u="none" strike="noStrike" kern="1200" cap="all" spc="0" normalizeH="0" baseline="0" noProof="0" dirty="0" smtClean="0">
                <a:ln>
                  <a:noFill/>
                </a:ln>
                <a:solidFill>
                  <a:schemeClr val="accent2"/>
                </a:solidFill>
                <a:effectLst/>
                <a:uLnTx/>
                <a:uFillTx/>
                <a:latin typeface="+mj-lt"/>
                <a:ea typeface="+mn-ea"/>
                <a:cs typeface="+mn-cs"/>
              </a:rPr>
              <a:t>关系数据库基础</a:t>
            </a: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relation model</a:t>
            </a:r>
            <a:r>
              <a:rPr lang="zh-CN" altLang="en-US" dirty="0" smtClean="0"/>
              <a:t>关系模型理论</a:t>
            </a:r>
            <a:endParaRPr lang="en-US" dirty="0"/>
          </a:p>
        </p:txBody>
      </p:sp>
      <p:sp>
        <p:nvSpPr>
          <p:cNvPr id="3" name="Content Placeholder 2"/>
          <p:cNvSpPr>
            <a:spLocks noGrp="1"/>
          </p:cNvSpPr>
          <p:nvPr>
            <p:ph sz="quarter" idx="11"/>
          </p:nvPr>
        </p:nvSpPr>
        <p:spPr>
          <a:xfrm>
            <a:off x="754110" y="844110"/>
            <a:ext cx="7889147" cy="2715520"/>
          </a:xfrm>
        </p:spPr>
        <p:txBody>
          <a:bodyPr/>
          <a:lstStyle/>
          <a:p>
            <a:pPr>
              <a:buFont typeface="Wingdings" pitchFamily="2" charset="2"/>
              <a:buChar char="§"/>
            </a:pPr>
            <a:r>
              <a:rPr lang="en-US" sz="1800" dirty="0" smtClean="0"/>
              <a:t> Relational algebra is an abstraction query language, is a traditional expression    of relational data manipulation language. Relational algebra is used for relational operations, and expression queries. Relational operators can be divided into four categories: collection operators, special relational operators, comparison operators, and logical operators</a:t>
            </a:r>
          </a:p>
          <a:p>
            <a:r>
              <a:rPr lang="zh-CN" altLang="en-US" sz="1800" dirty="0" smtClean="0"/>
              <a:t>关系代数是一种抽象的查询语言，是关系数据操纵语言的一种传统表达方式。它用于关系运算及表达式查询。关系运算符有四类：集合运算符、专门的关系运算符、比较运算符和逻辑运算符，</a:t>
            </a:r>
            <a:endParaRPr lang="en-US" sz="1800"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18</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graphicFrame>
        <p:nvGraphicFramePr>
          <p:cNvPr id="10" name="Table 9"/>
          <p:cNvGraphicFramePr>
            <a:graphicFrameLocks noGrp="1"/>
          </p:cNvGraphicFramePr>
          <p:nvPr/>
        </p:nvGraphicFramePr>
        <p:xfrm>
          <a:off x="696686" y="3831228"/>
          <a:ext cx="7467599" cy="2049780"/>
        </p:xfrm>
        <a:graphic>
          <a:graphicData uri="http://schemas.openxmlformats.org/drawingml/2006/table">
            <a:tbl>
              <a:tblPr/>
              <a:tblGrid>
                <a:gridCol w="3094681"/>
                <a:gridCol w="4372918"/>
              </a:tblGrid>
              <a:tr h="146075">
                <a:tc>
                  <a:txBody>
                    <a:bodyPr/>
                    <a:lstStyle/>
                    <a:p>
                      <a:pPr algn="ctr" rtl="0" fontAlgn="ctr"/>
                      <a:r>
                        <a:rPr lang="zh-CN" altLang="en-US" sz="1200" b="0" i="0" u="none" strike="noStrike" dirty="0">
                          <a:solidFill>
                            <a:srgbClr val="000000"/>
                          </a:solidFill>
                          <a:latin typeface="SimHei"/>
                        </a:rPr>
                        <a:t>运 算 类 型</a:t>
                      </a:r>
                      <a:r>
                        <a:rPr lang="zh-CN" altLang="en-US" sz="1600" b="0" i="0" u="none" strike="noStrike" dirty="0">
                          <a:solidFill>
                            <a:srgbClr val="000000"/>
                          </a:solidFill>
                          <a:latin typeface="Times New Roman"/>
                        </a:rPr>
                        <a:t> </a:t>
                      </a:r>
                      <a:r>
                        <a:rPr lang="en-US" altLang="zh-CN" sz="1600" b="0" i="0" u="none" strike="noStrike" dirty="0">
                          <a:solidFill>
                            <a:srgbClr val="000000"/>
                          </a:solidFill>
                          <a:latin typeface="Times New Roman"/>
                        </a:rPr>
                        <a:t>(</a:t>
                      </a:r>
                      <a:r>
                        <a:rPr lang="en-US" sz="1600" b="0" i="0" u="none" strike="noStrike" dirty="0">
                          <a:solidFill>
                            <a:srgbClr val="000000"/>
                          </a:solidFill>
                          <a:latin typeface="Times New Roman"/>
                        </a:rPr>
                        <a:t>Relational operators )</a:t>
                      </a:r>
                      <a:endParaRPr lang="en-US" sz="1200" b="0" i="0" u="none" strike="noStrike" dirty="0">
                        <a:solidFill>
                          <a:srgbClr val="000000"/>
                        </a:solidFill>
                        <a:latin typeface="SimHe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200" b="0" i="0" u="none" strike="noStrike">
                          <a:solidFill>
                            <a:srgbClr val="000000"/>
                          </a:solidFill>
                          <a:latin typeface="SimHei"/>
                        </a:rPr>
                        <a:t>含</a:t>
                      </a:r>
                      <a:r>
                        <a:rPr lang="zh-CN" altLang="en-US" sz="1200" b="0" i="0" u="none" strike="noStrike">
                          <a:solidFill>
                            <a:srgbClr val="000000"/>
                          </a:solidFill>
                          <a:latin typeface="Times New Roman"/>
                        </a:rPr>
                        <a:t>    </a:t>
                      </a:r>
                      <a:r>
                        <a:rPr lang="zh-CN" altLang="en-US" sz="1200" b="0" i="0" u="none" strike="noStrike">
                          <a:solidFill>
                            <a:srgbClr val="000000"/>
                          </a:solidFill>
                          <a:latin typeface="SimHei"/>
                        </a:rPr>
                        <a:t>义</a:t>
                      </a:r>
                      <a:r>
                        <a:rPr lang="zh-CN" altLang="en-US" sz="1600" b="0" i="0" u="none" strike="noStrike">
                          <a:solidFill>
                            <a:srgbClr val="000000"/>
                          </a:solidFill>
                          <a:latin typeface="Times New Roman"/>
                        </a:rPr>
                        <a:t> </a:t>
                      </a:r>
                      <a:endParaRPr lang="zh-CN" altLang="en-US" sz="1200" b="0" i="0" u="none" strike="noStrike">
                        <a:solidFill>
                          <a:srgbClr val="000000"/>
                        </a:solidFill>
                        <a:latin typeface="SimHe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10410">
                <a:tc>
                  <a:txBody>
                    <a:bodyPr/>
                    <a:lstStyle/>
                    <a:p>
                      <a:pPr algn="l" rtl="0" fontAlgn="ctr"/>
                      <a:r>
                        <a:rPr lang="zh-CN" altLang="en-US" sz="1200" b="0" i="0" u="none" strike="noStrike" dirty="0">
                          <a:solidFill>
                            <a:srgbClr val="595959"/>
                          </a:solidFill>
                          <a:latin typeface="SimSun"/>
                        </a:rPr>
                        <a:t>集合运算符</a:t>
                      </a:r>
                      <a:r>
                        <a:rPr lang="zh-CN" altLang="en-US" sz="1600" b="0" i="0" u="none" strike="noStrike" dirty="0">
                          <a:solidFill>
                            <a:srgbClr val="595959"/>
                          </a:solidFill>
                          <a:latin typeface="Times New Roman"/>
                        </a:rPr>
                        <a:t> </a:t>
                      </a:r>
                      <a:r>
                        <a:rPr lang="en-US" sz="1600" b="0" i="0" u="none" strike="noStrike" dirty="0">
                          <a:solidFill>
                            <a:srgbClr val="595959"/>
                          </a:solidFill>
                          <a:latin typeface="Times New Roman"/>
                        </a:rPr>
                        <a:t>collection operators</a:t>
                      </a:r>
                      <a:endParaRPr lang="en-US" sz="1200" b="0" i="0" u="none" strike="noStrike" dirty="0">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CN" altLang="en-US" sz="1200" b="0" i="0" u="none" strike="noStrike" dirty="0">
                          <a:solidFill>
                            <a:srgbClr val="595959"/>
                          </a:solidFill>
                          <a:latin typeface="SimSun"/>
                        </a:rPr>
                        <a:t>并</a:t>
                      </a:r>
                      <a:r>
                        <a:rPr lang="en-US" altLang="zh-CN" sz="1200" b="0" i="0" u="none" strike="noStrike" dirty="0">
                          <a:solidFill>
                            <a:srgbClr val="595959"/>
                          </a:solidFill>
                          <a:latin typeface="SimSun"/>
                        </a:rPr>
                        <a:t>(</a:t>
                      </a:r>
                      <a:r>
                        <a:rPr lang="en-US" sz="1200" b="0" i="0" u="none" strike="noStrike" dirty="0">
                          <a:solidFill>
                            <a:srgbClr val="595959"/>
                          </a:solidFill>
                          <a:latin typeface="SimSun"/>
                        </a:rPr>
                        <a:t>union set)、</a:t>
                      </a:r>
                      <a:r>
                        <a:rPr lang="zh-CN" altLang="en-US" sz="1200" b="0" i="0" u="none" strike="noStrike" dirty="0">
                          <a:solidFill>
                            <a:srgbClr val="595959"/>
                          </a:solidFill>
                          <a:latin typeface="SimSun"/>
                        </a:rPr>
                        <a:t>差</a:t>
                      </a:r>
                      <a:r>
                        <a:rPr lang="en-US" altLang="zh-CN" sz="1200" b="0" i="0" u="none" strike="noStrike" dirty="0">
                          <a:solidFill>
                            <a:srgbClr val="595959"/>
                          </a:solidFill>
                          <a:latin typeface="SimSun"/>
                        </a:rPr>
                        <a:t>(</a:t>
                      </a:r>
                      <a:r>
                        <a:rPr lang="en-US" sz="1200" b="0" i="0" u="none" strike="noStrike" dirty="0">
                          <a:solidFill>
                            <a:srgbClr val="595959"/>
                          </a:solidFill>
                          <a:latin typeface="SimSun"/>
                        </a:rPr>
                        <a:t>Difference set)、</a:t>
                      </a:r>
                      <a:r>
                        <a:rPr lang="zh-CN" altLang="en-US" sz="1200" b="0" i="0" u="none" strike="noStrike" dirty="0">
                          <a:solidFill>
                            <a:srgbClr val="595959"/>
                          </a:solidFill>
                          <a:latin typeface="SimSun"/>
                        </a:rPr>
                        <a:t>交 </a:t>
                      </a:r>
                      <a:r>
                        <a:rPr lang="en-US" altLang="zh-CN" sz="1200" b="0" i="0" u="none" strike="noStrike" dirty="0">
                          <a:solidFill>
                            <a:srgbClr val="595959"/>
                          </a:solidFill>
                          <a:latin typeface="SimSun"/>
                        </a:rPr>
                        <a:t>(</a:t>
                      </a:r>
                      <a:r>
                        <a:rPr lang="en-US" sz="1200" b="0" i="0" u="none" strike="noStrike" dirty="0">
                          <a:solidFill>
                            <a:srgbClr val="595959"/>
                          </a:solidFill>
                          <a:latin typeface="SimSun"/>
                        </a:rPr>
                        <a:t>intersection set</a:t>
                      </a:r>
                      <a:r>
                        <a:rPr lang="en-US" sz="1200" b="0" i="0" u="none" strike="noStrike" dirty="0" smtClean="0">
                          <a:solidFill>
                            <a:srgbClr val="595959"/>
                          </a:solidFill>
                          <a:latin typeface="SimSun"/>
                        </a:rPr>
                        <a:t>)、</a:t>
                      </a:r>
                      <a:r>
                        <a:rPr lang="zh-CN" altLang="en-US" sz="1200" b="0" i="0" u="none" strike="noStrike" dirty="0" smtClean="0">
                          <a:solidFill>
                            <a:srgbClr val="595959"/>
                          </a:solidFill>
                          <a:latin typeface="SimSun"/>
                        </a:rPr>
                        <a:t>广义笛</a:t>
                      </a:r>
                      <a:r>
                        <a:rPr lang="zh-CN" altLang="en-US" sz="1200" b="0" i="0" u="none" strike="noStrike" dirty="0">
                          <a:solidFill>
                            <a:srgbClr val="595959"/>
                          </a:solidFill>
                          <a:latin typeface="SimSun"/>
                        </a:rPr>
                        <a:t>卡儿积</a:t>
                      </a:r>
                      <a:r>
                        <a:rPr lang="en-US" altLang="zh-CN" sz="1200" b="0" i="0" u="none" strike="noStrike" dirty="0">
                          <a:solidFill>
                            <a:srgbClr val="595959"/>
                          </a:solidFill>
                          <a:latin typeface="SimSun"/>
                        </a:rPr>
                        <a:t>(</a:t>
                      </a:r>
                      <a:r>
                        <a:rPr lang="en-US" sz="1200" b="0" i="0" u="none" strike="noStrike" dirty="0">
                          <a:solidFill>
                            <a:srgbClr val="595959"/>
                          </a:solidFill>
                          <a:latin typeface="SimSun"/>
                        </a:rPr>
                        <a:t>Extended </a:t>
                      </a:r>
                      <a:r>
                        <a:rPr lang="en-US" sz="1200" b="0" i="0" u="none" strike="noStrike" dirty="0" err="1">
                          <a:solidFill>
                            <a:srgbClr val="595959"/>
                          </a:solidFill>
                          <a:latin typeface="SimSun"/>
                        </a:rPr>
                        <a:t>cartesian</a:t>
                      </a:r>
                      <a:r>
                        <a:rPr lang="en-US" sz="1200" b="0" i="0" u="none" strike="noStrike" dirty="0">
                          <a:solidFill>
                            <a:srgbClr val="595959"/>
                          </a:solidFill>
                          <a:latin typeface="SimSun"/>
                        </a:rPr>
                        <a:t> product)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8648">
                <a:tc>
                  <a:txBody>
                    <a:bodyPr/>
                    <a:lstStyle/>
                    <a:p>
                      <a:pPr algn="l" rtl="0" fontAlgn="ctr"/>
                      <a:r>
                        <a:rPr lang="zh-CN" altLang="en-US" sz="1200" b="0" i="0" u="none" strike="noStrike">
                          <a:solidFill>
                            <a:srgbClr val="595959"/>
                          </a:solidFill>
                          <a:latin typeface="SimSun"/>
                        </a:rPr>
                        <a:t>比较运算符</a:t>
                      </a:r>
                      <a:r>
                        <a:rPr lang="zh-CN" altLang="en-US" sz="1600" b="0" i="0" u="none" strike="noStrike">
                          <a:solidFill>
                            <a:srgbClr val="595959"/>
                          </a:solidFill>
                          <a:latin typeface="Times New Roman"/>
                        </a:rPr>
                        <a:t> </a:t>
                      </a:r>
                      <a:r>
                        <a:rPr lang="en-US" sz="1600" b="0" i="0" u="none" strike="noStrike">
                          <a:solidFill>
                            <a:srgbClr val="595959"/>
                          </a:solidFill>
                          <a:latin typeface="Times New Roman"/>
                        </a:rPr>
                        <a:t>comparison operators</a:t>
                      </a:r>
                      <a:endParaRPr lang="en-US" sz="1200" b="0" i="0" u="none" strike="noStrike">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dirty="0" err="1">
                          <a:solidFill>
                            <a:srgbClr val="595959"/>
                          </a:solidFill>
                          <a:latin typeface="SimSun"/>
                        </a:rPr>
                        <a:t>大于</a:t>
                      </a:r>
                      <a:r>
                        <a:rPr lang="en-US" sz="1200" b="0" i="0" u="none" strike="noStrike" dirty="0">
                          <a:solidFill>
                            <a:srgbClr val="595959"/>
                          </a:solidFill>
                          <a:latin typeface="SimSun"/>
                        </a:rPr>
                        <a:t>(great than)、</a:t>
                      </a:r>
                      <a:r>
                        <a:rPr lang="en-US" sz="1200" b="0" i="0" u="none" strike="noStrike" dirty="0" err="1">
                          <a:solidFill>
                            <a:srgbClr val="595959"/>
                          </a:solidFill>
                          <a:latin typeface="SimSun"/>
                        </a:rPr>
                        <a:t>大于等于</a:t>
                      </a:r>
                      <a:r>
                        <a:rPr lang="en-US" sz="1200" b="0" i="0" u="none" strike="noStrike" dirty="0">
                          <a:solidFill>
                            <a:srgbClr val="595959"/>
                          </a:solidFill>
                          <a:latin typeface="SimSun"/>
                        </a:rPr>
                        <a:t>(be equal or great than )、</a:t>
                      </a:r>
                      <a:r>
                        <a:rPr lang="en-US" sz="1200" b="0" i="0" u="none" strike="noStrike" dirty="0" err="1">
                          <a:solidFill>
                            <a:srgbClr val="595959"/>
                          </a:solidFill>
                          <a:latin typeface="SimSun"/>
                        </a:rPr>
                        <a:t>小于</a:t>
                      </a:r>
                      <a:r>
                        <a:rPr lang="en-US" sz="1200" b="0" i="0" u="none" strike="noStrike" dirty="0">
                          <a:solidFill>
                            <a:srgbClr val="595959"/>
                          </a:solidFill>
                          <a:latin typeface="SimSun"/>
                        </a:rPr>
                        <a:t>(less than)、</a:t>
                      </a:r>
                      <a:r>
                        <a:rPr lang="en-US" sz="1200" b="0" i="0" u="none" strike="noStrike" dirty="0" err="1">
                          <a:solidFill>
                            <a:srgbClr val="595959"/>
                          </a:solidFill>
                          <a:latin typeface="SimSun"/>
                        </a:rPr>
                        <a:t>小于等于</a:t>
                      </a:r>
                      <a:r>
                        <a:rPr lang="en-US" sz="1200" b="0" i="0" u="none" strike="noStrike" dirty="0">
                          <a:solidFill>
                            <a:srgbClr val="595959"/>
                          </a:solidFill>
                          <a:latin typeface="SimSun"/>
                        </a:rPr>
                        <a:t>(be equal or less than )、</a:t>
                      </a:r>
                      <a:r>
                        <a:rPr lang="en-US" sz="1200" b="0" i="0" u="none" strike="noStrike" dirty="0" err="1">
                          <a:solidFill>
                            <a:srgbClr val="595959"/>
                          </a:solidFill>
                          <a:latin typeface="SimSun"/>
                        </a:rPr>
                        <a:t>等于</a:t>
                      </a:r>
                      <a:r>
                        <a:rPr lang="en-US" sz="1200" b="0" i="0" u="none" strike="noStrike" dirty="0">
                          <a:solidFill>
                            <a:srgbClr val="595959"/>
                          </a:solidFill>
                          <a:latin typeface="SimSun"/>
                        </a:rPr>
                        <a:t>(equal)</a:t>
                      </a:r>
                      <a:r>
                        <a:rPr lang="en-US" sz="1600" b="0" i="0" u="none" strike="noStrike" dirty="0">
                          <a:solidFill>
                            <a:srgbClr val="595959"/>
                          </a:solidFill>
                          <a:latin typeface="SimSun"/>
                        </a:rPr>
                        <a:t> 、</a:t>
                      </a:r>
                      <a:r>
                        <a:rPr lang="en-US" sz="1200" b="0" i="0" u="none" strike="noStrike" dirty="0" err="1">
                          <a:solidFill>
                            <a:srgbClr val="595959"/>
                          </a:solidFill>
                          <a:latin typeface="SimSun"/>
                        </a:rPr>
                        <a:t>不等于</a:t>
                      </a:r>
                      <a:r>
                        <a:rPr lang="en-US" sz="1200" b="0" i="0" u="none" strike="noStrike" dirty="0">
                          <a:solidFill>
                            <a:srgbClr val="595959"/>
                          </a:solidFill>
                          <a:latin typeface="SimSun"/>
                        </a:rPr>
                        <a:t>(not equal)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6075">
                <a:tc>
                  <a:txBody>
                    <a:bodyPr/>
                    <a:lstStyle/>
                    <a:p>
                      <a:pPr algn="l" rtl="0" fontAlgn="ctr"/>
                      <a:r>
                        <a:rPr lang="zh-CN" altLang="en-US" sz="1200" b="0" i="0" u="none" strike="noStrike">
                          <a:solidFill>
                            <a:srgbClr val="595959"/>
                          </a:solidFill>
                          <a:latin typeface="SimSun"/>
                        </a:rPr>
                        <a:t>逻辑运算符</a:t>
                      </a:r>
                      <a:r>
                        <a:rPr lang="zh-CN" altLang="en-US" sz="1600" b="0" i="0" u="none" strike="noStrike">
                          <a:solidFill>
                            <a:srgbClr val="595959"/>
                          </a:solidFill>
                          <a:latin typeface="Times New Roman"/>
                        </a:rPr>
                        <a:t> </a:t>
                      </a:r>
                      <a:r>
                        <a:rPr lang="en-US" sz="1600" b="0" i="0" u="none" strike="noStrike">
                          <a:solidFill>
                            <a:srgbClr val="595959"/>
                          </a:solidFill>
                          <a:latin typeface="Times New Roman"/>
                        </a:rPr>
                        <a:t>logical operators</a:t>
                      </a:r>
                      <a:endParaRPr lang="en-US" sz="1200" b="0" i="0" u="none" strike="noStrike">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en-US" sz="1200" b="0" i="0" u="none" strike="noStrike" dirty="0">
                          <a:solidFill>
                            <a:srgbClr val="595959"/>
                          </a:solidFill>
                          <a:latin typeface="SimSun"/>
                        </a:rPr>
                        <a:t>非(not)、与(and)、或(or)</a:t>
                      </a:r>
                      <a:r>
                        <a:rPr lang="en-US" sz="1600" b="0" i="0" u="none" strike="noStrike" dirty="0">
                          <a:solidFill>
                            <a:srgbClr val="595959"/>
                          </a:solidFill>
                          <a:latin typeface="Times New Roman"/>
                        </a:rPr>
                        <a:t> </a:t>
                      </a:r>
                      <a:endParaRPr lang="en-US" sz="1200" b="0" i="0" u="none" strike="noStrike" dirty="0">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35">
                <a:tc>
                  <a:txBody>
                    <a:bodyPr/>
                    <a:lstStyle/>
                    <a:p>
                      <a:pPr algn="l" rtl="0" fontAlgn="ctr"/>
                      <a:r>
                        <a:rPr lang="zh-CN" altLang="en-US" sz="1200" b="0" i="0" u="none" strike="noStrike" dirty="0">
                          <a:solidFill>
                            <a:srgbClr val="595959"/>
                          </a:solidFill>
                          <a:latin typeface="SimSun"/>
                        </a:rPr>
                        <a:t>专门关系运算符</a:t>
                      </a:r>
                      <a:r>
                        <a:rPr lang="zh-CN" altLang="en-US" sz="1600" b="0" i="0" u="none" strike="noStrike" dirty="0">
                          <a:solidFill>
                            <a:srgbClr val="595959"/>
                          </a:solidFill>
                          <a:latin typeface="Times New Roman"/>
                        </a:rPr>
                        <a:t> </a:t>
                      </a:r>
                      <a:r>
                        <a:rPr lang="en-US" sz="1600" b="0" i="0" u="none" strike="noStrike" dirty="0">
                          <a:solidFill>
                            <a:srgbClr val="595959"/>
                          </a:solidFill>
                          <a:latin typeface="Times New Roman"/>
                        </a:rPr>
                        <a:t>special relational operators</a:t>
                      </a:r>
                      <a:endParaRPr lang="en-US" sz="1200" b="0" i="0" u="none" strike="noStrike" dirty="0">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rtl="0" fontAlgn="ctr"/>
                      <a:r>
                        <a:rPr lang="zh-CN" altLang="en-US" sz="1200" b="0" i="0" u="none" strike="noStrike" dirty="0">
                          <a:solidFill>
                            <a:srgbClr val="595959"/>
                          </a:solidFill>
                          <a:latin typeface="SimSun"/>
                        </a:rPr>
                        <a:t>选择（</a:t>
                      </a:r>
                      <a:r>
                        <a:rPr lang="en-US" sz="1200" b="0" i="0" u="none" strike="noStrike" dirty="0">
                          <a:solidFill>
                            <a:srgbClr val="595959"/>
                          </a:solidFill>
                          <a:latin typeface="SimSun"/>
                        </a:rPr>
                        <a:t>Selection）、</a:t>
                      </a:r>
                      <a:r>
                        <a:rPr lang="zh-CN" altLang="en-US" sz="1200" b="0" i="0" u="none" strike="noStrike" dirty="0">
                          <a:solidFill>
                            <a:srgbClr val="595959"/>
                          </a:solidFill>
                          <a:latin typeface="SimSun"/>
                        </a:rPr>
                        <a:t>投影（</a:t>
                      </a:r>
                      <a:r>
                        <a:rPr lang="en-US" sz="1200" b="0" i="0" u="none" strike="noStrike" dirty="0">
                          <a:solidFill>
                            <a:srgbClr val="595959"/>
                          </a:solidFill>
                          <a:latin typeface="SimSun"/>
                        </a:rPr>
                        <a:t>Projection）、</a:t>
                      </a:r>
                      <a:r>
                        <a:rPr lang="zh-CN" altLang="en-US" sz="1200" b="0" i="0" u="none" strike="noStrike" dirty="0">
                          <a:solidFill>
                            <a:srgbClr val="595959"/>
                          </a:solidFill>
                          <a:latin typeface="SimSun"/>
                        </a:rPr>
                        <a:t>连接（</a:t>
                      </a:r>
                      <a:r>
                        <a:rPr lang="en-US" sz="1200" b="0" i="0" u="none" strike="noStrike" dirty="0">
                          <a:solidFill>
                            <a:srgbClr val="595959"/>
                          </a:solidFill>
                          <a:latin typeface="SimSun"/>
                        </a:rPr>
                        <a:t>Join）、</a:t>
                      </a:r>
                      <a:r>
                        <a:rPr lang="zh-CN" altLang="en-US" sz="1200" b="0" i="0" u="none" strike="noStrike" dirty="0">
                          <a:solidFill>
                            <a:srgbClr val="595959"/>
                          </a:solidFill>
                          <a:latin typeface="SimSun"/>
                        </a:rPr>
                        <a:t>除 </a:t>
                      </a:r>
                      <a:r>
                        <a:rPr lang="en-US" altLang="zh-CN" sz="1200" b="0" i="0" u="none" strike="noStrike" dirty="0">
                          <a:solidFill>
                            <a:srgbClr val="595959"/>
                          </a:solidFill>
                          <a:latin typeface="SimSun"/>
                        </a:rPr>
                        <a:t>(</a:t>
                      </a:r>
                      <a:r>
                        <a:rPr lang="en-US" sz="1200" b="0" i="0" u="none" strike="noStrike" dirty="0">
                          <a:solidFill>
                            <a:srgbClr val="595959"/>
                          </a:solidFill>
                          <a:latin typeface="SimSun"/>
                        </a:rPr>
                        <a:t>Division）</a:t>
                      </a:r>
                      <a:r>
                        <a:rPr lang="en-US" sz="1600" b="0" i="0" u="none" strike="noStrike" dirty="0">
                          <a:solidFill>
                            <a:srgbClr val="595959"/>
                          </a:solidFill>
                          <a:latin typeface="Times New Roman"/>
                        </a:rPr>
                        <a:t/>
                      </a:r>
                      <a:br>
                        <a:rPr lang="en-US" sz="1600" b="0" i="0" u="none" strike="noStrike" dirty="0">
                          <a:solidFill>
                            <a:srgbClr val="595959"/>
                          </a:solidFill>
                          <a:latin typeface="Times New Roman"/>
                        </a:rPr>
                      </a:br>
                      <a:endParaRPr lang="en-US" sz="1200" b="0" i="0" u="none" strike="noStrike" dirty="0">
                        <a:solidFill>
                          <a:srgbClr val="595959"/>
                        </a:solidFill>
                        <a:latin typeface="SimSun"/>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a:solidFill>
                  <a:schemeClr val="tx1"/>
                </a:solidFill>
                <a:latin typeface="+mn-lt"/>
                <a:ea typeface="+mj-ea"/>
                <a:cs typeface="+mj-cs"/>
              </a:rPr>
              <a:t>1.4 </a:t>
            </a:r>
            <a:r>
              <a:rPr lang="en-GB" sz="1600" kern="1200" dirty="0" smtClean="0">
                <a:solidFill>
                  <a:schemeClr val="tx1"/>
                </a:solidFill>
                <a:latin typeface="+mn-lt"/>
                <a:ea typeface="+mj-ea"/>
                <a:cs typeface="+mj-cs"/>
              </a:rPr>
              <a:t> Theory </a:t>
            </a:r>
            <a:r>
              <a:rPr lang="en-GB" sz="1600" kern="1200" dirty="0">
                <a:solidFill>
                  <a:schemeClr val="tx1"/>
                </a:solidFill>
                <a:latin typeface="+mn-lt"/>
                <a:ea typeface="+mj-ea"/>
                <a:cs typeface="+mj-cs"/>
              </a:rPr>
              <a:t>of relation model</a:t>
            </a:r>
            <a:r>
              <a:rPr lang="zh-CN" altLang="en-US" sz="1600" kern="1200" dirty="0">
                <a:solidFill>
                  <a:schemeClr val="tx1"/>
                </a:solidFill>
                <a:latin typeface="+mn-lt"/>
                <a:ea typeface="+mj-ea"/>
                <a:cs typeface="+mj-cs"/>
              </a:rPr>
              <a:t>关系模型理论</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GB" sz="1600" kern="1200" dirty="0">
                <a:solidFill>
                  <a:schemeClr val="tx1"/>
                </a:solidFill>
                <a:latin typeface="+mn-lt"/>
                <a:ea typeface="+mj-ea"/>
                <a:cs typeface="+mj-cs"/>
              </a:rPr>
              <a:t>   1.4.</a:t>
            </a:r>
            <a:r>
              <a:rPr lang="en-US" altLang="zh-CN" sz="1600" kern="1200" dirty="0" smtClean="0">
                <a:solidFill>
                  <a:schemeClr val="tx1"/>
                </a:solidFill>
                <a:latin typeface="+mn-lt"/>
                <a:ea typeface="+mj-ea"/>
                <a:cs typeface="+mj-cs"/>
              </a:rPr>
              <a:t>3 </a:t>
            </a:r>
            <a:r>
              <a:rPr lang="zh-CN" altLang="en-US" sz="1600" kern="1200" dirty="0" smtClean="0">
                <a:solidFill>
                  <a:schemeClr val="tx1"/>
                </a:solidFill>
                <a:latin typeface="+mn-lt"/>
                <a:ea typeface="+mj-ea"/>
                <a:cs typeface="+mj-cs"/>
              </a:rPr>
              <a:t> </a:t>
            </a:r>
            <a:r>
              <a:rPr lang="en-US" altLang="zh-CN" sz="1600" kern="1200" dirty="0">
                <a:solidFill>
                  <a:schemeClr val="tx1"/>
                </a:solidFill>
                <a:latin typeface="+mn-lt"/>
                <a:ea typeface="+mj-ea"/>
                <a:cs typeface="+mj-cs"/>
              </a:rPr>
              <a:t>E-R</a:t>
            </a:r>
            <a:r>
              <a:rPr lang="zh-CN" altLang="en-US" sz="1600" kern="1200" dirty="0">
                <a:solidFill>
                  <a:schemeClr val="tx1"/>
                </a:solidFill>
                <a:latin typeface="+mn-lt"/>
                <a:ea typeface="+mj-ea"/>
                <a:cs typeface="+mj-cs"/>
              </a:rPr>
              <a:t>图</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19</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2" name="Text Placeholder 8"/>
          <p:cNvSpPr txBox="1">
            <a:spLocks/>
          </p:cNvSpPr>
          <p:nvPr/>
        </p:nvSpPr>
        <p:spPr bwMode="auto">
          <a:xfrm>
            <a:off x="1782069" y="2390293"/>
            <a:ext cx="6491074"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0" marR="0" lvl="1"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en-US" altLang="zh-CN" sz="2400" b="1" i="0" u="none" strike="noStrike" kern="1200" cap="all" spc="0" normalizeH="0" baseline="0" noProof="0" dirty="0" smtClean="0">
                <a:ln>
                  <a:noFill/>
                </a:ln>
                <a:solidFill>
                  <a:schemeClr val="accent2"/>
                </a:solidFill>
                <a:effectLst/>
                <a:uLnTx/>
                <a:uFillTx/>
                <a:latin typeface="+mj-lt"/>
                <a:ea typeface="+mn-ea"/>
                <a:cs typeface="+mn-cs"/>
              </a:rPr>
              <a:t>Basic to relation Database </a:t>
            </a:r>
            <a:r>
              <a:rPr kumimoji="0" lang="zh-CN" altLang="en-US" sz="2400" b="1" i="0" u="none" strike="noStrike" kern="1200" cap="all" spc="0" normalizeH="0" baseline="0" noProof="0" dirty="0" smtClean="0">
                <a:ln>
                  <a:noFill/>
                </a:ln>
                <a:solidFill>
                  <a:schemeClr val="accent2"/>
                </a:solidFill>
                <a:effectLst/>
                <a:uLnTx/>
                <a:uFillTx/>
                <a:latin typeface="+mj-lt"/>
                <a:ea typeface="+mn-ea"/>
                <a:cs typeface="+mn-cs"/>
              </a:rPr>
              <a:t>关系数据库基础</a:t>
            </a: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of contents</a:t>
            </a:r>
            <a:endParaRPr lang="en-GB" dirty="0"/>
          </a:p>
        </p:txBody>
      </p:sp>
      <p:sp>
        <p:nvSpPr>
          <p:cNvPr id="10" name="Slide Number Placeholder 9"/>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2</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7" name="Content Placeholder 2"/>
          <p:cNvSpPr>
            <a:spLocks noGrp="1"/>
          </p:cNvSpPr>
          <p:nvPr>
            <p:ph sz="quarter" idx="11"/>
          </p:nvPr>
        </p:nvSpPr>
        <p:spPr>
          <a:xfrm>
            <a:off x="466725" y="827087"/>
            <a:ext cx="3914775" cy="5773737"/>
          </a:xfrm>
        </p:spPr>
        <p:txBody>
          <a:bodyPr/>
          <a:lstStyle/>
          <a:p>
            <a:pPr lvl="1"/>
            <a:r>
              <a:rPr lang="zh-CN" altLang="en-US" dirty="0" smtClean="0"/>
              <a:t>关系数据库基础</a:t>
            </a:r>
            <a:endParaRPr lang="en-GB" dirty="0" smtClean="0"/>
          </a:p>
          <a:p>
            <a:pPr lvl="2"/>
            <a:r>
              <a:rPr lang="zh-CN" altLang="en-US" dirty="0" smtClean="0"/>
              <a:t>数据库基本概念</a:t>
            </a:r>
            <a:endParaRPr lang="en-US" altLang="zh-CN" dirty="0" smtClean="0"/>
          </a:p>
          <a:p>
            <a:pPr lvl="2"/>
            <a:r>
              <a:rPr lang="zh-CN" altLang="en-US" dirty="0" smtClean="0"/>
              <a:t>数据库三级模式及二级映像</a:t>
            </a:r>
            <a:endParaRPr lang="en-US" altLang="zh-CN" dirty="0" smtClean="0"/>
          </a:p>
          <a:p>
            <a:pPr lvl="2"/>
            <a:r>
              <a:rPr lang="zh-CN" altLang="en-US" dirty="0" smtClean="0"/>
              <a:t>数据模型</a:t>
            </a:r>
            <a:endParaRPr lang="en-US" altLang="zh-CN" dirty="0" smtClean="0"/>
          </a:p>
          <a:p>
            <a:pPr lvl="2"/>
            <a:r>
              <a:rPr lang="zh-CN" altLang="en-US" dirty="0" smtClean="0"/>
              <a:t>关系模型理论</a:t>
            </a:r>
            <a:endParaRPr lang="en-US" altLang="zh-CN" dirty="0" smtClean="0"/>
          </a:p>
          <a:p>
            <a:pPr lvl="3"/>
            <a:r>
              <a:rPr lang="zh-CN" altLang="en-US" dirty="0" smtClean="0"/>
              <a:t>关系数据库概述</a:t>
            </a:r>
            <a:endParaRPr lang="en-US" altLang="zh-CN" dirty="0" smtClean="0"/>
          </a:p>
          <a:p>
            <a:pPr lvl="3"/>
            <a:r>
              <a:rPr lang="zh-CN" altLang="en-US" dirty="0" smtClean="0"/>
              <a:t>关系数据库操作</a:t>
            </a:r>
            <a:endParaRPr lang="en-US" altLang="zh-CN" dirty="0" smtClean="0"/>
          </a:p>
          <a:p>
            <a:pPr lvl="3"/>
            <a:r>
              <a:rPr lang="zh-CN" altLang="en-US" dirty="0" smtClean="0"/>
              <a:t>关系模型与关系图</a:t>
            </a:r>
            <a:endParaRPr lang="en-US" altLang="zh-CN" dirty="0" smtClean="0"/>
          </a:p>
          <a:p>
            <a:pPr lvl="3"/>
            <a:r>
              <a:rPr lang="zh-CN" altLang="en-US" dirty="0" smtClean="0"/>
              <a:t>数据完整性</a:t>
            </a:r>
            <a:endParaRPr lang="en-US" altLang="zh-CN" dirty="0" smtClean="0"/>
          </a:p>
          <a:p>
            <a:pPr lvl="1"/>
            <a:r>
              <a:rPr lang="en-US" altLang="zh-CN" dirty="0" smtClean="0"/>
              <a:t>SQL</a:t>
            </a:r>
            <a:r>
              <a:rPr lang="zh-CN" altLang="en-US" dirty="0" smtClean="0"/>
              <a:t> 语句</a:t>
            </a:r>
            <a:endParaRPr lang="en-US" altLang="zh-CN" dirty="0" smtClean="0"/>
          </a:p>
          <a:p>
            <a:pPr lvl="2"/>
            <a:r>
              <a:rPr lang="zh-CN" altLang="en-US" dirty="0" smtClean="0"/>
              <a:t>定义</a:t>
            </a:r>
            <a:endParaRPr lang="en-US" altLang="zh-CN" dirty="0" smtClean="0"/>
          </a:p>
          <a:p>
            <a:pPr lvl="2"/>
            <a:r>
              <a:rPr lang="zh-CN" altLang="en-US" dirty="0" smtClean="0"/>
              <a:t>分类</a:t>
            </a:r>
            <a:endParaRPr lang="en-US" altLang="zh-CN" dirty="0" smtClean="0"/>
          </a:p>
          <a:p>
            <a:pPr lvl="2"/>
            <a:r>
              <a:rPr lang="zh-CN" altLang="en-US" dirty="0" smtClean="0"/>
              <a:t>初级语句</a:t>
            </a:r>
            <a:endParaRPr lang="en-US" altLang="zh-CN" dirty="0" smtClean="0"/>
          </a:p>
          <a:p>
            <a:pPr lvl="2"/>
            <a:r>
              <a:rPr lang="zh-CN" altLang="en-US" dirty="0" smtClean="0"/>
              <a:t>高级语句</a:t>
            </a:r>
            <a:endParaRPr lang="en-GB" dirty="0" smtClean="0"/>
          </a:p>
          <a:p>
            <a:pPr lvl="1"/>
            <a:endParaRPr lang="en-GB" altLang="en-US" dirty="0" smtClean="0"/>
          </a:p>
          <a:p>
            <a:pPr>
              <a:lnSpc>
                <a:spcPct val="110000"/>
              </a:lnSpc>
              <a:buFont typeface="Wingdings" pitchFamily="2" charset="2"/>
              <a:buChar char="v"/>
            </a:pPr>
            <a:endParaRPr lang="en-US" altLang="en-US" b="1" dirty="0" smtClean="0">
              <a:latin typeface="华文仿宋" pitchFamily="2" charset="-122"/>
              <a:ea typeface="华文仿宋" pitchFamily="2" charset="-122"/>
            </a:endParaRPr>
          </a:p>
          <a:p>
            <a:r>
              <a:rPr lang="zh-CN" altLang="en-US" dirty="0" smtClean="0"/>
              <a:t> </a:t>
            </a:r>
            <a:endParaRPr lang="en-US" dirty="0"/>
          </a:p>
        </p:txBody>
      </p:sp>
      <p:sp>
        <p:nvSpPr>
          <p:cNvPr id="9" name="Content Placeholder 2"/>
          <p:cNvSpPr txBox="1">
            <a:spLocks/>
          </p:cNvSpPr>
          <p:nvPr/>
        </p:nvSpPr>
        <p:spPr bwMode="auto">
          <a:xfrm>
            <a:off x="4829175" y="769938"/>
            <a:ext cx="3914775" cy="576421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71463" marR="0" lvl="1" indent="-271463" algn="l" defTabSz="268288" rtl="0" eaLnBrk="1" fontAlgn="auto" latinLnBrk="0" hangingPunct="1">
              <a:lnSpc>
                <a:spcPct val="120000"/>
              </a:lnSpc>
              <a:spcBef>
                <a:spcPts val="0"/>
              </a:spcBef>
              <a:spcAft>
                <a:spcPts val="600"/>
              </a:spcAft>
              <a:buClr>
                <a:schemeClr val="accent2"/>
              </a:buClr>
              <a:buSzPct val="85000"/>
              <a:buFont typeface="Wingdings" pitchFamily="2" charset="2"/>
              <a:buChar char="n"/>
              <a:tabLst/>
              <a:defRPr/>
            </a:pPr>
            <a:r>
              <a:rPr lang="en-GB" sz="2000" noProof="0" dirty="0" smtClean="0"/>
              <a:t>Basic to Relation Database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lang="en-GB" sz="2000" dirty="0" smtClean="0"/>
              <a:t>Concept</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Three models and two</a:t>
            </a:r>
            <a:r>
              <a:rPr kumimoji="0" lang="en-GB" sz="2000" b="0" i="0" u="none" strike="noStrike" kern="1200" cap="none" spc="0" normalizeH="0" noProof="0" dirty="0" smtClean="0">
                <a:ln>
                  <a:noFill/>
                </a:ln>
                <a:solidFill>
                  <a:schemeClr val="tx1"/>
                </a:solidFill>
                <a:effectLst/>
                <a:uLnTx/>
                <a:uFillTx/>
                <a:latin typeface="+mn-lt"/>
                <a:ea typeface="+mn-ea"/>
                <a:cs typeface="+mn-cs"/>
              </a:rPr>
              <a:t> images</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lang="en-GB" sz="2000" baseline="0" dirty="0" smtClean="0"/>
              <a:t>Data Model</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lang="en-GB" sz="2000" dirty="0" smtClean="0"/>
              <a:t>Theory of relation model</a:t>
            </a:r>
          </a:p>
          <a:p>
            <a:pPr marL="631825" lvl="3" indent="-177800" defTabSz="268288">
              <a:lnSpc>
                <a:spcPct val="120000"/>
              </a:lnSpc>
              <a:spcAft>
                <a:spcPts val="600"/>
              </a:spcAft>
              <a:buClr>
                <a:schemeClr val="tx1"/>
              </a:buClr>
              <a:buSzPct val="75000"/>
              <a:buFont typeface="Wingdings" pitchFamily="2" charset="2"/>
              <a:buChar char=""/>
              <a:defRPr/>
            </a:pPr>
            <a:r>
              <a:rPr lang="en-US" altLang="zh-CN" sz="1600" dirty="0" smtClean="0"/>
              <a:t>General introduction</a:t>
            </a:r>
          </a:p>
          <a:p>
            <a:pPr marL="631825" lvl="3" indent="-177800" defTabSz="268288">
              <a:lnSpc>
                <a:spcPct val="120000"/>
              </a:lnSpc>
              <a:spcAft>
                <a:spcPts val="600"/>
              </a:spcAft>
              <a:buClr>
                <a:schemeClr val="tx1"/>
              </a:buClr>
              <a:buSzPct val="75000"/>
              <a:buFont typeface="Wingdings" pitchFamily="2" charset="2"/>
              <a:buChar char=""/>
              <a:defRPr/>
            </a:pPr>
            <a:r>
              <a:rPr lang="en-US" sz="1600" dirty="0" smtClean="0"/>
              <a:t>Manipulation </a:t>
            </a:r>
          </a:p>
          <a:p>
            <a:pPr marL="631825" lvl="3" indent="-177800" defTabSz="268288">
              <a:lnSpc>
                <a:spcPct val="120000"/>
              </a:lnSpc>
              <a:spcAft>
                <a:spcPts val="600"/>
              </a:spcAft>
              <a:buClr>
                <a:schemeClr val="tx1"/>
              </a:buClr>
              <a:buSzPct val="75000"/>
              <a:buFont typeface="Wingdings" pitchFamily="2" charset="2"/>
              <a:buChar char=""/>
              <a:defRPr/>
            </a:pPr>
            <a:r>
              <a:rPr lang="en-US" altLang="zh-CN" sz="1600" dirty="0" smtClean="0"/>
              <a:t>Model and ER Graph</a:t>
            </a:r>
          </a:p>
          <a:p>
            <a:pPr marL="631825" lvl="3" indent="-177800" defTabSz="268288">
              <a:lnSpc>
                <a:spcPct val="120000"/>
              </a:lnSpc>
              <a:spcAft>
                <a:spcPts val="600"/>
              </a:spcAft>
              <a:buClr>
                <a:schemeClr val="tx1"/>
              </a:buClr>
              <a:buSzPct val="75000"/>
              <a:buFont typeface="Wingdings" pitchFamily="2" charset="2"/>
              <a:buChar char=""/>
              <a:defRPr/>
            </a:pPr>
            <a:r>
              <a:rPr lang="en-US" altLang="zh-CN" sz="1600" dirty="0" smtClean="0"/>
              <a:t>Data integrity</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271463" marR="0" lvl="1" indent="-271463" algn="l" defTabSz="268288" rtl="0" eaLnBrk="1" fontAlgn="auto" latinLnBrk="0" hangingPunct="1">
              <a:lnSpc>
                <a:spcPct val="120000"/>
              </a:lnSpc>
              <a:spcBef>
                <a:spcPts val="0"/>
              </a:spcBef>
              <a:spcAft>
                <a:spcPts val="600"/>
              </a:spcAft>
              <a:buClr>
                <a:schemeClr val="accent2"/>
              </a:buClr>
              <a:buSzPct val="85000"/>
              <a:buFont typeface="Wingdings" pitchFamily="2" charset="2"/>
              <a:buChar char="n"/>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SQL</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Definition</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lang="en-GB" sz="2000" dirty="0" smtClean="0"/>
              <a:t>Classification</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lang="en-GB" sz="2000" dirty="0" smtClean="0"/>
              <a:t>Primary SQL</a:t>
            </a:r>
          </a:p>
          <a:p>
            <a:pPr marL="450850" marR="0" lvl="2" indent="-180975" algn="l" defTabSz="268288" rtl="0" eaLnBrk="1" fontAlgn="auto" latinLnBrk="0" hangingPunct="1">
              <a:lnSpc>
                <a:spcPct val="120000"/>
              </a:lnSpc>
              <a:spcBef>
                <a:spcPts val="0"/>
              </a:spcBef>
              <a:spcAft>
                <a:spcPts val="600"/>
              </a:spcAft>
              <a:buClr>
                <a:schemeClr val="tx1"/>
              </a:buClr>
              <a:buSzPct val="75000"/>
              <a:buFont typeface="Wingdings" pitchFamily="2" charset="2"/>
              <a:buChar char=""/>
              <a:tabLst/>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Senior </a:t>
            </a:r>
            <a:r>
              <a:rPr kumimoji="0" lang="en-GB" sz="2000" b="0" i="0" u="none" strike="noStrike" kern="1200" cap="none" spc="0" normalizeH="0" noProof="0" dirty="0" smtClean="0">
                <a:ln>
                  <a:noFill/>
                </a:ln>
                <a:solidFill>
                  <a:schemeClr val="tx1"/>
                </a:solidFill>
                <a:effectLst/>
                <a:uLnTx/>
                <a:uFillTx/>
                <a:latin typeface="+mn-lt"/>
                <a:ea typeface="+mn-ea"/>
                <a:cs typeface="+mn-cs"/>
              </a:rPr>
              <a:t>SQL</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271463" marR="0" lvl="1" indent="-271463" algn="l" defTabSz="268288" rtl="0" eaLnBrk="1" fontAlgn="auto" latinLnBrk="0" hangingPunct="1">
              <a:lnSpc>
                <a:spcPct val="120000"/>
              </a:lnSpc>
              <a:spcBef>
                <a:spcPts val="0"/>
              </a:spcBef>
              <a:spcAft>
                <a:spcPts val="600"/>
              </a:spcAft>
              <a:buClr>
                <a:schemeClr val="accent2"/>
              </a:buClr>
              <a:buSzPct val="85000"/>
              <a:buFont typeface="Wingdings" pitchFamily="2" charset="2"/>
              <a:buChar char="n"/>
              <a:tabLst/>
              <a:defRPr/>
            </a:pPr>
            <a:endParaRPr kumimoji="0" lang="en-GB"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8288" rtl="0" eaLnBrk="1" fontAlgn="auto" latinLnBrk="0" hangingPunct="1">
              <a:lnSpc>
                <a:spcPct val="110000"/>
              </a:lnSpc>
              <a:spcBef>
                <a:spcPts val="0"/>
              </a:spcBef>
              <a:spcAft>
                <a:spcPts val="600"/>
              </a:spcAft>
              <a:buClr>
                <a:schemeClr val="accent2"/>
              </a:buClr>
              <a:buSzPct val="85000"/>
              <a:buFont typeface="Wingdings" pitchFamily="2" charset="2"/>
              <a:buChar char="v"/>
              <a:tabLst/>
              <a:defRPr/>
            </a:pPr>
            <a:endParaRPr kumimoji="0" lang="en-US" altLang="en-US" sz="2000" b="1" i="0" u="none" strike="noStrike" kern="1200" cap="none" spc="0" normalizeH="0" baseline="0" noProof="0" dirty="0" smtClean="0">
              <a:ln>
                <a:noFill/>
              </a:ln>
              <a:solidFill>
                <a:schemeClr val="tx1"/>
              </a:solidFill>
              <a:effectLst/>
              <a:uLnTx/>
              <a:uFillTx/>
              <a:latin typeface="华文仿宋" pitchFamily="2" charset="-122"/>
              <a:ea typeface="华文仿宋" pitchFamily="2" charset="-122"/>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relation model</a:t>
            </a:r>
            <a:r>
              <a:rPr lang="zh-CN" altLang="en-US" dirty="0" smtClean="0"/>
              <a:t>关系模型理论</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20</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5" name="Rectangle 14"/>
          <p:cNvSpPr/>
          <p:nvPr/>
        </p:nvSpPr>
        <p:spPr>
          <a:xfrm>
            <a:off x="653142" y="949797"/>
            <a:ext cx="7663543" cy="2554545"/>
          </a:xfrm>
          <a:prstGeom prst="rect">
            <a:avLst/>
          </a:prstGeom>
        </p:spPr>
        <p:txBody>
          <a:bodyPr wrap="square">
            <a:spAutoFit/>
          </a:bodyPr>
          <a:lstStyle/>
          <a:p>
            <a:pPr>
              <a:buFont typeface="Wingdings" pitchFamily="2" charset="2"/>
              <a:buChar char="§"/>
            </a:pPr>
            <a:r>
              <a:rPr lang="zh-CN" altLang="en-US" sz="1600" dirty="0" smtClean="0"/>
              <a:t>实体</a:t>
            </a:r>
            <a:r>
              <a:rPr lang="en-US" sz="1600" dirty="0" smtClean="0"/>
              <a:t>-</a:t>
            </a:r>
            <a:r>
              <a:rPr lang="zh-CN" altLang="en-US" sz="1600" dirty="0" smtClean="0"/>
              <a:t>关系体数据模型（</a:t>
            </a:r>
            <a:r>
              <a:rPr lang="en-US" sz="1600" dirty="0" smtClean="0"/>
              <a:t>E-R</a:t>
            </a:r>
            <a:r>
              <a:rPr lang="zh-CN" altLang="en-US" sz="1600" dirty="0" smtClean="0"/>
              <a:t>模型）是一种高阶概念性的数据模型，</a:t>
            </a:r>
            <a:r>
              <a:rPr lang="en-US" sz="1600" dirty="0" smtClean="0"/>
              <a:t>E-R</a:t>
            </a:r>
            <a:r>
              <a:rPr lang="zh-CN" altLang="en-US" sz="1600" dirty="0" smtClean="0"/>
              <a:t>模型可以协助数据库的设计且被数据库系统广泛采用。</a:t>
            </a:r>
            <a:endParaRPr lang="en-US" altLang="zh-CN" sz="1600" dirty="0" smtClean="0"/>
          </a:p>
          <a:p>
            <a:r>
              <a:rPr lang="en-US" sz="1600" dirty="0" smtClean="0"/>
              <a:t>Entity-relationship data model is a higher order conceptual data model, E-R model can assist in the design of the database and is widely used in database systems.</a:t>
            </a:r>
          </a:p>
          <a:p>
            <a:endParaRPr lang="en-US" sz="1600" dirty="0" smtClean="0"/>
          </a:p>
          <a:p>
            <a:pPr>
              <a:buFont typeface="Wingdings" pitchFamily="2" charset="2"/>
              <a:buChar char="§"/>
            </a:pPr>
            <a:r>
              <a:rPr lang="zh-CN" altLang="en-US" sz="1600" dirty="0" smtClean="0"/>
              <a:t>实体</a:t>
            </a:r>
            <a:r>
              <a:rPr lang="en-US" sz="1600" dirty="0" smtClean="0"/>
              <a:t>-</a:t>
            </a:r>
            <a:r>
              <a:rPr lang="zh-CN" altLang="en-US" sz="1600" dirty="0" smtClean="0"/>
              <a:t>关系模型与实体</a:t>
            </a:r>
            <a:r>
              <a:rPr lang="en-US" sz="1600" dirty="0" smtClean="0"/>
              <a:t>-</a:t>
            </a:r>
            <a:r>
              <a:rPr lang="zh-CN" altLang="en-US" sz="1600" dirty="0" smtClean="0"/>
              <a:t>关系图是用来建置数据模型的主要工具。实体关系模型是系统分析中数据分析的表达和描述。</a:t>
            </a:r>
            <a:endParaRPr lang="en-US" altLang="zh-CN" sz="1600" dirty="0" smtClean="0"/>
          </a:p>
          <a:p>
            <a:r>
              <a:rPr lang="en-US" sz="1600" dirty="0" smtClean="0"/>
              <a:t>Entity-relationship modeling</a:t>
            </a:r>
            <a:r>
              <a:rPr lang="zh-CN" altLang="en-US" sz="1600" dirty="0" smtClean="0"/>
              <a:t>  </a:t>
            </a:r>
            <a:r>
              <a:rPr lang="en-US" altLang="zh-CN" sz="1600" dirty="0" smtClean="0"/>
              <a:t>and </a:t>
            </a:r>
            <a:r>
              <a:rPr lang="en-US" sz="1600" dirty="0" smtClean="0"/>
              <a:t> entity-relationship diagram are the main tools used to build the data model. Entity relationship model expression data analysis system analysis and description.</a:t>
            </a:r>
            <a:endParaRPr lang="en-US" sz="1600" dirty="0"/>
          </a:p>
        </p:txBody>
      </p:sp>
      <p:sp>
        <p:nvSpPr>
          <p:cNvPr id="6" name="Rectangle 5"/>
          <p:cNvSpPr/>
          <p:nvPr/>
        </p:nvSpPr>
        <p:spPr>
          <a:xfrm>
            <a:off x="620486" y="3665575"/>
            <a:ext cx="7413170" cy="1323439"/>
          </a:xfrm>
          <a:prstGeom prst="rect">
            <a:avLst/>
          </a:prstGeom>
        </p:spPr>
        <p:txBody>
          <a:bodyPr wrap="square">
            <a:spAutoFit/>
          </a:bodyPr>
          <a:lstStyle/>
          <a:p>
            <a:pPr>
              <a:buFont typeface="Wingdings" pitchFamily="2" charset="2"/>
              <a:buChar char="§"/>
            </a:pPr>
            <a:r>
              <a:rPr lang="zh-CN" altLang="en-US" sz="1600" dirty="0" smtClean="0"/>
              <a:t>实体</a:t>
            </a:r>
            <a:r>
              <a:rPr lang="en-US" sz="1600" dirty="0" smtClean="0"/>
              <a:t>-</a:t>
            </a:r>
            <a:r>
              <a:rPr lang="zh-CN" altLang="en-US" sz="1600" dirty="0" smtClean="0"/>
              <a:t>关系图是绘制实体关系模型的绘制图形工具（</a:t>
            </a:r>
            <a:r>
              <a:rPr lang="en-US" sz="1600" dirty="0" smtClean="0"/>
              <a:t>Diagramming Tool</a:t>
            </a:r>
            <a:r>
              <a:rPr lang="zh-CN" altLang="en-US" sz="1600" dirty="0" smtClean="0"/>
              <a:t>）。用</a:t>
            </a:r>
            <a:r>
              <a:rPr lang="en-US" sz="1600" dirty="0" smtClean="0"/>
              <a:t>E-R</a:t>
            </a:r>
            <a:r>
              <a:rPr lang="zh-CN" altLang="en-US" sz="1600" dirty="0" smtClean="0"/>
              <a:t>图表示数据结构，是一种用来在数据库设计过程中表示数据库系统结构的方法。</a:t>
            </a:r>
            <a:endParaRPr lang="en-US" altLang="zh-CN" sz="1600" dirty="0" smtClean="0"/>
          </a:p>
          <a:p>
            <a:r>
              <a:rPr lang="en-US" sz="1600" dirty="0" smtClean="0"/>
              <a:t>Entity-relationship diagram is a drawing tool draw entity-relationship model (Diagramming Tool). With the e-r diagram represents the data structure, a structure that represents a database in the database design process.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D32BAE6A-B452-4007-8177-56DD051636F9}" type="slidenum">
              <a:rPr lang="en-GB" smtClean="0"/>
              <a:pPr/>
              <a:t>21</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pic>
        <p:nvPicPr>
          <p:cNvPr id="80898" name="Picture 2"/>
          <p:cNvPicPr>
            <a:picLocks noChangeAspect="1" noChangeArrowheads="1"/>
          </p:cNvPicPr>
          <p:nvPr/>
        </p:nvPicPr>
        <p:blipFill>
          <a:blip r:embed="rId3" cstate="print"/>
          <a:srcRect/>
          <a:stretch>
            <a:fillRect/>
          </a:stretch>
        </p:blipFill>
        <p:spPr bwMode="auto">
          <a:xfrm>
            <a:off x="1392010" y="1145713"/>
            <a:ext cx="5677707" cy="5037364"/>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0" y="609600"/>
            <a:ext cx="9144000" cy="5779525"/>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Field and Reservoir</a:t>
            </a:r>
            <a:endParaRPr lang="en-US" dirty="0"/>
          </a:p>
        </p:txBody>
      </p:sp>
      <p:sp>
        <p:nvSpPr>
          <p:cNvPr id="7" name="Text Placeholder 6"/>
          <p:cNvSpPr>
            <a:spLocks noGrp="1"/>
          </p:cNvSpPr>
          <p:nvPr>
            <p:ph type="body" sz="quarter" idx="10"/>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Directional Surveys</a:t>
            </a:r>
            <a:endParaRPr lang="en-US" dirty="0"/>
          </a:p>
        </p:txBody>
      </p:sp>
      <p:sp>
        <p:nvSpPr>
          <p:cNvPr id="6" name="Text Placeholder 5"/>
          <p:cNvSpPr>
            <a:spLocks noGrp="1"/>
          </p:cNvSpPr>
          <p:nvPr>
            <p:ph type="body" sz="quarter" idx="10"/>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0" y="788276"/>
            <a:ext cx="9144000" cy="568416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CDS DATA MODEL</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24</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pic>
        <p:nvPicPr>
          <p:cNvPr id="79874" name="Picture 2"/>
          <p:cNvPicPr>
            <a:picLocks noChangeAspect="1" noChangeArrowheads="1"/>
          </p:cNvPicPr>
          <p:nvPr/>
        </p:nvPicPr>
        <p:blipFill>
          <a:blip r:embed="rId2" cstate="print"/>
          <a:srcRect/>
          <a:stretch>
            <a:fillRect/>
          </a:stretch>
        </p:blipFill>
        <p:spPr bwMode="auto">
          <a:xfrm>
            <a:off x="686253" y="1240960"/>
            <a:ext cx="7880350" cy="4572000"/>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a:solidFill>
                  <a:schemeClr val="tx1"/>
                </a:solidFill>
                <a:latin typeface="+mn-lt"/>
                <a:ea typeface="+mj-ea"/>
                <a:cs typeface="+mj-cs"/>
              </a:rPr>
              <a:t>1.4 </a:t>
            </a:r>
            <a:r>
              <a:rPr lang="en-GB" sz="1600" kern="1200" dirty="0" smtClean="0">
                <a:solidFill>
                  <a:schemeClr val="tx1"/>
                </a:solidFill>
                <a:latin typeface="+mn-lt"/>
                <a:ea typeface="+mj-ea"/>
                <a:cs typeface="+mj-cs"/>
              </a:rPr>
              <a:t> Theory </a:t>
            </a:r>
            <a:r>
              <a:rPr lang="en-GB" sz="1600" kern="1200" dirty="0">
                <a:solidFill>
                  <a:schemeClr val="tx1"/>
                </a:solidFill>
                <a:latin typeface="+mn-lt"/>
                <a:ea typeface="+mj-ea"/>
                <a:cs typeface="+mj-cs"/>
              </a:rPr>
              <a:t>of relation model</a:t>
            </a:r>
            <a:r>
              <a:rPr lang="zh-CN" altLang="en-US" sz="1600" kern="1200" dirty="0">
                <a:solidFill>
                  <a:schemeClr val="tx1"/>
                </a:solidFill>
                <a:latin typeface="+mn-lt"/>
                <a:ea typeface="+mj-ea"/>
                <a:cs typeface="+mj-cs"/>
              </a:rPr>
              <a:t>关系模型理论</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GB" sz="1600" kern="1200" dirty="0">
                <a:solidFill>
                  <a:schemeClr val="tx1"/>
                </a:solidFill>
                <a:latin typeface="+mn-lt"/>
                <a:ea typeface="+mj-ea"/>
                <a:cs typeface="+mj-cs"/>
              </a:rPr>
              <a:t>   1.4.</a:t>
            </a:r>
            <a:r>
              <a:rPr lang="en-US" altLang="zh-CN" sz="1600" kern="1200" dirty="0" smtClean="0">
                <a:solidFill>
                  <a:schemeClr val="tx1"/>
                </a:solidFill>
                <a:latin typeface="+mn-lt"/>
                <a:ea typeface="+mj-ea"/>
                <a:cs typeface="+mj-cs"/>
              </a:rPr>
              <a:t>4 </a:t>
            </a:r>
            <a:r>
              <a:rPr lang="zh-CN" altLang="en-US" sz="1600" kern="1200" dirty="0" smtClean="0">
                <a:solidFill>
                  <a:schemeClr val="tx1"/>
                </a:solidFill>
                <a:latin typeface="+mn-lt"/>
                <a:ea typeface="+mj-ea"/>
                <a:cs typeface="+mj-cs"/>
              </a:rPr>
              <a:t>数</a:t>
            </a:r>
            <a:r>
              <a:rPr lang="zh-CN" altLang="en-US" sz="1600" kern="1200" dirty="0">
                <a:solidFill>
                  <a:schemeClr val="tx1"/>
                </a:solidFill>
                <a:latin typeface="+mn-lt"/>
                <a:ea typeface="+mj-ea"/>
                <a:cs typeface="+mj-cs"/>
              </a:rPr>
              <a:t>据完整性</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25</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3" name="Text Placeholder 8"/>
          <p:cNvSpPr txBox="1">
            <a:spLocks/>
          </p:cNvSpPr>
          <p:nvPr/>
        </p:nvSpPr>
        <p:spPr bwMode="auto">
          <a:xfrm>
            <a:off x="1782069" y="2390293"/>
            <a:ext cx="6491074"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0" marR="0" lvl="1"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r>
              <a:rPr kumimoji="0" lang="en-US" altLang="zh-CN" sz="2400" b="1" i="0" u="none" strike="noStrike" kern="1200" cap="all" spc="0" normalizeH="0" baseline="0" noProof="0" dirty="0" smtClean="0">
                <a:ln>
                  <a:noFill/>
                </a:ln>
                <a:solidFill>
                  <a:schemeClr val="accent2"/>
                </a:solidFill>
                <a:effectLst/>
                <a:uLnTx/>
                <a:uFillTx/>
                <a:latin typeface="+mj-lt"/>
                <a:ea typeface="+mn-ea"/>
                <a:cs typeface="+mn-cs"/>
              </a:rPr>
              <a:t>Basic to relation Database </a:t>
            </a:r>
            <a:r>
              <a:rPr kumimoji="0" lang="zh-CN" altLang="en-US" sz="2400" b="1" i="0" u="none" strike="noStrike" kern="1200" cap="all" spc="0" normalizeH="0" baseline="0" noProof="0" dirty="0" smtClean="0">
                <a:ln>
                  <a:noFill/>
                </a:ln>
                <a:solidFill>
                  <a:schemeClr val="accent2"/>
                </a:solidFill>
                <a:effectLst/>
                <a:uLnTx/>
                <a:uFillTx/>
                <a:latin typeface="+mj-lt"/>
                <a:ea typeface="+mn-ea"/>
                <a:cs typeface="+mn-cs"/>
              </a:rPr>
              <a:t>关系数据库基础</a:t>
            </a: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a:p>
            <a:pPr marL="0" marR="0" lvl="0" indent="0" algn="l" defTabSz="268288" rtl="0" eaLnBrk="1" fontAlgn="auto" latinLnBrk="0" hangingPunct="1">
              <a:lnSpc>
                <a:spcPct val="120000"/>
              </a:lnSpc>
              <a:spcBef>
                <a:spcPts val="0"/>
              </a:spcBef>
              <a:spcAft>
                <a:spcPts val="600"/>
              </a:spcAft>
              <a:buClr>
                <a:schemeClr val="accent2"/>
              </a:buClr>
              <a:buSzPct val="85000"/>
              <a:buFont typeface="Wingdings" pitchFamily="2" charset="2"/>
              <a:buNone/>
              <a:tabLst/>
              <a:defRPr/>
            </a:pPr>
            <a:endParaRPr kumimoji="0" lang="en-GB" altLang="zh-CN" sz="2400" b="1" i="0" u="none" strike="noStrike" kern="1200" cap="all" spc="0" normalizeH="0" baseline="0" noProof="0" dirty="0" smtClean="0">
              <a:ln>
                <a:noFill/>
              </a:ln>
              <a:solidFill>
                <a:schemeClr val="accent2"/>
              </a:solidFill>
              <a:effectLst/>
              <a:uLnTx/>
              <a:uFillTx/>
              <a:latin typeface="+mj-lt"/>
              <a:ea typeface="+mn-ea"/>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of relation model</a:t>
            </a:r>
            <a:r>
              <a:rPr lang="zh-CN" altLang="en-US" dirty="0" smtClean="0"/>
              <a:t>关系模型理论</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26</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6" name="Rectangle 5"/>
          <p:cNvSpPr/>
          <p:nvPr/>
        </p:nvSpPr>
        <p:spPr>
          <a:xfrm>
            <a:off x="718457" y="964363"/>
            <a:ext cx="7554686" cy="5047536"/>
          </a:xfrm>
          <a:prstGeom prst="rect">
            <a:avLst/>
          </a:prstGeom>
        </p:spPr>
        <p:txBody>
          <a:bodyPr wrap="square">
            <a:spAutoFit/>
          </a:bodyPr>
          <a:lstStyle/>
          <a:p>
            <a:r>
              <a:rPr lang="zh-CN" altLang="en-US" sz="1400" dirty="0" smtClean="0"/>
              <a:t>数据库完整性是指数据库中数据的正确性和相容性。数据库完整性由各种各样的完整性约束来保证，在关系数据模型中一般将数据完整性分为</a:t>
            </a:r>
            <a:r>
              <a:rPr lang="en-US" sz="1400" dirty="0" smtClean="0"/>
              <a:t>3</a:t>
            </a:r>
            <a:r>
              <a:rPr lang="zh-CN" altLang="en-US" sz="1400" dirty="0" smtClean="0"/>
              <a:t>类。</a:t>
            </a:r>
            <a:endParaRPr lang="en-US" altLang="zh-CN" sz="1400" dirty="0" smtClean="0"/>
          </a:p>
          <a:p>
            <a:r>
              <a:rPr lang="en-US" sz="1400" dirty="0" smtClean="0"/>
              <a:t>Database integrity  refers to the accuracy and consistency of data in the database. To ensure database integrity by various integrity constraints, data integrity in the relational data model is divided into 3 categories.</a:t>
            </a:r>
          </a:p>
          <a:p>
            <a:endParaRPr lang="en-US" sz="1400" dirty="0" smtClean="0"/>
          </a:p>
          <a:p>
            <a:r>
              <a:rPr lang="en-US" sz="1400" dirty="0" smtClean="0"/>
              <a:t>1</a:t>
            </a:r>
            <a:r>
              <a:rPr lang="zh-CN" altLang="en-US" sz="1400" dirty="0" smtClean="0"/>
              <a:t>．实体完整性</a:t>
            </a:r>
            <a:r>
              <a:rPr lang="en-US" altLang="zh-CN" sz="1400" dirty="0" smtClean="0"/>
              <a:t>: </a:t>
            </a:r>
            <a:r>
              <a:rPr lang="zh-CN" altLang="en-US" sz="1400" dirty="0" smtClean="0"/>
              <a:t>实体完整性规定表的每一行在表中是唯一的实体。</a:t>
            </a:r>
            <a:endParaRPr lang="en-US" altLang="zh-CN" sz="1400" dirty="0" smtClean="0"/>
          </a:p>
          <a:p>
            <a:r>
              <a:rPr lang="en-US" sz="1400" dirty="0" smtClean="0"/>
              <a:t>Entity integrity require that each row in the table is the only entity and unique.</a:t>
            </a:r>
          </a:p>
          <a:p>
            <a:endParaRPr lang="en-US" altLang="zh-CN" sz="1400" dirty="0" smtClean="0"/>
          </a:p>
          <a:p>
            <a:r>
              <a:rPr lang="en-US" sz="1400" dirty="0" smtClean="0"/>
              <a:t>2</a:t>
            </a:r>
            <a:r>
              <a:rPr lang="zh-CN" altLang="en-US" sz="1400" dirty="0" smtClean="0"/>
              <a:t>．参照完整性</a:t>
            </a:r>
            <a:r>
              <a:rPr lang="en-US" altLang="zh-CN" sz="1400" dirty="0" smtClean="0"/>
              <a:t>: </a:t>
            </a:r>
            <a:r>
              <a:rPr lang="zh-CN" altLang="en-US" sz="1400" dirty="0" smtClean="0"/>
              <a:t>指两个表的主关键字和外关键字的数据应对应一致。它确保了有主关键字的表中对应其他表的外关键字的行存在， 防止数据丢失或无意义的数据在数据库中扩散。参照完整性是建立在外关键字和主关键字之间或外关键字和唯一性关键字之间的关系上的。</a:t>
            </a:r>
            <a:endParaRPr lang="en-US" altLang="zh-CN" sz="1400" dirty="0" smtClean="0"/>
          </a:p>
          <a:p>
            <a:r>
              <a:rPr lang="en-US" sz="1400" dirty="0" smtClean="0"/>
              <a:t>Referential integrity means :  by referring to a table's primary key and the foreign key , data should be consistent between different table. It ensures that the primary key of the table correspond to the other table's existed foreign key rows which prevent data loss or meaningless proliferation of data in the database. Referential integrity is based on  foreign keys and primary keys or between foreign keys and unique keys on the relationship.</a:t>
            </a:r>
          </a:p>
          <a:p>
            <a:endParaRPr lang="en-US" sz="1400" dirty="0" smtClean="0"/>
          </a:p>
          <a:p>
            <a:r>
              <a:rPr lang="en-US" sz="1400" dirty="0" smtClean="0"/>
              <a:t>3</a:t>
            </a:r>
            <a:r>
              <a:rPr lang="zh-CN" altLang="en-US" sz="1400" dirty="0" smtClean="0"/>
              <a:t>．用户定义完整性</a:t>
            </a:r>
            <a:r>
              <a:rPr lang="en-US" altLang="zh-CN" sz="1400" dirty="0" smtClean="0"/>
              <a:t>: </a:t>
            </a:r>
            <a:r>
              <a:rPr lang="zh-CN" altLang="en-US" sz="1400" dirty="0" smtClean="0"/>
              <a:t>用户定义的完整性即是针对某个特定关系数据库的约束条件，它反映某一具体应用所涉及的数据必须满足的语义要求。</a:t>
            </a:r>
            <a:endParaRPr lang="en-US" altLang="zh-CN" sz="1400" dirty="0" smtClean="0"/>
          </a:p>
          <a:p>
            <a:r>
              <a:rPr lang="en-US" sz="1400" dirty="0" smtClean="0"/>
              <a:t>User-defined integrity means: user-defined integrity is specific to a particular relational database constraints, which reflects a specific application of the data involved must meet semantic requirements.</a:t>
            </a:r>
            <a:endParaRPr lang="en-US" sz="1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US" altLang="zh-CN" sz="1600" kern="1200" dirty="0">
                <a:solidFill>
                  <a:schemeClr val="tx1"/>
                </a:solidFill>
                <a:latin typeface="+mn-lt"/>
                <a:ea typeface="+mj-ea"/>
                <a:cs typeface="+mj-cs"/>
              </a:rPr>
              <a:t>2.1</a:t>
            </a:r>
            <a:r>
              <a:rPr lang="zh-CN" altLang="en-US" sz="1600" kern="1200" dirty="0">
                <a:solidFill>
                  <a:schemeClr val="tx1"/>
                </a:solidFill>
                <a:latin typeface="+mn-lt"/>
                <a:ea typeface="+mj-ea"/>
                <a:cs typeface="+mj-cs"/>
              </a:rPr>
              <a:t> </a:t>
            </a:r>
            <a:r>
              <a:rPr lang="en-GB" sz="1600" kern="1200" dirty="0">
                <a:solidFill>
                  <a:schemeClr val="tx1"/>
                </a:solidFill>
                <a:latin typeface="+mn-lt"/>
                <a:ea typeface="+mj-ea"/>
                <a:cs typeface="+mj-cs"/>
              </a:rPr>
              <a:t>Definition</a:t>
            </a:r>
            <a:r>
              <a:rPr lang="zh-CN" altLang="en-US" sz="1600" kern="1200" dirty="0">
                <a:solidFill>
                  <a:schemeClr val="tx1"/>
                </a:solidFill>
                <a:latin typeface="+mn-lt"/>
                <a:ea typeface="+mj-ea"/>
                <a:cs typeface="+mj-cs"/>
              </a:rPr>
              <a:t>定义 </a:t>
            </a:r>
            <a:endParaRPr lang="en-GB" sz="1600" kern="1200" dirty="0">
              <a:solidFill>
                <a:schemeClr val="tx1"/>
              </a:solidFill>
              <a:latin typeface="+mn-lt"/>
              <a:ea typeface="+mj-ea"/>
              <a:cs typeface="+mj-cs"/>
            </a:endParaRPr>
          </a:p>
        </p:txBody>
      </p:sp>
      <p:sp>
        <p:nvSpPr>
          <p:cNvPr id="9" name="Text Placeholder 8"/>
          <p:cNvSpPr>
            <a:spLocks noGrp="1"/>
          </p:cNvSpPr>
          <p:nvPr>
            <p:ph type="body" idx="1"/>
          </p:nvPr>
        </p:nvSpPr>
        <p:spPr>
          <a:noFill/>
          <a:ln w="9525" algn="ctr">
            <a:noFill/>
            <a:miter lim="800000"/>
            <a:headEnd/>
            <a:tailEnd/>
          </a:ln>
        </p:spPr>
        <p:txBody>
          <a:bodyPr vert="horz" wrap="square" lIns="0" tIns="0" rIns="0" bIns="0" numCol="1" anchor="t" anchorCtr="0" compatLnSpc="1">
            <a:prstTxWarp prst="textNoShape">
              <a:avLst/>
            </a:prstTxWarp>
          </a:bodyPr>
          <a:lstStyle/>
          <a:p>
            <a:r>
              <a:rPr lang="en-US" altLang="zh-CN" dirty="0" err="1" smtClean="0"/>
              <a:t>Sql</a:t>
            </a:r>
            <a:endParaRPr lang="en-GB" altLang="zh-CN" dirty="0"/>
          </a:p>
        </p:txBody>
      </p:sp>
      <p:sp>
        <p:nvSpPr>
          <p:cNvPr id="10" name="Text Placeholder 9"/>
          <p:cNvSpPr>
            <a:spLocks noGrp="1"/>
          </p:cNvSpPr>
          <p:nvPr>
            <p:ph type="body" sz="quarter" idx="13"/>
          </p:nvPr>
        </p:nvSpPr>
        <p:spPr/>
        <p:txBody>
          <a:bodyPr/>
          <a:lstStyle/>
          <a:p>
            <a:r>
              <a:rPr lang="en-GB" dirty="0" smtClean="0"/>
              <a:t>2.0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27</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900592" y="1234198"/>
            <a:ext cx="7681433" cy="5073312"/>
          </a:xfrm>
        </p:spPr>
        <p:txBody>
          <a:bodyPr/>
          <a:lstStyle/>
          <a:p>
            <a:r>
              <a:rPr lang="en-US" b="1" dirty="0" smtClean="0"/>
              <a:t>What is SQL?</a:t>
            </a:r>
          </a:p>
          <a:p>
            <a:r>
              <a:rPr lang="en-US" dirty="0" smtClean="0"/>
              <a:t>SQL (pronounced "</a:t>
            </a:r>
            <a:r>
              <a:rPr lang="en-US" dirty="0" err="1" smtClean="0"/>
              <a:t>ess</a:t>
            </a:r>
            <a:r>
              <a:rPr lang="en-US" dirty="0" smtClean="0"/>
              <a:t>-</a:t>
            </a:r>
            <a:r>
              <a:rPr lang="en-US" dirty="0" err="1" smtClean="0"/>
              <a:t>que</a:t>
            </a:r>
            <a:r>
              <a:rPr lang="en-US" dirty="0" smtClean="0"/>
              <a:t>-el") stands for Structured Query Language. SQL is used to communicate with a database. </a:t>
            </a:r>
          </a:p>
          <a:p>
            <a:endParaRPr lang="en-US" dirty="0" smtClean="0"/>
          </a:p>
          <a:p>
            <a:r>
              <a:rPr lang="en-US" dirty="0" smtClean="0"/>
              <a:t>According to ANSI (American National Standards Institute), it is the standard language for relational database management systems. SQL statements are used to perform tasks such as update data on a database, or retrieve data from a database. </a:t>
            </a:r>
          </a:p>
          <a:p>
            <a:endParaRPr lang="en-US" dirty="0" smtClean="0"/>
          </a:p>
          <a:p>
            <a:r>
              <a:rPr lang="en-US" dirty="0" smtClean="0"/>
              <a:t>Some common relational database management systems that use SQL are: Oracle, Sybase, Microsoft SQL Server, Access, etc. </a:t>
            </a:r>
          </a:p>
          <a:p>
            <a:endParaRPr lang="en-US" dirty="0" smtClean="0"/>
          </a:p>
          <a:p>
            <a:r>
              <a:rPr lang="en-US" dirty="0" smtClean="0"/>
              <a:t>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a:t>
            </a:r>
          </a:p>
          <a:p>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smtClean="0"/>
              <a:pPr/>
              <a:t>28</a:t>
            </a:fld>
            <a:endParaRPr lang="en-GB"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
        <p:nvSpPr>
          <p:cNvPr id="7" name="Title 1"/>
          <p:cNvSpPr>
            <a:spLocks noGrp="1"/>
          </p:cNvSpPr>
          <p:nvPr>
            <p:ph type="title"/>
          </p:nvPr>
        </p:nvSpPr>
        <p:spPr>
          <a:xfrm>
            <a:off x="900112" y="295200"/>
            <a:ext cx="7700400" cy="575657"/>
          </a:xfrm>
        </p:spPr>
        <p:txBody>
          <a:bodyPr/>
          <a:lstStyle/>
          <a:p>
            <a:r>
              <a:rPr lang="en-US" dirty="0" err="1" smtClean="0"/>
              <a:t>Sql</a:t>
            </a:r>
            <a:r>
              <a:rPr lang="en-US" dirty="0" smtClean="0"/>
              <a:t> </a:t>
            </a:r>
            <a:r>
              <a:rPr lang="en-US" dirty="0" err="1" smtClean="0"/>
              <a:t>defenition</a:t>
            </a:r>
            <a:r>
              <a:rPr lang="en-US" dirty="0" smtClean="0"/>
              <a:t> FROM SHELL WIKI</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Sql</a:t>
            </a:r>
            <a:r>
              <a:rPr lang="zh-CN" altLang="en-US" dirty="0" smtClean="0"/>
              <a:t> </a:t>
            </a:r>
            <a:r>
              <a:rPr lang="en-US" altLang="zh-CN" dirty="0" smtClean="0"/>
              <a:t>syntax</a:t>
            </a:r>
            <a:endParaRPr lang="en-US" dirty="0"/>
          </a:p>
        </p:txBody>
      </p:sp>
      <p:sp>
        <p:nvSpPr>
          <p:cNvPr id="4" name="Text Placeholder 3"/>
          <p:cNvSpPr>
            <a:spLocks noGrp="1"/>
          </p:cNvSpPr>
          <p:nvPr>
            <p:ph type="body" sz="quarter" idx="11"/>
          </p:nvPr>
        </p:nvSpPr>
        <p:spPr>
          <a:xfrm>
            <a:off x="805543" y="1234198"/>
            <a:ext cx="7815943" cy="5231916"/>
          </a:xfrm>
        </p:spPr>
        <p:txBody>
          <a:bodyPr/>
          <a:lstStyle/>
          <a:p>
            <a:r>
              <a:rPr lang="en-US" dirty="0" smtClean="0"/>
              <a:t>The SQL language is subdivided into several language elements, including:</a:t>
            </a:r>
          </a:p>
          <a:p>
            <a:r>
              <a:rPr lang="en-US" i="1" dirty="0" smtClean="0">
                <a:solidFill>
                  <a:srgbClr val="FF0000"/>
                </a:solidFill>
              </a:rPr>
              <a:t>Clauses</a:t>
            </a:r>
            <a:r>
              <a:rPr lang="en-US" dirty="0" smtClean="0"/>
              <a:t>, which are constituent components of statements and queries. </a:t>
            </a:r>
            <a:r>
              <a:rPr lang="en-US" altLang="zh-CN" dirty="0" err="1" smtClean="0"/>
              <a:t>Sometime,t</a:t>
            </a:r>
            <a:r>
              <a:rPr lang="en-US" dirty="0" err="1" smtClean="0"/>
              <a:t>hese</a:t>
            </a:r>
            <a:r>
              <a:rPr lang="en-US" dirty="0" smtClean="0"/>
              <a:t> are optional.</a:t>
            </a:r>
          </a:p>
          <a:p>
            <a:r>
              <a:rPr lang="en-US" i="1" dirty="0" smtClean="0">
                <a:solidFill>
                  <a:srgbClr val="FF0000"/>
                </a:solidFill>
              </a:rPr>
              <a:t>Expressions</a:t>
            </a:r>
            <a:r>
              <a:rPr lang="en-US" dirty="0" smtClean="0"/>
              <a:t>, which can produce either </a:t>
            </a:r>
            <a:r>
              <a:rPr lang="en-US" dirty="0" smtClean="0">
                <a:hlinkClick r:id="rId2" action="ppaction://hlinkfile" tooltip="Scalar (computing)"/>
              </a:rPr>
              <a:t>scalar</a:t>
            </a:r>
            <a:r>
              <a:rPr lang="en-US" dirty="0" smtClean="0"/>
              <a:t> values, or </a:t>
            </a:r>
            <a:r>
              <a:rPr lang="en-US" dirty="0" smtClean="0">
                <a:hlinkClick r:id="rId3" action="ppaction://hlinkfile" tooltip="Table (database)"/>
              </a:rPr>
              <a:t>tables</a:t>
            </a:r>
            <a:r>
              <a:rPr lang="en-US" dirty="0" smtClean="0"/>
              <a:t> consisting of </a:t>
            </a:r>
            <a:r>
              <a:rPr lang="en-US" dirty="0" smtClean="0">
                <a:hlinkClick r:id="rId4" action="ppaction://hlinkfile" tooltip="Column (database)"/>
              </a:rPr>
              <a:t>columns</a:t>
            </a:r>
            <a:r>
              <a:rPr lang="en-US" dirty="0" smtClean="0"/>
              <a:t> and </a:t>
            </a:r>
            <a:r>
              <a:rPr lang="en-US" dirty="0" smtClean="0">
                <a:hlinkClick r:id="rId5" action="ppaction://hlinkfile" tooltip="Row (database)"/>
              </a:rPr>
              <a:t>rows</a:t>
            </a:r>
            <a:r>
              <a:rPr lang="en-US" dirty="0" smtClean="0"/>
              <a:t> of data.</a:t>
            </a:r>
          </a:p>
          <a:p>
            <a:r>
              <a:rPr lang="en-US" i="1" dirty="0" smtClean="0">
                <a:solidFill>
                  <a:srgbClr val="FF0000"/>
                </a:solidFill>
              </a:rPr>
              <a:t>Predicates</a:t>
            </a:r>
            <a:r>
              <a:rPr lang="en-US" dirty="0" smtClean="0"/>
              <a:t>, which specify conditions that can be evaluated to SQL </a:t>
            </a:r>
            <a:r>
              <a:rPr lang="en-US" dirty="0" smtClean="0">
                <a:hlinkClick r:id="rId6" action="ppaction://hlinkfile" tooltip="Ternary logic"/>
              </a:rPr>
              <a:t>three-valued logic (3VL)</a:t>
            </a:r>
            <a:r>
              <a:rPr lang="en-US" dirty="0" smtClean="0"/>
              <a:t> (true/false/unknown) or </a:t>
            </a:r>
            <a:r>
              <a:rPr lang="en-US" dirty="0" smtClean="0">
                <a:hlinkClick r:id="rId7" action="ppaction://hlinkfile" tooltip="Boolean logic"/>
              </a:rPr>
              <a:t>Boolean</a:t>
            </a:r>
            <a:r>
              <a:rPr lang="en-US" dirty="0" smtClean="0"/>
              <a:t> </a:t>
            </a:r>
            <a:r>
              <a:rPr lang="en-US" dirty="0" smtClean="0">
                <a:hlinkClick r:id="rId8" action="ppaction://hlinkfile" tooltip="Truth value"/>
              </a:rPr>
              <a:t>truth values</a:t>
            </a:r>
            <a:r>
              <a:rPr lang="en-US" dirty="0" smtClean="0"/>
              <a:t> and which are used to limit the effects of statements and queries, or to change program flow.</a:t>
            </a:r>
          </a:p>
          <a:p>
            <a:r>
              <a:rPr lang="en-US" i="1" dirty="0" smtClean="0">
                <a:solidFill>
                  <a:srgbClr val="FF0000"/>
                </a:solidFill>
              </a:rPr>
              <a:t>Queries</a:t>
            </a:r>
            <a:r>
              <a:rPr lang="en-US" dirty="0" smtClean="0"/>
              <a:t>, which retrieve the data based on specific criteria. This is an important element of </a:t>
            </a:r>
            <a:r>
              <a:rPr lang="en-US" i="1" dirty="0" smtClean="0"/>
              <a:t>SQL</a:t>
            </a:r>
            <a:r>
              <a:rPr lang="en-US" dirty="0" smtClean="0"/>
              <a:t>.</a:t>
            </a:r>
          </a:p>
          <a:p>
            <a:r>
              <a:rPr lang="en-US" i="1" dirty="0" smtClean="0">
                <a:solidFill>
                  <a:srgbClr val="FF0000"/>
                </a:solidFill>
              </a:rPr>
              <a:t>Statements</a:t>
            </a:r>
            <a:r>
              <a:rPr lang="en-US" dirty="0" smtClean="0"/>
              <a:t>, which may have a persistent effect on schemata and data, or which may control transactions, program flow, connections, sessions, or diagnostics. </a:t>
            </a:r>
          </a:p>
          <a:p>
            <a:pPr lvl="1"/>
            <a:r>
              <a:rPr lang="en-US" dirty="0" smtClean="0"/>
              <a:t>SQL statements also include the </a:t>
            </a:r>
            <a:r>
              <a:rPr lang="en-US" dirty="0" smtClean="0">
                <a:hlinkClick r:id="rId9" action="ppaction://hlinkfile" tooltip="Semicolon"/>
              </a:rPr>
              <a:t>semicolon</a:t>
            </a:r>
            <a:r>
              <a:rPr lang="en-US" dirty="0" smtClean="0"/>
              <a:t> (";") statement terminator. Though not required on every platform, it is defined as a standard part of the SQL grammar.</a:t>
            </a:r>
          </a:p>
          <a:p>
            <a:r>
              <a:rPr lang="en-US" i="1" dirty="0" smtClean="0">
                <a:hlinkClick r:id="rId10" action="ppaction://hlinkfile" tooltip="Whitespace (computer science)"/>
              </a:rPr>
              <a:t>Insignificant whitespace</a:t>
            </a:r>
            <a:r>
              <a:rPr lang="en-US" dirty="0" smtClean="0"/>
              <a:t> is generally ignored in SQL statements and queries, making it easier to format SQL code for readability.</a:t>
            </a:r>
          </a:p>
          <a:p>
            <a:endParaRPr lang="en-US" dirty="0"/>
          </a:p>
        </p:txBody>
      </p:sp>
      <p:sp>
        <p:nvSpPr>
          <p:cNvPr id="5" name="Slide Number Placeholder 4"/>
          <p:cNvSpPr>
            <a:spLocks noGrp="1"/>
          </p:cNvSpPr>
          <p:nvPr>
            <p:ph type="sldNum" sz="quarter" idx="4"/>
          </p:nvPr>
        </p:nvSpPr>
        <p:spPr/>
        <p:txBody>
          <a:bodyPr/>
          <a:lstStyle/>
          <a:p>
            <a:fld id="{D32BAE6A-B452-4007-8177-56DD051636F9}" type="slidenum">
              <a:rPr lang="en-GB" smtClean="0"/>
              <a:pPr/>
              <a:t>29</a:t>
            </a:fld>
            <a:endParaRPr lang="en-GB" dirty="0"/>
          </a:p>
        </p:txBody>
      </p:sp>
      <p:sp>
        <p:nvSpPr>
          <p:cNvPr id="6" name="Footer Placeholder 5"/>
          <p:cNvSpPr>
            <a:spLocks noGrp="1"/>
          </p:cNvSpPr>
          <p:nvPr>
            <p:ph type="ftr" sz="quarter" idx="3"/>
          </p:nvPr>
        </p:nvSpPr>
        <p:spPr/>
        <p:txBody>
          <a:bodyPr/>
          <a:lstStyle/>
          <a:p>
            <a:pPr>
              <a:defRPr/>
            </a:pPr>
            <a:r>
              <a:rPr lang="en-GB" smtClean="0"/>
              <a:t>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r>
              <a:rPr lang="en-US" dirty="0" smtClean="0"/>
              <a:t/>
            </a:r>
            <a:br>
              <a:rPr lang="en-US" dirty="0" smtClean="0"/>
            </a:br>
            <a:endParaRPr lang="en-US" dirty="0"/>
          </a:p>
        </p:txBody>
      </p:sp>
      <p:sp>
        <p:nvSpPr>
          <p:cNvPr id="3" name="Content Placeholder 2"/>
          <p:cNvSpPr>
            <a:spLocks noGrp="1"/>
          </p:cNvSpPr>
          <p:nvPr>
            <p:ph sz="quarter" idx="11"/>
          </p:nvPr>
        </p:nvSpPr>
        <p:spPr>
          <a:xfrm>
            <a:off x="688797" y="1018284"/>
            <a:ext cx="7780290" cy="5317199"/>
          </a:xfrm>
        </p:spPr>
        <p:txBody>
          <a:bodyPr/>
          <a:lstStyle/>
          <a:p>
            <a:pPr lvl="0">
              <a:buFont typeface="Wingdings" pitchFamily="2" charset="2"/>
              <a:buChar char="§"/>
            </a:pPr>
            <a:r>
              <a:rPr lang="en-US" dirty="0" smtClean="0"/>
              <a:t> Understand the basic principle and method of database</a:t>
            </a:r>
          </a:p>
          <a:p>
            <a:pPr lvl="0">
              <a:buFont typeface="Wingdings" pitchFamily="2" charset="2"/>
              <a:buChar char="§"/>
            </a:pPr>
            <a:r>
              <a:rPr lang="en-US" dirty="0" smtClean="0"/>
              <a:t> Understand database structure design and database application 	system </a:t>
            </a:r>
          </a:p>
          <a:p>
            <a:pPr lvl="0">
              <a:buFont typeface="Wingdings" pitchFamily="2" charset="2"/>
              <a:buChar char="§"/>
            </a:pPr>
            <a:r>
              <a:rPr lang="en-US" dirty="0" smtClean="0"/>
              <a:t> Can analyze data module, logical model or physical model</a:t>
            </a:r>
          </a:p>
          <a:p>
            <a:pPr lvl="0">
              <a:buFont typeface="Wingdings" pitchFamily="2" charset="2"/>
              <a:buChar char="§"/>
            </a:pPr>
            <a:r>
              <a:rPr lang="en-US" dirty="0" smtClean="0"/>
              <a:t> Can use existing database management software and software 	development tools, for example Toad</a:t>
            </a:r>
          </a:p>
          <a:p>
            <a:pPr lvl="0">
              <a:buFont typeface="Wingdings" pitchFamily="2" charset="2"/>
              <a:buChar char="§"/>
            </a:pPr>
            <a:r>
              <a:rPr lang="en-GB" dirty="0" smtClean="0"/>
              <a:t> Get general knowledge of SQL</a:t>
            </a:r>
            <a:endParaRPr lang="en-US" dirty="0" smtClean="0"/>
          </a:p>
          <a:p>
            <a:pPr lvl="0">
              <a:buFont typeface="Wingdings" pitchFamily="2" charset="2"/>
              <a:buChar char="§"/>
            </a:pPr>
            <a:r>
              <a:rPr lang="en-GB" dirty="0" smtClean="0"/>
              <a:t> Master SELECT in DML(</a:t>
            </a:r>
            <a:r>
              <a:rPr lang="en-US" dirty="0" smtClean="0"/>
              <a:t>Data Manipulation Language</a:t>
            </a:r>
            <a:r>
              <a:rPr lang="en-GB" dirty="0" smtClean="0"/>
              <a:t>), include </a:t>
            </a:r>
            <a:r>
              <a:rPr lang="en-US" dirty="0" smtClean="0"/>
              <a:t>Single 	table query, Function</a:t>
            </a:r>
            <a:r>
              <a:rPr lang="en-GB" dirty="0" smtClean="0"/>
              <a:t>, </a:t>
            </a:r>
            <a:r>
              <a:rPr lang="en-US" dirty="0" smtClean="0"/>
              <a:t>join query and nested query</a:t>
            </a:r>
          </a:p>
          <a:p>
            <a:pPr lvl="0">
              <a:buFont typeface="Wingdings" pitchFamily="2" charset="2"/>
              <a:buChar char="§"/>
            </a:pPr>
            <a:r>
              <a:rPr lang="en-US" dirty="0" smtClean="0"/>
              <a:t> Know some skill of senior SQL</a:t>
            </a:r>
          </a:p>
          <a:p>
            <a:r>
              <a:rPr lang="en-GB" sz="1800" dirty="0" smtClean="0"/>
              <a:t> </a:t>
            </a:r>
          </a:p>
          <a:p>
            <a:pPr lvl="0"/>
            <a:endParaRPr lang="en-US" sz="1800" dirty="0" smtClean="0"/>
          </a:p>
          <a:p>
            <a:endParaRPr lang="en-US" sz="1800"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US" altLang="zh-CN" sz="1600" kern="1200" dirty="0" smtClean="0">
                <a:solidFill>
                  <a:schemeClr val="tx1"/>
                </a:solidFill>
                <a:latin typeface="+mn-lt"/>
                <a:ea typeface="+mj-ea"/>
                <a:cs typeface="+mj-cs"/>
              </a:rPr>
              <a:t>2.2 </a:t>
            </a:r>
            <a:r>
              <a:rPr lang="zh-CN" altLang="en-US" sz="1600" kern="1200" dirty="0" smtClean="0">
                <a:solidFill>
                  <a:schemeClr val="tx1"/>
                </a:solidFill>
                <a:latin typeface="+mn-lt"/>
                <a:ea typeface="+mj-ea"/>
                <a:cs typeface="+mj-cs"/>
              </a:rPr>
              <a:t> </a:t>
            </a:r>
            <a:r>
              <a:rPr lang="en-GB" altLang="zh-CN" sz="1600" kern="1200" dirty="0">
                <a:solidFill>
                  <a:schemeClr val="tx1"/>
                </a:solidFill>
                <a:latin typeface="+mn-lt"/>
                <a:ea typeface="+mj-ea"/>
                <a:cs typeface="+mj-cs"/>
              </a:rPr>
              <a:t>Classification</a:t>
            </a:r>
            <a:r>
              <a:rPr lang="zh-CN" altLang="en-US" sz="1600" kern="1200" dirty="0">
                <a:solidFill>
                  <a:schemeClr val="tx1"/>
                </a:solidFill>
                <a:latin typeface="+mn-lt"/>
                <a:ea typeface="+mj-ea"/>
                <a:cs typeface="+mj-cs"/>
              </a:rPr>
              <a:t>分类 </a:t>
            </a:r>
            <a:endParaRPr lang="en-GB" altLang="zh-CN" sz="1600" kern="1200" dirty="0">
              <a:solidFill>
                <a:schemeClr val="tx1"/>
              </a:solidFill>
              <a:latin typeface="+mn-lt"/>
              <a:ea typeface="+mj-ea"/>
              <a:cs typeface="+mj-cs"/>
            </a:endParaRPr>
          </a:p>
        </p:txBody>
      </p:sp>
      <p:sp>
        <p:nvSpPr>
          <p:cNvPr id="9" name="Text Placeholder 8"/>
          <p:cNvSpPr>
            <a:spLocks noGrp="1"/>
          </p:cNvSpPr>
          <p:nvPr>
            <p:ph type="body" idx="1"/>
          </p:nvPr>
        </p:nvSpPr>
        <p:spPr>
          <a:noFill/>
          <a:ln w="9525" algn="ctr">
            <a:noFill/>
            <a:miter lim="800000"/>
            <a:headEnd/>
            <a:tailEnd/>
          </a:ln>
        </p:spPr>
        <p:txBody>
          <a:bodyPr vert="horz" wrap="square" lIns="0" tIns="0" rIns="0" bIns="0" numCol="1" anchor="t" anchorCtr="0" compatLnSpc="1">
            <a:prstTxWarp prst="textNoShape">
              <a:avLst/>
            </a:prstTxWarp>
          </a:bodyPr>
          <a:lstStyle/>
          <a:p>
            <a:r>
              <a:rPr lang="en-US" altLang="zh-CN" dirty="0" err="1" smtClean="0"/>
              <a:t>Sql</a:t>
            </a:r>
            <a:endParaRPr lang="en-GB" altLang="zh-CN" dirty="0"/>
          </a:p>
        </p:txBody>
      </p:sp>
      <p:sp>
        <p:nvSpPr>
          <p:cNvPr id="10" name="Text Placeholder 9"/>
          <p:cNvSpPr>
            <a:spLocks noGrp="1"/>
          </p:cNvSpPr>
          <p:nvPr>
            <p:ph type="body" sz="quarter" idx="13"/>
          </p:nvPr>
        </p:nvSpPr>
        <p:spPr/>
        <p:txBody>
          <a:bodyPr/>
          <a:lstStyle/>
          <a:p>
            <a:r>
              <a:rPr lang="en-GB" dirty="0" smtClean="0"/>
              <a:t>2.0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30</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Classification</a:t>
            </a:r>
            <a:r>
              <a:rPr lang="zh-CN" altLang="en-US" dirty="0" smtClean="0"/>
              <a:t>分类 </a:t>
            </a:r>
            <a:endParaRPr lang="en-GB" dirty="0"/>
          </a:p>
        </p:txBody>
      </p:sp>
      <p:sp>
        <p:nvSpPr>
          <p:cNvPr id="8" name="Content Placeholder 7"/>
          <p:cNvSpPr>
            <a:spLocks noGrp="1"/>
          </p:cNvSpPr>
          <p:nvPr>
            <p:ph sz="quarter" idx="11"/>
          </p:nvPr>
        </p:nvSpPr>
        <p:spPr>
          <a:xfrm>
            <a:off x="677911" y="1038700"/>
            <a:ext cx="7770763" cy="5071137"/>
          </a:xfrm>
        </p:spPr>
        <p:txBody>
          <a:bodyPr/>
          <a:lstStyle/>
          <a:p>
            <a:pPr lvl="1"/>
            <a:r>
              <a:rPr lang="en-US" dirty="0" smtClean="0"/>
              <a:t>Data </a:t>
            </a:r>
            <a:r>
              <a:rPr lang="en-GB" dirty="0" smtClean="0"/>
              <a:t>Definition </a:t>
            </a:r>
            <a:r>
              <a:rPr lang="en-US" dirty="0" smtClean="0"/>
              <a:t>Language(</a:t>
            </a:r>
            <a:r>
              <a:rPr lang="en-GB" dirty="0" smtClean="0"/>
              <a:t>DDL,</a:t>
            </a:r>
            <a:r>
              <a:rPr lang="zh-CN" altLang="en-US" dirty="0" smtClean="0"/>
              <a:t>数据定义语言</a:t>
            </a:r>
            <a:r>
              <a:rPr lang="en-US" altLang="zh-CN" dirty="0" smtClean="0"/>
              <a:t>)</a:t>
            </a:r>
          </a:p>
          <a:p>
            <a:pPr lvl="1">
              <a:buNone/>
            </a:pPr>
            <a:r>
              <a:rPr lang="zh-CN" altLang="en-US" dirty="0" smtClean="0"/>
              <a:t>    </a:t>
            </a:r>
            <a:r>
              <a:rPr lang="en-US" dirty="0" smtClean="0"/>
              <a:t>CREATE</a:t>
            </a:r>
            <a:r>
              <a:rPr lang="zh-CN" altLang="en-US" dirty="0" smtClean="0"/>
              <a:t>，</a:t>
            </a:r>
            <a:r>
              <a:rPr lang="en-US" dirty="0" smtClean="0"/>
              <a:t>ALTER</a:t>
            </a:r>
            <a:r>
              <a:rPr lang="zh-CN" altLang="en-US" dirty="0" smtClean="0"/>
              <a:t>，</a:t>
            </a:r>
            <a:r>
              <a:rPr lang="en-US" dirty="0" smtClean="0"/>
              <a:t>DROP</a:t>
            </a:r>
            <a:r>
              <a:rPr lang="zh-CN" altLang="en-US" dirty="0" smtClean="0"/>
              <a:t>，</a:t>
            </a:r>
            <a:r>
              <a:rPr lang="en-US" dirty="0" smtClean="0"/>
              <a:t>DECLARE</a:t>
            </a:r>
            <a:endParaRPr lang="en-GB" dirty="0" smtClean="0"/>
          </a:p>
          <a:p>
            <a:pPr lvl="1"/>
            <a:endParaRPr lang="en-GB" dirty="0" smtClean="0"/>
          </a:p>
          <a:p>
            <a:pPr lvl="1"/>
            <a:r>
              <a:rPr lang="en-US" dirty="0" smtClean="0"/>
              <a:t>Data Manipulation Language(DML,</a:t>
            </a:r>
            <a:r>
              <a:rPr lang="zh-CN" altLang="en-US" dirty="0" smtClean="0"/>
              <a:t>数据操纵语言</a:t>
            </a:r>
            <a:r>
              <a:rPr lang="en-US" dirty="0" smtClean="0"/>
              <a:t>)</a:t>
            </a:r>
          </a:p>
          <a:p>
            <a:pPr lvl="1">
              <a:buNone/>
            </a:pPr>
            <a:r>
              <a:rPr lang="en-US" dirty="0" smtClean="0"/>
              <a:t>	</a:t>
            </a:r>
            <a:r>
              <a:rPr lang="en-US" b="1" dirty="0" smtClean="0">
                <a:solidFill>
                  <a:srgbClr val="FF0000"/>
                </a:solidFill>
              </a:rPr>
              <a:t>SELECT</a:t>
            </a:r>
            <a:r>
              <a:rPr lang="zh-CN" altLang="en-US" dirty="0" smtClean="0"/>
              <a:t>，</a:t>
            </a:r>
            <a:r>
              <a:rPr lang="en-US" dirty="0" smtClean="0"/>
              <a:t>DELETE</a:t>
            </a:r>
            <a:r>
              <a:rPr lang="zh-CN" altLang="en-US" dirty="0" smtClean="0"/>
              <a:t>，</a:t>
            </a:r>
            <a:r>
              <a:rPr lang="en-US" dirty="0" smtClean="0"/>
              <a:t>UPDATE</a:t>
            </a:r>
            <a:r>
              <a:rPr lang="zh-CN" altLang="en-US" dirty="0" smtClean="0"/>
              <a:t>，</a:t>
            </a:r>
            <a:r>
              <a:rPr lang="en-US" dirty="0" smtClean="0"/>
              <a:t>INSERT</a:t>
            </a:r>
          </a:p>
          <a:p>
            <a:pPr lvl="1">
              <a:buNone/>
            </a:pPr>
            <a:endParaRPr lang="en-US" dirty="0" smtClean="0"/>
          </a:p>
          <a:p>
            <a:pPr lvl="1"/>
            <a:r>
              <a:rPr lang="en-US" dirty="0" smtClean="0"/>
              <a:t>Data Control Language(DCL,</a:t>
            </a:r>
            <a:r>
              <a:rPr lang="zh-CN" altLang="en-US" dirty="0" smtClean="0"/>
              <a:t>数据控制语言</a:t>
            </a:r>
            <a:r>
              <a:rPr lang="en-US" dirty="0" smtClean="0"/>
              <a:t>)</a:t>
            </a:r>
          </a:p>
          <a:p>
            <a:pPr lvl="1">
              <a:buNone/>
            </a:pPr>
            <a:r>
              <a:rPr lang="en-US" dirty="0" smtClean="0"/>
              <a:t>	GRANT</a:t>
            </a:r>
            <a:r>
              <a:rPr lang="zh-CN" altLang="en-US" dirty="0" smtClean="0"/>
              <a:t>，</a:t>
            </a:r>
            <a:r>
              <a:rPr lang="en-US" dirty="0" smtClean="0"/>
              <a:t>REVOKE</a:t>
            </a:r>
            <a:r>
              <a:rPr lang="zh-CN" altLang="en-US" dirty="0" smtClean="0"/>
              <a:t>，</a:t>
            </a:r>
            <a:r>
              <a:rPr lang="en-US" dirty="0" smtClean="0"/>
              <a:t>COMMIT</a:t>
            </a:r>
            <a:r>
              <a:rPr lang="zh-CN" altLang="en-US" dirty="0" smtClean="0"/>
              <a:t>，</a:t>
            </a:r>
            <a:r>
              <a:rPr lang="en-US" dirty="0" smtClean="0"/>
              <a:t>ROLLBACK</a:t>
            </a:r>
            <a:endParaRPr lang="en-GB" dirty="0"/>
          </a:p>
        </p:txBody>
      </p:sp>
      <p:sp>
        <p:nvSpPr>
          <p:cNvPr id="15" name="Slide Number Placeholder 14"/>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31</a:t>
            </a:fld>
            <a:endParaRPr lang="en-GB" dirty="0"/>
          </a:p>
        </p:txBody>
      </p:sp>
      <p:sp>
        <p:nvSpPr>
          <p:cNvPr id="16" name="Footer Placeholder 15"/>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US" altLang="zh-CN" sz="1600" kern="1200" dirty="0">
                <a:solidFill>
                  <a:schemeClr val="tx1"/>
                </a:solidFill>
                <a:latin typeface="+mn-lt"/>
                <a:ea typeface="+mj-ea"/>
                <a:cs typeface="+mj-cs"/>
              </a:rPr>
              <a:t>2.3 </a:t>
            </a:r>
            <a:r>
              <a:rPr lang="en-GB" altLang="zh-CN" sz="1600" kern="1200" dirty="0">
                <a:solidFill>
                  <a:schemeClr val="tx1"/>
                </a:solidFill>
                <a:latin typeface="+mn-lt"/>
                <a:ea typeface="+mj-ea"/>
                <a:cs typeface="+mj-cs"/>
              </a:rPr>
              <a:t>Primary SQL</a:t>
            </a:r>
            <a:r>
              <a:rPr lang="zh-CN" altLang="en-US" sz="1600" kern="1200" dirty="0">
                <a:solidFill>
                  <a:schemeClr val="tx1"/>
                </a:solidFill>
                <a:latin typeface="+mn-lt"/>
                <a:ea typeface="+mj-ea"/>
                <a:cs typeface="+mj-cs"/>
              </a:rPr>
              <a:t>初级语句 </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altLang="zh-CN" sz="1600" kern="1200" dirty="0">
              <a:solidFill>
                <a:schemeClr val="tx1"/>
              </a:solidFill>
              <a:latin typeface="+mn-lt"/>
              <a:ea typeface="+mj-ea"/>
              <a:cs typeface="+mj-cs"/>
            </a:endParaRPr>
          </a:p>
        </p:txBody>
      </p:sp>
      <p:sp>
        <p:nvSpPr>
          <p:cNvPr id="9" name="Text Placeholder 8"/>
          <p:cNvSpPr>
            <a:spLocks noGrp="1"/>
          </p:cNvSpPr>
          <p:nvPr>
            <p:ph type="body" idx="1"/>
          </p:nvPr>
        </p:nvSpPr>
        <p:spPr>
          <a:noFill/>
          <a:ln w="9525" algn="ctr">
            <a:noFill/>
            <a:miter lim="800000"/>
            <a:headEnd/>
            <a:tailEnd/>
          </a:ln>
        </p:spPr>
        <p:txBody>
          <a:bodyPr vert="horz" wrap="square" lIns="0" tIns="0" rIns="0" bIns="0" numCol="1" anchor="t" anchorCtr="0" compatLnSpc="1">
            <a:prstTxWarp prst="textNoShape">
              <a:avLst/>
            </a:prstTxWarp>
          </a:bodyPr>
          <a:lstStyle/>
          <a:p>
            <a:r>
              <a:rPr lang="en-US" altLang="zh-CN" dirty="0" err="1" smtClean="0"/>
              <a:t>Sql</a:t>
            </a:r>
            <a:endParaRPr lang="en-GB" altLang="zh-CN" dirty="0"/>
          </a:p>
        </p:txBody>
      </p:sp>
      <p:sp>
        <p:nvSpPr>
          <p:cNvPr id="10" name="Text Placeholder 9"/>
          <p:cNvSpPr>
            <a:spLocks noGrp="1"/>
          </p:cNvSpPr>
          <p:nvPr>
            <p:ph type="body" sz="quarter" idx="13"/>
          </p:nvPr>
        </p:nvSpPr>
        <p:spPr/>
        <p:txBody>
          <a:bodyPr/>
          <a:lstStyle/>
          <a:p>
            <a:r>
              <a:rPr lang="en-GB" dirty="0" smtClean="0"/>
              <a:t>2.0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32</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33</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8" name="Rectangle 3"/>
          <p:cNvSpPr txBox="1">
            <a:spLocks noChangeArrowheads="1"/>
          </p:cNvSpPr>
          <p:nvPr/>
        </p:nvSpPr>
        <p:spPr>
          <a:xfrm>
            <a:off x="729343" y="1000575"/>
            <a:ext cx="7641771" cy="3168654"/>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0" marR="0" lvl="0" indent="0" algn="l" defTabSz="268288" rtl="0" eaLnBrk="1" fontAlgn="auto" latinLnBrk="0" hangingPunct="1">
              <a:lnSpc>
                <a:spcPct val="120000"/>
              </a:lnSpc>
              <a:spcBef>
                <a:spcPts val="0"/>
              </a:spcBef>
              <a:spcAft>
                <a:spcPts val="600"/>
              </a:spcAft>
              <a:buClr>
                <a:schemeClr val="accent2"/>
              </a:buClr>
              <a:buSzPct val="85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Basic</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structure</a:t>
            </a:r>
            <a:r>
              <a:rPr lang="en-US" altLang="zh-CN" sz="2000" noProof="0" dirty="0" smtClean="0"/>
              <a: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基本结构</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p>
          <a:p>
            <a:pPr marL="269875" marR="0" lvl="1" indent="-269875" algn="l" defTabSz="268288" rtl="0" eaLnBrk="1" fontAlgn="auto" latinLnBrk="0" hangingPunct="1">
              <a:lnSpc>
                <a:spcPct val="120000"/>
              </a:lnSpc>
              <a:spcBef>
                <a:spcPts val="0"/>
              </a:spcBef>
              <a:spcAft>
                <a:spcPts val="600"/>
              </a:spcAft>
              <a:buClr>
                <a:schemeClr val="accent2"/>
              </a:buClr>
              <a:buSzPct val="85000"/>
              <a:buFontTx/>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rgbClr val="FF3300"/>
                </a:solidFill>
                <a:effectLst/>
                <a:uLnTx/>
                <a:uFillTx/>
                <a:latin typeface="+mn-lt"/>
                <a:ea typeface="+mn-ea"/>
                <a:cs typeface="+mn-cs"/>
              </a:rPr>
              <a:t>select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err="1" smtClean="0">
                <a:ln>
                  <a:noFill/>
                </a:ln>
                <a:solidFill>
                  <a:srgbClr val="FF0000"/>
                </a:solidFill>
                <a:effectLst/>
                <a:uLnTx/>
                <a:uFillTx/>
                <a:latin typeface="+mn-lt"/>
                <a:ea typeface="+mn-ea"/>
                <a:cs typeface="+mn-cs"/>
              </a:rPr>
              <a:t>all|distinct</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200" b="0" i="1" u="none" strike="noStrike" kern="1200" cap="none" spc="0" normalizeH="0" baseline="-16000" noProof="0" dirty="0" smtClean="0">
                <a:ln>
                  <a:noFill/>
                </a:ln>
                <a:solidFill>
                  <a:schemeClr val="tx1"/>
                </a:solidFill>
                <a:effectLst/>
                <a:uLnTx/>
                <a:uFillTx/>
                <a:latin typeface="+mn-lt"/>
                <a:ea typeface="+mn-ea"/>
                <a:cs typeface="+mn-cs"/>
              </a:rPr>
              <a:t>1</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 , A</a:t>
            </a:r>
            <a:r>
              <a:rPr kumimoji="0" lang="en-US" altLang="zh-CN" sz="2200" b="0" i="1" u="none" strike="noStrike" kern="1200" cap="none" spc="0" normalizeH="0" baseline="-16000" noProof="0" dirty="0" smtClean="0">
                <a:ln>
                  <a:noFill/>
                </a:ln>
                <a:solidFill>
                  <a:schemeClr val="tx1"/>
                </a:solidFill>
                <a:effectLst/>
                <a:uLnTx/>
                <a:uFillTx/>
                <a:latin typeface="+mn-lt"/>
                <a:ea typeface="+mn-ea"/>
                <a:cs typeface="+mn-cs"/>
              </a:rPr>
              <a:t>2</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 , … , A</a:t>
            </a:r>
            <a:r>
              <a:rPr kumimoji="0" lang="en-US" altLang="zh-CN" sz="2200" b="0" i="1" u="none" strike="noStrike" kern="1200" cap="none" spc="0" normalizeH="0" baseline="-16000" noProof="0" dirty="0" smtClean="0">
                <a:ln>
                  <a:noFill/>
                </a:ln>
                <a:solidFill>
                  <a:schemeClr val="tx1"/>
                </a:solidFill>
                <a:effectLst/>
                <a:uLnTx/>
                <a:uFillTx/>
                <a:latin typeface="+mn-lt"/>
                <a:ea typeface="+mn-ea"/>
                <a:cs typeface="+mn-cs"/>
              </a:rPr>
              <a:t>n</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p>
          <a:p>
            <a:pPr marL="269875" marR="0" lvl="1" indent="-269875" algn="l" defTabSz="268288" rtl="0" eaLnBrk="1" fontAlgn="auto" latinLnBrk="0" hangingPunct="1">
              <a:lnSpc>
                <a:spcPct val="120000"/>
              </a:lnSpc>
              <a:spcBef>
                <a:spcPts val="0"/>
              </a:spcBef>
              <a:spcAft>
                <a:spcPts val="600"/>
              </a:spcAft>
              <a:buClr>
                <a:schemeClr val="accent2"/>
              </a:buClr>
              <a:buSzPct val="85000"/>
              <a:buFontTx/>
              <a:buNone/>
              <a:tabLst/>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rgbClr val="FF3300"/>
                </a:solidFill>
                <a:effectLst/>
                <a:uLnTx/>
                <a:uFillTx/>
                <a:latin typeface="+mn-lt"/>
                <a:ea typeface="+mn-ea"/>
                <a:cs typeface="+mn-cs"/>
              </a:rPr>
              <a:t>from</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2200" b="0" i="1" u="none" strike="noStrike" kern="1200" cap="none" spc="0" normalizeH="0" baseline="-16000" noProof="0" dirty="0" smtClean="0">
                <a:ln>
                  <a:noFill/>
                </a:ln>
                <a:solidFill>
                  <a:schemeClr val="tx1"/>
                </a:solidFill>
                <a:effectLst/>
                <a:uLnTx/>
                <a:uFillTx/>
                <a:latin typeface="+mn-lt"/>
                <a:ea typeface="+mn-ea"/>
                <a:cs typeface="+mn-cs"/>
              </a:rPr>
              <a:t>1</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2200" b="0" i="1" u="none" strike="noStrike" kern="1200" cap="none" spc="0" normalizeH="0" baseline="-16000" noProof="0" dirty="0" smtClean="0">
                <a:ln>
                  <a:noFill/>
                </a:ln>
                <a:solidFill>
                  <a:schemeClr val="tx1"/>
                </a:solidFill>
                <a:effectLst/>
                <a:uLnTx/>
                <a:uFillTx/>
                <a:latin typeface="+mn-lt"/>
                <a:ea typeface="+mn-ea"/>
                <a:cs typeface="+mn-cs"/>
              </a:rPr>
              <a:t>2</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200" b="0" i="1" u="none" strike="noStrike" kern="1200" cap="none" spc="0" normalizeH="0" baseline="-16000" noProof="0" dirty="0" err="1" smtClean="0">
                <a:ln>
                  <a:noFill/>
                </a:ln>
                <a:solidFill>
                  <a:schemeClr val="tx1"/>
                </a:solidFill>
                <a:effectLst/>
                <a:uLnTx/>
                <a:uFillTx/>
                <a:latin typeface="+mn-lt"/>
                <a:ea typeface="+mn-ea"/>
                <a:cs typeface="+mn-cs"/>
              </a:rPr>
              <a:t>m</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69875" marR="0" lvl="1" indent="-269875" algn="l" defTabSz="268288" rtl="0" eaLnBrk="1" fontAlgn="auto" latinLnBrk="0" hangingPunct="1">
              <a:lnSpc>
                <a:spcPct val="120000"/>
              </a:lnSpc>
              <a:spcBef>
                <a:spcPts val="0"/>
              </a:spcBef>
              <a:spcAft>
                <a:spcPts val="600"/>
              </a:spcAft>
              <a:buClr>
                <a:schemeClr val="accent2"/>
              </a:buClr>
              <a:buSzPct val="85000"/>
              <a:buFontTx/>
              <a:buNone/>
              <a:tabLst/>
              <a:defRP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0" u="none" strike="noStrike" kern="1200" cap="none" spc="0" normalizeH="0" baseline="0" noProof="0" dirty="0" smtClean="0">
                <a:ln>
                  <a:noFill/>
                </a:ln>
                <a:solidFill>
                  <a:srgbClr val="FF3300"/>
                </a:solidFill>
                <a:effectLst/>
                <a:uLnTx/>
                <a:uFillTx/>
                <a:latin typeface="+mn-lt"/>
                <a:ea typeface="+mn-ea"/>
                <a:cs typeface="+mn-cs"/>
              </a:rPr>
              <a:t>where</a:t>
            </a: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200" b="0" i="1" u="none" strike="noStrike" kern="1200" cap="none" spc="0" normalizeH="0" baseline="0" noProof="0" dirty="0" smtClean="0">
                <a:ln>
                  <a:noFill/>
                </a:ln>
                <a:solidFill>
                  <a:schemeClr val="tx1"/>
                </a:solidFill>
                <a:effectLst/>
                <a:uLnTx/>
                <a:uFillTx/>
                <a:latin typeface="+mn-lt"/>
                <a:ea typeface="+mn-ea"/>
                <a:cs typeface="+mn-cs"/>
              </a:rPr>
              <a:t>P</a:t>
            </a:r>
          </a:p>
          <a:p>
            <a:pPr marL="269875" lvl="1" indent="-269875" defTabSz="268288">
              <a:lnSpc>
                <a:spcPct val="120000"/>
              </a:lnSpc>
              <a:spcAft>
                <a:spcPts val="600"/>
              </a:spcAft>
              <a:buClr>
                <a:schemeClr val="accent2"/>
              </a:buClr>
              <a:buSzPct val="85000"/>
              <a:defRPr/>
            </a:pPr>
            <a:r>
              <a:rPr lang="en-US" altLang="zh-CN" sz="2200" dirty="0" smtClean="0">
                <a:solidFill>
                  <a:srgbClr val="FF3300"/>
                </a:solidFill>
              </a:rPr>
              <a:t>				group by </a:t>
            </a:r>
            <a:r>
              <a:rPr lang="en-US" altLang="zh-CN" sz="2200" dirty="0" smtClean="0">
                <a:solidFill>
                  <a:schemeClr val="tx1"/>
                </a:solidFill>
              </a:rPr>
              <a:t>column name 1, column name2 [</a:t>
            </a:r>
            <a:r>
              <a:rPr lang="en-US" altLang="zh-CN" sz="2200" dirty="0" smtClean="0">
                <a:solidFill>
                  <a:srgbClr val="FF0000"/>
                </a:solidFill>
              </a:rPr>
              <a:t>having </a:t>
            </a:r>
            <a:r>
              <a:rPr lang="en-US" altLang="zh-CN" sz="2200" dirty="0" smtClean="0">
                <a:solidFill>
                  <a:schemeClr val="tx1"/>
                </a:solidFill>
              </a:rPr>
              <a:t>P]</a:t>
            </a:r>
          </a:p>
          <a:p>
            <a:pPr marL="269875" lvl="1" indent="-269875" defTabSz="268288">
              <a:lnSpc>
                <a:spcPct val="120000"/>
              </a:lnSpc>
              <a:spcAft>
                <a:spcPts val="600"/>
              </a:spcAft>
              <a:buClr>
                <a:schemeClr val="accent2"/>
              </a:buClr>
              <a:buSzPct val="85000"/>
              <a:defRPr/>
            </a:pPr>
            <a:r>
              <a:rPr lang="en-US" altLang="zh-CN" sz="2200" dirty="0" smtClean="0">
                <a:solidFill>
                  <a:srgbClr val="FF3300"/>
                </a:solidFill>
              </a:rPr>
              <a:t>				order by  </a:t>
            </a:r>
            <a:r>
              <a:rPr lang="en-US" altLang="zh-CN" sz="2200" dirty="0" smtClean="0">
                <a:solidFill>
                  <a:schemeClr val="tx1"/>
                </a:solidFill>
              </a:rPr>
              <a:t>column name1, column name2 </a:t>
            </a:r>
            <a:r>
              <a:rPr lang="en-US" altLang="zh-CN" dirty="0" smtClean="0">
                <a:solidFill>
                  <a:schemeClr val="tx1"/>
                </a:solidFill>
              </a:rPr>
              <a:t>[ASC|DESC]</a:t>
            </a:r>
            <a:r>
              <a:rPr kumimoji="0" lang="en-US" altLang="zh-CN" b="0" i="1"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200" b="0" i="1" u="none" strike="noStrike" kern="1200" cap="none" spc="0" normalizeH="0" baseline="0" noProof="0" dirty="0" smtClean="0">
              <a:ln>
                <a:noFill/>
              </a:ln>
              <a:solidFill>
                <a:schemeClr val="tx1"/>
              </a:solidFill>
              <a:effectLst/>
              <a:uLnTx/>
              <a:uFillTx/>
              <a:latin typeface="+mn-lt"/>
              <a:ea typeface="+mn-ea"/>
              <a:cs typeface="+mn-cs"/>
            </a:endParaRPr>
          </a:p>
          <a:p>
            <a:pPr marL="269875" marR="0" lvl="1" indent="-269875" algn="l" defTabSz="268288" rtl="0" eaLnBrk="1" fontAlgn="auto" latinLnBrk="0" hangingPunct="1">
              <a:lnSpc>
                <a:spcPct val="120000"/>
              </a:lnSpc>
              <a:spcBef>
                <a:spcPts val="0"/>
              </a:spcBef>
              <a:spcAft>
                <a:spcPts val="600"/>
              </a:spcAft>
              <a:buClr>
                <a:schemeClr val="accent2"/>
              </a:buClr>
              <a:buSzPct val="85000"/>
              <a:buFontTx/>
              <a:buNone/>
              <a:tabLst/>
              <a:defRPr/>
            </a:pPr>
            <a:endParaRPr lang="en-US" altLang="zh-CN" sz="2200" i="1" dirty="0" smtClean="0"/>
          </a:p>
          <a:p>
            <a:pPr marL="269875" marR="0" lvl="1" indent="-269875" algn="l" defTabSz="268288" rtl="0" eaLnBrk="1" fontAlgn="auto" latinLnBrk="0" hangingPunct="1">
              <a:lnSpc>
                <a:spcPct val="120000"/>
              </a:lnSpc>
              <a:spcBef>
                <a:spcPts val="0"/>
              </a:spcBef>
              <a:spcAft>
                <a:spcPts val="600"/>
              </a:spcAft>
              <a:buClr>
                <a:schemeClr val="accent2"/>
              </a:buClr>
              <a:buSzPct val="85000"/>
              <a:buFontTx/>
              <a:buNone/>
              <a:tabLst/>
              <a:defRPr/>
            </a:pPr>
            <a:endParaRPr kumimoji="0" lang="en-US" altLang="zh-CN" sz="3200" b="0"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9"/>
          <p:cNvSpPr/>
          <p:nvPr/>
        </p:nvSpPr>
        <p:spPr>
          <a:xfrm>
            <a:off x="805543" y="4296690"/>
            <a:ext cx="4757057" cy="1948226"/>
          </a:xfrm>
          <a:prstGeom prst="rect">
            <a:avLst/>
          </a:prstGeom>
        </p:spPr>
        <p:txBody>
          <a:bodyPr wrap="square">
            <a:spAutoFit/>
          </a:bodyPr>
          <a:lstStyle/>
          <a:p>
            <a:pPr marL="269875" lvl="1" indent="-269875" defTabSz="268288">
              <a:lnSpc>
                <a:spcPct val="120000"/>
              </a:lnSpc>
              <a:spcAft>
                <a:spcPts val="600"/>
              </a:spcAft>
              <a:buClr>
                <a:schemeClr val="accent2"/>
              </a:buClr>
              <a:buSzPct val="85000"/>
              <a:defRPr/>
            </a:pPr>
            <a:r>
              <a:rPr lang="en-US" altLang="zh-CN" sz="2200" i="1" dirty="0" smtClean="0"/>
              <a:t>A1,A2,…. is  the expression of target.</a:t>
            </a:r>
          </a:p>
          <a:p>
            <a:pPr marL="269875" lvl="1" indent="-269875" defTabSz="268288">
              <a:lnSpc>
                <a:spcPct val="120000"/>
              </a:lnSpc>
              <a:spcAft>
                <a:spcPts val="600"/>
              </a:spcAft>
              <a:buClr>
                <a:schemeClr val="accent2"/>
              </a:buClr>
              <a:buSzPct val="85000"/>
              <a:defRPr/>
            </a:pPr>
            <a:r>
              <a:rPr lang="en-US" altLang="zh-CN" sz="2200" i="1" dirty="0" smtClean="0"/>
              <a:t>r1,r2,…. is table name or view name.</a:t>
            </a:r>
          </a:p>
          <a:p>
            <a:pPr marL="269875" lvl="1" indent="-269875" defTabSz="268288">
              <a:lnSpc>
                <a:spcPct val="120000"/>
              </a:lnSpc>
              <a:spcAft>
                <a:spcPts val="600"/>
              </a:spcAft>
              <a:buClr>
                <a:schemeClr val="accent2"/>
              </a:buClr>
              <a:buSzPct val="85000"/>
              <a:defRPr/>
            </a:pPr>
            <a:r>
              <a:rPr lang="en-US" altLang="zh-CN" sz="2200" i="1" dirty="0" smtClean="0"/>
              <a:t>P  is the expression of conditions.</a:t>
            </a:r>
          </a:p>
          <a:p>
            <a:pPr marL="269875" lvl="1" indent="-269875" defTabSz="268288">
              <a:lnSpc>
                <a:spcPct val="120000"/>
              </a:lnSpc>
              <a:spcAft>
                <a:spcPts val="600"/>
              </a:spcAft>
              <a:buClr>
                <a:schemeClr val="accent2"/>
              </a:buClr>
              <a:buSzPct val="85000"/>
              <a:defRPr/>
            </a:pPr>
            <a:endParaRPr lang="en-US" altLang="zh-CN" sz="2200" i="1" dirty="0"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34</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2" name="Content Placeholder 7"/>
          <p:cNvSpPr>
            <a:spLocks noGrp="1"/>
          </p:cNvSpPr>
          <p:nvPr>
            <p:ph sz="quarter" idx="11"/>
          </p:nvPr>
        </p:nvSpPr>
        <p:spPr>
          <a:xfrm>
            <a:off x="677911" y="1038700"/>
            <a:ext cx="7770763" cy="3794557"/>
          </a:xfrm>
        </p:spPr>
        <p:txBody>
          <a:bodyPr/>
          <a:lstStyle/>
          <a:p>
            <a:pPr lvl="1"/>
            <a:r>
              <a:rPr lang="en-US" altLang="zh-CN" dirty="0" smtClean="0"/>
              <a:t>SELECT,</a:t>
            </a:r>
            <a:r>
              <a:rPr lang="en-GB" dirty="0" smtClean="0"/>
              <a:t> DISTINCT, WHERE, AND,OR,IN,BETWEEN,LIKE, WILDCARD,ORDER BY,GROUP</a:t>
            </a:r>
            <a:r>
              <a:rPr lang="zh-CN" altLang="en-US" dirty="0" smtClean="0"/>
              <a:t> </a:t>
            </a:r>
            <a:r>
              <a:rPr lang="en-US" altLang="zh-CN" dirty="0" smtClean="0"/>
              <a:t>BY</a:t>
            </a:r>
            <a:endParaRPr lang="en-GB" dirty="0" smtClean="0"/>
          </a:p>
          <a:p>
            <a:pPr lvl="1"/>
            <a:endParaRPr lang="en-GB" dirty="0" smtClean="0"/>
          </a:p>
          <a:p>
            <a:pPr lvl="1"/>
            <a:r>
              <a:rPr lang="en-US" dirty="0" smtClean="0"/>
              <a:t>INSERT,UPDATE,DELETE</a:t>
            </a:r>
          </a:p>
          <a:p>
            <a:pPr lvl="1">
              <a:buNone/>
            </a:pPr>
            <a:endParaRPr lang="en-US" dirty="0" smtClean="0"/>
          </a:p>
          <a:p>
            <a:pPr lvl="1"/>
            <a:r>
              <a:rPr lang="en-US" dirty="0" smtClean="0"/>
              <a:t>FUNCTION</a:t>
            </a:r>
            <a:r>
              <a:rPr lang="en-GB" dirty="0" smtClean="0"/>
              <a:t>(AVG,COUNT,MAX,MIN,SUM,HAVING,UCASE,LCASE,LEN,ROUND)</a:t>
            </a:r>
          </a:p>
          <a:p>
            <a:pPr lvl="1">
              <a:buNone/>
            </a:pPr>
            <a:endParaRPr lang="en-GB" dirty="0" smtClean="0"/>
          </a:p>
          <a:p>
            <a:pPr lvl="1"/>
            <a:r>
              <a:rPr lang="en-GB" dirty="0" smtClean="0"/>
              <a:t>DATA TYPE(</a:t>
            </a:r>
            <a:r>
              <a:rPr lang="en-US" dirty="0" smtClean="0"/>
              <a:t>Character, Numeric, Date </a:t>
            </a:r>
            <a:r>
              <a:rPr lang="en-GB" dirty="0" smtClean="0"/>
              <a:t>)</a:t>
            </a:r>
            <a:endParaRPr lang="en-US" dirty="0" smtClean="0"/>
          </a:p>
          <a:p>
            <a:pPr lvl="1">
              <a:buNone/>
            </a:pPr>
            <a:endParaRPr lang="en-US" dirty="0" smtClean="0"/>
          </a:p>
          <a:p>
            <a:pPr lvl="1">
              <a:buNone/>
            </a:pPr>
            <a:endParaRPr lang="en-GB"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35</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5370701"/>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altLang="zh-CN" sz="1600" dirty="0" smtClean="0"/>
              <a:t>1. </a:t>
            </a:r>
            <a:r>
              <a:rPr lang="en-US" altLang="zh-CN" sz="1600" dirty="0" smtClean="0">
                <a:solidFill>
                  <a:srgbClr val="FF0000"/>
                </a:solidFill>
              </a:rPr>
              <a:t>S</a:t>
            </a:r>
            <a:r>
              <a:rPr lang="en-GB" sz="1600" dirty="0" smtClean="0">
                <a:solidFill>
                  <a:srgbClr val="FF0000"/>
                </a:solidFill>
              </a:rPr>
              <a:t>ELECT </a:t>
            </a:r>
            <a:r>
              <a:rPr lang="en-GB" sz="1600" dirty="0" smtClean="0"/>
              <a:t>* FROM TABLE2;</a:t>
            </a:r>
          </a:p>
          <a:p>
            <a:pPr lvl="0" defTabSz="268288">
              <a:lnSpc>
                <a:spcPct val="120000"/>
              </a:lnSpc>
              <a:spcAft>
                <a:spcPts val="600"/>
              </a:spcAft>
              <a:buClr>
                <a:schemeClr val="accent2"/>
              </a:buClr>
              <a:buSzPct val="85000"/>
              <a:defRPr/>
            </a:pPr>
            <a:r>
              <a:rPr lang="en-GB" sz="1600" dirty="0" smtClean="0"/>
              <a:t>    means get all data from table TABLE2;</a:t>
            </a:r>
          </a:p>
          <a:p>
            <a:pPr lvl="0" defTabSz="268288">
              <a:lnSpc>
                <a:spcPct val="120000"/>
              </a:lnSpc>
              <a:spcAft>
                <a:spcPts val="600"/>
              </a:spcAft>
              <a:buClr>
                <a:schemeClr val="accent2"/>
              </a:buClr>
              <a:buSzPct val="85000"/>
              <a:defRPr/>
            </a:pPr>
            <a:r>
              <a:rPr lang="en-US" sz="1600" dirty="0" smtClean="0"/>
              <a:t>2.</a:t>
            </a:r>
            <a:r>
              <a:rPr lang="en-GB" sz="1600" dirty="0" smtClean="0"/>
              <a:t>SELECT  </a:t>
            </a:r>
            <a:r>
              <a:rPr lang="en-GB" sz="1600" dirty="0" smtClean="0">
                <a:solidFill>
                  <a:srgbClr val="FF0000"/>
                </a:solidFill>
              </a:rPr>
              <a:t>DISTINCT</a:t>
            </a:r>
            <a:r>
              <a:rPr lang="en-GB" sz="1600" dirty="0" smtClean="0"/>
              <a:t> WELLBORE NAME FROM TABLE2;</a:t>
            </a:r>
          </a:p>
          <a:p>
            <a:pPr lvl="0" defTabSz="268288">
              <a:lnSpc>
                <a:spcPct val="120000"/>
              </a:lnSpc>
              <a:spcAft>
                <a:spcPts val="600"/>
              </a:spcAft>
              <a:buClr>
                <a:schemeClr val="accent2"/>
              </a:buClr>
              <a:buSzPct val="85000"/>
              <a:defRPr/>
            </a:pPr>
            <a:r>
              <a:rPr lang="en-GB" sz="1600" dirty="0" smtClean="0"/>
              <a:t>    means get unique wellbore name from table TABLE2;</a:t>
            </a:r>
            <a:endParaRPr lang="en-US" sz="1600" dirty="0" smtClean="0"/>
          </a:p>
          <a:p>
            <a:pPr lvl="0" defTabSz="268288">
              <a:lnSpc>
                <a:spcPct val="120000"/>
              </a:lnSpc>
              <a:spcAft>
                <a:spcPts val="600"/>
              </a:spcAft>
              <a:buClr>
                <a:schemeClr val="accent2"/>
              </a:buClr>
              <a:buSzPct val="85000"/>
              <a:defRPr/>
            </a:pPr>
            <a:r>
              <a:rPr lang="en-US" sz="1600" dirty="0" smtClean="0"/>
              <a:t>3.SELECT * FROM TABLE2 </a:t>
            </a:r>
            <a:r>
              <a:rPr lang="en-US" sz="1600" dirty="0" smtClean="0">
                <a:solidFill>
                  <a:srgbClr val="FF0000"/>
                </a:solidFill>
              </a:rPr>
              <a:t>WHERE</a:t>
            </a:r>
            <a:r>
              <a:rPr lang="en-US" sz="1600" dirty="0" smtClean="0"/>
              <a:t> FIELD1 =0;</a:t>
            </a:r>
          </a:p>
          <a:p>
            <a:pPr lvl="0" defTabSz="268288">
              <a:lnSpc>
                <a:spcPct val="120000"/>
              </a:lnSpc>
              <a:spcAft>
                <a:spcPts val="600"/>
              </a:spcAft>
              <a:buClr>
                <a:schemeClr val="accent2"/>
              </a:buClr>
              <a:buSzPct val="85000"/>
              <a:defRPr/>
            </a:pPr>
            <a:r>
              <a:rPr lang="en-US" sz="1600" dirty="0" smtClean="0"/>
              <a:t>    means get all data from table TABLE2 with condition of field1’s value is equal to 0;</a:t>
            </a:r>
          </a:p>
          <a:p>
            <a:pPr lvl="0" defTabSz="268288">
              <a:lnSpc>
                <a:spcPct val="120000"/>
              </a:lnSpc>
              <a:spcAft>
                <a:spcPts val="600"/>
              </a:spcAft>
              <a:buClr>
                <a:schemeClr val="accent2"/>
              </a:buClr>
              <a:buSzPct val="85000"/>
              <a:defRPr/>
            </a:pPr>
            <a:r>
              <a:rPr lang="en-US" sz="1600" dirty="0" smtClean="0"/>
              <a:t>4.</a:t>
            </a:r>
            <a:r>
              <a:rPr lang="en-US" sz="2000" dirty="0" smtClean="0"/>
              <a:t> </a:t>
            </a:r>
            <a:r>
              <a:rPr lang="en-US" sz="1600" dirty="0" smtClean="0"/>
              <a:t>SELECT * FROM TABLE2 WHERE FIELD1 =0 </a:t>
            </a:r>
            <a:r>
              <a:rPr lang="en-US" sz="1600" dirty="0" smtClean="0">
                <a:solidFill>
                  <a:srgbClr val="FF0000"/>
                </a:solidFill>
              </a:rPr>
              <a:t>AND</a:t>
            </a:r>
            <a:r>
              <a:rPr lang="en-US" sz="1600" dirty="0" smtClean="0"/>
              <a:t> FIELD2=1;</a:t>
            </a:r>
          </a:p>
          <a:p>
            <a:pPr lvl="0" defTabSz="268288">
              <a:lnSpc>
                <a:spcPct val="120000"/>
              </a:lnSpc>
              <a:spcAft>
                <a:spcPts val="600"/>
              </a:spcAft>
              <a:buClr>
                <a:schemeClr val="accent2"/>
              </a:buClr>
              <a:buSzPct val="85000"/>
              <a:defRPr/>
            </a:pPr>
            <a:r>
              <a:rPr lang="en-US" sz="1600" dirty="0" smtClean="0"/>
              <a:t>    means get all data from table TABLE2 , condition is :  field1’s value is equal to 0 meanwhile field2’s value is equal to 1;</a:t>
            </a:r>
          </a:p>
          <a:p>
            <a:pPr lvl="0" defTabSz="268288">
              <a:lnSpc>
                <a:spcPct val="120000"/>
              </a:lnSpc>
              <a:spcAft>
                <a:spcPts val="600"/>
              </a:spcAft>
              <a:buClr>
                <a:schemeClr val="accent2"/>
              </a:buClr>
              <a:buSzPct val="85000"/>
              <a:defRPr/>
            </a:pPr>
            <a:r>
              <a:rPr lang="en-US" sz="1600" dirty="0" smtClean="0"/>
              <a:t>5. SELECT * FROM TABLE2 WHERE FIELD1 =0 </a:t>
            </a:r>
            <a:r>
              <a:rPr lang="en-US" sz="1600" dirty="0" smtClean="0">
                <a:solidFill>
                  <a:srgbClr val="FF0000"/>
                </a:solidFill>
              </a:rPr>
              <a:t>OR</a:t>
            </a:r>
            <a:r>
              <a:rPr lang="en-US" sz="1600" dirty="0" smtClean="0"/>
              <a:t> FIELD2=1;</a:t>
            </a:r>
          </a:p>
          <a:p>
            <a:pPr lvl="0" defTabSz="268288">
              <a:lnSpc>
                <a:spcPct val="120000"/>
              </a:lnSpc>
              <a:spcAft>
                <a:spcPts val="600"/>
              </a:spcAft>
              <a:buClr>
                <a:schemeClr val="accent2"/>
              </a:buClr>
              <a:buSzPct val="85000"/>
              <a:defRPr/>
            </a:pPr>
            <a:r>
              <a:rPr lang="en-US" sz="1600" dirty="0" smtClean="0"/>
              <a:t>    means get all data from table TABLE2 , condition is : field1’s value is equal to 0  or field2’s value is equal to 1;</a:t>
            </a:r>
          </a:p>
          <a:p>
            <a:pPr defTabSz="268288">
              <a:lnSpc>
                <a:spcPct val="120000"/>
              </a:lnSpc>
              <a:spcAft>
                <a:spcPts val="600"/>
              </a:spcAft>
              <a:buClr>
                <a:schemeClr val="accent2"/>
              </a:buClr>
              <a:buSzPct val="85000"/>
              <a:defRPr/>
            </a:pPr>
            <a:r>
              <a:rPr lang="en-US" altLang="zh-CN" sz="2000" dirty="0" smtClean="0">
                <a:latin typeface="Futura Medium" pitchFamily="2" charset="0"/>
              </a:rPr>
              <a:t>Also we can use </a:t>
            </a:r>
            <a:r>
              <a:rPr lang="en-US" altLang="zh-CN" sz="2000" dirty="0" smtClean="0">
                <a:solidFill>
                  <a:srgbClr val="FF0000"/>
                </a:solidFill>
                <a:latin typeface="Futura Medium" pitchFamily="2" charset="0"/>
              </a:rPr>
              <a:t>is null </a:t>
            </a:r>
            <a:r>
              <a:rPr lang="en-US" altLang="zh-CN" sz="2000" dirty="0" smtClean="0">
                <a:latin typeface="Futura Medium" pitchFamily="2" charset="0"/>
              </a:rPr>
              <a:t>or </a:t>
            </a:r>
            <a:r>
              <a:rPr lang="en-US" altLang="zh-CN" sz="2000" dirty="0" smtClean="0">
                <a:solidFill>
                  <a:srgbClr val="FF0000"/>
                </a:solidFill>
                <a:latin typeface="Futura Medium" pitchFamily="2" charset="0"/>
              </a:rPr>
              <a:t>is not null</a:t>
            </a:r>
            <a:endParaRPr lang="en-US" altLang="zh-CN" sz="2000" i="1" dirty="0"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36</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09600" y="736156"/>
            <a:ext cx="8055429" cy="5592300"/>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endParaRPr lang="en-US" altLang="zh-CN" sz="2000" b="1" dirty="0" smtClean="0"/>
          </a:p>
          <a:p>
            <a:pPr lvl="0" defTabSz="268288">
              <a:lnSpc>
                <a:spcPct val="120000"/>
              </a:lnSpc>
              <a:spcAft>
                <a:spcPts val="600"/>
              </a:spcAft>
              <a:buClr>
                <a:schemeClr val="accent2"/>
              </a:buClr>
              <a:buSzPct val="85000"/>
              <a:defRPr/>
            </a:pPr>
            <a:r>
              <a:rPr lang="en-US" altLang="zh-CN" sz="1600" dirty="0" smtClean="0"/>
              <a:t>6.</a:t>
            </a:r>
            <a:r>
              <a:rPr lang="en-US" sz="1600" dirty="0" smtClean="0"/>
              <a:t> SELECT * FROM TABLE2 WHERE FIELD1 </a:t>
            </a:r>
            <a:r>
              <a:rPr lang="en-US" sz="1600" dirty="0" smtClean="0">
                <a:solidFill>
                  <a:srgbClr val="FF0000"/>
                </a:solidFill>
              </a:rPr>
              <a:t>IN</a:t>
            </a:r>
            <a:r>
              <a:rPr lang="en-US" sz="1600" dirty="0" smtClean="0"/>
              <a:t> (‘CB’,’ZT’);</a:t>
            </a:r>
          </a:p>
          <a:p>
            <a:pPr lvl="0" defTabSz="268288">
              <a:lnSpc>
                <a:spcPct val="120000"/>
              </a:lnSpc>
              <a:spcAft>
                <a:spcPts val="600"/>
              </a:spcAft>
              <a:buClr>
                <a:schemeClr val="accent2"/>
              </a:buClr>
              <a:buSzPct val="85000"/>
              <a:defRPr/>
            </a:pPr>
            <a:r>
              <a:rPr lang="en-US" sz="1600" dirty="0" smtClean="0"/>
              <a:t>    means get all data from table TABLE2, condition is : field1’s value should  be one value out of ‘CB’ or ‘ZT’; also we can use </a:t>
            </a:r>
            <a:r>
              <a:rPr lang="en-US" sz="1600" dirty="0" smtClean="0">
                <a:solidFill>
                  <a:srgbClr val="FF0000"/>
                </a:solidFill>
              </a:rPr>
              <a:t>not in</a:t>
            </a:r>
            <a:r>
              <a:rPr lang="en-US" sz="1600" dirty="0" smtClean="0"/>
              <a:t>.</a:t>
            </a:r>
          </a:p>
          <a:p>
            <a:pPr lvl="0" defTabSz="268288">
              <a:lnSpc>
                <a:spcPct val="120000"/>
              </a:lnSpc>
              <a:spcAft>
                <a:spcPts val="600"/>
              </a:spcAft>
              <a:buClr>
                <a:schemeClr val="accent2"/>
              </a:buClr>
              <a:buSzPct val="85000"/>
              <a:defRPr/>
            </a:pPr>
            <a:r>
              <a:rPr lang="en-US" sz="1600" dirty="0" smtClean="0"/>
              <a:t>7. SELECT * FROM TABLE2 WHERE FIELD1 </a:t>
            </a:r>
            <a:r>
              <a:rPr lang="en-US" sz="1600" dirty="0" smtClean="0">
                <a:solidFill>
                  <a:srgbClr val="FF0000"/>
                </a:solidFill>
              </a:rPr>
              <a:t>BETWEEN</a:t>
            </a:r>
            <a:r>
              <a:rPr lang="en-US" sz="1600" dirty="0" smtClean="0"/>
              <a:t> 1000 AND 2000;</a:t>
            </a:r>
          </a:p>
          <a:p>
            <a:pPr lvl="0" defTabSz="268288">
              <a:lnSpc>
                <a:spcPct val="120000"/>
              </a:lnSpc>
              <a:spcAft>
                <a:spcPts val="600"/>
              </a:spcAft>
              <a:buClr>
                <a:schemeClr val="accent2"/>
              </a:buClr>
              <a:buSzPct val="85000"/>
              <a:defRPr/>
            </a:pPr>
            <a:r>
              <a:rPr lang="en-US" sz="1600" dirty="0" smtClean="0"/>
              <a:t>    means get all data from table TABLE2, condition is : field1’s value should  be in a scope which is from 1000 to 2000;  also we can use </a:t>
            </a:r>
            <a:r>
              <a:rPr lang="en-US" sz="1600" dirty="0" smtClean="0">
                <a:solidFill>
                  <a:srgbClr val="FF0000"/>
                </a:solidFill>
              </a:rPr>
              <a:t>not between</a:t>
            </a:r>
            <a:r>
              <a:rPr lang="en-US" sz="1600" dirty="0" smtClean="0"/>
              <a:t>.</a:t>
            </a:r>
          </a:p>
          <a:p>
            <a:pPr lvl="0" defTabSz="268288">
              <a:lnSpc>
                <a:spcPct val="120000"/>
              </a:lnSpc>
              <a:spcAft>
                <a:spcPts val="600"/>
              </a:spcAft>
              <a:buClr>
                <a:schemeClr val="accent2"/>
              </a:buClr>
              <a:buSzPct val="85000"/>
              <a:defRPr/>
            </a:pPr>
            <a:r>
              <a:rPr lang="en-US" sz="1600" dirty="0" smtClean="0"/>
              <a:t>8.SELECT * FROM TABLE2 where FIELD1 </a:t>
            </a:r>
            <a:r>
              <a:rPr lang="en-US" altLang="zh-CN" sz="1600" dirty="0" smtClean="0">
                <a:solidFill>
                  <a:srgbClr val="FF0000"/>
                </a:solidFill>
              </a:rPr>
              <a:t>LIKE</a:t>
            </a:r>
            <a:r>
              <a:rPr lang="zh-CN" altLang="en-US" sz="1600" dirty="0" smtClean="0"/>
              <a:t> </a:t>
            </a:r>
            <a:r>
              <a:rPr lang="en-US" sz="1600" dirty="0" smtClean="0"/>
              <a:t>‘%CHANGBEI%’;</a:t>
            </a:r>
          </a:p>
          <a:p>
            <a:pPr lvl="0" defTabSz="268288">
              <a:lnSpc>
                <a:spcPct val="120000"/>
              </a:lnSpc>
              <a:spcAft>
                <a:spcPts val="600"/>
              </a:spcAft>
              <a:buClr>
                <a:schemeClr val="accent2"/>
              </a:buClr>
              <a:buSzPct val="85000"/>
              <a:defRPr/>
            </a:pPr>
            <a:r>
              <a:rPr lang="en-US" sz="1600" dirty="0" smtClean="0"/>
              <a:t>    means get all data from table TABLE2, condition is :field1’s value contain ‘CHANGBEI’ ; also we can use </a:t>
            </a:r>
            <a:r>
              <a:rPr lang="en-US" sz="1600" dirty="0" smtClean="0">
                <a:solidFill>
                  <a:srgbClr val="FF0000"/>
                </a:solidFill>
              </a:rPr>
              <a:t>not like </a:t>
            </a:r>
            <a:r>
              <a:rPr lang="en-US" sz="1600" dirty="0" smtClean="0"/>
              <a:t>.</a:t>
            </a:r>
          </a:p>
          <a:p>
            <a:pPr lvl="0" defTabSz="268288">
              <a:lnSpc>
                <a:spcPct val="120000"/>
              </a:lnSpc>
              <a:spcAft>
                <a:spcPts val="600"/>
              </a:spcAft>
              <a:buClr>
                <a:schemeClr val="accent2"/>
              </a:buClr>
              <a:buSzPct val="85000"/>
              <a:defRPr/>
            </a:pPr>
            <a:r>
              <a:rPr lang="en-US" sz="1600" dirty="0" smtClean="0"/>
              <a:t>9.SELECT * FROM TABLE2 </a:t>
            </a:r>
            <a:r>
              <a:rPr lang="en-US" sz="1600" dirty="0" smtClean="0">
                <a:solidFill>
                  <a:srgbClr val="FF0000"/>
                </a:solidFill>
              </a:rPr>
              <a:t>ORDER BY</a:t>
            </a:r>
            <a:r>
              <a:rPr lang="en-US" sz="1600" dirty="0" smtClean="0"/>
              <a:t> WELLBORE_NAME;</a:t>
            </a:r>
          </a:p>
          <a:p>
            <a:pPr lvl="0" defTabSz="268288">
              <a:lnSpc>
                <a:spcPct val="120000"/>
              </a:lnSpc>
              <a:spcAft>
                <a:spcPts val="600"/>
              </a:spcAft>
              <a:buClr>
                <a:schemeClr val="accent2"/>
              </a:buClr>
              <a:buSzPct val="85000"/>
              <a:defRPr/>
            </a:pPr>
            <a:r>
              <a:rPr lang="en-US" sz="1600" dirty="0" smtClean="0"/>
              <a:t>    means get  all data from table TABLE2 and order result by field wellbore name</a:t>
            </a:r>
          </a:p>
          <a:p>
            <a:pPr lvl="0" defTabSz="268288">
              <a:lnSpc>
                <a:spcPct val="120000"/>
              </a:lnSpc>
              <a:spcAft>
                <a:spcPts val="600"/>
              </a:spcAft>
              <a:buClr>
                <a:schemeClr val="accent2"/>
              </a:buClr>
              <a:buSzPct val="85000"/>
              <a:defRPr/>
            </a:pPr>
            <a:r>
              <a:rPr lang="en-US" sz="1600" dirty="0" smtClean="0"/>
              <a:t>10.SELECT </a:t>
            </a:r>
            <a:r>
              <a:rPr lang="en-US" sz="1600" dirty="0" err="1" smtClean="0"/>
              <a:t>wellbore_name</a:t>
            </a:r>
            <a:r>
              <a:rPr lang="en-US" sz="1600" dirty="0" smtClean="0"/>
              <a:t> FROM TABLE2</a:t>
            </a:r>
            <a:r>
              <a:rPr lang="en-US" sz="1600" dirty="0" smtClean="0">
                <a:solidFill>
                  <a:srgbClr val="FF0000"/>
                </a:solidFill>
              </a:rPr>
              <a:t> GROUP BY </a:t>
            </a:r>
            <a:r>
              <a:rPr lang="en-US" sz="1600" dirty="0" smtClean="0"/>
              <a:t>WELLBORE_NAME;</a:t>
            </a:r>
          </a:p>
          <a:p>
            <a:pPr lvl="0" defTabSz="268288">
              <a:lnSpc>
                <a:spcPct val="120000"/>
              </a:lnSpc>
              <a:spcAft>
                <a:spcPts val="600"/>
              </a:spcAft>
              <a:buClr>
                <a:schemeClr val="accent2"/>
              </a:buClr>
              <a:buSzPct val="85000"/>
              <a:defRPr/>
            </a:pPr>
            <a:r>
              <a:rPr lang="en-US" sz="1600" dirty="0" smtClean="0"/>
              <a:t>      means get  </a:t>
            </a:r>
            <a:r>
              <a:rPr lang="en-US" altLang="zh-CN" sz="1600" dirty="0" smtClean="0"/>
              <a:t>wellbore</a:t>
            </a:r>
            <a:r>
              <a:rPr lang="zh-CN" altLang="en-US" sz="1600" dirty="0" smtClean="0"/>
              <a:t> </a:t>
            </a:r>
            <a:r>
              <a:rPr lang="en-US" altLang="zh-CN" sz="1600" dirty="0" smtClean="0"/>
              <a:t>name</a:t>
            </a:r>
            <a:r>
              <a:rPr lang="en-US" sz="1600" dirty="0" smtClean="0"/>
              <a:t> from table TABLE2 and group result by field wellbore  name;</a:t>
            </a:r>
          </a:p>
          <a:p>
            <a:pPr lvl="0" defTabSz="268288">
              <a:lnSpc>
                <a:spcPct val="120000"/>
              </a:lnSpc>
              <a:spcAft>
                <a:spcPts val="600"/>
              </a:spcAft>
              <a:buClr>
                <a:schemeClr val="accent2"/>
              </a:buClr>
              <a:buSzPct val="85000"/>
              <a:defRPr/>
            </a:pPr>
            <a:endParaRPr lang="en-US" altLang="zh-CN" sz="2000" i="1" dirty="0"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37</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53141" y="737053"/>
            <a:ext cx="8066315" cy="3511731"/>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r>
              <a:rPr lang="en-US" sz="1600" dirty="0" smtClean="0"/>
              <a:t> </a:t>
            </a:r>
            <a:endParaRPr lang="en-US" altLang="zh-CN" sz="1600" dirty="0" smtClean="0"/>
          </a:p>
          <a:p>
            <a:pPr lvl="0" defTabSz="268288">
              <a:lnSpc>
                <a:spcPct val="120000"/>
              </a:lnSpc>
              <a:spcAft>
                <a:spcPts val="600"/>
              </a:spcAft>
              <a:buClr>
                <a:schemeClr val="accent2"/>
              </a:buClr>
              <a:buSzPct val="85000"/>
              <a:defRPr/>
            </a:pPr>
            <a:r>
              <a:rPr lang="en-US" altLang="zh-CN" sz="1600" dirty="0" smtClean="0"/>
              <a:t>11. </a:t>
            </a:r>
            <a:r>
              <a:rPr lang="en-US" sz="1600" dirty="0" smtClean="0">
                <a:solidFill>
                  <a:srgbClr val="FF0000"/>
                </a:solidFill>
              </a:rPr>
              <a:t>insert</a:t>
            </a:r>
            <a:r>
              <a:rPr lang="en-US" sz="1600" dirty="0" smtClean="0"/>
              <a:t> into table1(field1,field2) values(value1,value2)</a:t>
            </a:r>
            <a:r>
              <a:rPr lang="en-GB" sz="1600" dirty="0" smtClean="0"/>
              <a:t>;</a:t>
            </a:r>
          </a:p>
          <a:p>
            <a:pPr lvl="0" defTabSz="268288">
              <a:lnSpc>
                <a:spcPct val="120000"/>
              </a:lnSpc>
              <a:spcAft>
                <a:spcPts val="600"/>
              </a:spcAft>
              <a:buClr>
                <a:schemeClr val="accent2"/>
              </a:buClr>
              <a:buSzPct val="85000"/>
              <a:defRPr/>
            </a:pPr>
            <a:r>
              <a:rPr lang="en-GB" sz="1600" dirty="0" smtClean="0"/>
              <a:t>     means input new data into table1 which have two fields;</a:t>
            </a:r>
          </a:p>
          <a:p>
            <a:pPr lvl="0" defTabSz="268288">
              <a:lnSpc>
                <a:spcPct val="120000"/>
              </a:lnSpc>
              <a:spcAft>
                <a:spcPts val="600"/>
              </a:spcAft>
              <a:buClr>
                <a:schemeClr val="accent2"/>
              </a:buClr>
              <a:buSzPct val="85000"/>
              <a:defRPr/>
            </a:pPr>
            <a:r>
              <a:rPr lang="en-US" sz="1600" dirty="0" smtClean="0"/>
              <a:t>12. </a:t>
            </a:r>
            <a:r>
              <a:rPr lang="en-US" sz="1600" dirty="0" smtClean="0">
                <a:solidFill>
                  <a:srgbClr val="FF0000"/>
                </a:solidFill>
              </a:rPr>
              <a:t>update</a:t>
            </a:r>
            <a:r>
              <a:rPr lang="en-US" sz="1600" dirty="0" smtClean="0"/>
              <a:t> table1 set field1=value1 where P;</a:t>
            </a:r>
          </a:p>
          <a:p>
            <a:pPr lvl="0" defTabSz="268288">
              <a:lnSpc>
                <a:spcPct val="120000"/>
              </a:lnSpc>
              <a:spcAft>
                <a:spcPts val="600"/>
              </a:spcAft>
              <a:buClr>
                <a:schemeClr val="accent2"/>
              </a:buClr>
              <a:buSzPct val="85000"/>
              <a:defRPr/>
            </a:pPr>
            <a:r>
              <a:rPr lang="en-US" sz="1600" dirty="0" smtClean="0"/>
              <a:t>      means update table1’s data in some record’s field1 with value1 and those record should meet requirement of P;</a:t>
            </a:r>
          </a:p>
          <a:p>
            <a:pPr lvl="0" defTabSz="268288">
              <a:lnSpc>
                <a:spcPct val="120000"/>
              </a:lnSpc>
              <a:spcAft>
                <a:spcPts val="600"/>
              </a:spcAft>
              <a:buClr>
                <a:schemeClr val="accent2"/>
              </a:buClr>
              <a:buSzPct val="85000"/>
              <a:defRPr/>
            </a:pPr>
            <a:r>
              <a:rPr lang="en-GB" sz="1600" dirty="0" smtClean="0"/>
              <a:t>13</a:t>
            </a:r>
            <a:r>
              <a:rPr lang="en-US" sz="1600" dirty="0" smtClean="0"/>
              <a:t>. </a:t>
            </a:r>
            <a:r>
              <a:rPr lang="en-US" sz="1600" dirty="0" smtClean="0">
                <a:solidFill>
                  <a:srgbClr val="FF0000"/>
                </a:solidFill>
              </a:rPr>
              <a:t>delete</a:t>
            </a:r>
            <a:r>
              <a:rPr lang="en-US" sz="1600" dirty="0" smtClean="0"/>
              <a:t> from table1 where P</a:t>
            </a:r>
            <a:r>
              <a:rPr lang="en-GB" sz="1600" dirty="0" smtClean="0"/>
              <a:t>;</a:t>
            </a:r>
          </a:p>
          <a:p>
            <a:pPr lvl="0" defTabSz="268288">
              <a:lnSpc>
                <a:spcPct val="120000"/>
              </a:lnSpc>
              <a:spcAft>
                <a:spcPts val="600"/>
              </a:spcAft>
              <a:buClr>
                <a:schemeClr val="accent2"/>
              </a:buClr>
              <a:buSzPct val="85000"/>
              <a:defRPr/>
            </a:pPr>
            <a:r>
              <a:rPr lang="en-GB" sz="1600" dirty="0" smtClean="0"/>
              <a:t>      means  remove table1’s data which is meet the requirement of P;</a:t>
            </a:r>
            <a:endParaRPr lang="en-US" sz="1600" dirty="0" smtClean="0"/>
          </a:p>
          <a:p>
            <a:pPr lvl="0" defTabSz="268288">
              <a:lnSpc>
                <a:spcPct val="120000"/>
              </a:lnSpc>
              <a:spcAft>
                <a:spcPts val="600"/>
              </a:spcAft>
              <a:buClr>
                <a:schemeClr val="accent2"/>
              </a:buClr>
              <a:buSzPct val="85000"/>
              <a:defRPr/>
            </a:pPr>
            <a:endParaRPr lang="en-US" altLang="zh-CN" sz="2000" i="1" dirty="0"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38</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53144" y="737053"/>
            <a:ext cx="4953000" cy="5690789"/>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r>
              <a:rPr lang="en-US" sz="1600" dirty="0" smtClean="0"/>
              <a:t> </a:t>
            </a:r>
            <a:endParaRPr lang="en-US" altLang="zh-CN" sz="1600" dirty="0" smtClean="0"/>
          </a:p>
          <a:p>
            <a:pPr lvl="0" defTabSz="268288">
              <a:lnSpc>
                <a:spcPct val="120000"/>
              </a:lnSpc>
              <a:spcAft>
                <a:spcPts val="600"/>
              </a:spcAft>
              <a:buClr>
                <a:schemeClr val="accent2"/>
              </a:buClr>
              <a:buSzPct val="85000"/>
              <a:defRPr/>
            </a:pPr>
            <a:r>
              <a:rPr lang="en-US" altLang="zh-CN" sz="1600" dirty="0" smtClean="0"/>
              <a:t>14. </a:t>
            </a:r>
            <a:r>
              <a:rPr lang="en-US" sz="1600" dirty="0" smtClean="0"/>
              <a:t>select </a:t>
            </a:r>
            <a:r>
              <a:rPr lang="en-US" sz="1600" dirty="0" err="1" smtClean="0">
                <a:solidFill>
                  <a:srgbClr val="FF0000"/>
                </a:solidFill>
              </a:rPr>
              <a:t>avg</a:t>
            </a:r>
            <a:r>
              <a:rPr lang="en-US" sz="1600" dirty="0" smtClean="0"/>
              <a:t>(field1) as </a:t>
            </a:r>
            <a:r>
              <a:rPr lang="en-US" sz="1600" dirty="0" err="1" smtClean="0"/>
              <a:t>avgvalue</a:t>
            </a:r>
            <a:r>
              <a:rPr lang="en-US" sz="1600" dirty="0" smtClean="0"/>
              <a:t> from table1</a:t>
            </a:r>
            <a:r>
              <a:rPr lang="en-GB" sz="1600" dirty="0" smtClean="0"/>
              <a:t>;</a:t>
            </a:r>
          </a:p>
          <a:p>
            <a:pPr lvl="0" defTabSz="268288">
              <a:lnSpc>
                <a:spcPct val="120000"/>
              </a:lnSpc>
              <a:spcAft>
                <a:spcPts val="600"/>
              </a:spcAft>
              <a:buClr>
                <a:schemeClr val="accent2"/>
              </a:buClr>
              <a:buSzPct val="85000"/>
              <a:defRPr/>
            </a:pPr>
            <a:r>
              <a:rPr lang="en-GB" sz="1600" dirty="0" smtClean="0"/>
              <a:t>     means get average value of field 1 in table1 ;</a:t>
            </a:r>
          </a:p>
          <a:p>
            <a:pPr lvl="0" defTabSz="268288">
              <a:lnSpc>
                <a:spcPct val="120000"/>
              </a:lnSpc>
              <a:spcAft>
                <a:spcPts val="600"/>
              </a:spcAft>
              <a:buClr>
                <a:schemeClr val="accent2"/>
              </a:buClr>
              <a:buSzPct val="85000"/>
              <a:defRPr/>
            </a:pPr>
            <a:r>
              <a:rPr lang="en-US" sz="1600" dirty="0" smtClean="0"/>
              <a:t>15. select </a:t>
            </a:r>
            <a:r>
              <a:rPr lang="en-US" sz="1600" dirty="0" smtClean="0">
                <a:solidFill>
                  <a:srgbClr val="FF0000"/>
                </a:solidFill>
              </a:rPr>
              <a:t>count</a:t>
            </a:r>
            <a:r>
              <a:rPr lang="en-US" sz="1600" dirty="0" smtClean="0"/>
              <a:t>(field1)  from table1;</a:t>
            </a:r>
          </a:p>
          <a:p>
            <a:pPr lvl="0" defTabSz="268288">
              <a:lnSpc>
                <a:spcPct val="120000"/>
              </a:lnSpc>
              <a:spcAft>
                <a:spcPts val="600"/>
              </a:spcAft>
              <a:buClr>
                <a:schemeClr val="accent2"/>
              </a:buClr>
              <a:buSzPct val="85000"/>
              <a:defRPr/>
            </a:pPr>
            <a:r>
              <a:rPr lang="en-US" sz="1600" dirty="0" smtClean="0"/>
              <a:t>      means get the total number of field1 in  table1;</a:t>
            </a:r>
          </a:p>
          <a:p>
            <a:pPr lvl="0" defTabSz="268288">
              <a:lnSpc>
                <a:spcPct val="120000"/>
              </a:lnSpc>
              <a:spcAft>
                <a:spcPts val="600"/>
              </a:spcAft>
              <a:buClr>
                <a:schemeClr val="accent2"/>
              </a:buClr>
              <a:buSzPct val="85000"/>
              <a:defRPr/>
            </a:pPr>
            <a:r>
              <a:rPr lang="en-GB" sz="1600" dirty="0" smtClean="0"/>
              <a:t>16</a:t>
            </a:r>
            <a:r>
              <a:rPr lang="en-US" sz="1600" dirty="0" smtClean="0"/>
              <a:t>. select </a:t>
            </a:r>
            <a:r>
              <a:rPr lang="en-US" sz="1600" dirty="0" smtClean="0">
                <a:solidFill>
                  <a:srgbClr val="FF0000"/>
                </a:solidFill>
              </a:rPr>
              <a:t>max</a:t>
            </a:r>
            <a:r>
              <a:rPr lang="en-US" sz="1600" dirty="0" smtClean="0"/>
              <a:t>(field1)  from table1</a:t>
            </a:r>
            <a:r>
              <a:rPr lang="en-GB" sz="1600" dirty="0" smtClean="0"/>
              <a:t>;</a:t>
            </a:r>
          </a:p>
          <a:p>
            <a:pPr lvl="0" defTabSz="268288">
              <a:lnSpc>
                <a:spcPct val="120000"/>
              </a:lnSpc>
              <a:spcAft>
                <a:spcPts val="600"/>
              </a:spcAft>
              <a:buClr>
                <a:schemeClr val="accent2"/>
              </a:buClr>
              <a:buSzPct val="85000"/>
              <a:defRPr/>
            </a:pPr>
            <a:r>
              <a:rPr lang="en-GB" sz="1600" dirty="0" smtClean="0"/>
              <a:t>      means  get the maximum value of field1 in table1;</a:t>
            </a:r>
          </a:p>
          <a:p>
            <a:pPr lvl="0" defTabSz="268288">
              <a:lnSpc>
                <a:spcPct val="120000"/>
              </a:lnSpc>
              <a:spcAft>
                <a:spcPts val="600"/>
              </a:spcAft>
              <a:buClr>
                <a:schemeClr val="accent2"/>
              </a:buClr>
              <a:buSzPct val="85000"/>
              <a:defRPr/>
            </a:pPr>
            <a:r>
              <a:rPr lang="en-GB" sz="1600" dirty="0" smtClean="0"/>
              <a:t>17.</a:t>
            </a:r>
            <a:r>
              <a:rPr lang="en-US" sz="1600" dirty="0" smtClean="0"/>
              <a:t> select </a:t>
            </a:r>
            <a:r>
              <a:rPr lang="en-US" sz="1600" dirty="0" smtClean="0">
                <a:solidFill>
                  <a:srgbClr val="FF0000"/>
                </a:solidFill>
              </a:rPr>
              <a:t>min</a:t>
            </a:r>
            <a:r>
              <a:rPr lang="en-US" sz="1600" dirty="0" smtClean="0"/>
              <a:t>(field1) from table1;</a:t>
            </a:r>
          </a:p>
          <a:p>
            <a:pPr lvl="0" defTabSz="268288">
              <a:lnSpc>
                <a:spcPct val="120000"/>
              </a:lnSpc>
              <a:spcAft>
                <a:spcPts val="600"/>
              </a:spcAft>
              <a:buClr>
                <a:schemeClr val="accent2"/>
              </a:buClr>
              <a:buSzPct val="85000"/>
              <a:defRPr/>
            </a:pPr>
            <a:r>
              <a:rPr lang="en-GB" sz="1600" dirty="0" smtClean="0"/>
              <a:t>      means  get the minimum value of field1 in table1;</a:t>
            </a:r>
          </a:p>
          <a:p>
            <a:pPr lvl="0" defTabSz="268288">
              <a:lnSpc>
                <a:spcPct val="120000"/>
              </a:lnSpc>
              <a:spcAft>
                <a:spcPts val="600"/>
              </a:spcAft>
              <a:buClr>
                <a:schemeClr val="accent2"/>
              </a:buClr>
              <a:buSzPct val="85000"/>
              <a:defRPr/>
            </a:pPr>
            <a:r>
              <a:rPr lang="en-GB" sz="1600" dirty="0" smtClean="0"/>
              <a:t>18.</a:t>
            </a:r>
            <a:r>
              <a:rPr lang="en-US" sz="1600" dirty="0" smtClean="0"/>
              <a:t> select </a:t>
            </a:r>
            <a:r>
              <a:rPr lang="en-US" sz="1600" dirty="0" smtClean="0">
                <a:solidFill>
                  <a:srgbClr val="FF0000"/>
                </a:solidFill>
              </a:rPr>
              <a:t>sum</a:t>
            </a:r>
            <a:r>
              <a:rPr lang="en-US" sz="1600" dirty="0" smtClean="0"/>
              <a:t>(field1) from table1;</a:t>
            </a:r>
          </a:p>
          <a:p>
            <a:pPr lvl="0" defTabSz="268288">
              <a:lnSpc>
                <a:spcPct val="120000"/>
              </a:lnSpc>
              <a:spcAft>
                <a:spcPts val="600"/>
              </a:spcAft>
              <a:buClr>
                <a:schemeClr val="accent2"/>
              </a:buClr>
              <a:buSzPct val="85000"/>
              <a:defRPr/>
            </a:pPr>
            <a:r>
              <a:rPr lang="en-GB" sz="1600" dirty="0" smtClean="0"/>
              <a:t>      means  get the summary  value of field1 in table1;</a:t>
            </a:r>
          </a:p>
          <a:p>
            <a:r>
              <a:rPr lang="en-GB" sz="1600" dirty="0" smtClean="0"/>
              <a:t>19. </a:t>
            </a:r>
            <a:r>
              <a:rPr lang="en-US" sz="1600" dirty="0" smtClean="0"/>
              <a:t>SELECT </a:t>
            </a:r>
            <a:r>
              <a:rPr lang="en-US" sz="1600" dirty="0" err="1" smtClean="0"/>
              <a:t>store_name</a:t>
            </a:r>
            <a:r>
              <a:rPr lang="en-US" sz="1600" dirty="0" smtClean="0"/>
              <a:t>, SUM(sales)  FROM </a:t>
            </a:r>
            <a:r>
              <a:rPr lang="en-US" sz="1600" dirty="0" err="1" smtClean="0"/>
              <a:t>Store_Information</a:t>
            </a:r>
            <a:r>
              <a:rPr lang="en-US" sz="1600" dirty="0" smtClean="0"/>
              <a:t> GROUP BY </a:t>
            </a:r>
            <a:r>
              <a:rPr lang="en-US" sz="1600" dirty="0" err="1" smtClean="0"/>
              <a:t>store_name</a:t>
            </a:r>
            <a:r>
              <a:rPr lang="en-US" sz="1600" dirty="0" smtClean="0"/>
              <a:t> HAVING SUM(sales) &gt; 1500 ;</a:t>
            </a:r>
            <a:br>
              <a:rPr lang="en-US" sz="1600" dirty="0" smtClean="0"/>
            </a:br>
            <a:endParaRPr lang="en-US" sz="1600" dirty="0" smtClean="0"/>
          </a:p>
          <a:p>
            <a:pPr lvl="0" defTabSz="268288">
              <a:lnSpc>
                <a:spcPct val="120000"/>
              </a:lnSpc>
              <a:spcAft>
                <a:spcPts val="600"/>
              </a:spcAft>
              <a:buClr>
                <a:schemeClr val="accent2"/>
              </a:buClr>
              <a:buSzPct val="85000"/>
              <a:defRPr/>
            </a:pPr>
            <a:endParaRPr lang="en-US" altLang="zh-CN" sz="2000" i="1" dirty="0" smtClean="0"/>
          </a:p>
        </p:txBody>
      </p:sp>
      <p:pic>
        <p:nvPicPr>
          <p:cNvPr id="1026" name="Picture 2"/>
          <p:cNvPicPr>
            <a:picLocks noChangeAspect="1" noChangeArrowheads="1"/>
          </p:cNvPicPr>
          <p:nvPr/>
        </p:nvPicPr>
        <p:blipFill>
          <a:blip r:embed="rId3" cstate="print"/>
          <a:srcRect/>
          <a:stretch>
            <a:fillRect/>
          </a:stretch>
        </p:blipFill>
        <p:spPr bwMode="auto">
          <a:xfrm>
            <a:off x="5799353" y="4618957"/>
            <a:ext cx="3007178" cy="1647825"/>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39</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53144" y="737053"/>
            <a:ext cx="4953000" cy="5001369"/>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r>
              <a:rPr lang="en-US" sz="1600" dirty="0" smtClean="0"/>
              <a:t> </a:t>
            </a:r>
            <a:endParaRPr lang="en-US" altLang="zh-CN" sz="1600" dirty="0" smtClean="0"/>
          </a:p>
          <a:p>
            <a:pPr lvl="0" defTabSz="268288">
              <a:lnSpc>
                <a:spcPct val="120000"/>
              </a:lnSpc>
              <a:spcAft>
                <a:spcPts val="600"/>
              </a:spcAft>
              <a:buClr>
                <a:schemeClr val="accent2"/>
              </a:buClr>
              <a:buSzPct val="85000"/>
              <a:defRPr/>
            </a:pPr>
            <a:r>
              <a:rPr lang="en-US" altLang="zh-CN" sz="1600" dirty="0" smtClean="0"/>
              <a:t>20. </a:t>
            </a:r>
            <a:r>
              <a:rPr lang="en-US" sz="1600" dirty="0" smtClean="0"/>
              <a:t>select </a:t>
            </a:r>
            <a:r>
              <a:rPr lang="en-US" sz="1600" dirty="0" err="1" smtClean="0">
                <a:solidFill>
                  <a:srgbClr val="FF0000"/>
                </a:solidFill>
              </a:rPr>
              <a:t>ucase</a:t>
            </a:r>
            <a:r>
              <a:rPr lang="en-US" sz="1600" dirty="0" smtClean="0"/>
              <a:t>(field1)  from table1</a:t>
            </a:r>
            <a:r>
              <a:rPr lang="en-GB" sz="1600" dirty="0" smtClean="0"/>
              <a:t>;</a:t>
            </a:r>
            <a:r>
              <a:rPr lang="en-US" sz="1600" dirty="0" smtClean="0"/>
              <a:t> </a:t>
            </a:r>
          </a:p>
          <a:p>
            <a:pPr lvl="0" defTabSz="268288">
              <a:lnSpc>
                <a:spcPct val="120000"/>
              </a:lnSpc>
              <a:spcAft>
                <a:spcPts val="600"/>
              </a:spcAft>
              <a:buClr>
                <a:schemeClr val="accent2"/>
              </a:buClr>
              <a:buSzPct val="85000"/>
              <a:defRPr/>
            </a:pPr>
            <a:r>
              <a:rPr lang="en-US" sz="1600" dirty="0" smtClean="0"/>
              <a:t>      select </a:t>
            </a:r>
            <a:r>
              <a:rPr lang="en-US" sz="1600" dirty="0" smtClean="0">
                <a:solidFill>
                  <a:srgbClr val="FF0000"/>
                </a:solidFill>
              </a:rPr>
              <a:t>UPPER</a:t>
            </a:r>
            <a:r>
              <a:rPr lang="en-US" sz="1600" dirty="0" smtClean="0"/>
              <a:t>(field1)  from table1</a:t>
            </a:r>
            <a:r>
              <a:rPr lang="en-GB" sz="1600" dirty="0" smtClean="0"/>
              <a:t>;</a:t>
            </a:r>
          </a:p>
          <a:p>
            <a:pPr lvl="0" defTabSz="268288">
              <a:lnSpc>
                <a:spcPct val="120000"/>
              </a:lnSpc>
              <a:spcAft>
                <a:spcPts val="600"/>
              </a:spcAft>
              <a:buClr>
                <a:schemeClr val="accent2"/>
              </a:buClr>
              <a:buSzPct val="85000"/>
              <a:defRPr/>
            </a:pPr>
            <a:r>
              <a:rPr lang="en-GB" sz="1600" dirty="0" smtClean="0"/>
              <a:t>Means get uppercase expression of field1 in table1;</a:t>
            </a:r>
          </a:p>
          <a:p>
            <a:pPr lvl="0" defTabSz="268288">
              <a:lnSpc>
                <a:spcPct val="120000"/>
              </a:lnSpc>
              <a:spcAft>
                <a:spcPts val="600"/>
              </a:spcAft>
              <a:buClr>
                <a:schemeClr val="accent2"/>
              </a:buClr>
              <a:buSzPct val="85000"/>
              <a:defRPr/>
            </a:pPr>
            <a:r>
              <a:rPr lang="en-GB" sz="1600" dirty="0" smtClean="0"/>
              <a:t>21.</a:t>
            </a:r>
            <a:r>
              <a:rPr lang="en-US" sz="1600" dirty="0" smtClean="0"/>
              <a:t> select </a:t>
            </a:r>
            <a:r>
              <a:rPr lang="en-US" sz="1600" dirty="0" err="1" smtClean="0">
                <a:solidFill>
                  <a:srgbClr val="FF0000"/>
                </a:solidFill>
              </a:rPr>
              <a:t>lcase</a:t>
            </a:r>
            <a:r>
              <a:rPr lang="en-US" sz="1600" dirty="0" smtClean="0"/>
              <a:t>(field1)  from table1</a:t>
            </a:r>
            <a:r>
              <a:rPr lang="en-GB" sz="1600" dirty="0" smtClean="0"/>
              <a:t>;</a:t>
            </a:r>
            <a:r>
              <a:rPr lang="en-US" sz="1600" dirty="0" smtClean="0"/>
              <a:t> </a:t>
            </a:r>
          </a:p>
          <a:p>
            <a:pPr lvl="0" defTabSz="268288">
              <a:lnSpc>
                <a:spcPct val="120000"/>
              </a:lnSpc>
              <a:spcAft>
                <a:spcPts val="600"/>
              </a:spcAft>
              <a:buClr>
                <a:schemeClr val="accent2"/>
              </a:buClr>
              <a:buSzPct val="85000"/>
              <a:defRPr/>
            </a:pPr>
            <a:r>
              <a:rPr lang="en-US" sz="1600" dirty="0" smtClean="0"/>
              <a:t>      select  </a:t>
            </a:r>
            <a:r>
              <a:rPr lang="en-US" sz="1600" dirty="0" smtClean="0">
                <a:solidFill>
                  <a:srgbClr val="FF0000"/>
                </a:solidFill>
              </a:rPr>
              <a:t>lower</a:t>
            </a:r>
            <a:r>
              <a:rPr lang="en-US" sz="1600" dirty="0" smtClean="0"/>
              <a:t>(field1)  from table1</a:t>
            </a:r>
            <a:r>
              <a:rPr lang="en-GB" sz="1600" dirty="0" smtClean="0"/>
              <a:t>;</a:t>
            </a:r>
          </a:p>
          <a:p>
            <a:pPr lvl="0" defTabSz="268288">
              <a:lnSpc>
                <a:spcPct val="120000"/>
              </a:lnSpc>
              <a:spcAft>
                <a:spcPts val="600"/>
              </a:spcAft>
              <a:buClr>
                <a:schemeClr val="accent2"/>
              </a:buClr>
              <a:buSzPct val="85000"/>
              <a:defRPr/>
            </a:pPr>
            <a:r>
              <a:rPr lang="en-GB" sz="1600" dirty="0" smtClean="0"/>
              <a:t>Means get lowercase expression of field1 in table1;</a:t>
            </a:r>
          </a:p>
          <a:p>
            <a:pPr lvl="0" defTabSz="268288">
              <a:lnSpc>
                <a:spcPct val="120000"/>
              </a:lnSpc>
              <a:spcAft>
                <a:spcPts val="600"/>
              </a:spcAft>
              <a:buClr>
                <a:schemeClr val="accent2"/>
              </a:buClr>
              <a:buSzPct val="85000"/>
              <a:defRPr/>
            </a:pPr>
            <a:r>
              <a:rPr lang="en-GB" sz="1600" dirty="0" smtClean="0"/>
              <a:t>22. Select </a:t>
            </a:r>
            <a:r>
              <a:rPr lang="en-GB" sz="1600" dirty="0" err="1" smtClean="0">
                <a:solidFill>
                  <a:srgbClr val="FF0000"/>
                </a:solidFill>
              </a:rPr>
              <a:t>len</a:t>
            </a:r>
            <a:r>
              <a:rPr lang="en-GB" sz="1600" dirty="0" smtClean="0"/>
              <a:t>(field1) from table1;</a:t>
            </a:r>
          </a:p>
          <a:p>
            <a:pPr lvl="0" defTabSz="268288">
              <a:lnSpc>
                <a:spcPct val="120000"/>
              </a:lnSpc>
              <a:spcAft>
                <a:spcPts val="600"/>
              </a:spcAft>
              <a:buClr>
                <a:schemeClr val="accent2"/>
              </a:buClr>
              <a:buSzPct val="85000"/>
              <a:defRPr/>
            </a:pPr>
            <a:r>
              <a:rPr lang="en-GB" sz="1600" dirty="0" smtClean="0"/>
              <a:t>Means get  length of field1 for each row of table1;</a:t>
            </a:r>
          </a:p>
          <a:p>
            <a:pPr lvl="0" defTabSz="268288">
              <a:lnSpc>
                <a:spcPct val="120000"/>
              </a:lnSpc>
              <a:spcAft>
                <a:spcPts val="600"/>
              </a:spcAft>
              <a:buClr>
                <a:schemeClr val="accent2"/>
              </a:buClr>
              <a:buSzPct val="85000"/>
              <a:defRPr/>
            </a:pPr>
            <a:r>
              <a:rPr lang="en-GB" sz="1600" dirty="0" smtClean="0"/>
              <a:t>23. SELECT </a:t>
            </a:r>
            <a:r>
              <a:rPr lang="en-GB" sz="1600" dirty="0" smtClean="0">
                <a:solidFill>
                  <a:srgbClr val="FF0000"/>
                </a:solidFill>
              </a:rPr>
              <a:t>ROUND</a:t>
            </a:r>
            <a:r>
              <a:rPr lang="en-GB" sz="1600" dirty="0" smtClean="0"/>
              <a:t>(123.456,1) from dual;</a:t>
            </a:r>
          </a:p>
          <a:p>
            <a:pPr lvl="0" defTabSz="268288">
              <a:lnSpc>
                <a:spcPct val="120000"/>
              </a:lnSpc>
              <a:spcAft>
                <a:spcPts val="600"/>
              </a:spcAft>
              <a:buClr>
                <a:schemeClr val="accent2"/>
              </a:buClr>
              <a:buSzPct val="85000"/>
              <a:defRPr/>
            </a:pPr>
            <a:r>
              <a:rPr lang="en-GB" sz="1600" dirty="0" smtClean="0"/>
              <a:t>123.456 is a number need to be processed, 1 is decimal place ,  after </a:t>
            </a:r>
            <a:r>
              <a:rPr lang="en-GB" sz="1600" dirty="0" err="1" smtClean="0"/>
              <a:t>sql</a:t>
            </a:r>
            <a:r>
              <a:rPr lang="en-GB" sz="1600" dirty="0" smtClean="0"/>
              <a:t> run, result is 123.5. </a:t>
            </a:r>
            <a:endParaRPr lang="en-US" sz="1600" dirty="0" smtClean="0"/>
          </a:p>
          <a:p>
            <a:pPr lvl="0" defTabSz="268288">
              <a:lnSpc>
                <a:spcPct val="120000"/>
              </a:lnSpc>
              <a:spcAft>
                <a:spcPts val="600"/>
              </a:spcAft>
              <a:buClr>
                <a:schemeClr val="accent2"/>
              </a:buClr>
              <a:buSzPct val="85000"/>
              <a:defRPr/>
            </a:pPr>
            <a:endParaRPr lang="en-US" altLang="zh-CN" sz="2000" i="1"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smtClean="0">
                <a:solidFill>
                  <a:schemeClr val="tx1"/>
                </a:solidFill>
                <a:latin typeface="+mn-lt"/>
                <a:ea typeface="+mj-ea"/>
                <a:cs typeface="+mj-cs"/>
              </a:rPr>
              <a:t>1.1 Basic </a:t>
            </a:r>
            <a:r>
              <a:rPr lang="en-GB" sz="1600" kern="1200" dirty="0">
                <a:solidFill>
                  <a:schemeClr val="tx1"/>
                </a:solidFill>
                <a:latin typeface="+mn-lt"/>
                <a:ea typeface="+mj-ea"/>
                <a:cs typeface="+mj-cs"/>
              </a:rPr>
              <a:t>Concept </a:t>
            </a:r>
            <a:r>
              <a:rPr lang="zh-CN" altLang="en-US" sz="1600" kern="1200" dirty="0">
                <a:solidFill>
                  <a:schemeClr val="tx1"/>
                </a:solidFill>
                <a:latin typeface="+mn-lt"/>
                <a:ea typeface="+mj-ea"/>
                <a:cs typeface="+mj-cs"/>
              </a:rPr>
              <a:t>数据库基本概念</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4</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2" name="Text Placeholder 8"/>
          <p:cNvSpPr>
            <a:spLocks noGrp="1"/>
          </p:cNvSpPr>
          <p:nvPr>
            <p:ph type="body" idx="1"/>
          </p:nvPr>
        </p:nvSpPr>
        <p:spPr>
          <a:xfrm>
            <a:off x="1782070" y="2390293"/>
            <a:ext cx="6676130" cy="741600"/>
          </a:xfrm>
          <a:noFill/>
          <a:ln w="9525" algn="ctr">
            <a:noFill/>
            <a:miter lim="800000"/>
            <a:headEnd/>
            <a:tailEnd/>
          </a:ln>
        </p:spPr>
        <p:txBody>
          <a:bodyPr vert="horz" wrap="square" lIns="0" tIns="0" rIns="0" bIns="0" numCol="1" anchor="t" anchorCtr="0" compatLnSpc="1">
            <a:prstTxWarp prst="textNoShape">
              <a:avLst/>
            </a:prstTxWarp>
          </a:bodyPr>
          <a:lstStyle/>
          <a:p>
            <a:pPr marL="0" lvl="1"/>
            <a:r>
              <a:rPr lang="en-US" altLang="zh-CN" sz="2400" b="1" cap="all" dirty="0" smtClean="0">
                <a:solidFill>
                  <a:schemeClr val="accent2"/>
                </a:solidFill>
                <a:latin typeface="+mj-lt"/>
              </a:rPr>
              <a:t>Basic to relation Database </a:t>
            </a:r>
            <a:r>
              <a:rPr lang="zh-CN" altLang="en-US" sz="2400" b="1" cap="all" dirty="0" smtClean="0">
                <a:solidFill>
                  <a:schemeClr val="accent2"/>
                </a:solidFill>
                <a:latin typeface="+mj-lt"/>
              </a:rPr>
              <a:t>关系数据库基础</a:t>
            </a:r>
            <a:endParaRPr lang="en-GB" altLang="zh-CN" sz="2400" b="1" cap="all" dirty="0" smtClean="0">
              <a:solidFill>
                <a:schemeClr val="accent2"/>
              </a:solidFill>
              <a:latin typeface="+mj-lt"/>
            </a:endParaRPr>
          </a:p>
          <a:p>
            <a:endParaRPr lang="en-GB" altLang="zh-CN"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PRIMARY SQL</a:t>
            </a:r>
            <a:r>
              <a:rPr lang="en-US" dirty="0" smtClean="0"/>
              <a:t> </a:t>
            </a:r>
            <a:r>
              <a:rPr lang="zh-CN" altLang="en-US" dirty="0" smtClean="0"/>
              <a:t>初级语句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40</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53144" y="737053"/>
            <a:ext cx="7870370" cy="3253198"/>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r>
              <a:rPr lang="en-US" sz="1600" dirty="0" smtClean="0"/>
              <a:t> </a:t>
            </a:r>
            <a:endParaRPr lang="en-US" altLang="zh-CN" sz="1600" dirty="0" smtClean="0"/>
          </a:p>
          <a:p>
            <a:pPr lvl="0" defTabSz="268288">
              <a:lnSpc>
                <a:spcPct val="120000"/>
              </a:lnSpc>
              <a:spcAft>
                <a:spcPts val="600"/>
              </a:spcAft>
              <a:buClr>
                <a:schemeClr val="accent2"/>
              </a:buClr>
              <a:buSzPct val="85000"/>
              <a:defRPr/>
            </a:pPr>
            <a:r>
              <a:rPr lang="en-US" altLang="zh-CN" sz="1600" dirty="0" smtClean="0"/>
              <a:t>24. Data type</a:t>
            </a:r>
          </a:p>
          <a:p>
            <a:pPr defTabSz="268288">
              <a:lnSpc>
                <a:spcPct val="120000"/>
              </a:lnSpc>
              <a:spcAft>
                <a:spcPts val="600"/>
              </a:spcAft>
              <a:buClr>
                <a:schemeClr val="accent2"/>
              </a:buClr>
              <a:buSzPct val="85000"/>
              <a:buFont typeface="Wingdings" pitchFamily="2" charset="2"/>
              <a:buChar char="§"/>
              <a:defRPr/>
            </a:pPr>
            <a:r>
              <a:rPr lang="en-US" sz="1600" dirty="0" smtClean="0"/>
              <a:t> Character Data type: CHAR, VARCHAR2,VARCHAR,NCHAR,NVARCHAR2</a:t>
            </a:r>
          </a:p>
          <a:p>
            <a:pPr defTabSz="268288">
              <a:lnSpc>
                <a:spcPct val="120000"/>
              </a:lnSpc>
              <a:spcAft>
                <a:spcPts val="600"/>
              </a:spcAft>
              <a:buClr>
                <a:schemeClr val="accent2"/>
              </a:buClr>
              <a:buSzPct val="85000"/>
              <a:buFont typeface="Wingdings" pitchFamily="2" charset="2"/>
              <a:buChar char="§"/>
              <a:defRPr/>
            </a:pPr>
            <a:r>
              <a:rPr lang="en-US" sz="1600" dirty="0" smtClean="0"/>
              <a:t> Numeric Data type: number, Floating-Point(float, double)</a:t>
            </a:r>
          </a:p>
          <a:p>
            <a:pPr defTabSz="268288">
              <a:lnSpc>
                <a:spcPct val="120000"/>
              </a:lnSpc>
              <a:spcAft>
                <a:spcPts val="600"/>
              </a:spcAft>
              <a:buClr>
                <a:schemeClr val="accent2"/>
              </a:buClr>
              <a:buSzPct val="85000"/>
              <a:buFont typeface="Wingdings" pitchFamily="2" charset="2"/>
              <a:buChar char="§"/>
              <a:defRPr/>
            </a:pPr>
            <a:r>
              <a:rPr lang="en-US" sz="1600" dirty="0" smtClean="0"/>
              <a:t> Date Data type: date</a:t>
            </a:r>
          </a:p>
          <a:p>
            <a:pPr defTabSz="268288">
              <a:lnSpc>
                <a:spcPct val="120000"/>
              </a:lnSpc>
              <a:spcAft>
                <a:spcPts val="600"/>
              </a:spcAft>
              <a:buClr>
                <a:schemeClr val="accent2"/>
              </a:buClr>
              <a:buSzPct val="85000"/>
              <a:buFont typeface="Wingdings" pitchFamily="2" charset="2"/>
              <a:buChar char="§"/>
              <a:defRPr/>
            </a:pPr>
            <a:endParaRPr lang="en-US" sz="1600" dirty="0" smtClean="0"/>
          </a:p>
          <a:p>
            <a:pPr lvl="0" defTabSz="268288">
              <a:lnSpc>
                <a:spcPct val="120000"/>
              </a:lnSpc>
              <a:spcAft>
                <a:spcPts val="600"/>
              </a:spcAft>
              <a:buClr>
                <a:schemeClr val="accent2"/>
              </a:buClr>
              <a:buSzPct val="85000"/>
              <a:defRPr/>
            </a:pPr>
            <a:endParaRPr lang="en-US" sz="1600" dirty="0" smtClean="0"/>
          </a:p>
          <a:p>
            <a:pPr lvl="0" defTabSz="268288">
              <a:lnSpc>
                <a:spcPct val="120000"/>
              </a:lnSpc>
              <a:spcAft>
                <a:spcPts val="600"/>
              </a:spcAft>
              <a:buClr>
                <a:schemeClr val="accent2"/>
              </a:buClr>
              <a:buSzPct val="85000"/>
              <a:defRPr/>
            </a:pPr>
            <a:endParaRPr lang="en-US" altLang="zh-CN" sz="2000" i="1" dirty="0" smtClean="0"/>
          </a:p>
        </p:txBody>
      </p:sp>
      <p:pic>
        <p:nvPicPr>
          <p:cNvPr id="1026" name="Picture 2"/>
          <p:cNvPicPr>
            <a:picLocks noChangeAspect="1" noChangeArrowheads="1"/>
          </p:cNvPicPr>
          <p:nvPr/>
        </p:nvPicPr>
        <p:blipFill>
          <a:blip r:embed="rId3" cstate="print"/>
          <a:srcRect/>
          <a:stretch>
            <a:fillRect/>
          </a:stretch>
        </p:blipFill>
        <p:spPr bwMode="auto">
          <a:xfrm>
            <a:off x="3707267" y="2630261"/>
            <a:ext cx="4581525" cy="3600450"/>
          </a:xfrm>
          <a:prstGeom prst="rect">
            <a:avLst/>
          </a:prstGeom>
          <a:noFill/>
          <a:ln w="9525">
            <a:solidFill>
              <a:schemeClr val="accent1"/>
            </a:solid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US" altLang="zh-CN" sz="1600" kern="1200" dirty="0">
                <a:solidFill>
                  <a:schemeClr val="tx1"/>
                </a:solidFill>
                <a:latin typeface="+mn-lt"/>
                <a:ea typeface="+mj-ea"/>
                <a:cs typeface="+mj-cs"/>
              </a:rPr>
              <a:t>2.4</a:t>
            </a:r>
            <a:r>
              <a:rPr lang="zh-CN" altLang="en-US" sz="1600" kern="1200" dirty="0">
                <a:solidFill>
                  <a:schemeClr val="tx1"/>
                </a:solidFill>
                <a:latin typeface="+mn-lt"/>
                <a:ea typeface="+mj-ea"/>
                <a:cs typeface="+mj-cs"/>
              </a:rPr>
              <a:t> </a:t>
            </a:r>
            <a:r>
              <a:rPr lang="en-US" altLang="zh-CN" sz="1600" kern="1200" dirty="0">
                <a:solidFill>
                  <a:schemeClr val="tx1"/>
                </a:solidFill>
                <a:latin typeface="+mn-lt"/>
                <a:ea typeface="+mj-ea"/>
                <a:cs typeface="+mj-cs"/>
              </a:rPr>
              <a:t>SENIOR</a:t>
            </a:r>
            <a:r>
              <a:rPr lang="zh-CN" altLang="en-US" sz="1600" kern="1200" dirty="0">
                <a:solidFill>
                  <a:schemeClr val="tx1"/>
                </a:solidFill>
                <a:latin typeface="+mn-lt"/>
                <a:ea typeface="+mj-ea"/>
                <a:cs typeface="+mj-cs"/>
              </a:rPr>
              <a:t>高级语句 </a:t>
            </a:r>
            <a:endParaRPr lang="en-GB" altLang="zh-CN" sz="1600" kern="1200" dirty="0">
              <a:solidFill>
                <a:schemeClr val="tx1"/>
              </a:solidFill>
              <a:latin typeface="+mn-lt"/>
              <a:ea typeface="+mj-ea"/>
              <a:cs typeface="+mj-cs"/>
            </a:endParaRPr>
          </a:p>
        </p:txBody>
      </p:sp>
      <p:sp>
        <p:nvSpPr>
          <p:cNvPr id="9" name="Text Placeholder 8"/>
          <p:cNvSpPr>
            <a:spLocks noGrp="1"/>
          </p:cNvSpPr>
          <p:nvPr>
            <p:ph type="body" idx="1"/>
          </p:nvPr>
        </p:nvSpPr>
        <p:spPr>
          <a:noFill/>
          <a:ln w="9525" algn="ctr">
            <a:noFill/>
            <a:miter lim="800000"/>
            <a:headEnd/>
            <a:tailEnd/>
          </a:ln>
        </p:spPr>
        <p:txBody>
          <a:bodyPr vert="horz" wrap="square" lIns="0" tIns="0" rIns="0" bIns="0" numCol="1" anchor="t" anchorCtr="0" compatLnSpc="1">
            <a:prstTxWarp prst="textNoShape">
              <a:avLst/>
            </a:prstTxWarp>
          </a:bodyPr>
          <a:lstStyle/>
          <a:p>
            <a:r>
              <a:rPr lang="en-US" altLang="zh-CN" dirty="0" err="1" smtClean="0"/>
              <a:t>Sql</a:t>
            </a:r>
            <a:endParaRPr lang="en-GB" altLang="zh-CN" dirty="0"/>
          </a:p>
        </p:txBody>
      </p:sp>
      <p:sp>
        <p:nvSpPr>
          <p:cNvPr id="10" name="Text Placeholder 9"/>
          <p:cNvSpPr>
            <a:spLocks noGrp="1"/>
          </p:cNvSpPr>
          <p:nvPr>
            <p:ph type="body" sz="quarter" idx="13"/>
          </p:nvPr>
        </p:nvSpPr>
        <p:spPr/>
        <p:txBody>
          <a:bodyPr/>
          <a:lstStyle/>
          <a:p>
            <a:r>
              <a:rPr lang="en-GB" dirty="0" smtClean="0"/>
              <a:t>2.0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41</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en-US" dirty="0" smtClean="0"/>
              <a:t> </a:t>
            </a:r>
            <a:r>
              <a:rPr lang="zh-CN" altLang="en-US" dirty="0" smtClean="0"/>
              <a:t>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42</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2" name="Content Placeholder 7"/>
          <p:cNvSpPr>
            <a:spLocks noGrp="1"/>
          </p:cNvSpPr>
          <p:nvPr>
            <p:ph sz="quarter" idx="11"/>
          </p:nvPr>
        </p:nvSpPr>
        <p:spPr>
          <a:xfrm>
            <a:off x="677911" y="1038700"/>
            <a:ext cx="7770763" cy="3794557"/>
          </a:xfrm>
        </p:spPr>
        <p:txBody>
          <a:bodyPr/>
          <a:lstStyle/>
          <a:p>
            <a:pPr lvl="1"/>
            <a:r>
              <a:rPr lang="en-GB" dirty="0" smtClean="0"/>
              <a:t>ALIASES</a:t>
            </a:r>
          </a:p>
          <a:p>
            <a:pPr lvl="1">
              <a:buNone/>
            </a:pPr>
            <a:endParaRPr lang="en-US" altLang="zh-CN" dirty="0" smtClean="0"/>
          </a:p>
          <a:p>
            <a:pPr lvl="1"/>
            <a:r>
              <a:rPr lang="en-US" altLang="zh-CN" dirty="0" smtClean="0"/>
              <a:t>JOIN(self</a:t>
            </a:r>
            <a:r>
              <a:rPr lang="zh-CN" altLang="en-US" dirty="0" smtClean="0"/>
              <a:t> </a:t>
            </a:r>
            <a:r>
              <a:rPr lang="en-US" altLang="zh-CN" dirty="0" smtClean="0"/>
              <a:t>join,</a:t>
            </a:r>
            <a:r>
              <a:rPr lang="en-GB" dirty="0" smtClean="0"/>
              <a:t>Inner Join, Left Join, Right Join, Full Join</a:t>
            </a:r>
            <a:r>
              <a:rPr lang="en-US" altLang="zh-CN" dirty="0" smtClean="0"/>
              <a:t>),</a:t>
            </a:r>
            <a:r>
              <a:rPr lang="zh-CN" altLang="en-US" dirty="0" smtClean="0"/>
              <a:t>    </a:t>
            </a:r>
            <a:endParaRPr lang="en-GB" dirty="0" smtClean="0"/>
          </a:p>
          <a:p>
            <a:pPr lvl="1"/>
            <a:endParaRPr lang="en-GB" dirty="0" smtClean="0"/>
          </a:p>
          <a:p>
            <a:pPr lvl="1"/>
            <a:r>
              <a:rPr lang="en-GB" dirty="0" smtClean="0"/>
              <a:t>Union, Union All, Intersect, Minus</a:t>
            </a:r>
            <a:endParaRPr lang="en-US" dirty="0" smtClean="0"/>
          </a:p>
          <a:p>
            <a:pPr lvl="1">
              <a:buNone/>
            </a:pPr>
            <a:endParaRPr lang="en-US" dirty="0" smtClean="0"/>
          </a:p>
          <a:p>
            <a:pPr lvl="1"/>
            <a:r>
              <a:rPr lang="en-GB" dirty="0" err="1" smtClean="0"/>
              <a:t>Subquery</a:t>
            </a:r>
            <a:r>
              <a:rPr lang="en-GB" dirty="0" smtClean="0"/>
              <a:t>, Exists</a:t>
            </a:r>
            <a:endParaRPr lang="en-US" dirty="0" smtClean="0"/>
          </a:p>
          <a:p>
            <a:pPr lvl="1">
              <a:buNone/>
            </a:pPr>
            <a:endParaRPr lang="en-GB"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43</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5146024"/>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altLang="zh-CN" sz="1600" dirty="0" smtClean="0"/>
              <a:t>1. Aliases</a:t>
            </a:r>
          </a:p>
          <a:p>
            <a:pPr lvl="0" defTabSz="268288">
              <a:lnSpc>
                <a:spcPct val="120000"/>
              </a:lnSpc>
              <a:spcAft>
                <a:spcPts val="600"/>
              </a:spcAft>
              <a:buClr>
                <a:schemeClr val="accent2"/>
              </a:buClr>
              <a:buSzPct val="85000"/>
              <a:defRPr/>
            </a:pPr>
            <a:r>
              <a:rPr lang="en-US" altLang="zh-CN" sz="1600" dirty="0" smtClean="0"/>
              <a:t>     Example: 1)S</a:t>
            </a:r>
            <a:r>
              <a:rPr lang="en-GB" sz="1600" dirty="0" smtClean="0"/>
              <a:t>ELECT table2.field1 </a:t>
            </a:r>
            <a:r>
              <a:rPr lang="en-GB" sz="1600" dirty="0" smtClean="0">
                <a:solidFill>
                  <a:srgbClr val="FF0000"/>
                </a:solidFill>
              </a:rPr>
              <a:t>as</a:t>
            </a:r>
            <a:r>
              <a:rPr lang="en-GB" sz="1600" dirty="0" smtClean="0"/>
              <a:t> FIELDNEWNAME FROM TABLE2</a:t>
            </a:r>
            <a:r>
              <a:rPr lang="zh-CN" altLang="en-US" sz="1600" dirty="0" smtClean="0"/>
              <a:t>  </a:t>
            </a:r>
            <a:r>
              <a:rPr lang="en-US" altLang="zh-CN" sz="1600" dirty="0" smtClean="0">
                <a:solidFill>
                  <a:srgbClr val="FF0000"/>
                </a:solidFill>
              </a:rPr>
              <a:t>t2</a:t>
            </a:r>
            <a:r>
              <a:rPr lang="en-GB" sz="1600" dirty="0" smtClean="0"/>
              <a:t>;</a:t>
            </a:r>
          </a:p>
          <a:p>
            <a:pPr lvl="0" defTabSz="268288">
              <a:lnSpc>
                <a:spcPct val="120000"/>
              </a:lnSpc>
              <a:spcAft>
                <a:spcPts val="600"/>
              </a:spcAft>
              <a:buClr>
                <a:schemeClr val="accent2"/>
              </a:buClr>
              <a:buSzPct val="85000"/>
              <a:defRPr/>
            </a:pPr>
            <a:r>
              <a:rPr lang="en-GB" sz="1600" dirty="0" smtClean="0"/>
              <a:t>	               2)SELECT TABLE2.FIELD1 </a:t>
            </a:r>
            <a:r>
              <a:rPr lang="en-GB" sz="1600" dirty="0" smtClean="0">
                <a:solidFill>
                  <a:srgbClr val="FF0000"/>
                </a:solidFill>
              </a:rPr>
              <a:t>“</a:t>
            </a:r>
            <a:r>
              <a:rPr lang="en-GB" sz="1600" dirty="0" smtClean="0"/>
              <a:t>FIELD NEW NAME</a:t>
            </a:r>
            <a:r>
              <a:rPr lang="en-GB" sz="1600" dirty="0" smtClean="0">
                <a:solidFill>
                  <a:srgbClr val="FF0000"/>
                </a:solidFill>
              </a:rPr>
              <a:t>”</a:t>
            </a:r>
            <a:r>
              <a:rPr lang="en-GB" sz="1600" dirty="0" smtClean="0"/>
              <a:t>  FROM TABLE2  t2;</a:t>
            </a:r>
          </a:p>
          <a:p>
            <a:pPr lvl="0" defTabSz="268288">
              <a:lnSpc>
                <a:spcPct val="120000"/>
              </a:lnSpc>
              <a:spcAft>
                <a:spcPts val="600"/>
              </a:spcAft>
              <a:buClr>
                <a:schemeClr val="accent2"/>
              </a:buClr>
              <a:buSzPct val="85000"/>
              <a:defRPr/>
            </a:pPr>
            <a:r>
              <a:rPr lang="en-GB" sz="1600" dirty="0" smtClean="0"/>
              <a:t>    means get value of field1 from table TABLE2, show out a new column name for field1 and new table name for table2.</a:t>
            </a:r>
          </a:p>
          <a:p>
            <a:pPr lvl="0" defTabSz="268288">
              <a:lnSpc>
                <a:spcPct val="120000"/>
              </a:lnSpc>
              <a:spcAft>
                <a:spcPts val="600"/>
              </a:spcAft>
              <a:buClr>
                <a:schemeClr val="accent2"/>
              </a:buClr>
              <a:buSzPct val="85000"/>
              <a:defRPr/>
            </a:pPr>
            <a:r>
              <a:rPr lang="en-US" sz="1600" dirty="0" smtClean="0"/>
              <a:t>2. Self join</a:t>
            </a:r>
          </a:p>
          <a:p>
            <a:pPr lvl="0" defTabSz="268288">
              <a:lnSpc>
                <a:spcPct val="120000"/>
              </a:lnSpc>
              <a:spcAft>
                <a:spcPts val="600"/>
              </a:spcAft>
              <a:buClr>
                <a:schemeClr val="accent2"/>
              </a:buClr>
              <a:buSzPct val="85000"/>
              <a:defRPr/>
            </a:pPr>
            <a:r>
              <a:rPr lang="en-US" sz="1600" dirty="0" smtClean="0"/>
              <a:t>    Example: Select a.field1, b.field2  from table1 a, table1 b where a.field1=b.field2;</a:t>
            </a:r>
          </a:p>
          <a:p>
            <a:pPr lvl="0" defTabSz="268288">
              <a:lnSpc>
                <a:spcPct val="120000"/>
              </a:lnSpc>
              <a:spcAft>
                <a:spcPts val="600"/>
              </a:spcAft>
              <a:buClr>
                <a:schemeClr val="accent2"/>
              </a:buClr>
              <a:buSzPct val="85000"/>
              <a:defRPr/>
            </a:pPr>
            <a:r>
              <a:rPr lang="en-US" sz="1600" dirty="0" smtClean="0"/>
              <a:t>Means get value of field1 and field2 from table1 which have parent child relationship between different record.</a:t>
            </a:r>
          </a:p>
          <a:p>
            <a:pPr lvl="0" defTabSz="268288">
              <a:lnSpc>
                <a:spcPct val="120000"/>
              </a:lnSpc>
              <a:spcAft>
                <a:spcPts val="600"/>
              </a:spcAft>
              <a:buClr>
                <a:schemeClr val="accent2"/>
              </a:buClr>
              <a:buSzPct val="85000"/>
              <a:defRPr/>
            </a:pPr>
            <a:r>
              <a:rPr lang="en-US" sz="1600" dirty="0" smtClean="0"/>
              <a:t>3.Inner join(equal value join)</a:t>
            </a:r>
          </a:p>
          <a:p>
            <a:pPr lvl="0" defTabSz="268288">
              <a:lnSpc>
                <a:spcPct val="120000"/>
              </a:lnSpc>
              <a:spcAft>
                <a:spcPts val="600"/>
              </a:spcAft>
              <a:buClr>
                <a:schemeClr val="accent2"/>
              </a:buClr>
              <a:buSzPct val="85000"/>
              <a:defRPr/>
            </a:pPr>
            <a:r>
              <a:rPr lang="en-US" altLang="zh-CN" sz="1600" i="1" dirty="0" smtClean="0"/>
              <a:t>    Example: </a:t>
            </a:r>
            <a:r>
              <a:rPr lang="en-US" sz="1600" dirty="0" smtClean="0"/>
              <a:t>Select a.field1, b.field2  from table1 a, table2  b where a.field1=b.field1;</a:t>
            </a:r>
          </a:p>
          <a:p>
            <a:pPr lvl="0" defTabSz="268288">
              <a:lnSpc>
                <a:spcPct val="120000"/>
              </a:lnSpc>
              <a:spcAft>
                <a:spcPts val="600"/>
              </a:spcAft>
              <a:buClr>
                <a:schemeClr val="accent2"/>
              </a:buClr>
              <a:buSzPct val="85000"/>
              <a:defRPr/>
            </a:pPr>
            <a:r>
              <a:rPr lang="en-US" sz="1600" dirty="0" smtClean="0"/>
              <a:t>Means get value of field1 from table1 and value of field2 from table2,both of two table have same field1.</a:t>
            </a:r>
            <a:endParaRPr lang="en-US" altLang="zh-CN" sz="1600" i="1" dirty="0"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44</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5287601"/>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altLang="zh-CN" sz="1600" dirty="0" smtClean="0"/>
              <a:t>4. Left</a:t>
            </a:r>
            <a:r>
              <a:rPr lang="zh-CN" altLang="en-US" sz="1600" dirty="0" smtClean="0"/>
              <a:t> </a:t>
            </a:r>
            <a:r>
              <a:rPr lang="en-US" altLang="zh-CN" sz="1600" dirty="0" smtClean="0"/>
              <a:t>join</a:t>
            </a:r>
            <a:r>
              <a:rPr lang="zh-CN" altLang="en-US" sz="1600" dirty="0" smtClean="0"/>
              <a:t> </a:t>
            </a:r>
            <a:r>
              <a:rPr lang="en-US" altLang="zh-CN" sz="1600" dirty="0" smtClean="0"/>
              <a:t>or</a:t>
            </a:r>
            <a:r>
              <a:rPr lang="zh-CN" altLang="en-US" sz="1600" dirty="0" smtClean="0"/>
              <a:t> </a:t>
            </a:r>
            <a:r>
              <a:rPr lang="en-US" altLang="zh-CN" sz="1600" dirty="0" smtClean="0"/>
              <a:t>left outer join</a:t>
            </a:r>
          </a:p>
          <a:p>
            <a:pPr lvl="0" defTabSz="268288">
              <a:lnSpc>
                <a:spcPct val="120000"/>
              </a:lnSpc>
              <a:spcAft>
                <a:spcPts val="600"/>
              </a:spcAft>
              <a:buClr>
                <a:schemeClr val="accent2"/>
              </a:buClr>
              <a:buSzPct val="85000"/>
              <a:defRPr/>
            </a:pPr>
            <a:r>
              <a:rPr lang="en-US" altLang="zh-CN" sz="1600" dirty="0" smtClean="0"/>
              <a:t>     Standard example: S</a:t>
            </a:r>
            <a:r>
              <a:rPr lang="en-GB" sz="1600" dirty="0" smtClean="0"/>
              <a:t>ELECT * FROM TABLE1 </a:t>
            </a:r>
            <a:r>
              <a:rPr lang="en-GB" sz="1600" dirty="0" smtClean="0">
                <a:solidFill>
                  <a:srgbClr val="FF0000"/>
                </a:solidFill>
              </a:rPr>
              <a:t>LEFT</a:t>
            </a:r>
            <a:r>
              <a:rPr lang="en-GB" sz="1600" dirty="0" smtClean="0"/>
              <a:t> </a:t>
            </a:r>
            <a:r>
              <a:rPr lang="en-GB" sz="1600" dirty="0" smtClean="0">
                <a:solidFill>
                  <a:srgbClr val="FF0000"/>
                </a:solidFill>
              </a:rPr>
              <a:t>JOIN</a:t>
            </a:r>
            <a:r>
              <a:rPr lang="en-GB" sz="1600" dirty="0" smtClean="0"/>
              <a:t> TABLE2 </a:t>
            </a:r>
            <a:r>
              <a:rPr lang="en-GB" sz="1600" dirty="0" smtClean="0">
                <a:solidFill>
                  <a:srgbClr val="FF0000"/>
                </a:solidFill>
              </a:rPr>
              <a:t>ON</a:t>
            </a:r>
            <a:r>
              <a:rPr lang="en-GB" sz="1600" dirty="0" smtClean="0"/>
              <a:t> TABLE1.FIELD1 =  							TABLE2.FIELD1;</a:t>
            </a:r>
          </a:p>
          <a:p>
            <a:pPr lvl="0" defTabSz="268288">
              <a:lnSpc>
                <a:spcPct val="120000"/>
              </a:lnSpc>
              <a:spcAft>
                <a:spcPts val="600"/>
              </a:spcAft>
              <a:buClr>
                <a:schemeClr val="accent2"/>
              </a:buClr>
              <a:buSzPct val="85000"/>
              <a:defRPr/>
            </a:pPr>
            <a:r>
              <a:rPr lang="en-GB" sz="1600" dirty="0" smtClean="0"/>
              <a:t>     Oracle example:</a:t>
            </a:r>
            <a:r>
              <a:rPr lang="en-US" altLang="zh-CN" sz="1600" dirty="0" smtClean="0"/>
              <a:t> S</a:t>
            </a:r>
            <a:r>
              <a:rPr lang="en-GB" sz="1600" dirty="0" smtClean="0"/>
              <a:t>ELECT * FROM TABLE1 ,TABLE2 WHERE  TABLE1.FIELD1 =  							TABLE2.FIELD1</a:t>
            </a:r>
            <a:r>
              <a:rPr lang="en-GB" sz="1600" dirty="0" smtClean="0">
                <a:solidFill>
                  <a:srgbClr val="FF0000"/>
                </a:solidFill>
              </a:rPr>
              <a:t>(+)</a:t>
            </a:r>
            <a:r>
              <a:rPr lang="en-GB" sz="1600" dirty="0" smtClean="0"/>
              <a:t> ;</a:t>
            </a:r>
          </a:p>
          <a:p>
            <a:pPr lvl="0" defTabSz="268288">
              <a:lnSpc>
                <a:spcPct val="120000"/>
              </a:lnSpc>
              <a:spcAft>
                <a:spcPts val="600"/>
              </a:spcAft>
              <a:buClr>
                <a:schemeClr val="accent2"/>
              </a:buClr>
              <a:buSzPct val="85000"/>
              <a:defRPr/>
            </a:pPr>
            <a:r>
              <a:rPr lang="en-GB" sz="1600" dirty="0" smtClean="0"/>
              <a:t>    means get all value from table TABLE1, even if there are no equal value in table2.field1 for table1.field1;</a:t>
            </a:r>
          </a:p>
          <a:p>
            <a:pPr lvl="0" defTabSz="268288">
              <a:lnSpc>
                <a:spcPct val="120000"/>
              </a:lnSpc>
              <a:spcAft>
                <a:spcPts val="600"/>
              </a:spcAft>
              <a:buClr>
                <a:schemeClr val="accent2"/>
              </a:buClr>
              <a:buSzPct val="85000"/>
              <a:defRPr/>
            </a:pPr>
            <a:r>
              <a:rPr lang="en-US" sz="1600" dirty="0" smtClean="0"/>
              <a:t>5. </a:t>
            </a:r>
            <a:r>
              <a:rPr lang="en-US" altLang="zh-CN" sz="1600" dirty="0" smtClean="0"/>
              <a:t>Right</a:t>
            </a:r>
            <a:r>
              <a:rPr lang="en-US" sz="1600" dirty="0" smtClean="0"/>
              <a:t> join or right outer join</a:t>
            </a:r>
          </a:p>
          <a:p>
            <a:pPr lvl="0" defTabSz="268288">
              <a:lnSpc>
                <a:spcPct val="120000"/>
              </a:lnSpc>
              <a:spcAft>
                <a:spcPts val="600"/>
              </a:spcAft>
              <a:buClr>
                <a:schemeClr val="accent2"/>
              </a:buClr>
              <a:buSzPct val="85000"/>
              <a:defRPr/>
            </a:pPr>
            <a:r>
              <a:rPr lang="en-US" altLang="zh-CN" sz="1600" dirty="0" smtClean="0"/>
              <a:t>    Standard example: S</a:t>
            </a:r>
            <a:r>
              <a:rPr lang="en-GB" sz="1600" dirty="0" smtClean="0"/>
              <a:t>ELECT * FROM TABLE1 </a:t>
            </a:r>
            <a:r>
              <a:rPr lang="en-GB" sz="1600" dirty="0" smtClean="0">
                <a:solidFill>
                  <a:srgbClr val="FF0000"/>
                </a:solidFill>
              </a:rPr>
              <a:t>RIGHT JOIN</a:t>
            </a:r>
            <a:r>
              <a:rPr lang="en-GB" sz="1600" dirty="0" smtClean="0"/>
              <a:t> TABLE2 </a:t>
            </a:r>
            <a:r>
              <a:rPr lang="en-GB" sz="1600" dirty="0" smtClean="0">
                <a:solidFill>
                  <a:srgbClr val="FF0000"/>
                </a:solidFill>
              </a:rPr>
              <a:t>ON</a:t>
            </a:r>
            <a:r>
              <a:rPr lang="en-GB" sz="1600" dirty="0" smtClean="0"/>
              <a:t> TABLE1.FIELD1 							= TABLE2.FIELD1;</a:t>
            </a:r>
          </a:p>
          <a:p>
            <a:pPr lvl="0" defTabSz="268288">
              <a:lnSpc>
                <a:spcPct val="120000"/>
              </a:lnSpc>
              <a:spcAft>
                <a:spcPts val="600"/>
              </a:spcAft>
              <a:buClr>
                <a:schemeClr val="accent2"/>
              </a:buClr>
              <a:buSzPct val="85000"/>
              <a:defRPr/>
            </a:pPr>
            <a:r>
              <a:rPr lang="en-GB" sz="1600" dirty="0" smtClean="0"/>
              <a:t>     Oracle example:</a:t>
            </a:r>
            <a:r>
              <a:rPr lang="en-US" altLang="zh-CN" sz="1600" dirty="0" smtClean="0"/>
              <a:t> S</a:t>
            </a:r>
            <a:r>
              <a:rPr lang="en-GB" sz="1600" dirty="0" smtClean="0"/>
              <a:t>ELECT * FROM TABLE1 ,TABLE2 WHERE  TABLE1.FIELD1</a:t>
            </a:r>
            <a:r>
              <a:rPr lang="en-GB" sz="1600" dirty="0" smtClean="0">
                <a:solidFill>
                  <a:srgbClr val="FF0000"/>
                </a:solidFill>
              </a:rPr>
              <a:t>(+) </a:t>
            </a:r>
            <a:r>
              <a:rPr lang="en-GB" sz="1600" dirty="0" smtClean="0"/>
              <a:t>=  							TABLE2.FIELD1;	                </a:t>
            </a:r>
          </a:p>
          <a:p>
            <a:pPr lvl="0" defTabSz="268288">
              <a:lnSpc>
                <a:spcPct val="120000"/>
              </a:lnSpc>
              <a:spcAft>
                <a:spcPts val="600"/>
              </a:spcAft>
              <a:buClr>
                <a:schemeClr val="accent2"/>
              </a:buClr>
              <a:buSzPct val="85000"/>
              <a:defRPr/>
            </a:pPr>
            <a:r>
              <a:rPr lang="en-GB" sz="1600" dirty="0" smtClean="0"/>
              <a:t>    means get all value from table TABLE2, even if there are no equal value in table1.field1 for table2.field1.</a:t>
            </a:r>
            <a:endParaRPr lang="en-US" altLang="zh-CN" sz="1600" i="1" dirty="0"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45</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2911566"/>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sz="1600" dirty="0" smtClean="0"/>
              <a:t>6.Full join or full outer join</a:t>
            </a:r>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a:t>
            </a:r>
            <a:r>
              <a:rPr lang="en-US" altLang="zh-CN" sz="1600" dirty="0" smtClean="0"/>
              <a:t>Standard example: S</a:t>
            </a:r>
            <a:r>
              <a:rPr lang="en-GB" sz="1600" dirty="0" smtClean="0"/>
              <a:t>ELECT * FROM TABLE1 </a:t>
            </a:r>
            <a:r>
              <a:rPr lang="en-GB" sz="1600" dirty="0" smtClean="0">
                <a:solidFill>
                  <a:srgbClr val="FF0000"/>
                </a:solidFill>
              </a:rPr>
              <a:t> FULL OUTER JOIN</a:t>
            </a:r>
            <a:r>
              <a:rPr lang="en-GB" sz="1600" dirty="0" smtClean="0"/>
              <a:t> TABLE2 </a:t>
            </a:r>
            <a:r>
              <a:rPr lang="en-GB" sz="1600" dirty="0" smtClean="0">
                <a:solidFill>
                  <a:srgbClr val="FF0000"/>
                </a:solidFill>
              </a:rPr>
              <a:t>ON</a:t>
            </a:r>
            <a:r>
              <a:rPr lang="en-GB" sz="1600" dirty="0" smtClean="0"/>
              <a:t>  										TABLE1.FIELD1	= TABLE2.FIELD1;                    </a:t>
            </a:r>
          </a:p>
          <a:p>
            <a:pPr lvl="0" defTabSz="268288">
              <a:lnSpc>
                <a:spcPct val="120000"/>
              </a:lnSpc>
              <a:spcAft>
                <a:spcPts val="600"/>
              </a:spcAft>
              <a:buClr>
                <a:schemeClr val="accent2"/>
              </a:buClr>
              <a:buSzPct val="85000"/>
              <a:defRPr/>
            </a:pPr>
            <a:r>
              <a:rPr lang="en-GB" sz="1600" dirty="0" smtClean="0"/>
              <a:t>    means get all value from table TABLE1, even if there are no equal value in table2.field1 for table1.field1, meanwhile, get all value from table TABLE2, even if there are no equal value in table1.field1 for table2.field1.</a:t>
            </a:r>
          </a:p>
          <a:p>
            <a:pPr lvl="0" defTabSz="268288">
              <a:lnSpc>
                <a:spcPct val="120000"/>
              </a:lnSpc>
              <a:spcAft>
                <a:spcPts val="600"/>
              </a:spcAft>
              <a:buClr>
                <a:schemeClr val="accent2"/>
              </a:buClr>
              <a:buSzPct val="85000"/>
              <a:defRPr/>
            </a:pPr>
            <a:endParaRPr lang="en-US" altLang="zh-CN" sz="1600" i="1"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46</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4028795"/>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sz="1600" dirty="0" smtClean="0"/>
              <a:t>7.Union</a:t>
            </a:r>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field1 FROM TABLE1 </a:t>
            </a:r>
            <a:r>
              <a:rPr lang="en-GB" sz="1600" dirty="0" smtClean="0">
                <a:solidFill>
                  <a:srgbClr val="FF0000"/>
                </a:solidFill>
              </a:rPr>
              <a:t>UNION</a:t>
            </a:r>
            <a:r>
              <a:rPr lang="en-GB" sz="1600" dirty="0" smtClean="0"/>
              <a:t>  SELECT FIELD1 FROM TABLE2 ;                    </a:t>
            </a:r>
          </a:p>
          <a:p>
            <a:pPr lvl="0" defTabSz="268288">
              <a:lnSpc>
                <a:spcPct val="120000"/>
              </a:lnSpc>
              <a:spcAft>
                <a:spcPts val="600"/>
              </a:spcAft>
              <a:buClr>
                <a:schemeClr val="accent2"/>
              </a:buClr>
              <a:buSzPct val="85000"/>
              <a:defRPr/>
            </a:pPr>
            <a:r>
              <a:rPr lang="en-GB" sz="1600" dirty="0" smtClean="0"/>
              <a:t>    means get field1’s value from  TABLE1 and  TABLE2, and add them together  to a merged set .</a:t>
            </a:r>
            <a:r>
              <a:rPr lang="zh-CN" altLang="en-US" sz="1600" dirty="0" smtClean="0"/>
              <a:t> </a:t>
            </a:r>
            <a:r>
              <a:rPr lang="en-US" altLang="zh-CN" sz="1600" dirty="0" smtClean="0"/>
              <a:t>in the end , all value will be </a:t>
            </a:r>
            <a:r>
              <a:rPr lang="en-US" altLang="zh-CN" sz="1600" dirty="0" smtClean="0">
                <a:solidFill>
                  <a:srgbClr val="FF0000"/>
                </a:solidFill>
              </a:rPr>
              <a:t>unique</a:t>
            </a:r>
            <a:r>
              <a:rPr lang="en-US" altLang="zh-CN" sz="1600" dirty="0" smtClean="0"/>
              <a:t>  and order.</a:t>
            </a:r>
            <a:endParaRPr lang="en-GB" sz="1600" dirty="0" smtClean="0"/>
          </a:p>
          <a:p>
            <a:pPr lvl="0" defTabSz="268288">
              <a:lnSpc>
                <a:spcPct val="120000"/>
              </a:lnSpc>
              <a:spcAft>
                <a:spcPts val="600"/>
              </a:spcAft>
              <a:buClr>
                <a:schemeClr val="accent2"/>
              </a:buClr>
              <a:buSzPct val="85000"/>
              <a:defRPr/>
            </a:pPr>
            <a:r>
              <a:rPr lang="en-US" altLang="zh-CN" sz="1600" dirty="0" smtClean="0"/>
              <a:t>8</a:t>
            </a:r>
            <a:r>
              <a:rPr lang="en-US" sz="1600" dirty="0" smtClean="0"/>
              <a:t>.Union</a:t>
            </a:r>
            <a:r>
              <a:rPr lang="zh-CN" altLang="en-US" sz="1600" dirty="0" smtClean="0"/>
              <a:t> </a:t>
            </a:r>
            <a:r>
              <a:rPr lang="en-US" altLang="zh-CN" sz="1600" dirty="0" smtClean="0"/>
              <a:t>All</a:t>
            </a:r>
            <a:endParaRPr lang="en-US" sz="1600" dirty="0" smtClean="0"/>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field1 FROM TABLE1 </a:t>
            </a:r>
            <a:r>
              <a:rPr lang="en-GB" sz="1600" dirty="0" smtClean="0">
                <a:solidFill>
                  <a:srgbClr val="FF0000"/>
                </a:solidFill>
              </a:rPr>
              <a:t>UNIO</a:t>
            </a:r>
            <a:r>
              <a:rPr lang="en-US" altLang="zh-CN" sz="1600" dirty="0" smtClean="0">
                <a:solidFill>
                  <a:srgbClr val="FF0000"/>
                </a:solidFill>
              </a:rPr>
              <a:t>N</a:t>
            </a:r>
            <a:r>
              <a:rPr lang="zh-CN" altLang="en-US" sz="1600" dirty="0" smtClean="0">
                <a:solidFill>
                  <a:srgbClr val="FF0000"/>
                </a:solidFill>
              </a:rPr>
              <a:t>  </a:t>
            </a:r>
            <a:r>
              <a:rPr lang="en-US" altLang="zh-CN" sz="1600" dirty="0" smtClean="0">
                <a:solidFill>
                  <a:srgbClr val="FF0000"/>
                </a:solidFill>
              </a:rPr>
              <a:t>ALL </a:t>
            </a:r>
            <a:r>
              <a:rPr lang="en-GB" sz="1600" dirty="0" smtClean="0"/>
              <a:t>SELECT FIELD1 FROM TABLE2 ;                    </a:t>
            </a:r>
          </a:p>
          <a:p>
            <a:pPr lvl="0" defTabSz="268288">
              <a:lnSpc>
                <a:spcPct val="120000"/>
              </a:lnSpc>
              <a:spcAft>
                <a:spcPts val="600"/>
              </a:spcAft>
              <a:buClr>
                <a:schemeClr val="accent2"/>
              </a:buClr>
              <a:buSzPct val="85000"/>
              <a:defRPr/>
            </a:pPr>
            <a:r>
              <a:rPr lang="en-GB" sz="1600" dirty="0" smtClean="0"/>
              <a:t>    means get field1’s value from  TABLE1 and  TABLE2, and add them together to a merged set.</a:t>
            </a:r>
            <a:r>
              <a:rPr lang="zh-CN" altLang="en-US" sz="1600" dirty="0" smtClean="0"/>
              <a:t> </a:t>
            </a:r>
            <a:r>
              <a:rPr lang="en-US" altLang="zh-CN" sz="1600" dirty="0" smtClean="0"/>
              <a:t>in the end , all value will be </a:t>
            </a:r>
            <a:r>
              <a:rPr lang="en-US" altLang="zh-CN" sz="1600" dirty="0" smtClean="0">
                <a:solidFill>
                  <a:srgbClr val="FF0000"/>
                </a:solidFill>
              </a:rPr>
              <a:t>not</a:t>
            </a:r>
            <a:r>
              <a:rPr lang="en-US" altLang="zh-CN" sz="1600" dirty="0" smtClean="0"/>
              <a:t> </a:t>
            </a:r>
            <a:r>
              <a:rPr lang="en-US" altLang="zh-CN" sz="1600" dirty="0" smtClean="0">
                <a:solidFill>
                  <a:srgbClr val="FF0000"/>
                </a:solidFill>
              </a:rPr>
              <a:t>unique</a:t>
            </a:r>
            <a:r>
              <a:rPr lang="en-US" altLang="zh-CN" sz="1600" dirty="0" smtClean="0"/>
              <a:t>  and not  order. There may be some duplicate values.</a:t>
            </a:r>
            <a:endParaRPr lang="en-GB" sz="1600" dirty="0" smtClean="0"/>
          </a:p>
          <a:p>
            <a:pPr lvl="0" defTabSz="268288">
              <a:lnSpc>
                <a:spcPct val="120000"/>
              </a:lnSpc>
              <a:spcAft>
                <a:spcPts val="600"/>
              </a:spcAft>
              <a:buClr>
                <a:schemeClr val="accent2"/>
              </a:buClr>
              <a:buSzPct val="85000"/>
              <a:defRPr/>
            </a:pPr>
            <a:endParaRPr lang="en-US" altLang="zh-CN" sz="1600" i="1" dirty="0"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47</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5364545"/>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altLang="zh-CN" sz="1600" dirty="0" smtClean="0"/>
              <a:t>9</a:t>
            </a:r>
            <a:r>
              <a:rPr lang="en-US" sz="1600" dirty="0" smtClean="0"/>
              <a:t>.</a:t>
            </a:r>
            <a:r>
              <a:rPr lang="en-US" altLang="zh-CN" sz="1600" dirty="0" smtClean="0"/>
              <a:t>intersect</a:t>
            </a:r>
            <a:endParaRPr lang="en-US" sz="1600" dirty="0" smtClean="0"/>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field1 FROM TABLE1 </a:t>
            </a:r>
            <a:r>
              <a:rPr lang="en-GB" sz="1600" dirty="0" smtClean="0">
                <a:solidFill>
                  <a:srgbClr val="FF0000"/>
                </a:solidFill>
              </a:rPr>
              <a:t>INTERSECT</a:t>
            </a:r>
            <a:r>
              <a:rPr lang="en-GB" sz="1600" dirty="0" smtClean="0"/>
              <a:t>  SELECT FIELD1 FROM TABLE2 ;                    </a:t>
            </a:r>
          </a:p>
          <a:p>
            <a:pPr lvl="0" defTabSz="268288">
              <a:lnSpc>
                <a:spcPct val="120000"/>
              </a:lnSpc>
              <a:spcAft>
                <a:spcPts val="600"/>
              </a:spcAft>
              <a:buClr>
                <a:schemeClr val="accent2"/>
              </a:buClr>
              <a:buSzPct val="85000"/>
              <a:defRPr/>
            </a:pPr>
            <a:r>
              <a:rPr lang="en-GB" sz="1600" dirty="0" smtClean="0"/>
              <a:t>    means get field1’s value from table TABLE1 and TABLE2, and this value should exist in two tables at the same time. </a:t>
            </a:r>
            <a:r>
              <a:rPr lang="en-US" sz="1600" dirty="0" smtClean="0"/>
              <a:t> </a:t>
            </a:r>
            <a:endParaRPr lang="en-GB" sz="1600" dirty="0" smtClean="0"/>
          </a:p>
          <a:p>
            <a:pPr lvl="0" defTabSz="268288">
              <a:lnSpc>
                <a:spcPct val="120000"/>
              </a:lnSpc>
              <a:spcAft>
                <a:spcPts val="600"/>
              </a:spcAft>
              <a:buClr>
                <a:schemeClr val="accent2"/>
              </a:buClr>
              <a:buSzPct val="85000"/>
              <a:defRPr/>
            </a:pPr>
            <a:r>
              <a:rPr lang="en-US" altLang="zh-CN" sz="1600" dirty="0" smtClean="0"/>
              <a:t>10</a:t>
            </a:r>
            <a:r>
              <a:rPr lang="en-US" sz="1600" dirty="0" smtClean="0"/>
              <a:t>.</a:t>
            </a:r>
            <a:r>
              <a:rPr lang="en-US" altLang="zh-CN" sz="1600" dirty="0" smtClean="0"/>
              <a:t>minus</a:t>
            </a:r>
            <a:endParaRPr lang="en-US" sz="1600" dirty="0" smtClean="0"/>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field1 FROM TABLE1 </a:t>
            </a:r>
            <a:r>
              <a:rPr lang="en-US" altLang="zh-CN" sz="1600" dirty="0" smtClean="0">
                <a:solidFill>
                  <a:srgbClr val="FF0000"/>
                </a:solidFill>
              </a:rPr>
              <a:t>MINUS </a:t>
            </a:r>
            <a:r>
              <a:rPr lang="en-GB" sz="1600" dirty="0" smtClean="0"/>
              <a:t>SELECT FIELD1 FROM TABLE2 ;                    </a:t>
            </a:r>
          </a:p>
          <a:p>
            <a:pPr lvl="0" defTabSz="268288">
              <a:lnSpc>
                <a:spcPct val="120000"/>
              </a:lnSpc>
              <a:spcAft>
                <a:spcPts val="600"/>
              </a:spcAft>
              <a:buClr>
                <a:schemeClr val="accent2"/>
              </a:buClr>
              <a:buSzPct val="85000"/>
              <a:defRPr/>
            </a:pPr>
            <a:r>
              <a:rPr lang="en-GB" sz="1600" dirty="0" smtClean="0"/>
              <a:t>    means get field1’s value from  TABLE1,and this value are not belong to table2,and if field1’s values from TABLE2 are not in the  value from TABLE1.field1, then these field1’s values from TABLE2 will not list out.</a:t>
            </a:r>
          </a:p>
          <a:p>
            <a:pPr lvl="0" defTabSz="268288">
              <a:lnSpc>
                <a:spcPct val="120000"/>
              </a:lnSpc>
              <a:spcAft>
                <a:spcPts val="600"/>
              </a:spcAft>
              <a:buClr>
                <a:schemeClr val="accent2"/>
              </a:buClr>
              <a:buSzPct val="85000"/>
              <a:defRPr/>
            </a:pPr>
            <a:r>
              <a:rPr lang="en-US" altLang="zh-CN" sz="1600" dirty="0" smtClean="0"/>
              <a:t>11</a:t>
            </a:r>
            <a:r>
              <a:rPr lang="en-US" sz="1600" dirty="0" smtClean="0"/>
              <a:t>.</a:t>
            </a:r>
            <a:r>
              <a:rPr lang="zh-CN" altLang="en-US" sz="1600" dirty="0" smtClean="0"/>
              <a:t> </a:t>
            </a:r>
            <a:r>
              <a:rPr lang="en-US" altLang="zh-CN" sz="1600" dirty="0" err="1" smtClean="0"/>
              <a:t>subquery</a:t>
            </a:r>
            <a:endParaRPr lang="en-US" sz="1600" dirty="0" smtClean="0"/>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field1 FROM TABLE1</a:t>
            </a:r>
            <a:r>
              <a:rPr lang="zh-CN" altLang="en-US" sz="1600" dirty="0" smtClean="0"/>
              <a:t> </a:t>
            </a:r>
            <a:r>
              <a:rPr lang="en-US" altLang="zh-CN" sz="1600" dirty="0" smtClean="0"/>
              <a:t>where field2 in (S</a:t>
            </a:r>
            <a:r>
              <a:rPr lang="en-GB" sz="1600" dirty="0" smtClean="0"/>
              <a:t>ELECT FIELD2 FROM TABLE2 );                    </a:t>
            </a:r>
          </a:p>
          <a:p>
            <a:pPr lvl="0" defTabSz="268288">
              <a:lnSpc>
                <a:spcPct val="120000"/>
              </a:lnSpc>
              <a:spcAft>
                <a:spcPts val="600"/>
              </a:spcAft>
              <a:buClr>
                <a:schemeClr val="accent2"/>
              </a:buClr>
              <a:buSzPct val="85000"/>
              <a:defRPr/>
            </a:pPr>
            <a:r>
              <a:rPr lang="en-GB" sz="1600" dirty="0" smtClean="0"/>
              <a:t>    means get field1’s value from table TABLE1, with the condition that the TABLE1.field2’s value should have same value of field2 in TABLE2.</a:t>
            </a:r>
            <a:endParaRPr lang="en-US" altLang="zh-CN" sz="1600" i="1" dirty="0"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SENIOR SQL</a:t>
            </a:r>
            <a:r>
              <a:rPr lang="zh-CN" altLang="en-US" dirty="0" smtClean="0"/>
              <a:t> 高级语句</a:t>
            </a:r>
            <a:endParaRPr lang="en-US"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48</a:t>
            </a:fld>
            <a:endParaRPr lang="en-GB" dirty="0"/>
          </a:p>
        </p:txBody>
      </p:sp>
      <p:sp>
        <p:nvSpPr>
          <p:cNvPr id="5" name="Footer Placeholder 4"/>
          <p:cNvSpPr>
            <a:spLocks noGrp="1"/>
          </p:cNvSpPr>
          <p:nvPr>
            <p:ph type="ftr" sz="quarter" idx="3"/>
          </p:nvPr>
        </p:nvSpPr>
        <p:spPr/>
        <p:txBody>
          <a:bodyPr/>
          <a:lstStyle/>
          <a:p>
            <a:pPr>
              <a:defRPr/>
            </a:pPr>
            <a:r>
              <a:rPr lang="en-GB" smtClean="0"/>
              <a:t> </a:t>
            </a:r>
            <a:endParaRPr lang="en-US" dirty="0"/>
          </a:p>
        </p:txBody>
      </p:sp>
      <p:sp>
        <p:nvSpPr>
          <p:cNvPr id="10" name="Rectangle 9"/>
          <p:cNvSpPr/>
          <p:nvPr/>
        </p:nvSpPr>
        <p:spPr>
          <a:xfrm>
            <a:off x="631370" y="737053"/>
            <a:ext cx="7761515" cy="2320635"/>
          </a:xfrm>
          <a:prstGeom prst="rect">
            <a:avLst/>
          </a:prstGeom>
        </p:spPr>
        <p:txBody>
          <a:bodyPr wrap="square">
            <a:spAutoFit/>
          </a:bodyPr>
          <a:lstStyle/>
          <a:p>
            <a:pPr lvl="0" defTabSz="268288">
              <a:lnSpc>
                <a:spcPct val="120000"/>
              </a:lnSpc>
              <a:spcAft>
                <a:spcPts val="600"/>
              </a:spcAft>
              <a:buClr>
                <a:schemeClr val="accent2"/>
              </a:buClr>
              <a:buSzPct val="85000"/>
              <a:defRPr/>
            </a:pPr>
            <a:r>
              <a:rPr lang="en-US" altLang="zh-CN" sz="2400" b="1" dirty="0" smtClean="0"/>
              <a:t>Examples and explanations:</a:t>
            </a:r>
          </a:p>
          <a:p>
            <a:pPr lvl="0" defTabSz="268288">
              <a:lnSpc>
                <a:spcPct val="120000"/>
              </a:lnSpc>
              <a:spcAft>
                <a:spcPts val="600"/>
              </a:spcAft>
              <a:buClr>
                <a:schemeClr val="accent2"/>
              </a:buClr>
              <a:buSzPct val="85000"/>
              <a:defRPr/>
            </a:pPr>
            <a:r>
              <a:rPr lang="en-US" sz="1600" dirty="0" smtClean="0"/>
              <a:t>12.exists</a:t>
            </a:r>
          </a:p>
          <a:p>
            <a:pPr lvl="0" defTabSz="268288">
              <a:lnSpc>
                <a:spcPct val="120000"/>
              </a:lnSpc>
              <a:spcAft>
                <a:spcPts val="600"/>
              </a:spcAft>
              <a:buClr>
                <a:schemeClr val="accent2"/>
              </a:buClr>
              <a:buSzPct val="85000"/>
              <a:defRPr/>
            </a:pPr>
            <a:r>
              <a:rPr lang="zh-CN" altLang="en-US" sz="1600" i="1" dirty="0" smtClean="0"/>
              <a:t>   </a:t>
            </a:r>
            <a:r>
              <a:rPr lang="en-US" altLang="zh-CN" sz="1600" i="1" dirty="0" smtClean="0"/>
              <a:t> E</a:t>
            </a:r>
            <a:r>
              <a:rPr lang="en-US" altLang="zh-CN" sz="1600" dirty="0" smtClean="0"/>
              <a:t>xample: S</a:t>
            </a:r>
            <a:r>
              <a:rPr lang="en-GB" sz="1600" dirty="0" smtClean="0"/>
              <a:t>ELECT  * FROM TABLE1 </a:t>
            </a:r>
            <a:r>
              <a:rPr lang="en-GB" sz="1600" dirty="0" smtClean="0">
                <a:solidFill>
                  <a:srgbClr val="FF0000"/>
                </a:solidFill>
              </a:rPr>
              <a:t>EXISTS (</a:t>
            </a:r>
            <a:r>
              <a:rPr lang="en-GB" sz="1600" dirty="0" smtClean="0"/>
              <a:t>  SELECT 1 FROM TABLE2 where table1.field1=TABLE2.field1</a:t>
            </a:r>
            <a:r>
              <a:rPr lang="en-GB" sz="1600" dirty="0" smtClean="0">
                <a:solidFill>
                  <a:srgbClr val="FF0000"/>
                </a:solidFill>
              </a:rPr>
              <a:t>)</a:t>
            </a:r>
            <a:r>
              <a:rPr lang="en-GB" sz="1600" dirty="0" smtClean="0"/>
              <a:t>;                    </a:t>
            </a:r>
          </a:p>
          <a:p>
            <a:pPr lvl="0" defTabSz="268288">
              <a:lnSpc>
                <a:spcPct val="120000"/>
              </a:lnSpc>
              <a:spcAft>
                <a:spcPts val="600"/>
              </a:spcAft>
              <a:buClr>
                <a:schemeClr val="accent2"/>
              </a:buClr>
              <a:buSzPct val="85000"/>
              <a:defRPr/>
            </a:pPr>
            <a:r>
              <a:rPr lang="en-GB" sz="1600" dirty="0" smtClean="0"/>
              <a:t>    means get all value from table TABLE1, if table1.field1 is equal to TABLE2.field1</a:t>
            </a:r>
            <a:r>
              <a:rPr lang="zh-CN" altLang="en-US" sz="1600" dirty="0" smtClean="0"/>
              <a:t> </a:t>
            </a:r>
            <a:r>
              <a:rPr lang="en-US" altLang="zh-CN" sz="1600" dirty="0" smtClean="0"/>
              <a:t>.</a:t>
            </a:r>
            <a:endParaRPr lang="en-GB" sz="1600" dirty="0" smtClean="0"/>
          </a:p>
          <a:p>
            <a:pPr lvl="0" defTabSz="268288">
              <a:lnSpc>
                <a:spcPct val="120000"/>
              </a:lnSpc>
              <a:spcAft>
                <a:spcPts val="600"/>
              </a:spcAft>
              <a:buClr>
                <a:schemeClr val="accent2"/>
              </a:buClr>
              <a:buSzPct val="85000"/>
              <a:defRPr/>
            </a:pPr>
            <a:endParaRPr lang="en-US" altLang="zh-CN" sz="1600" i="1" dirty="0"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GB" dirty="0" smtClean="0"/>
              <a:t>Q &amp; A</a:t>
            </a:r>
            <a:endParaRPr lang="en-GB" dirty="0"/>
          </a:p>
        </p:txBody>
      </p:sp>
      <p:sp>
        <p:nvSpPr>
          <p:cNvPr id="10" name="Slide Number Placeholder 9"/>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49</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2400" b="1" kern="1200" cap="all" dirty="0">
                <a:solidFill>
                  <a:schemeClr val="accent2"/>
                </a:solidFill>
                <a:latin typeface="+mj-lt"/>
                <a:ea typeface="+mj-ea"/>
                <a:cs typeface="+mj-cs"/>
              </a:rPr>
              <a:t>Basic Concept</a:t>
            </a:r>
            <a:r>
              <a:rPr lang="zh-CN" altLang="en-US" sz="2400" b="1" kern="1200" cap="all" dirty="0">
                <a:solidFill>
                  <a:schemeClr val="accent2"/>
                </a:solidFill>
                <a:latin typeface="+mj-lt"/>
                <a:ea typeface="+mj-ea"/>
                <a:cs typeface="+mj-cs"/>
              </a:rPr>
              <a:t> 数据库基本概念</a:t>
            </a:r>
            <a:endParaRPr lang="en-US" altLang="zh-CN" sz="2400" b="1" kern="1200" cap="all" dirty="0">
              <a:solidFill>
                <a:schemeClr val="accent2"/>
              </a:solidFill>
              <a:latin typeface="+mj-lt"/>
              <a:ea typeface="+mj-ea"/>
              <a:cs typeface="+mj-cs"/>
            </a:endParaRPr>
          </a:p>
        </p:txBody>
      </p:sp>
      <p:sp>
        <p:nvSpPr>
          <p:cNvPr id="8" name="Content Placeholder 7"/>
          <p:cNvSpPr>
            <a:spLocks noGrp="1"/>
          </p:cNvSpPr>
          <p:nvPr>
            <p:ph sz="quarter" idx="11"/>
          </p:nvPr>
        </p:nvSpPr>
        <p:spPr>
          <a:xfrm>
            <a:off x="704850" y="940726"/>
            <a:ext cx="7505700" cy="5514503"/>
          </a:xfrm>
        </p:spPr>
        <p:txBody>
          <a:bodyPr/>
          <a:lstStyle/>
          <a:p>
            <a:pPr lvl="1"/>
            <a:r>
              <a:rPr lang="en-US" altLang="zh-CN" dirty="0" smtClean="0"/>
              <a:t>DATABASE(</a:t>
            </a:r>
            <a:r>
              <a:rPr lang="zh-CN" altLang="en-US" dirty="0" smtClean="0"/>
              <a:t>数据库</a:t>
            </a:r>
            <a:r>
              <a:rPr lang="en-US" altLang="zh-CN" dirty="0" smtClean="0"/>
              <a:t>)</a:t>
            </a:r>
          </a:p>
          <a:p>
            <a:pPr lvl="1">
              <a:buNone/>
            </a:pPr>
            <a:r>
              <a:rPr lang="en-US" sz="1600" dirty="0" smtClean="0"/>
              <a:t>     A </a:t>
            </a:r>
            <a:r>
              <a:rPr lang="en-US" sz="1600" b="1" dirty="0" smtClean="0"/>
              <a:t>database</a:t>
            </a:r>
            <a:r>
              <a:rPr lang="en-US" sz="1600" dirty="0" smtClean="0"/>
              <a:t> is an organized collection of </a:t>
            </a:r>
            <a:r>
              <a:rPr lang="en-US" sz="1600" dirty="0" smtClean="0">
                <a:hlinkClick r:id="rId3" action="ppaction://hlinkfile" tooltip="Data (computing)"/>
              </a:rPr>
              <a:t>data</a:t>
            </a:r>
            <a:r>
              <a:rPr lang="en-US" sz="1600" dirty="0" smtClean="0"/>
              <a:t>. The data are typically organized to model relevant aspects of reality in a way that supports processes requiring this information.</a:t>
            </a:r>
            <a:r>
              <a:rPr lang="zh-CN" altLang="en-US" sz="1600" dirty="0" smtClean="0"/>
              <a:t>     </a:t>
            </a:r>
            <a:endParaRPr lang="en-US" altLang="zh-CN" sz="1600" dirty="0" smtClean="0"/>
          </a:p>
          <a:p>
            <a:pPr lvl="1">
              <a:buNone/>
            </a:pPr>
            <a:r>
              <a:rPr lang="zh-CN" altLang="en-US" sz="1600" dirty="0" smtClean="0"/>
              <a:t>    是存储在一起的相关数据的集合，这些数据是结构化的，无有害的或不必要的冗余，并为多种应用服务；数据的存储独立于使用它的程序；对数据库插入新数据，修改和检索原有数据均能按一种公用的和可控制的方式进行。当某个系统中存在结构上完全分开的若干个数据库时，则该系统包含一个“数据库集合”</a:t>
            </a:r>
            <a:r>
              <a:rPr lang="en-US" altLang="zh-CN" sz="1600" dirty="0" smtClean="0"/>
              <a:t>---</a:t>
            </a:r>
            <a:r>
              <a:rPr lang="en-US" sz="1600" dirty="0" err="1" smtClean="0"/>
              <a:t>J.Martin</a:t>
            </a:r>
            <a:r>
              <a:rPr lang="zh-CN" altLang="en-US" sz="1600" dirty="0" smtClean="0"/>
              <a:t>。</a:t>
            </a:r>
            <a:endParaRPr lang="en-US" altLang="zh-CN" sz="1600" dirty="0" smtClean="0"/>
          </a:p>
          <a:p>
            <a:pPr lvl="1"/>
            <a:r>
              <a:rPr lang="zh-CN" altLang="en-US" dirty="0" smtClean="0"/>
              <a:t>数据库管理系统（</a:t>
            </a:r>
            <a:r>
              <a:rPr lang="en-US" dirty="0" err="1" smtClean="0"/>
              <a:t>DataBase</a:t>
            </a:r>
            <a:r>
              <a:rPr lang="en-US" dirty="0" smtClean="0"/>
              <a:t> Management System</a:t>
            </a:r>
            <a:r>
              <a:rPr lang="zh-CN" altLang="en-US" dirty="0" smtClean="0"/>
              <a:t>，</a:t>
            </a:r>
            <a:r>
              <a:rPr lang="en-US" dirty="0" smtClean="0"/>
              <a:t>DBMS</a:t>
            </a:r>
            <a:r>
              <a:rPr lang="zh-CN" altLang="en-US" dirty="0" smtClean="0"/>
              <a:t>）</a:t>
            </a:r>
            <a:endParaRPr lang="en-US" altLang="zh-CN" dirty="0" smtClean="0"/>
          </a:p>
          <a:p>
            <a:pPr lvl="1">
              <a:buNone/>
            </a:pPr>
            <a:r>
              <a:rPr lang="zh-CN" altLang="en-US" sz="1600" dirty="0" smtClean="0"/>
              <a:t>     </a:t>
            </a:r>
            <a:r>
              <a:rPr lang="en-US" sz="1600" dirty="0" smtClean="0"/>
              <a:t>Database management systems (DBMSs) are specially designed applications that interact with the user, other applications, and the database itself to capture and analyze data. A general-purpose </a:t>
            </a:r>
            <a:r>
              <a:rPr lang="en-US" sz="1600" b="1" dirty="0" smtClean="0"/>
              <a:t>database management system (DBMS)</a:t>
            </a:r>
            <a:r>
              <a:rPr lang="en-US" sz="1600" dirty="0" smtClean="0"/>
              <a:t> is a software system designed to allow the definition, creation, querying, update, and administration of databases. </a:t>
            </a:r>
            <a:endParaRPr lang="en-US" altLang="zh-CN" sz="1600" dirty="0" smtClean="0"/>
          </a:p>
          <a:p>
            <a:pPr lvl="1">
              <a:buNone/>
            </a:pPr>
            <a:r>
              <a:rPr lang="zh-CN" altLang="en-US" sz="1600" dirty="0" smtClean="0"/>
              <a:t>    是一种操纵和管理数据库的大型软件，用于建立、使用和维护数据库。它对数据 库进行统一的管理和控制，以保证数据库的安全性和完整性。</a:t>
            </a:r>
            <a:endParaRPr lang="en-US" altLang="zh-CN" sz="1600" dirty="0" smtClean="0"/>
          </a:p>
          <a:p>
            <a:pPr lvl="1"/>
            <a:endParaRPr lang="en-US" altLang="en-US" dirty="0" smtClean="0"/>
          </a:p>
          <a:p>
            <a:pPr lvl="1">
              <a:buNone/>
            </a:pPr>
            <a:endParaRPr lang="en-US" altLang="zh-CN" sz="1600" dirty="0" smtClean="0"/>
          </a:p>
          <a:p>
            <a:endParaRPr lang="en-US" dirty="0" smtClean="0"/>
          </a:p>
          <a:p>
            <a:r>
              <a:rPr lang="en-US" dirty="0" smtClean="0"/>
              <a:t> </a:t>
            </a:r>
            <a:endParaRPr lang="en-GB" dirty="0"/>
          </a:p>
        </p:txBody>
      </p:sp>
      <p:sp>
        <p:nvSpPr>
          <p:cNvPr id="15" name="Slide Number Placeholder 14"/>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5</a:t>
            </a:fld>
            <a:endParaRPr lang="en-GB" dirty="0"/>
          </a:p>
        </p:txBody>
      </p:sp>
      <p:sp>
        <p:nvSpPr>
          <p:cNvPr id="16" name="Footer Placeholder 15"/>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t>
            </a:r>
            <a:endParaRPr lang="en-GB" dirty="0"/>
          </a:p>
        </p:txBody>
      </p:sp>
      <p:sp>
        <p:nvSpPr>
          <p:cNvPr id="3" name="Content Placeholder 2"/>
          <p:cNvSpPr>
            <a:spLocks noGrp="1"/>
          </p:cNvSpPr>
          <p:nvPr>
            <p:ph sz="quarter" idx="11"/>
          </p:nvPr>
        </p:nvSpPr>
        <p:spPr/>
        <p:txBody>
          <a:bodyPr/>
          <a:lstStyle/>
          <a:p>
            <a:pPr lvl="1"/>
            <a:r>
              <a:rPr lang="en-GB" dirty="0" smtClean="0"/>
              <a:t>Read data model</a:t>
            </a:r>
          </a:p>
          <a:p>
            <a:pPr lvl="1"/>
            <a:r>
              <a:rPr lang="en-GB" dirty="0" smtClean="0"/>
              <a:t>Write  and test primary SQL</a:t>
            </a:r>
          </a:p>
          <a:p>
            <a:pPr lvl="1"/>
            <a:endParaRPr lang="en-GB" dirty="0" smtClean="0"/>
          </a:p>
          <a:p>
            <a:endParaRPr lang="en-GB" dirty="0" smtClean="0"/>
          </a:p>
        </p:txBody>
      </p:sp>
      <p:sp>
        <p:nvSpPr>
          <p:cNvPr id="10" name="Slide Number Placeholder 9"/>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50</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smtClean="0">
                <a:solidFill>
                  <a:schemeClr val="tx1"/>
                </a:solidFill>
                <a:latin typeface="+mn-lt"/>
                <a:ea typeface="+mj-ea"/>
                <a:cs typeface="+mj-cs"/>
              </a:rPr>
              <a:t>1.2 Three </a:t>
            </a:r>
            <a:r>
              <a:rPr lang="en-GB" sz="1600" kern="1200" dirty="0">
                <a:solidFill>
                  <a:schemeClr val="tx1"/>
                </a:solidFill>
                <a:latin typeface="+mn-lt"/>
                <a:ea typeface="+mj-ea"/>
                <a:cs typeface="+mj-cs"/>
              </a:rPr>
              <a:t>models and two images in Database</a:t>
            </a:r>
            <a:r>
              <a:rPr lang="en-US" sz="1600" kern="1200" dirty="0">
                <a:solidFill>
                  <a:schemeClr val="tx1"/>
                </a:solidFill>
                <a:latin typeface="+mn-lt"/>
                <a:ea typeface="+mj-ea"/>
                <a:cs typeface="+mj-cs"/>
              </a:rPr>
              <a:t/>
            </a:r>
            <a:br>
              <a:rPr lang="en-US" sz="1600" kern="1200" dirty="0">
                <a:solidFill>
                  <a:schemeClr val="tx1"/>
                </a:solidFill>
                <a:latin typeface="+mn-lt"/>
                <a:ea typeface="+mj-ea"/>
                <a:cs typeface="+mj-cs"/>
              </a:rPr>
            </a:br>
            <a:r>
              <a:rPr lang="zh-CN" altLang="en-US" sz="1600" kern="1200" dirty="0">
                <a:solidFill>
                  <a:schemeClr val="tx1"/>
                </a:solidFill>
                <a:latin typeface="+mn-lt"/>
                <a:ea typeface="+mj-ea"/>
                <a:cs typeface="+mj-cs"/>
              </a:rPr>
              <a:t>数据库三级模式及二级映像</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6</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
        <p:nvSpPr>
          <p:cNvPr id="13" name="Text Placeholder 8"/>
          <p:cNvSpPr>
            <a:spLocks noGrp="1"/>
          </p:cNvSpPr>
          <p:nvPr>
            <p:ph type="body" idx="1"/>
          </p:nvPr>
        </p:nvSpPr>
        <p:spPr>
          <a:xfrm>
            <a:off x="1782070" y="2390293"/>
            <a:ext cx="6676130" cy="741600"/>
          </a:xfrm>
          <a:noFill/>
          <a:ln w="9525" algn="ctr">
            <a:noFill/>
            <a:miter lim="800000"/>
            <a:headEnd/>
            <a:tailEnd/>
          </a:ln>
        </p:spPr>
        <p:txBody>
          <a:bodyPr vert="horz" wrap="square" lIns="0" tIns="0" rIns="0" bIns="0" numCol="1" anchor="t" anchorCtr="0" compatLnSpc="1">
            <a:prstTxWarp prst="textNoShape">
              <a:avLst/>
            </a:prstTxWarp>
          </a:bodyPr>
          <a:lstStyle/>
          <a:p>
            <a:pPr marL="0" lvl="1"/>
            <a:r>
              <a:rPr lang="en-US" altLang="zh-CN" sz="2400" b="1" cap="all" dirty="0" smtClean="0">
                <a:solidFill>
                  <a:schemeClr val="accent2"/>
                </a:solidFill>
                <a:latin typeface="+mj-lt"/>
              </a:rPr>
              <a:t>Basic to relation Database </a:t>
            </a:r>
            <a:r>
              <a:rPr lang="zh-CN" altLang="en-US" sz="2400" b="1" cap="all" dirty="0" smtClean="0">
                <a:solidFill>
                  <a:schemeClr val="accent2"/>
                </a:solidFill>
                <a:latin typeface="+mj-lt"/>
              </a:rPr>
              <a:t>关系数据库基础</a:t>
            </a:r>
            <a:endParaRPr lang="en-GB" altLang="zh-CN" sz="2400" b="1" cap="all" dirty="0" smtClean="0">
              <a:solidFill>
                <a:schemeClr val="accent2"/>
              </a:solidFill>
              <a:latin typeface="+mj-lt"/>
            </a:endParaRPr>
          </a:p>
          <a:p>
            <a:endParaRPr lang="en-GB"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 Three models and two images in Database</a:t>
            </a:r>
            <a:endParaRPr lang="en-GB" dirty="0"/>
          </a:p>
        </p:txBody>
      </p:sp>
      <p:sp>
        <p:nvSpPr>
          <p:cNvPr id="8" name="Content Placeholder 7"/>
          <p:cNvSpPr>
            <a:spLocks noGrp="1"/>
          </p:cNvSpPr>
          <p:nvPr>
            <p:ph sz="quarter" idx="11"/>
          </p:nvPr>
        </p:nvSpPr>
        <p:spPr>
          <a:xfrm>
            <a:off x="458837" y="1073603"/>
            <a:ext cx="8347706" cy="4525963"/>
          </a:xfrm>
        </p:spPr>
        <p:txBody>
          <a:bodyPr/>
          <a:lstStyle/>
          <a:p>
            <a:pPr lvl="1"/>
            <a:r>
              <a:rPr lang="zh-CN" altLang="en-US" dirty="0" smtClean="0"/>
              <a:t>数据模式是数据库的框架，是数据模型用数据描述语言给出的精确描述。数据库系统的结构一般划分为</a:t>
            </a:r>
            <a:r>
              <a:rPr lang="en-US" altLang="en-US" dirty="0" smtClean="0"/>
              <a:t>3</a:t>
            </a:r>
            <a:r>
              <a:rPr lang="zh-CN" altLang="en-US" dirty="0" smtClean="0"/>
              <a:t>个层次，它们是概念模式、外模式和内模式</a:t>
            </a:r>
            <a:r>
              <a:rPr lang="en-US" altLang="zh-CN" dirty="0" smtClean="0"/>
              <a:t>.</a:t>
            </a:r>
          </a:p>
          <a:p>
            <a:pPr lvl="1">
              <a:buNone/>
            </a:pPr>
            <a:r>
              <a:rPr lang="en-US" dirty="0" smtClean="0"/>
              <a:t>   Data model is a database framework, is a data model with data description language to give accurate descriptions. Database system structure is generally divided into 3 levels, they are concept model, models and model.</a:t>
            </a:r>
            <a:endParaRPr lang="en-US" altLang="zh-CN" dirty="0" smtClean="0"/>
          </a:p>
          <a:p>
            <a:pPr lvl="1"/>
            <a:r>
              <a:rPr lang="zh-CN" altLang="en-US" dirty="0" smtClean="0"/>
              <a:t>数据库管理系统在这三层模式之间提供了二级映像，即逻辑映像和物理映像。</a:t>
            </a:r>
            <a:endParaRPr lang="en-US" altLang="zh-CN" dirty="0" smtClean="0"/>
          </a:p>
          <a:p>
            <a:pPr lvl="1">
              <a:buNone/>
            </a:pPr>
            <a:r>
              <a:rPr lang="en-US" dirty="0" smtClean="0"/>
              <a:t>    Database management systems between the three-tier model with a secondary image, that is, logical and physical images.</a:t>
            </a:r>
          </a:p>
          <a:p>
            <a:pPr lvl="1">
              <a:buNone/>
            </a:pPr>
            <a:endParaRPr lang="en-GB" altLang="en-US" dirty="0"/>
          </a:p>
        </p:txBody>
      </p:sp>
      <p:sp>
        <p:nvSpPr>
          <p:cNvPr id="15" name="Slide Number Placeholder 14"/>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7</a:t>
            </a:fld>
            <a:endParaRPr lang="en-GB" dirty="0"/>
          </a:p>
        </p:txBody>
      </p:sp>
      <p:sp>
        <p:nvSpPr>
          <p:cNvPr id="16" name="Footer Placeholder 15"/>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pic>
        <p:nvPicPr>
          <p:cNvPr id="1026" name="Picture 2" descr="1-10"/>
          <p:cNvPicPr>
            <a:picLocks noChangeAspect="1" noChangeArrowheads="1"/>
          </p:cNvPicPr>
          <p:nvPr/>
        </p:nvPicPr>
        <p:blipFill>
          <a:blip r:embed="rId3" cstate="print"/>
          <a:srcRect/>
          <a:stretch>
            <a:fillRect/>
          </a:stretch>
        </p:blipFill>
        <p:spPr bwMode="auto">
          <a:xfrm>
            <a:off x="5591175" y="5018314"/>
            <a:ext cx="3192463" cy="17063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noFill/>
          <a:ln w="9525" algn="ctr">
            <a:noFill/>
            <a:miter lim="800000"/>
            <a:headEnd/>
            <a:tailEnd/>
          </a:ln>
        </p:spPr>
        <p:txBody>
          <a:bodyPr vert="horz" wrap="square" lIns="0" tIns="0" rIns="0" bIns="0" numCol="1" anchor="t" anchorCtr="0" compatLnSpc="1">
            <a:prstTxWarp prst="textNoShape">
              <a:avLst/>
            </a:prstTxWarp>
          </a:bodyPr>
          <a:lstStyle/>
          <a:p>
            <a:pPr lvl="2" algn="l" rtl="0">
              <a:spcBef>
                <a:spcPct val="0"/>
              </a:spcBef>
            </a:pPr>
            <a:r>
              <a:rPr lang="en-GB" sz="1600" kern="1200" dirty="0" smtClean="0">
                <a:solidFill>
                  <a:schemeClr val="tx1"/>
                </a:solidFill>
                <a:latin typeface="+mn-lt"/>
                <a:ea typeface="+mj-ea"/>
                <a:cs typeface="+mj-cs"/>
              </a:rPr>
              <a:t>1.3 Data </a:t>
            </a:r>
            <a:r>
              <a:rPr lang="en-GB" sz="1600" kern="1200" dirty="0">
                <a:solidFill>
                  <a:schemeClr val="tx1"/>
                </a:solidFill>
                <a:latin typeface="+mn-lt"/>
                <a:ea typeface="+mj-ea"/>
                <a:cs typeface="+mj-cs"/>
              </a:rPr>
              <a:t>Model</a:t>
            </a:r>
            <a:r>
              <a:rPr lang="zh-CN" altLang="en-US" sz="1600" kern="1200" dirty="0">
                <a:solidFill>
                  <a:schemeClr val="tx1"/>
                </a:solidFill>
                <a:latin typeface="+mn-lt"/>
                <a:ea typeface="+mj-ea"/>
                <a:cs typeface="+mj-cs"/>
              </a:rPr>
              <a:t>数据模型</a:t>
            </a: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r>
              <a:rPr lang="en-US" altLang="zh-CN" sz="1600" kern="1200" dirty="0">
                <a:solidFill>
                  <a:schemeClr val="tx1"/>
                </a:solidFill>
                <a:latin typeface="+mn-lt"/>
                <a:ea typeface="+mj-ea"/>
                <a:cs typeface="+mj-cs"/>
              </a:rPr>
              <a:t/>
            </a:r>
            <a:br>
              <a:rPr lang="en-US" altLang="zh-CN" sz="1600" kern="1200" dirty="0">
                <a:solidFill>
                  <a:schemeClr val="tx1"/>
                </a:solidFill>
                <a:latin typeface="+mn-lt"/>
                <a:ea typeface="+mj-ea"/>
                <a:cs typeface="+mj-cs"/>
              </a:rPr>
            </a:br>
            <a:endParaRPr lang="en-GB" sz="1600" kern="1200" dirty="0">
              <a:solidFill>
                <a:schemeClr val="tx1"/>
              </a:solidFill>
              <a:latin typeface="+mn-lt"/>
              <a:ea typeface="+mj-ea"/>
              <a:cs typeface="+mj-cs"/>
            </a:endParaRPr>
          </a:p>
        </p:txBody>
      </p:sp>
      <p:sp>
        <p:nvSpPr>
          <p:cNvPr id="9" name="Text Placeholder 8"/>
          <p:cNvSpPr>
            <a:spLocks noGrp="1"/>
          </p:cNvSpPr>
          <p:nvPr>
            <p:ph type="body" idx="1"/>
          </p:nvPr>
        </p:nvSpPr>
        <p:spPr>
          <a:xfrm>
            <a:off x="1782070" y="2390293"/>
            <a:ext cx="6676130" cy="741600"/>
          </a:xfrm>
          <a:noFill/>
          <a:ln w="9525" algn="ctr">
            <a:noFill/>
            <a:miter lim="800000"/>
            <a:headEnd/>
            <a:tailEnd/>
          </a:ln>
        </p:spPr>
        <p:txBody>
          <a:bodyPr vert="horz" wrap="square" lIns="0" tIns="0" rIns="0" bIns="0" numCol="1" anchor="t" anchorCtr="0" compatLnSpc="1">
            <a:prstTxWarp prst="textNoShape">
              <a:avLst/>
            </a:prstTxWarp>
          </a:bodyPr>
          <a:lstStyle/>
          <a:p>
            <a:pPr marL="0" lvl="1"/>
            <a:r>
              <a:rPr lang="en-US" altLang="zh-CN" sz="2400" b="1" cap="all" dirty="0" smtClean="0">
                <a:solidFill>
                  <a:schemeClr val="accent2"/>
                </a:solidFill>
                <a:latin typeface="+mj-lt"/>
              </a:rPr>
              <a:t>Basic to relation Database </a:t>
            </a:r>
            <a:r>
              <a:rPr lang="zh-CN" altLang="en-US" sz="2400" b="1" cap="all" dirty="0" smtClean="0">
                <a:solidFill>
                  <a:schemeClr val="accent2"/>
                </a:solidFill>
                <a:latin typeface="+mj-lt"/>
              </a:rPr>
              <a:t>关系数据库基础</a:t>
            </a:r>
            <a:endParaRPr lang="en-GB" altLang="zh-CN" sz="2400" b="1" cap="all" dirty="0" smtClean="0">
              <a:solidFill>
                <a:schemeClr val="accent2"/>
              </a:solidFill>
              <a:latin typeface="+mj-lt"/>
            </a:endParaRPr>
          </a:p>
          <a:p>
            <a:endParaRPr lang="en-GB" altLang="zh-CN" dirty="0" smtClean="0"/>
          </a:p>
        </p:txBody>
      </p:sp>
      <p:sp>
        <p:nvSpPr>
          <p:cNvPr id="10" name="Text Placeholder 9"/>
          <p:cNvSpPr>
            <a:spLocks noGrp="1"/>
          </p:cNvSpPr>
          <p:nvPr>
            <p:ph type="body" sz="quarter" idx="13"/>
          </p:nvPr>
        </p:nvSpPr>
        <p:spPr/>
        <p:txBody>
          <a:bodyPr/>
          <a:lstStyle/>
          <a:p>
            <a:r>
              <a:rPr lang="en-GB" dirty="0" smtClean="0"/>
              <a:t>1.0</a:t>
            </a:r>
            <a:endParaRPr lang="en-GB" dirty="0"/>
          </a:p>
        </p:txBody>
      </p:sp>
      <p:sp>
        <p:nvSpPr>
          <p:cNvPr id="8" name="Slide Number Placeholder 7"/>
          <p:cNvSpPr>
            <a:spLocks noGrp="1"/>
          </p:cNvSpPr>
          <p:nvPr>
            <p:ph type="sldNum" sz="quarter" idx="4"/>
          </p:nvPr>
        </p:nvSpPr>
        <p:spPr>
          <a:xfrm>
            <a:off x="8406599" y="6470360"/>
            <a:ext cx="266673" cy="169277"/>
          </a:xfrm>
          <a:prstGeom prst="rect">
            <a:avLst/>
          </a:prstGeom>
        </p:spPr>
        <p:txBody>
          <a:bodyPr/>
          <a:lstStyle/>
          <a:p>
            <a:fld id="{D32BAE6A-B452-4007-8177-56DD051636F9}" type="slidenum">
              <a:rPr lang="en-GB" smtClean="0"/>
              <a:pPr/>
              <a:t>8</a:t>
            </a:fld>
            <a:endParaRPr lang="en-GB" dirty="0"/>
          </a:p>
        </p:txBody>
      </p:sp>
      <p:sp>
        <p:nvSpPr>
          <p:cNvPr id="11" name="Footer Placeholder 10"/>
          <p:cNvSpPr>
            <a:spLocks noGrp="1"/>
          </p:cNvSpPr>
          <p:nvPr>
            <p:ph type="ftr" sz="quarter" idx="3"/>
          </p:nvPr>
        </p:nvSpPr>
        <p:spPr>
          <a:xfrm>
            <a:off x="3854118" y="6470360"/>
            <a:ext cx="2161652" cy="307975"/>
          </a:xfrm>
          <a:prstGeom prst="rect">
            <a:avLst/>
          </a:prstGeom>
        </p:spPr>
        <p:txBody>
          <a:bodyPr/>
          <a:lstStyle/>
          <a:p>
            <a:pPr>
              <a:defRPr/>
            </a:pPr>
            <a:r>
              <a:rPr lang="en-GB" dirty="0" smtClean="0"/>
              <a:t> </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noFill/>
        </p:spPr>
        <p:txBody>
          <a:bodyPr/>
          <a:lstStyle/>
          <a:p>
            <a:r>
              <a:rPr lang="en-US" dirty="0" smtClean="0"/>
              <a:t>What is a data model?</a:t>
            </a:r>
            <a:endParaRPr lang="en-MY" dirty="0" smtClean="0"/>
          </a:p>
        </p:txBody>
      </p:sp>
      <p:sp>
        <p:nvSpPr>
          <p:cNvPr id="72" name="TextBox 71"/>
          <p:cNvSpPr txBox="1"/>
          <p:nvPr/>
        </p:nvSpPr>
        <p:spPr>
          <a:xfrm>
            <a:off x="5181600" y="1752600"/>
            <a:ext cx="1066800" cy="361637"/>
          </a:xfrm>
          <a:prstGeom prst="rect">
            <a:avLst/>
          </a:prstGeom>
          <a:noFill/>
        </p:spPr>
        <p:txBody>
          <a:bodyPr wrap="square" rtlCol="0">
            <a:spAutoFit/>
          </a:bodyPr>
          <a:lstStyle/>
          <a:p>
            <a:pPr>
              <a:lnSpc>
                <a:spcPts val="2100"/>
              </a:lnSpc>
              <a:spcAft>
                <a:spcPts val="1200"/>
              </a:spcAft>
            </a:pPr>
            <a:r>
              <a:rPr lang="en-US" sz="2000" dirty="0" smtClean="0">
                <a:solidFill>
                  <a:schemeClr val="accent3"/>
                </a:solidFill>
                <a:effectLst>
                  <a:outerShdw blurRad="38100" dist="38100" dir="2700000" algn="tl">
                    <a:srgbClr val="C0C0C0"/>
                  </a:outerShdw>
                </a:effectLst>
              </a:rPr>
              <a:t>House</a:t>
            </a:r>
          </a:p>
        </p:txBody>
      </p:sp>
      <p:sp>
        <p:nvSpPr>
          <p:cNvPr id="45" name="TextBox 44"/>
          <p:cNvSpPr txBox="1"/>
          <p:nvPr/>
        </p:nvSpPr>
        <p:spPr>
          <a:xfrm>
            <a:off x="381000" y="1066800"/>
            <a:ext cx="7391400" cy="361637"/>
          </a:xfrm>
          <a:prstGeom prst="rect">
            <a:avLst/>
          </a:prstGeom>
          <a:noFill/>
        </p:spPr>
        <p:txBody>
          <a:bodyPr wrap="square" rtlCol="0">
            <a:spAutoFit/>
          </a:bodyPr>
          <a:lstStyle/>
          <a:p>
            <a:pPr algn="ctr">
              <a:lnSpc>
                <a:spcPts val="2100"/>
              </a:lnSpc>
              <a:spcAft>
                <a:spcPts val="1200"/>
              </a:spcAft>
            </a:pPr>
            <a:r>
              <a:rPr lang="en-US" sz="2000" dirty="0" smtClean="0">
                <a:solidFill>
                  <a:schemeClr val="accent3"/>
                </a:solidFill>
                <a:effectLst>
                  <a:outerShdw blurRad="38100" dist="38100" dir="2700000" algn="tl">
                    <a:srgbClr val="C0C0C0"/>
                  </a:outerShdw>
                </a:effectLst>
              </a:rPr>
              <a:t>Data Models are to Databases what Blueprints are to Houses. </a:t>
            </a:r>
          </a:p>
        </p:txBody>
      </p:sp>
      <p:sp>
        <p:nvSpPr>
          <p:cNvPr id="46" name="TextBox 45"/>
          <p:cNvSpPr txBox="1"/>
          <p:nvPr/>
        </p:nvSpPr>
        <p:spPr>
          <a:xfrm>
            <a:off x="914400" y="1752600"/>
            <a:ext cx="1524000" cy="361637"/>
          </a:xfrm>
          <a:prstGeom prst="rect">
            <a:avLst/>
          </a:prstGeom>
          <a:noFill/>
        </p:spPr>
        <p:txBody>
          <a:bodyPr wrap="square" rtlCol="0">
            <a:spAutoFit/>
          </a:bodyPr>
          <a:lstStyle/>
          <a:p>
            <a:pPr>
              <a:lnSpc>
                <a:spcPts val="2100"/>
              </a:lnSpc>
              <a:spcAft>
                <a:spcPts val="1200"/>
              </a:spcAft>
            </a:pPr>
            <a:r>
              <a:rPr lang="en-US" sz="2000" dirty="0" smtClean="0">
                <a:solidFill>
                  <a:schemeClr val="accent3"/>
                </a:solidFill>
                <a:effectLst>
                  <a:outerShdw blurRad="38100" dist="38100" dir="2700000" algn="tl">
                    <a:srgbClr val="C0C0C0"/>
                  </a:outerShdw>
                </a:effectLst>
              </a:rPr>
              <a:t>Blueprint</a:t>
            </a:r>
          </a:p>
        </p:txBody>
      </p:sp>
      <p:sp>
        <p:nvSpPr>
          <p:cNvPr id="47" name="TextBox 46"/>
          <p:cNvSpPr txBox="1"/>
          <p:nvPr/>
        </p:nvSpPr>
        <p:spPr>
          <a:xfrm>
            <a:off x="990600" y="4267200"/>
            <a:ext cx="1600200" cy="361637"/>
          </a:xfrm>
          <a:prstGeom prst="rect">
            <a:avLst/>
          </a:prstGeom>
          <a:noFill/>
        </p:spPr>
        <p:txBody>
          <a:bodyPr wrap="square" rtlCol="0">
            <a:spAutoFit/>
          </a:bodyPr>
          <a:lstStyle/>
          <a:p>
            <a:pPr>
              <a:lnSpc>
                <a:spcPts val="2100"/>
              </a:lnSpc>
              <a:spcAft>
                <a:spcPts val="1200"/>
              </a:spcAft>
            </a:pPr>
            <a:r>
              <a:rPr lang="en-US" sz="2000" dirty="0" smtClean="0">
                <a:solidFill>
                  <a:schemeClr val="accent3"/>
                </a:solidFill>
                <a:effectLst>
                  <a:outerShdw blurRad="38100" dist="38100" dir="2700000" algn="tl">
                    <a:srgbClr val="C0C0C0"/>
                  </a:outerShdw>
                </a:effectLst>
              </a:rPr>
              <a:t>Data Model</a:t>
            </a:r>
          </a:p>
        </p:txBody>
      </p:sp>
      <p:sp>
        <p:nvSpPr>
          <p:cNvPr id="48" name="TextBox 47"/>
          <p:cNvSpPr txBox="1"/>
          <p:nvPr/>
        </p:nvSpPr>
        <p:spPr>
          <a:xfrm>
            <a:off x="5257800" y="4267200"/>
            <a:ext cx="1524000" cy="361637"/>
          </a:xfrm>
          <a:prstGeom prst="rect">
            <a:avLst/>
          </a:prstGeom>
          <a:noFill/>
        </p:spPr>
        <p:txBody>
          <a:bodyPr wrap="square" rtlCol="0">
            <a:spAutoFit/>
          </a:bodyPr>
          <a:lstStyle/>
          <a:p>
            <a:pPr>
              <a:lnSpc>
                <a:spcPts val="2100"/>
              </a:lnSpc>
              <a:spcAft>
                <a:spcPts val="1200"/>
              </a:spcAft>
            </a:pPr>
            <a:r>
              <a:rPr lang="en-US" sz="2000" dirty="0" smtClean="0">
                <a:solidFill>
                  <a:schemeClr val="accent3"/>
                </a:solidFill>
                <a:effectLst>
                  <a:outerShdw blurRad="38100" dist="38100" dir="2700000" algn="tl">
                    <a:srgbClr val="C0C0C0"/>
                  </a:outerShdw>
                </a:effectLst>
              </a:rPr>
              <a:t>Database</a:t>
            </a:r>
          </a:p>
        </p:txBody>
      </p:sp>
      <p:pic>
        <p:nvPicPr>
          <p:cNvPr id="1027" name="Picture 3" descr="E:\Users\bill.bird\AppData\Local\Microsoft\Windows\Temporary Internet Files\Content.IE5\V0J9NCDR\MP900448275[1].jpg"/>
          <p:cNvPicPr>
            <a:picLocks noChangeAspect="1" noChangeArrowheads="1"/>
          </p:cNvPicPr>
          <p:nvPr/>
        </p:nvPicPr>
        <p:blipFill>
          <a:blip r:embed="rId3" cstate="print"/>
          <a:srcRect/>
          <a:stretch>
            <a:fillRect/>
          </a:stretch>
        </p:blipFill>
        <p:spPr bwMode="auto">
          <a:xfrm>
            <a:off x="5257800" y="2133600"/>
            <a:ext cx="2590800" cy="172212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5334000" y="4572000"/>
            <a:ext cx="2590800" cy="1752600"/>
          </a:xfrm>
          <a:prstGeom prst="rect">
            <a:avLst/>
          </a:prstGeom>
          <a:ln>
            <a:noFill/>
          </a:ln>
          <a:effectLst>
            <a:outerShdw blurRad="292100" dist="139700" dir="2700000" algn="tl" rotWithShape="0">
              <a:srgbClr val="333333">
                <a:alpha val="65000"/>
              </a:srgbClr>
            </a:outerShdw>
          </a:effectLst>
        </p:spPr>
      </p:pic>
      <p:sp>
        <p:nvSpPr>
          <p:cNvPr id="56" name="Right Arrow 55"/>
          <p:cNvSpPr/>
          <p:nvPr/>
        </p:nvSpPr>
        <p:spPr>
          <a:xfrm>
            <a:off x="3429000" y="2209800"/>
            <a:ext cx="1981200" cy="15240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MY"/>
          </a:p>
        </p:txBody>
      </p:sp>
      <p:pic>
        <p:nvPicPr>
          <p:cNvPr id="1026" name="Picture 2" descr="E:\Users\bill.bird\AppData\Local\Microsoft\Windows\Temporary Internet Files\Content.IE5\T2745WH6\MP900399515[1].jpg"/>
          <p:cNvPicPr>
            <a:picLocks noChangeAspect="1" noChangeArrowheads="1"/>
          </p:cNvPicPr>
          <p:nvPr/>
        </p:nvPicPr>
        <p:blipFill>
          <a:blip r:embed="rId5" cstate="print"/>
          <a:srcRect/>
          <a:stretch>
            <a:fillRect/>
          </a:stretch>
        </p:blipFill>
        <p:spPr bwMode="auto">
          <a:xfrm>
            <a:off x="1066800" y="2133600"/>
            <a:ext cx="2515582" cy="1752600"/>
          </a:xfrm>
          <a:prstGeom prst="rect">
            <a:avLst/>
          </a:prstGeom>
          <a:ln>
            <a:noFill/>
          </a:ln>
          <a:effectLst>
            <a:outerShdw blurRad="292100" dist="139700" dir="2700000" algn="tl" rotWithShape="0">
              <a:srgbClr val="333333">
                <a:alpha val="65000"/>
              </a:srgbClr>
            </a:outerShdw>
          </a:effectLst>
        </p:spPr>
      </p:pic>
      <p:sp>
        <p:nvSpPr>
          <p:cNvPr id="57" name="Right Arrow 56"/>
          <p:cNvSpPr/>
          <p:nvPr/>
        </p:nvSpPr>
        <p:spPr>
          <a:xfrm>
            <a:off x="3429000" y="4724400"/>
            <a:ext cx="1981200" cy="1524000"/>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MY"/>
          </a:p>
        </p:txBody>
      </p:sp>
      <p:pic>
        <p:nvPicPr>
          <p:cNvPr id="1028" name="Picture 4"/>
          <p:cNvPicPr>
            <a:picLocks noChangeAspect="1" noChangeArrowheads="1"/>
          </p:cNvPicPr>
          <p:nvPr/>
        </p:nvPicPr>
        <p:blipFill>
          <a:blip r:embed="rId6" cstate="print"/>
          <a:srcRect/>
          <a:stretch>
            <a:fillRect/>
          </a:stretch>
        </p:blipFill>
        <p:spPr bwMode="auto">
          <a:xfrm>
            <a:off x="1066800" y="4612988"/>
            <a:ext cx="2590800" cy="178781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PolicyDirtyBag xmlns="microsoft.office.server.policy.changes">
  <Microsoft.Office.RecordsManagement.PolicyFeatures.Expiration op="Change"/>
</PolicyDirtyBag>
</file>

<file path=customXml/item2.xml><?xml version="1.0" encoding="utf-8"?>
<p:properties xmlns:p="http://schemas.microsoft.com/office/2006/metadata/properties" xmlns:xsi="http://www.w3.org/2001/XMLSchema-instance" xmlns:pc="http://schemas.microsoft.com/office/infopath/2007/PartnerControls">
  <documentManagement>
    <Shell_x0020_SharePoint_x0020_SAEF_x0020_SiteCollectionName xmlns="http://schemas.microsoft.com/sharepoint/v3">UAO OGEAP</Shell_x0020_SharePoint_x0020_SAEF_x0020_SiteCollectionName>
    <Shell_x0020_SharePoint_x0020_SAEF_x0020_Owner xmlns="http://schemas.microsoft.com/sharepoint/v3">americas\joe.lanciaux</Shell_x0020_SharePoint_x0020_SAEF_x0020_Owner>
    <_dlc_DocId xmlns="5d464050-943b-4cd3-bdf2-4ed1f920410f">AAAAA2818-168-233</_dlc_DocId>
    <_dlc_ExpireDateSaved xmlns="http://schemas.microsoft.com/sharepoint/v3" xsi:nil="true"/>
    <Shell_x0020_SharePoint_x0020_SAEF_x0020_SiteOwner xmlns="http://schemas.microsoft.com/sharepoint/v3">americas\robin.mitts</Shell_x0020_SharePoint_x0020_SAEF_x0020_SiteOwner>
    <Shell_x0020_SharePoint_x0020_SAEF_x0020_AssetIdentifier xmlns="http://schemas.microsoft.com/sharepoint/v3" xsi:nil="true"/>
    <TaxCatchAll xmlns="5d464050-943b-4cd3-bdf2-4ed1f920410f">
      <Value>10</Value>
      <Value>9</Value>
      <Value>8</Value>
      <Value>7</Value>
      <Value>6</Value>
      <Value>5</Value>
      <Value>4</Value>
      <Value>3</Value>
      <Value>2</Value>
      <Value>1</Value>
      <Value>190</Value>
    </TaxCatchAll>
    <_dlc_ExpireDate xmlns="http://schemas.microsoft.com/sharepoint/v3">2104-04-17T23:00:00+00:00</_dlc_ExpireDate>
    <Shell_x0020_SharePoint_x0020_SAEF_x0020_KeepFileLocal xmlns="http://schemas.microsoft.com/sharepoint/v3">false</Shell_x0020_SharePoint_x0020_SAEF_x0020_KeepFileLocal>
    <Shell_x0020_SharePoint_x0020_SAEF_x0020_Collection xmlns="http://schemas.microsoft.com/sharepoint/v3">false</Shell_x0020_SharePoint_x0020_SAEF_x0020_Collection>
    <_dlc_DocIdUrl xmlns="5d464050-943b-4cd3-bdf2-4ed1f920410f">
      <Url>https://eu001-sp.shell.com/sites/AAAAA2818/DataQuality/_layouts/DocIdRedir.aspx?ID=AAAAA2818-168-233</Url>
      <Description>AAAAA2818-168-233</Description>
    </_dlc_DocIdUrl>
    <a99e316a51584b349a985674ef8a1639 xmlns="10a6b6bd-6bb4-4c85-8ae0-df2e0966981b">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c07035f798748f5ba882d29e2b62c9e xmlns="10a6b6bd-6bb4-4c85-8ae0-df2e0966981b">
      <Terms xmlns="http://schemas.microsoft.com/office/infopath/2007/PartnerControls">
        <TermInfo xmlns="http://schemas.microsoft.com/office/infopath/2007/PartnerControls">
          <TermName xmlns="http://schemas.microsoft.com/office/infopath/2007/PartnerControls">UNITED STATES</TermName>
          <TermId xmlns="http://schemas.microsoft.com/office/infopath/2007/PartnerControls">6c4ad875-5af6-45fb-9ae9-62dd1609b327</TermId>
        </TermInfo>
      </Terms>
    </dc07035f798748f5ba882d29e2b62c9e>
    <p8984985015b40798918b5a01b45e4b3 xmlns="10a6b6bd-6bb4-4c85-8ae0-df2e0966981b">
      <Terms xmlns="http://schemas.microsoft.com/office/infopath/2007/PartnerControls">
        <TermInfo xmlns="http://schemas.microsoft.com/office/infopath/2007/PartnerControls">
          <TermName xmlns="http://schemas.microsoft.com/office/infopath/2007/PartnerControls">Onshore Gas</TermName>
          <TermId xmlns="http://schemas.microsoft.com/office/infopath/2007/PartnerControls">f3ce8ac3-14ea-4ef2-89f1-69fb6c751987</TermId>
        </TermInfo>
      </Terms>
    </p8984985015b40798918b5a01b45e4b3>
    <gd7acb725c174ee6b184d60d15597f6a xmlns="10a6b6bd-6bb4-4c85-8ae0-df2e0966981b">
      <Terms xmlns="http://schemas.microsoft.com/office/infopath/2007/PartnerControls">
        <TermInfo xmlns="http://schemas.microsoft.com/office/infopath/2007/PartnerControls">
          <TermName xmlns="http://schemas.microsoft.com/office/infopath/2007/PartnerControls">Upstream Americas</TermName>
          <TermId xmlns="http://schemas.microsoft.com/office/infopath/2007/PartnerControls">f84094d2-b988-4b08-ac9c-4576a04889a5</TermId>
        </TermInfo>
      </Terms>
    </gd7acb725c174ee6b184d60d15597f6a>
    <f7493bb9534844dea7875c9f505950a2 xmlns="10a6b6bd-6bb4-4c85-8ae0-df2e0966981b">
      <Terms xmlns="http://schemas.microsoft.com/office/infopath/2007/PartnerControls">
        <TermInfo xmlns="http://schemas.microsoft.com/office/infopath/2007/PartnerControls">
          <TermName xmlns="http://schemas.microsoft.com/office/infopath/2007/PartnerControls">z - Organisation - UA - SingleWorkGroupFilePlan</TermName>
          <TermId xmlns="http://schemas.microsoft.com/office/infopath/2007/PartnerControls">903d899c-aa07-480e-a180-5d8a6a97f001</TermId>
        </TermInfo>
      </Terms>
    </f7493bb9534844dea7875c9f505950a2>
    <l29dd253148e4d109b8c1444f6695d3b xmlns="10a6b6bd-6bb4-4c85-8ae0-df2e0966981b">
      <Terms xmlns="http://schemas.microsoft.com/office/infopath/2007/PartnerControls">
        <TermInfo xmlns="http://schemas.microsoft.com/office/infopath/2007/PartnerControls">
          <TermName xmlns="http://schemas.microsoft.com/office/infopath/2007/PartnerControls">SEPCO</TermName>
          <TermId xmlns="http://schemas.microsoft.com/office/infopath/2007/PartnerControls">8dc9915e-e591-43e7-91e6-c9e8b13c25a6</TermId>
        </TermInfo>
      </Terms>
    </l29dd253148e4d109b8c1444f6695d3b>
    <c47cabfea1bc4e2691b8d95c8ce41647 xmlns="10a6b6bd-6bb4-4c85-8ae0-df2e0966981b">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j34f96ae8e6f4bcabd929698e8369ad6 xmlns="10a6b6bd-6bb4-4c85-8ae0-df2e0966981b">
      <Terms xmlns="http://schemas.microsoft.com/office/infopath/2007/PartnerControls">
        <TermInfo xmlns="http://schemas.microsoft.com/office/infopath/2007/PartnerControls">
          <TermName xmlns="http://schemas.microsoft.com/office/infopath/2007/PartnerControls">US content - Non Controlled (EAR99)</TermName>
          <TermId xmlns="http://schemas.microsoft.com/office/infopath/2007/PartnerControls">28f925a0-3150-42d2-9202-9af8bad33ffa</TermId>
        </TermInfo>
      </Terms>
    </j34f96ae8e6f4bcabd929698e8369ad6>
    <l66fdc14b4fa46eea88ee2aac7ad2eac xmlns="10a6b6bd-6bb4-4c85-8ae0-df2e0966981b">
      <Terms xmlns="http://schemas.microsoft.com/office/infopath/2007/PartnerControls">
        <TermInfo xmlns="http://schemas.microsoft.com/office/infopath/2007/PartnerControls">
          <TermName xmlns="http://schemas.microsoft.com/office/infopath/2007/PartnerControls">ZZZ - Migrated - To be Selected</TermName>
          <TermId xmlns="http://schemas.microsoft.com/office/infopath/2007/PartnerControls">1eb1fff2-7e25-4a05-830a-cd8d35a11e78</TermId>
        </TermInfo>
      </Terms>
    </l66fdc14b4fa46eea88ee2aac7ad2eac>
    <ice2f7984e9548f9a31773f854109466 xmlns="10a6b6bd-6bb4-4c85-8ae0-df2e0966981b">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h284211f833048b1a5ccec1f0d9b0f7a xmlns="10a6b6bd-6bb4-4c85-8ae0-df2e0966981b">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h284211f833048b1a5ccec1f0d9b0f7a>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3.xml><?xml version="1.0" encoding="utf-8"?>
<?mso-contentType ?>
<p:Policy xmlns:p="office.server.policy" id="" local="true">
  <p:Name>Shell Document Base</p:Name>
  <p:Description/>
  <p:Statement/>
  <p:PolicyItems/>
</p:Policy>
</file>

<file path=customXml/item4.xml><?xml version="1.0" encoding="utf-8"?>
<?mso-contentType ?>
<PolicyDirtyBag xmlns="microsoft.office.server.policy.changes">
  <Microsoft.Office.RecordsManagement.PolicyFeatures.Expiration op="Change"/>
</PolicyDirtyBag>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t:contentTypeSchema xmlns:ct="http://schemas.microsoft.com/office/2006/metadata/contentType" xmlns:ma="http://schemas.microsoft.com/office/2006/metadata/properties/metaAttributes" ct:_="" ma:_="" ma:contentTypeName="Shell Document Base" ma:contentTypeID="0x0101006F0A470EEB1140E7AA14F4CE8A50B54C005476DE8CFA9D274F900008FDC74F26DE" ma:contentTypeVersion="316" ma:contentTypeDescription="Shell Document Base Content Type" ma:contentTypeScope="" ma:versionID="c00ca42e6e5c7695f6ff42971f5a1ff0">
  <xsd:schema xmlns:xsd="http://www.w3.org/2001/XMLSchema" xmlns:xs="http://www.w3.org/2001/XMLSchema" xmlns:p="http://schemas.microsoft.com/office/2006/metadata/properties" xmlns:ns1="http://schemas.microsoft.com/sharepoint/v3" xmlns:ns2="5d464050-943b-4cd3-bdf2-4ed1f920410f" xmlns:ns4="10a6b6bd-6bb4-4c85-8ae0-df2e0966981b" targetNamespace="http://schemas.microsoft.com/office/2006/metadata/properties" ma:root="true" ma:fieldsID="cd2487d8d129c60a2014ca4c6bdd6952" ns1:_="" ns2:_="" ns4:_="">
    <xsd:import namespace="http://schemas.microsoft.com/sharepoint/v3"/>
    <xsd:import namespace="5d464050-943b-4cd3-bdf2-4ed1f920410f"/>
    <xsd:import namespace="10a6b6bd-6bb4-4c85-8ae0-df2e0966981b"/>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AssetIdentifier"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2:_dlc_DocIdPersistId" minOccurs="0"/>
                <xsd:element ref="ns2:_dlc_DocId"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4:l66fdc14b4fa46eea88ee2aac7ad2eac"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6" nillable="true" ma:displayName="Owner" ma:hidden="true" ma:internalName="Shell_x0020_SharePoint_x0020_SAEF_x0020_Owner">
      <xsd:simpleType>
        <xsd:restriction base="dms:Text"/>
      </xsd:simpleType>
    </xsd:element>
    <xsd:element name="Shell_x0020_SharePoint_x0020_SAEF_x0020_AssetIdentifier" ma:index="13" nillable="true" ma:displayName="Asset Identifier" ma:hidden="true" ma:internalName="Shell_x0020_SharePoint_x0020_SAEF_x0020_AssetIdentifier">
      <xsd:simpleType>
        <xsd:restriction base="dms:Text"/>
      </xsd:simpleType>
    </xsd:element>
    <xsd:element name="Shell_x0020_SharePoint_x0020_SAEF_x0020_SiteCollectionName" ma:index="14" ma:displayName="Site Collection Name" ma:default="UAO OGEAP" ma:hidden="true" ma:internalName="Shell_x0020_SharePoint_x0020_SAEF_x0020_SiteCollectionName">
      <xsd:simpleType>
        <xsd:restriction base="dms:Text"/>
      </xsd:simpleType>
    </xsd:element>
    <xsd:element name="Shell_x0020_SharePoint_x0020_SAEF_x0020_SiteOwner" ma:index="15" ma:displayName="Site Owner" ma:default="americas\robin.mitts" ma:hidden="true" ma:internalName="Shell_x0020_SharePoint_x0020_SAEF_x0020_SiteOwner">
      <xsd:simpleType>
        <xsd:restriction base="dms:Text"/>
      </xsd:simpleType>
    </xsd:element>
    <xsd:element name="Shell_x0020_SharePoint_x0020_SAEF_x0020_Collection" ma:index="18" ma:displayName="Collection" ma:default="0" ma:hidden="true" ma:internalName="Shell_x0020_SharePoint_x0020_SAEF_x0020_Collection">
      <xsd:simpleType>
        <xsd:restriction base="dms:Boolean"/>
      </xsd:simpleType>
    </xsd:element>
    <xsd:element name="Shell_x0020_SharePoint_x0020_SAEF_x0020_KeepFileLocal" ma:index="19" ma:displayName="Keep File Local" ma:default="0" ma:hidden="true" ma:internalName="Shell_x0020_SharePoint_x0020_SAEF_x0020_KeepFileLocal" ma:readOnly="false">
      <xsd:simpleType>
        <xsd:restriction base="dms:Boolean"/>
      </xsd:simpleType>
    </xsd:element>
    <xsd:element name="_dlc_Exempt" ma:index="28" nillable="true" ma:displayName="Exempt from Policy" ma:hidden="true" ma:internalName="_dlc_Exempt" ma:readOnly="true">
      <xsd:simpleType>
        <xsd:restriction base="dms:Unknown"/>
      </xsd:simpleType>
    </xsd:element>
    <xsd:element name="_dlc_ExpireDateSaved" ma:index="29" nillable="true" ma:displayName="Original Expiration Date" ma:hidden="true" ma:internalName="_dlc_ExpireDateSaved" ma:readOnly="true">
      <xsd:simpleType>
        <xsd:restriction base="dms:DateTime"/>
      </xsd:simpleType>
    </xsd:element>
    <xsd:element name="_dlc_ExpireDate" ma:index="30" nillable="true" ma:displayName="Expiration Date" ma:description="" ma:hidden="true" ma:indexed="true" ma:internalName="_dlc_ExpireDate" ma:readOnly="true">
      <xsd:simpleType>
        <xsd:restriction base="dms:DateTime"/>
      </xsd:simpleType>
    </xsd:element>
    <xsd:element name="AverageRating" ma:index="34" nillable="true" ma:displayName="Rating (0-5)" ma:decimals="2" ma:description="Average value of all the ratings that have been submitted" ma:hidden="true" ma:internalName="AverageRating" ma:readOnly="true">
      <xsd:simpleType>
        <xsd:restriction base="dms:Number"/>
      </xsd:simpleType>
    </xsd:element>
    <xsd:element name="RatingCount" ma:index="35" nillable="true" ma:displayName="Number of Ratings" ma:decimals="0" ma:description="Number of ratings submitted" ma:hidden="true" ma:internalName="RatingCount" ma:readOnly="true">
      <xsd:simpleType>
        <xsd:restriction base="dms:Number"/>
      </xsd:simpleType>
    </xsd:element>
    <xsd:element name="RatedBy" ma:index="4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48" nillable="true" ma:displayName="User ratings" ma:description="User ratings for the item" ma:hidden="true" ma:internalName="Ratings">
      <xsd:simpleType>
        <xsd:restriction base="dms:Note"/>
      </xsd:simpleType>
    </xsd:element>
    <xsd:element name="LikesCount" ma:index="49" nillable="true" ma:displayName="Number of Likes" ma:internalName="LikesCount">
      <xsd:simpleType>
        <xsd:restriction base="dms:Unknown"/>
      </xsd:simpleType>
    </xsd:element>
    <xsd:element name="LikedBy" ma:index="5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d464050-943b-4cd3-bdf2-4ed1f920410f"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TaxCatchAll" ma:index="31" nillable="true" ma:displayName="Taxonomy Catch All Column" ma:description="" ma:hidden="true" ma:list="{9d8e39e5-0a2a-4d60-b155-c71a02699863}" ma:internalName="TaxCatchAll" ma:showField="CatchAllData" ma:web="5d464050-943b-4cd3-bdf2-4ed1f920410f">
      <xsd:complexType>
        <xsd:complexContent>
          <xsd:extension base="dms:MultiChoiceLookup">
            <xsd:sequence>
              <xsd:element name="Value" type="dms:Lookup" maxOccurs="unbounded" minOccurs="0" nillable="true"/>
            </xsd:sequence>
          </xsd:extension>
        </xsd:complexContent>
      </xsd:complexType>
    </xsd:element>
    <xsd:element name="TaxCatchAllLabel" ma:index="32" nillable="true" ma:displayName="Taxonomy Catch All Column1" ma:description="" ma:hidden="true" ma:list="{9d8e39e5-0a2a-4d60-b155-c71a02699863}" ma:internalName="TaxCatchAllLabel" ma:readOnly="true" ma:showField="CatchAllDataLabel" ma:web="5d464050-943b-4cd3-bdf2-4ed1f920410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a6b6bd-6bb4-4c85-8ae0-df2e0966981b" elementFormDefault="qualified">
    <xsd:import namespace="http://schemas.microsoft.com/office/2006/documentManagement/types"/>
    <xsd:import namespace="http://schemas.microsoft.com/office/infopath/2007/PartnerControls"/>
    <xsd:element name="ice2f7984e9548f9a31773f854109466" ma:index="36"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37" ma:taxonomy="true" ma:internalName="j34f96ae8e6f4bcabd929698e8369ad6" ma:taxonomyFieldName="Shell_x0020_SharePoint_x0020_SAEF_x0020_ExportControlClassification" ma:displayName="Export Control" ma:default="9;#US content - Non Controlled (EAR99)|28f925a0-3150-42d2-9202-9af8bad33ffa"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gd7acb725c174ee6b184d60d15597f6a" ma:index="38" ma:taxonomy="true" ma:internalName="gd7acb725c174ee6b184d60d15597f6a" ma:taxonomyFieldName="Shell_x0020_SharePoint_x0020_SAEF_x0020_Business" ma:displayName="Business" ma:default="1;#Upstream Americas|f84094d2-b988-4b08-ac9c-4576a04889a5"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39" ma:taxonomy="true" ma:internalName="p8984985015b40798918b5a01b45e4b3" ma:taxonomyFieldName="Shell_x0020_SharePoint_x0020_SAEF_x0020_BusinessUnitRegion" ma:displayName="Business Unit/Region" ma:default="2;#Onshore Gas|f3ce8ac3-14ea-4ef2-89f1-69fb6c751987"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0" ma:taxonomy="true" ma:internalName="h284211f833048b1a5ccec1f0d9b0f7a" ma:taxonomyFieldName="Shell_x0020_SharePoint_x0020_SAEF_x0020_GlobalFunction" ma:displayName="Business Function" ma:default="3;#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1" nillable="true" ma:taxonomy="true" ma:internalName="f7493bb9534844dea7875c9f505950a2" ma:taxonomyFieldName="Shell_x0020_SharePoint_x0020_SAEF_x0020_BusinessProcess" ma:displayName="Business Process" ma:default="8;#z - Organisation - UA - SingleWorkGroupFilePlan|903d899c-aa07-480e-a180-5d8a6a97f001"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42" ma:taxonomy="true" ma:internalName="l29dd253148e4d109b8c1444f6695d3b" ma:taxonomyFieldName="Shell_x0020_SharePoint_x0020_SAEF_x0020_LegalEntity" ma:displayName="Legal Entity" ma:default="4;#SEPCO|8dc9915e-e591-43e7-91e6-c9e8b13c25a6"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43"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44"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45" ma:taxonomy="true" ma:internalName="dc07035f798748f5ba882d29e2b62c9e" ma:taxonomyFieldName="Shell_x0020_SharePoint_x0020_SAEF_x0020_CountryOfJurisdiction" ma:displayName="Country of Jurisdiction" ma:default="7;#UNITED STATES|6c4ad875-5af6-45fb-9ae9-62dd1609b327"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element name="l66fdc14b4fa46eea88ee2aac7ad2eac" ma:index="46" ma:taxonomy="true" ma:internalName="l66fdc14b4fa46eea88ee2aac7ad2eac" ma:taxonomyFieldName="Shell_x0020_SharePoint_x0020_SAEF_x0020_DocumentType" ma:displayName="Document Type" ma:default="" ma:fieldId="{566fdc14-b4fa-46ee-a88e-e2aac7ad2eac}" ma:sspId="e3aebf70-341c-4d91-bdd3-aba9df361687" ma:termSetId="66e3eff9-c909-466a-a59d-26148a178c8a" ma:anchorId="050878a3-d81c-46db-aad1-14b9d4ab6805"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5" ma:displayName="Author"/>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mso-contentType ?>
<PolicyDirtyBag xmlns="microsoft.office.server.policy.changes">
  <Microsoft.Office.RecordsManagement.PolicyFeatures.Expiration op="Change"/>
</PolicyDirtyBag>
</file>

<file path=customXml/itemProps1.xml><?xml version="1.0" encoding="utf-8"?>
<ds:datastoreItem xmlns:ds="http://schemas.openxmlformats.org/officeDocument/2006/customXml" ds:itemID="{F92C5DB5-6A9D-4E3F-8A88-44547AFD5CA2}"/>
</file>

<file path=customXml/itemProps2.xml><?xml version="1.0" encoding="utf-8"?>
<ds:datastoreItem xmlns:ds="http://schemas.openxmlformats.org/officeDocument/2006/customXml" ds:itemID="{063519C2-2C13-493C-A5EE-17A66403C4DB}"/>
</file>

<file path=customXml/itemProps3.xml><?xml version="1.0" encoding="utf-8"?>
<ds:datastoreItem xmlns:ds="http://schemas.openxmlformats.org/officeDocument/2006/customXml" ds:itemID="{199BDCB4-AC1A-4C28-8FE2-1D511C7C455D}"/>
</file>

<file path=customXml/itemProps4.xml><?xml version="1.0" encoding="utf-8"?>
<ds:datastoreItem xmlns:ds="http://schemas.openxmlformats.org/officeDocument/2006/customXml" ds:itemID="{073EFE35-3ECE-4244-86FF-ADE375679B5C}"/>
</file>

<file path=customXml/itemProps5.xml><?xml version="1.0" encoding="utf-8"?>
<ds:datastoreItem xmlns:ds="http://schemas.openxmlformats.org/officeDocument/2006/customXml" ds:itemID="{767BDED5-FE9D-442B-AB6C-6EF0F9673D9B}"/>
</file>

<file path=customXml/itemProps6.xml><?xml version="1.0" encoding="utf-8"?>
<ds:datastoreItem xmlns:ds="http://schemas.openxmlformats.org/officeDocument/2006/customXml" ds:itemID="{046EDBDA-6AE0-439E-A209-5611449C8FA6}"/>
</file>

<file path=customXml/itemProps7.xml><?xml version="1.0" encoding="utf-8"?>
<ds:datastoreItem xmlns:ds="http://schemas.openxmlformats.org/officeDocument/2006/customXml" ds:itemID="{E3B0686C-2071-430F-A201-CD4E8B6104CC}"/>
</file>

<file path=customXml/itemProps8.xml><?xml version="1.0" encoding="utf-8"?>
<ds:datastoreItem xmlns:ds="http://schemas.openxmlformats.org/officeDocument/2006/customXml" ds:itemID="{1D4D33E0-E7B0-432D-8B17-8FD3672AF112}"/>
</file>

<file path=docProps/app.xml><?xml version="1.0" encoding="utf-8"?>
<Properties xmlns="http://schemas.openxmlformats.org/officeDocument/2006/extended-properties" xmlns:vt="http://schemas.openxmlformats.org/officeDocument/2006/docPropsVTypes">
  <Template/>
  <TotalTime>2450</TotalTime>
  <Words>9295</Words>
  <Application>Microsoft Office PowerPoint</Application>
  <PresentationFormat>On-screen Show (4:3)</PresentationFormat>
  <Paragraphs>676</Paragraphs>
  <Slides>51</Slides>
  <Notes>43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Futura Medium</vt:lpstr>
      <vt:lpstr>Wingdings</vt:lpstr>
      <vt:lpstr>华文仿宋</vt:lpstr>
      <vt:lpstr>Futura Light</vt:lpstr>
      <vt:lpstr>SimHei</vt:lpstr>
      <vt:lpstr>Times New Roman</vt:lpstr>
      <vt:lpstr>SimSun</vt:lpstr>
      <vt:lpstr>Symbol</vt:lpstr>
      <vt:lpstr>Futura</vt:lpstr>
      <vt:lpstr>Shell layouts with footer</vt:lpstr>
      <vt:lpstr>Basic training on database and SQL</vt:lpstr>
      <vt:lpstr>Table of contents</vt:lpstr>
      <vt:lpstr>Objectives </vt:lpstr>
      <vt:lpstr>1.1 Basic Concept 数据库基本概念 </vt:lpstr>
      <vt:lpstr>Basic Concept 数据库基本概念</vt:lpstr>
      <vt:lpstr>1.2 Three models and two images in Database 数据库三级模式及二级映像  </vt:lpstr>
      <vt:lpstr> Three models and two images in Database</vt:lpstr>
      <vt:lpstr>1.3 Data Model数据模型  </vt:lpstr>
      <vt:lpstr>What is a data model?</vt:lpstr>
      <vt:lpstr>Data Model数据模型</vt:lpstr>
      <vt:lpstr>Levels of Data Models</vt:lpstr>
      <vt:lpstr>Conceptual Models In EDaM</vt:lpstr>
      <vt:lpstr>1.4 Theory of relation model关系模型理论    1.4.1 关系数据库概述   </vt:lpstr>
      <vt:lpstr>Theory of relation model关系模型理论</vt:lpstr>
      <vt:lpstr>Theory of relation model关系模型理论</vt:lpstr>
      <vt:lpstr>Theory of relation model关系模型理论</vt:lpstr>
      <vt:lpstr>1.4  Theory of relation model关系模型理论    1.4.2 关系数据库操作   </vt:lpstr>
      <vt:lpstr>Theory of relation model关系模型理论</vt:lpstr>
      <vt:lpstr>1.4  Theory of relation model关系模型理论    1.4.3  E-R图   </vt:lpstr>
      <vt:lpstr>Theory of relation model关系模型理论</vt:lpstr>
      <vt:lpstr>Slide 21</vt:lpstr>
      <vt:lpstr>Field and Reservoir</vt:lpstr>
      <vt:lpstr>Directional Surveys</vt:lpstr>
      <vt:lpstr>CDS DATA MODEL</vt:lpstr>
      <vt:lpstr>1.4  Theory of relation model关系模型理论    1.4.4 数据完整性   </vt:lpstr>
      <vt:lpstr>Theory of relation model关系模型理论</vt:lpstr>
      <vt:lpstr>2.1 Definition定义 </vt:lpstr>
      <vt:lpstr>Sql defenition FROM SHELL WIKI</vt:lpstr>
      <vt:lpstr>Sql syntax</vt:lpstr>
      <vt:lpstr>2.2  Classification分类 </vt:lpstr>
      <vt:lpstr>Classification分类 </vt:lpstr>
      <vt:lpstr>2.3 Primary SQL初级语句  </vt:lpstr>
      <vt:lpstr>PRIMARY SQL 初级语句</vt:lpstr>
      <vt:lpstr>PRIMARY SQL 初级语句</vt:lpstr>
      <vt:lpstr>PRIMARY SQL 初级语句</vt:lpstr>
      <vt:lpstr>PRIMARY SQL 初级语句</vt:lpstr>
      <vt:lpstr>PRIMARY SQL 初级语句</vt:lpstr>
      <vt:lpstr>PRIMARY SQL 初级语句</vt:lpstr>
      <vt:lpstr>PRIMARY SQL 初级语句</vt:lpstr>
      <vt:lpstr>PRIMARY SQL 初级语句</vt:lpstr>
      <vt:lpstr>2.4 SENIOR高级语句 </vt:lpstr>
      <vt:lpstr>SENIOR SQL 高级语句</vt:lpstr>
      <vt:lpstr>SENIOR SQL 高级语句</vt:lpstr>
      <vt:lpstr>SENIOR SQL 高级语句</vt:lpstr>
      <vt:lpstr>SENIOR SQL 高级语句</vt:lpstr>
      <vt:lpstr>SENIOR SQL 高级语句</vt:lpstr>
      <vt:lpstr>SENIOR SQL 高级语句</vt:lpstr>
      <vt:lpstr>SENIOR SQL 高级语句</vt:lpstr>
      <vt:lpstr>Slide 49</vt:lpstr>
      <vt:lpstr>Summary </vt:lpstr>
      <vt:lpstr>Slide 51</vt:lpstr>
    </vt:vector>
  </TitlesOfParts>
  <Company>Shell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EA4U Presentation Template</dc:title>
  <dc:creator>Shell</dc:creator>
  <cp:lastModifiedBy>Eouc.Dou</cp:lastModifiedBy>
  <cp:revision>652</cp:revision>
  <dcterms:created xsi:type="dcterms:W3CDTF">2009-11-25T14:32:06Z</dcterms:created>
  <dcterms:modified xsi:type="dcterms:W3CDTF">2013-10-31T01:35:27Z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Shell SharePoint SAEF SecurityClassification">
    <vt:lpwstr>10;#Restricted|21aa7f98-4035-4019-a764-107acb7269af</vt:lpwstr>
  </property>
  <property fmtid="{D5CDD505-2E9C-101B-9397-08002B2CF9AE}" pid="5" name="_dlc_policyId">
    <vt:lpwstr>0x0101006F0A470EEB1140E7AA14F4CE8A50B54C|-1621365827</vt:lpwstr>
  </property>
  <property fmtid="{D5CDD505-2E9C-101B-9397-08002B2CF9AE}" pid="6" name="Shell SharePoint SAEF LegalEntity">
    <vt:lpwstr>4;#SEPCO|8dc9915e-e591-43e7-91e6-c9e8b13c25a6</vt:lpwstr>
  </property>
  <property fmtid="{D5CDD505-2E9C-101B-9397-08002B2CF9AE}" pid="7" name="Shell SharePoint SAEF BusinessUnitRegion">
    <vt:lpwstr>2;#Onshore Gas|f3ce8ac3-14ea-4ef2-89f1-69fb6c751987</vt:lpwstr>
  </property>
  <property fmtid="{D5CDD505-2E9C-101B-9397-08002B2CF9AE}" pid="8" name="Shell SharePoint SAEF GlobalFunction">
    <vt:lpwstr>3;#Information Technology|d388b442-0f35-4ef7-bb6d-ea4386749e1a</vt:lpwstr>
  </property>
  <property fmtid="{D5CDD505-2E9C-101B-9397-08002B2CF9AE}" pid="9" name="Shell SharePoint SAEF WorkgroupID">
    <vt:lpwstr>5;#Upstream _ Single File Plan - 22022|d3ed65c1-761d-4a84-a678-924ffd6ed182</vt:lpwstr>
  </property>
  <property fmtid="{D5CDD505-2E9C-101B-9397-08002B2CF9AE}" pid="10" name="ItemRetentionFormula">
    <vt:lpwstr>&lt;formula id="Shell.SharePoint.SIS.IOTV.IOTVExpirationFormula"&gt;&lt;number&gt;1080&lt;/number&gt;&lt;property&gt;Modified&lt;/property&gt;&lt;period&gt;months&lt;/period&gt;&lt;/formula&gt;</vt:lpwstr>
  </property>
  <property fmtid="{D5CDD505-2E9C-101B-9397-08002B2CF9AE}" pid="11" name="Shell SharePoint SAEF CountryOfJurisdiction">
    <vt:lpwstr>7;#UNITED STATES|6c4ad875-5af6-45fb-9ae9-62dd1609b327</vt:lpwstr>
  </property>
  <property fmtid="{D5CDD505-2E9C-101B-9397-08002B2CF9AE}" pid="12" name="Shell SharePoint SAEF ExportControlClassification">
    <vt:lpwstr>9;#US content - Non Controlled (EAR99)|28f925a0-3150-42d2-9202-9af8bad33ffa</vt:lpwstr>
  </property>
  <property fmtid="{D5CDD505-2E9C-101B-9397-08002B2CF9AE}" pid="13" name="_dlc_DocIdItemGuid">
    <vt:lpwstr>f47fa613-bcef-4f1e-a171-e19daf416ff8</vt:lpwstr>
  </property>
  <property fmtid="{D5CDD505-2E9C-101B-9397-08002B2CF9AE}" pid="14" name="Shell SharePoint SAEF DocumentStatus">
    <vt:lpwstr>12;#Approved|83963bcf-013c-479f-9fed-585d0506254b</vt:lpwstr>
  </property>
  <property fmtid="{D5CDD505-2E9C-101B-9397-08002B2CF9AE}" pid="15" name="Shell SharePoint SAEF Language">
    <vt:lpwstr>6;#English|bd3ad5ee-f0c3-40aa-8cc8-36ef09940af3</vt:lpwstr>
  </property>
  <property fmtid="{D5CDD505-2E9C-101B-9397-08002B2CF9AE}" pid="16" name="Shell SharePoint SAEF Business">
    <vt:lpwstr>1;#Upstream Americas|f84094d2-b988-4b08-ac9c-4576a04889a5</vt:lpwstr>
  </property>
  <property fmtid="{D5CDD505-2E9C-101B-9397-08002B2CF9AE}" pid="17" name="Shell SharePoint SAEF BusinessProcess">
    <vt:lpwstr>8;#z - Organisation - UA - SingleWorkGroupFilePlan|903d899c-aa07-480e-a180-5d8a6a97f001</vt:lpwstr>
  </property>
  <property fmtid="{D5CDD505-2E9C-101B-9397-08002B2CF9AE}" pid="18" name="ContentTypeId">
    <vt:lpwstr>0x0101006F0A470EEB1140E7AA14F4CE8A50B54C005476DE8CFA9D274F900008FDC74F26DE</vt:lpwstr>
  </property>
  <property fmtid="{D5CDD505-2E9C-101B-9397-08002B2CF9AE}" pid="19" name="Document Revision Number">
    <vt:lpwstr>v3</vt:lpwstr>
  </property>
  <property fmtid="{D5CDD505-2E9C-101B-9397-08002B2CF9AE}" pid="20" name="Shell SharePoint SAEF DocumentType">
    <vt:lpwstr>190;#ZZZ - Migrated - To be Selected|1eb1fff2-7e25-4a05-830a-cd8d35a11e78</vt:lpwstr>
  </property>
</Properties>
</file>