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Ubuntu Light"/>
      <p:regular r:id="rId38"/>
      <p:bold r:id="rId39"/>
      <p:italic r:id="rId40"/>
      <p:boldItalic r:id="rId41"/>
    </p:embeddedFont>
    <p:embeddedFont>
      <p:font typeface="Ubuntu Medium"/>
      <p:regular r:id="rId42"/>
      <p:bold r:id="rId43"/>
      <p:italic r:id="rId44"/>
      <p:boldItalic r:id="rId45"/>
    </p:embeddedFont>
    <p:embeddedFont>
      <p:font typeface="Arvo"/>
      <p:regular r:id="rId46"/>
      <p:bold r:id="rId47"/>
      <p:italic r:id="rId48"/>
      <p:boldItalic r:id="rId49"/>
    </p:embeddedFont>
    <p:embeddedFont>
      <p:font typeface="Bodoni"/>
      <p:regular r:id="rId50"/>
      <p:bold r:id="rId51"/>
      <p:italic r:id="rId52"/>
      <p:boldItalic r:id="rId53"/>
    </p:embeddedFont>
    <p:embeddedFont>
      <p:font typeface="Quicksand Light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924BEA-7DD4-4D49-9588-A9E632AB2886}">
  <a:tblStyle styleId="{FE924BEA-7DD4-4D49-9588-A9E632AB2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italic.fntdata"/><Relationship Id="rId42" Type="http://schemas.openxmlformats.org/officeDocument/2006/relationships/font" Target="fonts/UbuntuMedium-regular.fntdata"/><Relationship Id="rId41" Type="http://schemas.openxmlformats.org/officeDocument/2006/relationships/font" Target="fonts/UbuntuLight-boldItalic.fntdata"/><Relationship Id="rId44" Type="http://schemas.openxmlformats.org/officeDocument/2006/relationships/font" Target="fonts/UbuntuMedium-italic.fntdata"/><Relationship Id="rId43" Type="http://schemas.openxmlformats.org/officeDocument/2006/relationships/font" Target="fonts/UbuntuMedium-bold.fntdata"/><Relationship Id="rId46" Type="http://schemas.openxmlformats.org/officeDocument/2006/relationships/font" Target="fonts/Arvo-regular.fntdata"/><Relationship Id="rId45" Type="http://schemas.openxmlformats.org/officeDocument/2006/relationships/font" Target="fonts/Ubuntu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vo-italic.fntdata"/><Relationship Id="rId47" Type="http://schemas.openxmlformats.org/officeDocument/2006/relationships/font" Target="fonts/Arvo-bold.fntdata"/><Relationship Id="rId49" Type="http://schemas.openxmlformats.org/officeDocument/2006/relationships/font" Target="fonts/Arv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Ubuntu-bold.fntdata"/><Relationship Id="rId34" Type="http://schemas.openxmlformats.org/officeDocument/2006/relationships/font" Target="fonts/Ubuntu-regular.fntdata"/><Relationship Id="rId37" Type="http://schemas.openxmlformats.org/officeDocument/2006/relationships/font" Target="fonts/Ubuntu-boldItalic.fntdata"/><Relationship Id="rId36" Type="http://schemas.openxmlformats.org/officeDocument/2006/relationships/font" Target="fonts/Ubuntu-italic.fntdata"/><Relationship Id="rId39" Type="http://schemas.openxmlformats.org/officeDocument/2006/relationships/font" Target="fonts/UbuntuLight-bold.fntdata"/><Relationship Id="rId38" Type="http://schemas.openxmlformats.org/officeDocument/2006/relationships/font" Target="fonts/Ubuntu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odoni-bold.fntdata"/><Relationship Id="rId50" Type="http://schemas.openxmlformats.org/officeDocument/2006/relationships/font" Target="fonts/Bodoni-regular.fntdata"/><Relationship Id="rId53" Type="http://schemas.openxmlformats.org/officeDocument/2006/relationships/font" Target="fonts/Bodoni-boldItalic.fntdata"/><Relationship Id="rId52" Type="http://schemas.openxmlformats.org/officeDocument/2006/relationships/font" Target="fonts/Bodoni-italic.fntdata"/><Relationship Id="rId11" Type="http://schemas.openxmlformats.org/officeDocument/2006/relationships/slide" Target="slides/slide5.xml"/><Relationship Id="rId55" Type="http://schemas.openxmlformats.org/officeDocument/2006/relationships/font" Target="fonts/QuicksandLight-bold.fntdata"/><Relationship Id="rId10" Type="http://schemas.openxmlformats.org/officeDocument/2006/relationships/slide" Target="slides/slide4.xml"/><Relationship Id="rId54" Type="http://schemas.openxmlformats.org/officeDocument/2006/relationships/font" Target="fonts/QuicksandLigh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23f0e4fe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23f0e4fe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23f0e4fed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23f0e4fed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3f0e4fe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3f0e4fe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3f0e4fed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23f0e4fed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23f0e4fed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23f0e4fe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1f1506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1f1506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23f0e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23f0e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23f0e4fe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23f0e4fe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23f0e4fed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23f0e4fed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23f0e4fe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23f0e4fe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a8e122e5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a8e122e5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3f0e4fe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23f0e4fe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3f0e4fe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23f0e4fe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23f0e4fed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23f0e4fe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23f0e4fed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23f0e4fe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23f0e4fed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23f0e4fed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3f0e4fed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23f0e4fed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f15069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1f15069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a8e122e5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a8e122e5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eb61d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eb61d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2eb61d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2eb61d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42eb61d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42eb61d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23f0e4f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23f0e4f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23f0e4fed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23f0e4fed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24708" y="466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81ECE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rgbClr val="81ECE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7EA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3609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Restaurant Management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System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First normal form(1NF) 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A relation is in 1NF if: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only have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 single (atomic)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valued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attributes </a:t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130025"/>
            <a:ext cx="5281026" cy="14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350" y="3130275"/>
            <a:ext cx="1199325" cy="1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350" y="2742425"/>
            <a:ext cx="398596" cy="3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Second</a:t>
            </a:r>
            <a:r>
              <a:rPr lang="es">
                <a:solidFill>
                  <a:srgbClr val="000000"/>
                </a:solidFill>
              </a:rPr>
              <a:t> normal form(2NF) 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A relation is in 2NF if: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be in 1NF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must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not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 contain any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partial dependency</a:t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75" y="3013175"/>
            <a:ext cx="3882501" cy="13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Third</a:t>
            </a:r>
            <a:r>
              <a:rPr lang="es">
                <a:solidFill>
                  <a:srgbClr val="000000"/>
                </a:solidFill>
              </a:rPr>
              <a:t> normal form(3NF) </a:t>
            </a:r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A relation is in 3NF if: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be in 2NF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no transitive dependency 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for non-prime attributes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3</a:t>
            </a:r>
            <a:r>
              <a:rPr lang="es">
                <a:solidFill>
                  <a:srgbClr val="434343"/>
                </a:solidFill>
              </a:rPr>
              <a:t>. Security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e use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Discretionary Access Control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 as a database security mechanism.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We create a new ‘Manager’ user and grant all access rights (SELECT, UPDATE, DELETE, INSERT) of all the tables.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We also implement some views and procedures for the Manager to use inside the application.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429000" y="603300"/>
            <a:ext cx="8286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Database Security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4. Query, Trigger, Index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Query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Ubuntu"/>
                <a:ea typeface="Ubuntu"/>
                <a:cs typeface="Ubuntu"/>
                <a:sym typeface="Ubuntu"/>
              </a:rPr>
              <a:t>Retrieve the EID, names of all cashiers in the branch which are located in HCM</a:t>
            </a:r>
            <a:endParaRPr sz="19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Ubuntu"/>
                <a:ea typeface="Ubuntu"/>
                <a:cs typeface="Ubuntu"/>
                <a:sym typeface="Ubuntu"/>
              </a:rPr>
              <a:t>Result:</a:t>
            </a:r>
            <a:endParaRPr sz="19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8" y="2270613"/>
            <a:ext cx="7740426" cy="8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200" y="3524725"/>
            <a:ext cx="3210883" cy="1033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p44"/>
          <p:cNvGraphicFramePr/>
          <p:nvPr/>
        </p:nvGraphicFramePr>
        <p:xfrm>
          <a:off x="2126075" y="35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{FE924BEA-7DD4-4D49-9588-A9E632AB2886}</a:tableStyleId>
              </a:tblPr>
              <a:tblGrid>
                <a:gridCol w="568925"/>
                <a:gridCol w="1376325"/>
                <a:gridCol w="1117150"/>
              </a:tblGrid>
              <a:tr h="4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Employee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latin typeface="Ubuntu"/>
                <a:ea typeface="Ubuntu"/>
                <a:cs typeface="Ubuntu"/>
                <a:sym typeface="Ubuntu"/>
              </a:rPr>
              <a:t>Constraints: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 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Employees in the company must be 18 years old or older.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"/>
              <a:buChar char="●"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Gender of  Employees must be only 1 (male) or 0 (female).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latin typeface="Ubuntu"/>
                <a:ea typeface="Ubuntu"/>
                <a:cs typeface="Ubuntu"/>
                <a:sym typeface="Ubuntu"/>
              </a:rPr>
              <a:t>Solution: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 Write triggers for table Employee to check every time insert a new employee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Trigger check_age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25" y="1253238"/>
            <a:ext cx="6355744" cy="33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idx="4294967295" type="title"/>
          </p:nvPr>
        </p:nvSpPr>
        <p:spPr>
          <a:xfrm>
            <a:off x="6165800" y="2128350"/>
            <a:ext cx="2624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us</a:t>
            </a:r>
            <a:endParaRPr/>
          </a:p>
        </p:txBody>
      </p:sp>
      <p:sp>
        <p:nvSpPr>
          <p:cNvPr id="192" name="Google Shape;192;p29"/>
          <p:cNvSpPr txBox="1"/>
          <p:nvPr>
            <p:ph idx="4294967295" type="title"/>
          </p:nvPr>
        </p:nvSpPr>
        <p:spPr>
          <a:xfrm>
            <a:off x="539650" y="605025"/>
            <a:ext cx="3312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Calibri"/>
                <a:ea typeface="Calibri"/>
                <a:cs typeface="Calibri"/>
                <a:sym typeface="Calibri"/>
              </a:rPr>
              <a:t>Group 9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Dương Đình Trung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00">
                <a:latin typeface="Calibri"/>
                <a:ea typeface="Calibri"/>
                <a:cs typeface="Calibri"/>
                <a:sym typeface="Calibri"/>
              </a:rPr>
              <a:t>1814498</a:t>
            </a:r>
            <a:endParaRPr b="0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Đặng Gia Lệ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00">
                <a:latin typeface="Calibri"/>
                <a:ea typeface="Calibri"/>
                <a:cs typeface="Calibri"/>
                <a:sym typeface="Calibri"/>
              </a:rPr>
              <a:t>1812791</a:t>
            </a:r>
            <a:endParaRPr b="0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Vũ Hoàng Anh Khôi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00">
                <a:latin typeface="Calibri"/>
                <a:ea typeface="Calibri"/>
                <a:cs typeface="Calibri"/>
                <a:sym typeface="Calibri"/>
              </a:rPr>
              <a:t>1811013</a:t>
            </a:r>
            <a:endParaRPr b="0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Vũ Lê Thiện Minh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00">
                <a:latin typeface="Calibri"/>
                <a:ea typeface="Calibri"/>
                <a:cs typeface="Calibri"/>
                <a:sym typeface="Calibri"/>
              </a:rPr>
              <a:t>1852590</a:t>
            </a:r>
            <a:endParaRPr b="0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Function legalAge()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 rotWithShape="1">
          <a:blip r:embed="rId3">
            <a:alphaModFix/>
          </a:blip>
          <a:srcRect b="52118" l="0" r="0" t="0"/>
          <a:stretch/>
        </p:blipFill>
        <p:spPr>
          <a:xfrm>
            <a:off x="548250" y="1673850"/>
            <a:ext cx="4245350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47346"/>
          <a:stretch/>
        </p:blipFill>
        <p:spPr>
          <a:xfrm>
            <a:off x="4558050" y="1774375"/>
            <a:ext cx="4141751" cy="22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7"/>
          <p:cNvCxnSpPr/>
          <p:nvPr/>
        </p:nvCxnSpPr>
        <p:spPr>
          <a:xfrm rot="10800000">
            <a:off x="4489150" y="1365650"/>
            <a:ext cx="0" cy="30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Trigger check_gender_value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12" y="1260912"/>
            <a:ext cx="5366776" cy="33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Trigger check_branch_id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88" y="1271628"/>
            <a:ext cx="7391616" cy="3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Procedure reservationInfo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50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0" y="2060234"/>
            <a:ext cx="8054099" cy="187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Procedure totalCal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55" name="Google Shape;355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38" y="1663000"/>
            <a:ext cx="7833325" cy="266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64" name="Google Shape;364;p52"/>
          <p:cNvSpPr txBox="1"/>
          <p:nvPr>
            <p:ph idx="4294967295" type="title"/>
          </p:nvPr>
        </p:nvSpPr>
        <p:spPr>
          <a:xfrm>
            <a:off x="6414925" y="1853625"/>
            <a:ext cx="91440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Indexing</a:t>
            </a:r>
            <a:endParaRPr b="1"/>
          </a:p>
        </p:txBody>
      </p:sp>
      <p:sp>
        <p:nvSpPr>
          <p:cNvPr id="365" name="Google Shape;365;p52"/>
          <p:cNvSpPr txBox="1"/>
          <p:nvPr/>
        </p:nvSpPr>
        <p:spPr>
          <a:xfrm>
            <a:off x="139550" y="1025100"/>
            <a:ext cx="4983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Employee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○"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Employee ID (EID)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○"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Employee Name (EName)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Reservation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○"/>
            </a:pPr>
            <a:r>
              <a:rPr lang="es" sz="2200">
                <a:latin typeface="Ubuntu Light"/>
                <a:ea typeface="Ubuntu Light"/>
                <a:cs typeface="Ubuntu Light"/>
                <a:sym typeface="Ubuntu Light"/>
              </a:rPr>
              <a:t>Customer Phone (CPhone)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5</a:t>
            </a:r>
            <a:r>
              <a:rPr lang="es">
                <a:solidFill>
                  <a:srgbClr val="434343"/>
                </a:solidFill>
              </a:rPr>
              <a:t>. Demo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4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4"/>
          <p:cNvSpPr txBox="1"/>
          <p:nvPr>
            <p:ph idx="4294967295" type="body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34343"/>
                </a:solidFill>
              </a:rPr>
              <a:t>Does anyone have any questions?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cxnSp>
        <p:nvCxnSpPr>
          <p:cNvPr id="378" name="Google Shape;378;p54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54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80" name="Google Shape;380;p54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4294967295" type="title"/>
          </p:nvPr>
        </p:nvSpPr>
        <p:spPr>
          <a:xfrm>
            <a:off x="6342825" y="2013250"/>
            <a:ext cx="1926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</a:t>
            </a:r>
            <a:endParaRPr/>
          </a:p>
        </p:txBody>
      </p:sp>
      <p:sp>
        <p:nvSpPr>
          <p:cNvPr id="199" name="Google Shape;199;p30"/>
          <p:cNvSpPr txBox="1"/>
          <p:nvPr>
            <p:ph idx="4294967295" type="title"/>
          </p:nvPr>
        </p:nvSpPr>
        <p:spPr>
          <a:xfrm>
            <a:off x="275475" y="1138425"/>
            <a:ext cx="47010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ER Model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Normal Forms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/>
              <a:t>Security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Query, Trigger, Index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Demo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1. ER MODEL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</a:rPr>
              <a:t>Our Purpose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81EC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2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latin typeface="Ubuntu Medium"/>
                <a:ea typeface="Ubuntu Medium"/>
                <a:cs typeface="Ubuntu Medium"/>
                <a:sym typeface="Ubuntu Medium"/>
              </a:rPr>
              <a:t>Restaurant</a:t>
            </a:r>
            <a:endParaRPr/>
          </a:p>
        </p:txBody>
      </p:sp>
      <p:sp>
        <p:nvSpPr>
          <p:cNvPr id="213" name="Google Shape;213;p32"/>
          <p:cNvSpPr txBox="1"/>
          <p:nvPr>
            <p:ph idx="1" type="subTitle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Store the information of employee, dishes, orders, customers.</a:t>
            </a:r>
            <a:endParaRPr/>
          </a:p>
        </p:txBody>
      </p:sp>
      <p:sp>
        <p:nvSpPr>
          <p:cNvPr id="214" name="Google Shape;214;p32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Customer</a:t>
            </a:r>
            <a:endParaRPr/>
          </a:p>
        </p:txBody>
      </p:sp>
      <p:sp>
        <p:nvSpPr>
          <p:cNvPr id="215" name="Google Shape;215;p32"/>
          <p:cNvSpPr txBox="1"/>
          <p:nvPr>
            <p:ph idx="3" type="subTitle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 order the dishes and make reservations.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2478929" y="3362181"/>
            <a:ext cx="370009" cy="367724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32"/>
          <p:cNvGrpSpPr/>
          <p:nvPr/>
        </p:nvGrpSpPr>
        <p:grpSpPr>
          <a:xfrm>
            <a:off x="6226230" y="3370291"/>
            <a:ext cx="353802" cy="351497"/>
            <a:chOff x="580725" y="3617925"/>
            <a:chExt cx="299325" cy="297375"/>
          </a:xfrm>
        </p:grpSpPr>
        <p:sp>
          <p:nvSpPr>
            <p:cNvPr id="218" name="Google Shape;218;p32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</a:t>
            </a:r>
            <a:r>
              <a:rPr lang="es" sz="2400">
                <a:solidFill>
                  <a:srgbClr val="434343"/>
                </a:solidFill>
              </a:rPr>
              <a:t>he slide title goes here!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5" y="216225"/>
            <a:ext cx="8591750" cy="46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>
            <a:off x="0" y="2489425"/>
            <a:ext cx="740100" cy="40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DName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" y="542800"/>
            <a:ext cx="5101550" cy="44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>
            <p:ph idx="4294967295" type="title"/>
          </p:nvPr>
        </p:nvSpPr>
        <p:spPr>
          <a:xfrm>
            <a:off x="6414925" y="1853625"/>
            <a:ext cx="91440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Mapping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434343"/>
                </a:solidFill>
              </a:rPr>
              <a:t>2. Normalization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548250" y="1435400"/>
            <a:ext cx="80541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s" sz="2200">
                <a:latin typeface="Ubuntu"/>
                <a:ea typeface="Ubuntu"/>
                <a:cs typeface="Ubuntu"/>
                <a:sym typeface="Ubuntu"/>
              </a:rPr>
              <a:t>Minimize the redundancy</a:t>
            </a:r>
            <a:r>
              <a:rPr lang="es" sz="2200">
                <a:latin typeface="Ubuntu"/>
                <a:ea typeface="Ubuntu"/>
                <a:cs typeface="Ubuntu"/>
                <a:sym typeface="Ubuntu"/>
              </a:rPr>
              <a:t> in relations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● First normal form(1NF) 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● Second normal form(2NF) 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● Third normal form(3NF) 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Ubuntu"/>
                <a:ea typeface="Ubuntu"/>
                <a:cs typeface="Ubuntu"/>
                <a:sym typeface="Ubuntu"/>
              </a:rPr>
              <a:t>● Boyce &amp; Codd normal form (BCNF)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29000" y="603300"/>
            <a:ext cx="8286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							</a:t>
            </a:r>
            <a:r>
              <a:rPr b="1" lang="e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Normalization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