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398" r:id="rId2"/>
    <p:sldId id="411" r:id="rId3"/>
    <p:sldId id="414" r:id="rId4"/>
    <p:sldId id="413" r:id="rId5"/>
    <p:sldId id="415" r:id="rId6"/>
    <p:sldId id="416" r:id="rId7"/>
    <p:sldId id="417" r:id="rId8"/>
    <p:sldId id="418" r:id="rId9"/>
    <p:sldId id="419" r:id="rId10"/>
    <p:sldId id="399" r:id="rId11"/>
    <p:sldId id="397" r:id="rId12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CCFF"/>
    <a:srgbClr val="18A86E"/>
    <a:srgbClr val="FFCCFF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5878" autoAdjust="0"/>
  </p:normalViewPr>
  <p:slideViewPr>
    <p:cSldViewPr>
      <p:cViewPr>
        <p:scale>
          <a:sx n="66" d="100"/>
          <a:sy n="66" d="100"/>
        </p:scale>
        <p:origin x="-48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176" y="-96"/>
      </p:cViewPr>
      <p:guideLst>
        <p:guide orient="horz" pos="3130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375" cy="497367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221" y="1"/>
            <a:ext cx="2950374" cy="497367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r">
              <a:defRPr sz="1200"/>
            </a:lvl1pPr>
          </a:lstStyle>
          <a:p>
            <a:fld id="{98D216C4-675F-4EDB-AE8E-70B4D5F1E13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372"/>
            <a:ext cx="2950375" cy="497366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221" y="9440372"/>
            <a:ext cx="2950374" cy="497366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r">
              <a:defRPr sz="1200"/>
            </a:lvl1pPr>
          </a:lstStyle>
          <a:p>
            <a:fld id="{25ED3664-09BF-419D-B4D9-304DABFA8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6967"/>
          </a:xfrm>
          <a:prstGeom prst="rect">
            <a:avLst/>
          </a:prstGeom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DE421D-A9D3-4529-B82B-FC109E814363}" type="datetimeFigureOut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72050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36" tIns="46118" rIns="92236" bIns="4611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2"/>
          </a:xfrm>
          <a:prstGeom prst="rect">
            <a:avLst/>
          </a:prstGeom>
        </p:spPr>
        <p:txBody>
          <a:bodyPr vert="horz" lIns="92236" tIns="46118" rIns="92236" bIns="4611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7" cy="496967"/>
          </a:xfrm>
          <a:prstGeom prst="rect">
            <a:avLst/>
          </a:prstGeom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B73027-357D-435C-B433-3CDE4395220F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72050" cy="3729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73027-357D-435C-B433-3CDE4395220F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6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1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526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9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1000" y="2395538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066801" y="3843339"/>
            <a:ext cx="641351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62013" y="4467226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435101" y="4754564"/>
            <a:ext cx="274639" cy="27463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76400" y="3462339"/>
            <a:ext cx="365125" cy="366712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>
            <a:off x="6172200" y="601980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E35A334F-F579-4B75-BB05-8FE865583A4F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6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096963" y="3895726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7E0F9F60-D3BA-417D-88B6-817451C5302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9F951F-2EA9-486E-BEFC-31E1782011A5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220A9-90F7-4C8A-91CA-8A942D0FA9B1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FCB901-DA5C-4FC5-84BA-2255FE3B62AA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7F48C-3BD2-414F-9CF0-672499E71E2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748B45-DB74-44CF-9DCC-729386E0E030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33995-0626-4093-9912-70707BAC341C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33400" y="1371600"/>
            <a:ext cx="7391400" cy="0"/>
          </a:xfrm>
          <a:prstGeom prst="line">
            <a:avLst/>
          </a:prstGeom>
          <a:ln w="57150" cmpd="tri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5989637" y="6016626"/>
            <a:ext cx="2011363" cy="384175"/>
          </a:xfrm>
        </p:spPr>
        <p:txBody>
          <a:bodyPr/>
          <a:lstStyle>
            <a:lvl1pPr>
              <a:defRPr/>
            </a:lvl1pPr>
          </a:lstStyle>
          <a:p>
            <a:fld id="{B33E8D33-3856-4DB6-98C4-59DC242A9CE8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7B207-F1D1-498C-AF62-97AEF89CD33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6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1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9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9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663701" y="5791200"/>
            <a:ext cx="274639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6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fld id="{7588A70F-5785-4571-9992-E74DB50FBC02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1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1" y="4929189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7DEF372-29EE-4315-A557-EB3FE322E9F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A5BB8-B6C2-4DD4-A060-32A2BCF76B36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DEEBD-235E-4D75-B128-1B2894258D7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94D797-7388-4AA3-A93F-BA09652E2643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42EDE-1A56-4BFD-BCC6-DB89FC2ED341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844DB-E6DC-48ED-BEC1-66922153F72E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74CAD-38AE-4E28-A052-FB5A729FCE9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603F6A-5AC4-451C-B9BC-24A66AA6C287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6E50E-9517-4851-9DC9-7EED1BE0A510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9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6" y="5715001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BA10EE-885D-4F1B-B6DA-F3EDC94DC890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21A06-4BA6-4C65-99F1-9FC6B1461DFD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6" y="5715001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9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3CC48-7232-40DE-AD04-515C894C189E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AA526-686C-4D96-8EE1-F7EA913364B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2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6" y="1081882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ea typeface="ＭＳ Ｐゴシック" pitchFamily="34" charset="-128"/>
              </a:defRPr>
            </a:lvl1pPr>
          </a:lstStyle>
          <a:p>
            <a:fld id="{A666F4CC-5DE4-4EC2-85EC-77ECA35D47A8}" type="datetime1">
              <a:rPr lang="ja-JP" altLang="en-US"/>
              <a:pPr/>
              <a:t>2020/10/12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6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ea typeface="ＭＳ Ｐゴシック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6" y="5715001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1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ea typeface="ＭＳ Ｐゴシック" pitchFamily="34" charset="-128"/>
              </a:defRPr>
            </a:lvl1pPr>
          </a:lstStyle>
          <a:p>
            <a:fld id="{7984DFE4-D026-4ED0-A983-67F398CD3843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81" r:id="rId4"/>
    <p:sldLayoutId id="2147484282" r:id="rId5"/>
    <p:sldLayoutId id="2147484283" r:id="rId6"/>
    <p:sldLayoutId id="2147484284" r:id="rId7"/>
    <p:sldLayoutId id="2147484291" r:id="rId8"/>
    <p:sldLayoutId id="2147484292" r:id="rId9"/>
    <p:sldLayoutId id="2147484285" r:id="rId10"/>
    <p:sldLayoutId id="2147484286" r:id="rId11"/>
    <p:sldLayoutId id="2147484287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uangtran@hcmu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map.jp/quang" TargetMode="External"/><Relationship Id="rId2" Type="http://schemas.openxmlformats.org/officeDocument/2006/relationships/hyperlink" Target="mailto:quangtran@hcmut.edu.v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2057400" y="3581400"/>
            <a:ext cx="6858000" cy="167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altLang="ja-JP" sz="2000" dirty="0" smtClean="0">
                <a:solidFill>
                  <a:srgbClr val="18A86E"/>
                </a:solidFill>
                <a:ea typeface="ＭＳ Ｐゴシック" pitchFamily="50" charset="-128"/>
              </a:rPr>
              <a:t>TRAN MINH QUANG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altLang="ja-JP" sz="2000" dirty="0" smtClean="0">
                <a:solidFill>
                  <a:srgbClr val="18A86E"/>
                </a:solidFill>
                <a:ea typeface="ＭＳ Ｐゴシック" pitchFamily="50" charset="-128"/>
                <a:hlinkClick r:id="rId3"/>
              </a:rPr>
              <a:t>quangtran@hcmut.edu.vn</a:t>
            </a:r>
            <a:endParaRPr lang="en-US" altLang="ja-JP" sz="2000" dirty="0" smtClean="0">
              <a:solidFill>
                <a:srgbClr val="18A86E"/>
              </a:solidFill>
              <a:ea typeface="ＭＳ Ｐゴシック" pitchFamily="50" charset="-128"/>
            </a:endParaRPr>
          </a:p>
          <a:p>
            <a:pPr algn="ctr" eaLnBrk="1" hangingPunct="1">
              <a:defRPr/>
            </a:pPr>
            <a:r>
              <a:rPr lang="en-US" altLang="ja-JP" sz="2000" dirty="0" smtClean="0"/>
              <a:t>http://researchmap.jp/quang</a:t>
            </a:r>
          </a:p>
          <a:p>
            <a:pPr algn="ctr" eaLnBrk="1" hangingPunct="1">
              <a:defRPr/>
            </a:pPr>
            <a:endParaRPr lang="en-US" altLang="ja-JP" sz="2000" dirty="0" smtClean="0">
              <a:solidFill>
                <a:srgbClr val="18A86E"/>
              </a:solidFill>
              <a:ea typeface="ＭＳ Ｐゴシック" pitchFamily="50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4CD92B-FBDE-4314-B5CA-5A064C82230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05EA0F-E49D-489A-873E-BF9904EBADF4}" type="datetime1">
              <a:rPr lang="ja-JP" altLang="en-US"/>
              <a:pPr/>
              <a:t>2020/10/12</a:t>
            </a:fld>
            <a:endParaRPr lang="en-US" altLang="ja-JP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auto">
          <a:xfrm>
            <a:off x="1676400" y="2057400"/>
            <a:ext cx="7543800" cy="762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4000" cap="none" dirty="0" smtClean="0">
                <a:solidFill>
                  <a:srgbClr val="0070C0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Database Systems - </a:t>
            </a:r>
            <a:r>
              <a:rPr lang="en-US" altLang="ja-JP" sz="3200" cap="none" dirty="0" smtClean="0">
                <a:solidFill>
                  <a:srgbClr val="0070C0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CO3013</a:t>
            </a:r>
            <a:endParaRPr lang="en-US" altLang="ja-JP" sz="4000" cap="none" dirty="0" smtClean="0">
              <a:solidFill>
                <a:srgbClr val="0070C0"/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752600" y="152400"/>
            <a:ext cx="7086600" cy="838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 smtClean="0">
                <a:solidFill>
                  <a:srgbClr val="0070C0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Faculty of Computer Science and Engineering</a:t>
            </a:r>
            <a:endParaRPr lang="vi-VN" altLang="ja-JP" sz="2400" b="1" dirty="0" smtClean="0">
              <a:solidFill>
                <a:srgbClr val="0070C0"/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  <a:p>
            <a:pPr algn="ctr"/>
            <a:r>
              <a:rPr lang="en-US" altLang="ja-JP" sz="2400" b="1" dirty="0" smtClean="0">
                <a:solidFill>
                  <a:srgbClr val="0070C0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Ho Chi Minh City University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8610600" cy="5334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ja-JP" sz="2000" b="1" dirty="0" smtClean="0">
                <a:ea typeface="ＭＳ Ｐゴシック" charset="-128"/>
              </a:rPr>
              <a:t>Core Textbook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ja-JP" sz="1600" b="1" dirty="0" smtClean="0">
                <a:ea typeface="ＭＳ Ｐゴシック" charset="-128"/>
              </a:rPr>
              <a:t>[1] </a:t>
            </a:r>
            <a:r>
              <a:rPr lang="en-US" sz="1600" b="1" dirty="0" smtClean="0"/>
              <a:t>R. </a:t>
            </a:r>
            <a:r>
              <a:rPr lang="en-US" sz="1600" b="1" dirty="0" err="1" smtClean="0"/>
              <a:t>Elmasri</a:t>
            </a:r>
            <a:r>
              <a:rPr lang="en-US" sz="1600" b="1" dirty="0" smtClean="0"/>
              <a:t> &amp; S.B. </a:t>
            </a:r>
            <a:r>
              <a:rPr lang="en-US" sz="1600" b="1" dirty="0" err="1" smtClean="0"/>
              <a:t>Navathe</a:t>
            </a:r>
            <a:r>
              <a:rPr lang="en-US" sz="1600" b="1" dirty="0" smtClean="0"/>
              <a:t> (2016): </a:t>
            </a:r>
            <a:r>
              <a:rPr lang="en-US" sz="1600" b="1" i="1" dirty="0" smtClean="0"/>
              <a:t>Fundamentals of Database Systems</a:t>
            </a:r>
            <a:r>
              <a:rPr lang="en-US" sz="1600" b="1" dirty="0" smtClean="0"/>
              <a:t>, 7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Edition, Addison-Wesley, ISBN-13: 978-0-13-397077-7</a:t>
            </a:r>
            <a:endParaRPr lang="vi-VN" sz="1600" b="1" dirty="0" smtClean="0"/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None/>
            </a:pPr>
            <a:endParaRPr lang="en-US" altLang="ja-JP" sz="1600" b="1" dirty="0" smtClean="0">
              <a:ea typeface="ＭＳ Ｐゴシック" charset="-128"/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ja-JP" sz="2000" b="1" dirty="0" smtClean="0">
                <a:ea typeface="ＭＳ Ｐゴシック" charset="-128"/>
              </a:rPr>
              <a:t>Other references</a:t>
            </a:r>
          </a:p>
          <a:p>
            <a:pPr>
              <a:buNone/>
            </a:pPr>
            <a:r>
              <a:rPr lang="en-US" altLang="ja-JP" sz="1600" b="1" dirty="0" smtClean="0">
                <a:ea typeface="ＭＳ Ｐゴシック" charset="-128"/>
              </a:rPr>
              <a:t>[2]  </a:t>
            </a:r>
            <a:r>
              <a:rPr lang="en-US" altLang="ja-JP" sz="1600" dirty="0" smtClean="0">
                <a:ea typeface="ＭＳ Ｐゴシック" charset="-128"/>
              </a:rPr>
              <a:t>Database Systems Using Oracle – A Simplified Guide to SQL and PL/SQL, 2nd Edition - N. Shah, Prentice Hall, 2005.</a:t>
            </a:r>
          </a:p>
          <a:p>
            <a:pPr>
              <a:buNone/>
            </a:pPr>
            <a:r>
              <a:rPr lang="en-US" altLang="ja-JP" sz="1600" dirty="0" smtClean="0">
                <a:ea typeface="ＭＳ Ｐゴシック" charset="-128"/>
              </a:rPr>
              <a:t>[3]  Database Systems – A Practical Approach to Design, Implementation, and Management, 4th Edition – T. Connolly &amp; C. </a:t>
            </a:r>
            <a:r>
              <a:rPr lang="en-US" altLang="ja-JP" sz="1600" dirty="0" err="1" smtClean="0">
                <a:ea typeface="ＭＳ Ｐゴシック" charset="-128"/>
              </a:rPr>
              <a:t>Begg</a:t>
            </a:r>
            <a:r>
              <a:rPr lang="en-US" altLang="ja-JP" sz="1600" dirty="0" smtClean="0">
                <a:ea typeface="ＭＳ Ｐゴシック" charset="-128"/>
              </a:rPr>
              <a:t>, Addison-Wesley, 2005.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ja-JP" sz="1600" dirty="0" smtClean="0">
                <a:ea typeface="ＭＳ Ｐゴシック" charset="-128"/>
              </a:rPr>
              <a:t>[4] J. Hurwitz, A. Nugent, F. </a:t>
            </a:r>
            <a:r>
              <a:rPr lang="en-US" altLang="ja-JP" sz="1600" dirty="0" err="1" smtClean="0">
                <a:ea typeface="ＭＳ Ｐゴシック" charset="-128"/>
              </a:rPr>
              <a:t>Halper</a:t>
            </a:r>
            <a:r>
              <a:rPr lang="en-US" altLang="ja-JP" sz="1600" dirty="0" smtClean="0">
                <a:ea typeface="ＭＳ Ｐゴシック" charset="-128"/>
              </a:rPr>
              <a:t>, M. Kaufman “Big Data for Dummies”, John Wiley &amp; Son Inc., 2013, ISBN: 978-1-118-64401-0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ja-JP" sz="1600" dirty="0" smtClean="0">
                <a:ea typeface="ＭＳ Ｐゴシック" charset="-128"/>
              </a:rPr>
              <a:t>[5] Research papers related to database systems,  big data, IS,… published by ACM, IEEE, Elsevier, Springer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ja-JP" sz="1600" dirty="0" smtClean="0">
                <a:ea typeface="ＭＳ Ｐゴシック" charset="-128"/>
              </a:rPr>
              <a:t>[6] Internet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None/>
            </a:pPr>
            <a:endParaRPr lang="en-US" altLang="ja-JP" sz="1600" b="1" dirty="0" smtClean="0">
              <a:ea typeface="ＭＳ Ｐゴシック" charset="-128"/>
            </a:endParaRPr>
          </a:p>
          <a:p>
            <a:pPr lvl="0"/>
            <a:endParaRPr lang="en-US" altLang="ja-JP" sz="1600" dirty="0" smtClean="0">
              <a:solidFill>
                <a:srgbClr val="0070C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62156B-0B4B-4100-A855-459C07E1C6E2}" type="slidenum">
              <a:rPr lang="ja-JP" altLang="en-US"/>
              <a:pPr/>
              <a:t>10</a:t>
            </a:fld>
            <a:endParaRPr lang="en-US" altLang="ja-JP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8666163" cy="44926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ja-JP" sz="5400" b="1" dirty="0" smtClean="0">
              <a:solidFill>
                <a:srgbClr val="0070C0"/>
              </a:solidFill>
              <a:ea typeface="ＭＳ Ｐゴシック" pitchFamily="34" charset="-128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ja-JP" sz="8000" b="1" dirty="0" smtClean="0">
                <a:solidFill>
                  <a:srgbClr val="0070C0"/>
                </a:solidFill>
                <a:ea typeface="ＭＳ Ｐゴシック" pitchFamily="34" charset="-128"/>
              </a:rPr>
              <a:t>Q&amp;A 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ja-JP" sz="4800" b="1" i="1" dirty="0" smtClean="0">
              <a:solidFill>
                <a:srgbClr val="0070C0"/>
              </a:solidFill>
              <a:ea typeface="ＭＳ Ｐゴシック" pitchFamily="34" charset="-128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ja-JP" sz="3200" b="1" i="1" dirty="0" smtClean="0">
                <a:ea typeface="ＭＳ Ｐゴシック" pitchFamily="34" charset="-128"/>
              </a:rPr>
              <a:t>quangtran@hcmut.edu.vn</a:t>
            </a:r>
            <a:endParaRPr lang="en-US" altLang="ja-JP" sz="3600" b="1" i="1" dirty="0" smtClean="0">
              <a:ea typeface="ＭＳ Ｐゴシック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1A0A5-DC7C-4EF9-949F-15F6DB6E0A46}" type="slidenum">
              <a:rPr lang="ja-JP" altLang="en-US"/>
              <a:pPr/>
              <a:t>11</a:t>
            </a:fld>
            <a:endParaRPr lang="en-US" altLang="ja-JP"/>
          </a:p>
        </p:txBody>
      </p:sp>
      <p:sp>
        <p:nvSpPr>
          <p:cNvPr id="89093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7A2560-AE89-4707-A295-A4326F401A90}" type="datetime1">
              <a:rPr lang="ja-JP" altLang="en-US"/>
              <a:pPr/>
              <a:t>2020/10/12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63000" cy="5334000"/>
          </a:xfrm>
        </p:spPr>
        <p:txBody>
          <a:bodyPr/>
          <a:lstStyle/>
          <a:p>
            <a:pPr lvl="0"/>
            <a:r>
              <a:rPr lang="en-US" sz="2800" dirty="0" smtClean="0"/>
              <a:t>Dr. Tran Minh </a:t>
            </a:r>
            <a:r>
              <a:rPr lang="en-US" sz="2800" dirty="0" err="1" smtClean="0"/>
              <a:t>Quang</a:t>
            </a:r>
            <a:r>
              <a:rPr lang="en-US" sz="2800" dirty="0" smtClean="0"/>
              <a:t> (module leader)</a:t>
            </a:r>
          </a:p>
          <a:p>
            <a:pPr lvl="1"/>
            <a:r>
              <a:rPr lang="en-US" sz="2500" dirty="0" smtClean="0"/>
              <a:t>Email: </a:t>
            </a:r>
            <a:r>
              <a:rPr lang="en-US" sz="2500" dirty="0" smtClean="0">
                <a:hlinkClick r:id="rId2"/>
              </a:rPr>
              <a:t>quangtran@hcmut.edu.vn</a:t>
            </a:r>
            <a:endParaRPr lang="en-US" sz="2500" dirty="0" smtClean="0"/>
          </a:p>
          <a:p>
            <a:pPr lvl="1"/>
            <a:r>
              <a:rPr lang="en-US" sz="2500" dirty="0" smtClean="0"/>
              <a:t>URL: </a:t>
            </a:r>
            <a:r>
              <a:rPr lang="en-US" altLang="ja-JP" sz="2800" dirty="0" smtClean="0">
                <a:hlinkClick r:id="rId3"/>
              </a:rPr>
              <a:t>http://researchmap.jp/quang</a:t>
            </a:r>
            <a:endParaRPr lang="en-US" altLang="ja-JP" sz="2800" dirty="0" smtClean="0"/>
          </a:p>
          <a:p>
            <a:pPr lvl="1">
              <a:buNone/>
            </a:pPr>
            <a:endParaRPr lang="en-US" sz="2500" dirty="0" smtClean="0"/>
          </a:p>
          <a:p>
            <a:pPr lvl="0">
              <a:buNone/>
            </a:pPr>
            <a:endParaRPr lang="en-US" sz="2800" dirty="0" smtClean="0"/>
          </a:p>
          <a:p>
            <a:pPr lvl="0"/>
            <a:r>
              <a:rPr lang="en-US" sz="2800" dirty="0" err="1" smtClean="0"/>
              <a:t>MEng</a:t>
            </a:r>
            <a:r>
              <a:rPr lang="en-US" sz="2800" dirty="0" smtClean="0"/>
              <a:t>.  Pham Nguyen Hoang Nam (TA)</a:t>
            </a:r>
          </a:p>
          <a:p>
            <a:pPr lvl="1"/>
            <a:r>
              <a:rPr lang="en-US" sz="2500" dirty="0" smtClean="0"/>
              <a:t>Email: phamnguyenhoangnam@gmail.com</a:t>
            </a:r>
          </a:p>
          <a:p>
            <a:pPr lvl="0"/>
            <a:endParaRPr lang="vi-VN" sz="2800" dirty="0" smtClean="0"/>
          </a:p>
          <a:p>
            <a:pPr eaLnBrk="1" hangingPunct="1">
              <a:buNone/>
            </a:pPr>
            <a:endParaRPr lang="ja-JP" altLang="en-US" sz="2800" dirty="0" smtClean="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62156B-0B4B-4100-A855-459C07E1C6E2}" type="slidenum">
              <a:rPr lang="ja-JP" altLang="en-US"/>
              <a:pPr/>
              <a:t>2</a:t>
            </a:fld>
            <a:endParaRPr lang="en-US" altLang="ja-JP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62156B-0B4B-4100-A855-459C07E1C6E2}" type="slidenum">
              <a:rPr lang="ja-JP" altLang="en-US"/>
              <a:pPr/>
              <a:t>3</a:t>
            </a:fld>
            <a:endParaRPr lang="en-US" altLang="ja-JP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Activities</a:t>
            </a:r>
            <a:endParaRPr lang="en-US" sz="4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524001"/>
          <a:ext cx="8534399" cy="5163856"/>
        </p:xfrm>
        <a:graphic>
          <a:graphicData uri="http://schemas.openxmlformats.org/drawingml/2006/table">
            <a:tbl>
              <a:tblPr/>
              <a:tblGrid>
                <a:gridCol w="818754"/>
                <a:gridCol w="866220"/>
                <a:gridCol w="2429826"/>
                <a:gridCol w="4419599"/>
              </a:tblGrid>
              <a:tr h="500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Session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Week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Content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Note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1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42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ERD &amp; EERD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Team registration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2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43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ERD Mapping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Assignment 1 release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3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44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Relational Algebra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-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45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Off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Assignment 1 submission before 11pm 08/11/2020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Assignment 2 release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4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46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SQL (Part 1)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5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47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SQL (Part 2)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6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48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View-Trigger-Procedure (Part 1)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7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49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View-Trigger-Procedure (Part 2)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8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50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Functional Dependency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Assignment 2 submission before 11pm 12/12/2020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9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51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Assignment Presentation + Review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10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52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atin typeface="Calibri"/>
                          <a:ea typeface="游明朝"/>
                          <a:cs typeface="Times New Roman"/>
                        </a:rPr>
                        <a:t>Assignment Presentation (continue) + Review</a:t>
                      </a:r>
                      <a:endParaRPr lang="ja-JP" sz="1600" kern="10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latin typeface="Calibri"/>
                        <a:ea typeface="游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8610600" cy="5334000"/>
          </a:xfrm>
        </p:spPr>
        <p:txBody>
          <a:bodyPr/>
          <a:lstStyle/>
          <a:p>
            <a:pPr lvl="0"/>
            <a:r>
              <a:rPr lang="en-US" altLang="ja-JP" sz="28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</a:t>
            </a:r>
            <a:r>
              <a:rPr lang="en-US" altLang="ja-JP" sz="25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open</a:t>
            </a:r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-book-exams </a:t>
            </a:r>
          </a:p>
          <a:p>
            <a:pPr lvl="0"/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Assign </a:t>
            </a:r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1: </a:t>
            </a:r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15%</a:t>
            </a:r>
            <a:endParaRPr lang="en-US" altLang="ja-JP" sz="2500" dirty="0" smtClean="0">
              <a:solidFill>
                <a:srgbClr val="0070C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Assign 2: </a:t>
            </a:r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15</a:t>
            </a:r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%</a:t>
            </a:r>
            <a:endParaRPr lang="en-US" altLang="ja-JP" sz="2500" dirty="0" smtClean="0">
              <a:solidFill>
                <a:srgbClr val="0070C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0"/>
            <a:r>
              <a:rPr lang="en-US" altLang="ja-JP" sz="25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Presentations: 2 mandatory (10% each)</a:t>
            </a:r>
          </a:p>
          <a:p>
            <a:pPr lvl="0"/>
            <a:r>
              <a:rPr lang="en-US" altLang="ja-JP" sz="25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Midterm exam: No</a:t>
            </a:r>
          </a:p>
          <a:p>
            <a:pPr lvl="0"/>
            <a:r>
              <a:rPr lang="en-US" altLang="ja-JP" sz="25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Final exam: 50%: </a:t>
            </a:r>
          </a:p>
          <a:p>
            <a:pPr lvl="1"/>
            <a:r>
              <a:rPr lang="en-US" altLang="ja-JP" sz="25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90</a:t>
            </a:r>
            <a:r>
              <a:rPr lang="en-US" altLang="ja-JP" sz="25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’, test (multiple choices) &amp; exercises</a:t>
            </a:r>
          </a:p>
          <a:p>
            <a:pPr lvl="1"/>
            <a:r>
              <a:rPr lang="en-US" altLang="ja-JP" sz="25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Content: to be revised in the last week of teaching</a:t>
            </a:r>
          </a:p>
          <a:p>
            <a:pPr lvl="1"/>
            <a:r>
              <a:rPr lang="en-US" altLang="ja-JP" sz="25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Bonus</a:t>
            </a:r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added to each score column in order</a:t>
            </a:r>
          </a:p>
          <a:p>
            <a:pPr lvl="1"/>
            <a:r>
              <a:rPr lang="en-US" altLang="ja-JP" sz="25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- 1</a:t>
            </a:r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points for the 1</a:t>
            </a:r>
            <a:r>
              <a:rPr lang="en-US" altLang="ja-JP" sz="2500" baseline="300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st</a:t>
            </a:r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2 absence, </a:t>
            </a:r>
            <a:r>
              <a:rPr lang="en-US" altLang="ja-JP" sz="25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-1</a:t>
            </a:r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more point for each additional one</a:t>
            </a:r>
          </a:p>
          <a:p>
            <a:pPr lvl="1"/>
            <a:endParaRPr lang="ja-JP" altLang="en-US" sz="3200" dirty="0" smtClean="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62156B-0B4B-4100-A855-459C07E1C6E2}" type="slidenum">
              <a:rPr lang="ja-JP" altLang="en-US"/>
              <a:pPr/>
              <a:t>4</a:t>
            </a:fld>
            <a:endParaRPr lang="en-US" altLang="ja-JP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Assessments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8610600" cy="5334000"/>
          </a:xfrm>
        </p:spPr>
        <p:txBody>
          <a:bodyPr/>
          <a:lstStyle/>
          <a:p>
            <a:pPr lvl="0"/>
            <a:r>
              <a:rPr lang="en-US" altLang="ja-JP" sz="28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W1: </a:t>
            </a:r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Make group of 3 students </a:t>
            </a:r>
          </a:p>
          <a:p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Discuss about the topic in:</a:t>
            </a:r>
          </a:p>
          <a:p>
            <a:pPr lvl="1"/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Human resource management system</a:t>
            </a:r>
          </a:p>
          <a:p>
            <a:pPr lvl="1"/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Course and training management system</a:t>
            </a:r>
          </a:p>
          <a:p>
            <a:pPr lvl="1"/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An online test (multiple choice questions) management system</a:t>
            </a:r>
          </a:p>
          <a:p>
            <a:pPr lvl="1"/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Hospital management system</a:t>
            </a:r>
          </a:p>
          <a:p>
            <a:pPr lvl="1"/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Retail management system</a:t>
            </a:r>
          </a:p>
          <a:p>
            <a:pPr lvl="1"/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Online shop management system</a:t>
            </a:r>
          </a:p>
          <a:p>
            <a:pPr lvl="1"/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Library management system</a:t>
            </a:r>
          </a:p>
          <a:p>
            <a:pPr lvl="1"/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Traffic management system</a:t>
            </a:r>
          </a:p>
          <a:p>
            <a:pPr lvl="1"/>
            <a:r>
              <a:rPr lang="en-US" altLang="ja-JP" sz="2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…. You can propose your favorite system….</a:t>
            </a:r>
            <a:endParaRPr lang="en-US" altLang="ja-JP" sz="2500" dirty="0" smtClean="0">
              <a:solidFill>
                <a:srgbClr val="0070C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altLang="ja-JP" sz="25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W2: Decide the topic for each group</a:t>
            </a:r>
            <a:endParaRPr lang="en-US" altLang="ja-JP" sz="2500" dirty="0" smtClean="0">
              <a:solidFill>
                <a:srgbClr val="0070C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/>
            <a:endParaRPr lang="ja-JP" altLang="en-US" sz="3200" dirty="0" smtClean="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62156B-0B4B-4100-A855-459C07E1C6E2}" type="slidenum">
              <a:rPr lang="ja-JP" altLang="en-US"/>
              <a:pPr/>
              <a:t>5</a:t>
            </a:fld>
            <a:endParaRPr lang="en-US" altLang="ja-JP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Team wor</a:t>
            </a:r>
            <a:r>
              <a:rPr lang="en-US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</a:t>
            </a:r>
            <a:endParaRPr lang="en-US" sz="4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8610600" cy="5334000"/>
          </a:xfrm>
        </p:spPr>
        <p:txBody>
          <a:bodyPr/>
          <a:lstStyle/>
          <a:p>
            <a:pPr lvl="0"/>
            <a:r>
              <a:rPr lang="en-US" altLang="ja-JP" sz="32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3200" b="1" i="1" u="sng" dirty="0" smtClean="0"/>
              <a:t>Assignment</a:t>
            </a:r>
            <a:r>
              <a:rPr lang="en-US" altLang="ja-JP" sz="3200" u="sng" dirty="0" smtClean="0"/>
              <a:t> </a:t>
            </a:r>
            <a:r>
              <a:rPr lang="en-US" altLang="ja-JP" sz="3200" u="sng" dirty="0" smtClean="0"/>
              <a:t>#</a:t>
            </a:r>
            <a:r>
              <a:rPr lang="en-US" altLang="ja-JP" sz="3200" u="sng" dirty="0" smtClean="0"/>
              <a:t>1</a:t>
            </a:r>
            <a:r>
              <a:rPr lang="en-US" altLang="ja-JP" sz="3200" dirty="0" smtClean="0"/>
              <a:t> </a:t>
            </a:r>
          </a:p>
          <a:p>
            <a:pPr lvl="1"/>
            <a:r>
              <a:rPr lang="en-US" altLang="ja-JP" sz="2800" dirty="0" smtClean="0"/>
              <a:t>Make the requirement description for the DB system </a:t>
            </a:r>
          </a:p>
          <a:p>
            <a:pPr lvl="1"/>
            <a:r>
              <a:rPr lang="en-US" altLang="ja-JP" sz="2800" dirty="0" smtClean="0"/>
              <a:t>Conceptual design</a:t>
            </a:r>
          </a:p>
          <a:p>
            <a:pPr lvl="1"/>
            <a:r>
              <a:rPr lang="en-US" altLang="ja-JP" sz="2800" dirty="0" smtClean="0"/>
              <a:t>Investigate/study a DB design tool to design the DB system</a:t>
            </a:r>
          </a:p>
          <a:p>
            <a:pPr lvl="1"/>
            <a:r>
              <a:rPr lang="en-US" altLang="ja-JP" sz="2800" dirty="0" smtClean="0"/>
              <a:t>Logical design using relational DB model</a:t>
            </a:r>
          </a:p>
          <a:p>
            <a:pPr lvl="1"/>
            <a:r>
              <a:rPr lang="en-US" altLang="ja-JP" sz="2800" dirty="0" smtClean="0"/>
              <a:t>Discus the selection of DBMS for implementation of the DB system (both relational and </a:t>
            </a:r>
            <a:r>
              <a:rPr lang="en-US" altLang="ja-JP" sz="2800" dirty="0" err="1" smtClean="0"/>
              <a:t>NoSQL</a:t>
            </a:r>
            <a:r>
              <a:rPr lang="en-US" altLang="ja-JP" sz="2800" dirty="0" smtClean="0"/>
              <a:t> could be fine)</a:t>
            </a:r>
          </a:p>
          <a:p>
            <a:pPr lvl="1"/>
            <a:r>
              <a:rPr lang="en-US" altLang="ja-JP" sz="2800" dirty="0" smtClean="0"/>
              <a:t>Implement the DBs into a particular DBMS</a:t>
            </a:r>
          </a:p>
          <a:p>
            <a:pPr>
              <a:buNone/>
            </a:pPr>
            <a:endParaRPr lang="en-US" altLang="ja-JP" sz="2500" dirty="0" smtClean="0">
              <a:solidFill>
                <a:srgbClr val="0070C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/>
            <a:endParaRPr lang="ja-JP" altLang="en-US" sz="3200" dirty="0" smtClean="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62156B-0B4B-4100-A855-459C07E1C6E2}" type="slidenum">
              <a:rPr lang="ja-JP" altLang="en-US"/>
              <a:pPr/>
              <a:t>6</a:t>
            </a:fld>
            <a:endParaRPr lang="en-US" altLang="ja-JP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 tasks</a:t>
            </a:r>
            <a:endParaRPr lang="en-US" sz="4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8610600" cy="5334000"/>
          </a:xfrm>
        </p:spPr>
        <p:txBody>
          <a:bodyPr/>
          <a:lstStyle/>
          <a:p>
            <a:r>
              <a:rPr lang="en-US" altLang="ja-JP" sz="2800" b="1" i="1" u="sng" dirty="0" smtClean="0"/>
              <a:t>Assignment</a:t>
            </a:r>
            <a:r>
              <a:rPr lang="en-US" altLang="ja-JP" sz="2800" u="sng" dirty="0" smtClean="0"/>
              <a:t> </a:t>
            </a:r>
            <a:r>
              <a:rPr lang="en-US" altLang="ja-JP" sz="2800" u="sng" dirty="0" smtClean="0"/>
              <a:t>#</a:t>
            </a:r>
            <a:r>
              <a:rPr lang="en-US" altLang="ja-JP" sz="2800" u="sng" dirty="0" smtClean="0"/>
              <a:t>2</a:t>
            </a:r>
            <a:endParaRPr lang="en-US" altLang="ja-JP" sz="2800" u="sng" dirty="0" smtClean="0"/>
          </a:p>
          <a:p>
            <a:pPr lvl="1"/>
            <a:r>
              <a:rPr lang="en-US" altLang="ja-JP" sz="2500" dirty="0" smtClean="0"/>
              <a:t>Complete the DB system design with acceptable normalization form. Discus about this aspect.</a:t>
            </a:r>
          </a:p>
          <a:p>
            <a:pPr lvl="1"/>
            <a:r>
              <a:rPr lang="en-US" altLang="ja-JP" sz="2500" dirty="0" smtClean="0"/>
              <a:t>Complete the implementation of the DB system on a particular DBMS</a:t>
            </a:r>
          </a:p>
          <a:p>
            <a:pPr lvl="1"/>
            <a:r>
              <a:rPr lang="en-US" altLang="ja-JP" sz="2500" dirty="0" smtClean="0"/>
              <a:t>Develop an application on top of the designed DB system</a:t>
            </a:r>
          </a:p>
          <a:p>
            <a:pPr lvl="1"/>
            <a:r>
              <a:rPr lang="en-US" altLang="ja-JP" sz="2500" dirty="0" smtClean="0"/>
              <a:t>Discus the DB system security and propose ideas/solutions to improve the security issues </a:t>
            </a:r>
          </a:p>
          <a:p>
            <a:endParaRPr lang="en-US" altLang="ja-JP" sz="2500" dirty="0" smtClean="0">
              <a:solidFill>
                <a:srgbClr val="0070C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/>
            <a:endParaRPr lang="ja-JP" altLang="en-US" sz="3200" dirty="0" smtClean="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62156B-0B4B-4100-A855-459C07E1C6E2}" type="slidenum">
              <a:rPr lang="ja-JP" altLang="en-US"/>
              <a:pPr/>
              <a:t>7</a:t>
            </a:fld>
            <a:endParaRPr lang="en-US" altLang="ja-JP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 tasks</a:t>
            </a:r>
            <a:endParaRPr lang="en-US" sz="4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8610600" cy="5334000"/>
          </a:xfrm>
        </p:spPr>
        <p:txBody>
          <a:bodyPr/>
          <a:lstStyle/>
          <a:p>
            <a:r>
              <a:rPr lang="en-US" altLang="ja-JP" sz="2800" dirty="0" smtClean="0"/>
              <a:t>Assignment 1: </a:t>
            </a:r>
          </a:p>
          <a:p>
            <a:pPr lvl="1"/>
            <a:r>
              <a:rPr lang="en-US" altLang="ja-JP" sz="2500" dirty="0" smtClean="0"/>
              <a:t>1 points: Good and detailed requirement description</a:t>
            </a:r>
          </a:p>
          <a:p>
            <a:pPr lvl="1"/>
            <a:r>
              <a:rPr lang="en-US" altLang="ja-JP" sz="2800" dirty="0" smtClean="0"/>
              <a:t>2</a:t>
            </a:r>
            <a:r>
              <a:rPr lang="en-US" altLang="ja-JP" sz="2800" dirty="0" smtClean="0"/>
              <a:t> points: Appropriate conceptual DB design</a:t>
            </a:r>
          </a:p>
          <a:p>
            <a:pPr lvl="1"/>
            <a:r>
              <a:rPr lang="en-US" altLang="ja-JP" sz="2800" dirty="0" smtClean="0"/>
              <a:t>1 point: Using tool for conceptual design</a:t>
            </a:r>
          </a:p>
          <a:p>
            <a:pPr lvl="1"/>
            <a:r>
              <a:rPr lang="en-US" altLang="ja-JP" sz="2800" dirty="0" smtClean="0"/>
              <a:t>2</a:t>
            </a:r>
            <a:r>
              <a:rPr lang="en-US" altLang="ja-JP" sz="2800" dirty="0" smtClean="0"/>
              <a:t> points: Appropriate logical DB design</a:t>
            </a:r>
          </a:p>
          <a:p>
            <a:pPr lvl="1"/>
            <a:r>
              <a:rPr lang="en-US" altLang="ja-JP" sz="2800" dirty="0" smtClean="0"/>
              <a:t>1</a:t>
            </a:r>
            <a:r>
              <a:rPr lang="en-US" altLang="ja-JP" sz="2800" dirty="0" smtClean="0"/>
              <a:t> points: Discus the DBMS that you will use for implement the DB system</a:t>
            </a:r>
          </a:p>
          <a:p>
            <a:pPr lvl="1"/>
            <a:r>
              <a:rPr lang="en-US" altLang="ja-JP" sz="2800" dirty="0" smtClean="0"/>
              <a:t>1 </a:t>
            </a:r>
            <a:r>
              <a:rPr lang="en-US" altLang="ja-JP" sz="2800" dirty="0" smtClean="0"/>
              <a:t>points</a:t>
            </a:r>
            <a:r>
              <a:rPr lang="en-US" altLang="ja-JP" sz="2800" dirty="0" smtClean="0"/>
              <a:t>: Physical design of your DB system based on the DBMS you selected</a:t>
            </a:r>
          </a:p>
          <a:p>
            <a:pPr lvl="1"/>
            <a:r>
              <a:rPr lang="en-US" altLang="ja-JP" sz="2800" dirty="0" smtClean="0"/>
              <a:t>2 </a:t>
            </a:r>
            <a:r>
              <a:rPr lang="en-US" altLang="ja-JP" sz="2800" dirty="0" smtClean="0"/>
              <a:t>points:</a:t>
            </a:r>
            <a:r>
              <a:rPr lang="en-US" altLang="ja-JP" sz="2800" dirty="0" smtClean="0"/>
              <a:t> Successfully </a:t>
            </a:r>
            <a:r>
              <a:rPr lang="en-US" altLang="ja-JP" sz="2800" dirty="0" smtClean="0"/>
              <a:t>i</a:t>
            </a:r>
            <a:r>
              <a:rPr lang="en-US" altLang="ja-JP" sz="2800" dirty="0" smtClean="0"/>
              <a:t>mplement the DB into an particular DBMS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62156B-0B4B-4100-A855-459C07E1C6E2}" type="slidenum">
              <a:rPr lang="ja-JP" altLang="en-US"/>
              <a:pPr/>
              <a:t>8</a:t>
            </a:fld>
            <a:endParaRPr lang="en-US" altLang="ja-JP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Evaluation</a:t>
            </a:r>
            <a:endParaRPr lang="en-US" sz="4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8610600" cy="5334000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altLang="ja-JP" dirty="0" smtClean="0"/>
              <a:t>Assignment 2: </a:t>
            </a:r>
          </a:p>
          <a:p>
            <a:pPr lvl="1">
              <a:lnSpc>
                <a:spcPts val="2000"/>
              </a:lnSpc>
            </a:pPr>
            <a:r>
              <a:rPr lang="en-US" altLang="ja-JP" sz="2400" dirty="0" smtClean="0"/>
              <a:t>2 points: Complete implementation of the DB to DBMS</a:t>
            </a:r>
          </a:p>
          <a:p>
            <a:pPr lvl="1">
              <a:lnSpc>
                <a:spcPts val="2000"/>
              </a:lnSpc>
            </a:pPr>
            <a:r>
              <a:rPr lang="en-US" altLang="ja-JP" sz="2400" dirty="0" smtClean="0"/>
              <a:t>2 points: Discus about the normal form (NF) and solutions for improving the NF</a:t>
            </a:r>
          </a:p>
          <a:p>
            <a:pPr lvl="1">
              <a:lnSpc>
                <a:spcPts val="2000"/>
              </a:lnSpc>
            </a:pPr>
            <a:r>
              <a:rPr lang="en-US" altLang="ja-JP" sz="2400" dirty="0" smtClean="0"/>
              <a:t>2</a:t>
            </a:r>
            <a:r>
              <a:rPr lang="en-US" altLang="ja-JP" sz="2400" dirty="0" smtClean="0"/>
              <a:t> points: Discus the DB security and solutions</a:t>
            </a:r>
          </a:p>
          <a:p>
            <a:pPr lvl="1">
              <a:lnSpc>
                <a:spcPts val="2000"/>
              </a:lnSpc>
            </a:pPr>
            <a:r>
              <a:rPr lang="en-US" altLang="ja-JP" sz="2400" dirty="0" smtClean="0"/>
              <a:t>3 points: Using tools for tuning and manipulating  the DB you have implemented with: </a:t>
            </a:r>
          </a:p>
          <a:p>
            <a:pPr lvl="2">
              <a:lnSpc>
                <a:spcPts val="2000"/>
              </a:lnSpc>
              <a:buFont typeface="Wingdings" pitchFamily="2" charset="2"/>
              <a:buChar char="ü"/>
            </a:pPr>
            <a:r>
              <a:rPr lang="en-US" altLang="ja-JP" sz="2700" dirty="0" smtClean="0"/>
              <a:t> </a:t>
            </a:r>
            <a:r>
              <a:rPr lang="en-US" altLang="ja-JP" sz="2000" dirty="0" smtClean="0"/>
              <a:t>(1pt)  query (from simple to complex ones)</a:t>
            </a:r>
          </a:p>
          <a:p>
            <a:pPr lvl="2">
              <a:lnSpc>
                <a:spcPts val="2000"/>
              </a:lnSpc>
              <a:buFont typeface="Wingdings" pitchFamily="2" charset="2"/>
              <a:buChar char="ü"/>
            </a:pPr>
            <a:r>
              <a:rPr lang="en-US" altLang="ja-JP" sz="2000" dirty="0" smtClean="0"/>
              <a:t> </a:t>
            </a:r>
            <a:r>
              <a:rPr lang="en-US" altLang="ja-JP" sz="2000" dirty="0" smtClean="0"/>
              <a:t>(1pt) trigger, stored procedures</a:t>
            </a:r>
          </a:p>
          <a:p>
            <a:pPr lvl="2">
              <a:lnSpc>
                <a:spcPts val="2000"/>
              </a:lnSpc>
              <a:buFont typeface="Wingdings" pitchFamily="2" charset="2"/>
              <a:buChar char="ü"/>
            </a:pPr>
            <a:r>
              <a:rPr lang="en-US" altLang="ja-JP" sz="2000" dirty="0" smtClean="0"/>
              <a:t> </a:t>
            </a:r>
            <a:r>
              <a:rPr lang="en-US" altLang="ja-JP" sz="2000" dirty="0" smtClean="0"/>
              <a:t>(1pt) indexing </a:t>
            </a:r>
          </a:p>
          <a:p>
            <a:pPr lvl="1">
              <a:lnSpc>
                <a:spcPts val="2000"/>
              </a:lnSpc>
            </a:pPr>
            <a:r>
              <a:rPr lang="en-US" altLang="ja-JP" sz="2400" dirty="0" smtClean="0"/>
              <a:t>1 point: Develop an application on top of the designed DB system</a:t>
            </a:r>
          </a:p>
          <a:p>
            <a:pPr lvl="2">
              <a:lnSpc>
                <a:spcPts val="2000"/>
              </a:lnSpc>
              <a:buFont typeface="Wingdings" pitchFamily="2" charset="2"/>
              <a:buChar char="ü"/>
            </a:pPr>
            <a:r>
              <a:rPr lang="en-US" altLang="ja-JP" sz="2000" dirty="0" smtClean="0"/>
              <a:t> (0.5) With input forms</a:t>
            </a:r>
          </a:p>
          <a:p>
            <a:pPr lvl="2">
              <a:lnSpc>
                <a:spcPts val="2000"/>
              </a:lnSpc>
              <a:buFont typeface="Wingdings" pitchFamily="2" charset="2"/>
              <a:buChar char="ü"/>
            </a:pPr>
            <a:r>
              <a:rPr lang="en-US" altLang="ja-JP" sz="2000" dirty="0" smtClean="0"/>
              <a:t> </a:t>
            </a:r>
            <a:r>
              <a:rPr lang="en-US" altLang="ja-JP" sz="2000" dirty="0" smtClean="0"/>
              <a:t>(0.5) With search and regular reports including summarized report</a:t>
            </a:r>
          </a:p>
          <a:p>
            <a:pPr>
              <a:lnSpc>
                <a:spcPts val="2000"/>
              </a:lnSpc>
              <a:buNone/>
            </a:pPr>
            <a:endParaRPr lang="ja-JP" altLang="en-US" sz="3200" dirty="0" smtClean="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62156B-0B4B-4100-A855-459C07E1C6E2}" type="slidenum">
              <a:rPr lang="ja-JP" altLang="en-US"/>
              <a:pPr/>
              <a:t>9</a:t>
            </a:fld>
            <a:endParaRPr lang="en-US" altLang="ja-JP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Evaluation</a:t>
            </a:r>
            <a:endParaRPr lang="en-US" sz="4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8362</TotalTime>
  <Words>765</Words>
  <Application>Microsoft Office PowerPoint</Application>
  <PresentationFormat>On-screen Show (4:3)</PresentationFormat>
  <Paragraphs>144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Database Systems - CO3013</vt:lpstr>
      <vt:lpstr>Lecturers</vt:lpstr>
      <vt:lpstr>Activities</vt:lpstr>
      <vt:lpstr>Assessments</vt:lpstr>
      <vt:lpstr>Team work</vt:lpstr>
      <vt:lpstr>Main tasks</vt:lpstr>
      <vt:lpstr>Main tasks</vt:lpstr>
      <vt:lpstr>Evaluation</vt:lpstr>
      <vt:lpstr>Evaluation</vt:lpstr>
      <vt:lpstr>Reference</vt:lpstr>
      <vt:lpstr>Slide 11</vt:lpstr>
    </vt:vector>
  </TitlesOfParts>
  <Company>芝浦工業大学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FinalExam</dc:title>
  <dc:creator>quang</dc:creator>
  <cp:lastModifiedBy>quang</cp:lastModifiedBy>
  <cp:revision>1210</cp:revision>
  <dcterms:created xsi:type="dcterms:W3CDTF">2009-08-24T21:55:57Z</dcterms:created>
  <dcterms:modified xsi:type="dcterms:W3CDTF">2020-10-12T06:38:24Z</dcterms:modified>
</cp:coreProperties>
</file>