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2" r:id="rId2"/>
  </p:sldIdLst>
  <p:sldSz cx="7556500" cy="106934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Roboto Mono" panose="00000009000000000000" pitchFamily="49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59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98EAA6A6-2600-E3EF-EE25-56719A98EC65}"/>
              </a:ext>
            </a:extLst>
          </p:cNvPr>
          <p:cNvGrpSpPr/>
          <p:nvPr/>
        </p:nvGrpSpPr>
        <p:grpSpPr>
          <a:xfrm>
            <a:off x="447653" y="414092"/>
            <a:ext cx="6647131" cy="10277908"/>
            <a:chOff x="447653" y="414092"/>
            <a:chExt cx="6647131" cy="10277908"/>
          </a:xfrm>
        </p:grpSpPr>
        <p:sp>
          <p:nvSpPr>
            <p:cNvPr id="2" name="AutoShape 2"/>
            <p:cNvSpPr/>
            <p:nvPr/>
          </p:nvSpPr>
          <p:spPr>
            <a:xfrm>
              <a:off x="447653" y="2736117"/>
              <a:ext cx="6629568" cy="0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" name="AutoShape 3"/>
            <p:cNvSpPr/>
            <p:nvPr/>
          </p:nvSpPr>
          <p:spPr>
            <a:xfrm flipV="1">
              <a:off x="2543211" y="2750267"/>
              <a:ext cx="0" cy="4435905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>
              <a:off x="465216" y="7190935"/>
              <a:ext cx="6629568" cy="0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465216" y="8581210"/>
              <a:ext cx="6629568" cy="0"/>
            </a:xfrm>
            <a:prstGeom prst="line">
              <a:avLst/>
            </a:prstGeom>
            <a:ln w="9525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039913" y="799181"/>
              <a:ext cx="764087" cy="126074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122418" y="8785998"/>
              <a:ext cx="880226" cy="1906002"/>
            </a:xfrm>
            <a:prstGeom prst="rect">
              <a:avLst/>
            </a:prstGeom>
          </p:spPr>
        </p:pic>
        <p:sp>
          <p:nvSpPr>
            <p:cNvPr id="8" name="TextBox 8"/>
            <p:cNvSpPr txBox="1"/>
            <p:nvPr/>
          </p:nvSpPr>
          <p:spPr>
            <a:xfrm>
              <a:off x="447653" y="414092"/>
              <a:ext cx="5523432" cy="488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249"/>
                </a:lnSpc>
              </a:pPr>
              <a:r>
                <a:rPr lang="en-US" sz="2499" b="1" spc="-74" dirty="0">
                  <a:solidFill>
                    <a:srgbClr val="936AE4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HIGH SCHOOL CORNELL NOTES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47653" y="1182430"/>
              <a:ext cx="6554992" cy="4848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02"/>
                </a:lnSpc>
              </a:pPr>
              <a:r>
                <a:rPr lang="en-US" sz="1100" b="1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Date: </a:t>
              </a:r>
              <a:r>
                <a:rPr lang="en-US" sz="1100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04/26/2023              </a:t>
              </a:r>
              <a:r>
                <a:rPr lang="en-US" sz="1100" b="1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Class:</a:t>
              </a:r>
              <a:r>
                <a:rPr lang="en-US" sz="1100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 Biology 101        </a:t>
              </a:r>
            </a:p>
            <a:p>
              <a:pPr>
                <a:lnSpc>
                  <a:spcPts val="2002"/>
                </a:lnSpc>
              </a:pPr>
              <a:r>
                <a:rPr lang="en-US" sz="1100" b="1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Teacher: </a:t>
              </a:r>
              <a:r>
                <a:rPr lang="en-US" sz="1100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Mr. Smith            </a:t>
              </a:r>
              <a:r>
                <a:rPr lang="en-US" sz="1100" b="1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Topic: </a:t>
              </a:r>
              <a:r>
                <a:rPr lang="en-US" sz="1100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Photosynthesis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47653" y="2430724"/>
              <a:ext cx="1246730" cy="215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70"/>
                </a:lnSpc>
              </a:pPr>
              <a:r>
                <a:rPr lang="en-US" sz="1100" b="1" spc="-33" dirty="0">
                  <a:solidFill>
                    <a:srgbClr val="5FAF74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Cue Column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47653" y="1722121"/>
              <a:ext cx="6554992" cy="438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760"/>
                </a:lnSpc>
              </a:pPr>
              <a:r>
                <a:rPr lang="en-US" sz="1100" b="1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Objectives: </a:t>
              </a:r>
              <a:r>
                <a:rPr lang="en-US" sz="1100" spc="-33" dirty="0">
                  <a:solidFill>
                    <a:srgbClr val="000000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Understand the process of photosynthesis and the role of chlorophyll in the conversion of sunlight to chemical energy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684896" y="2430724"/>
              <a:ext cx="2028546" cy="215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870"/>
                </a:lnSpc>
              </a:pPr>
              <a:r>
                <a:rPr lang="en-US" sz="1100" b="1" spc="-33">
                  <a:solidFill>
                    <a:srgbClr val="5FAF74"/>
                  </a:solidFill>
                  <a:latin typeface="Roboto Mono" panose="00000009000000000000" pitchFamily="49" charset="0"/>
                  <a:ea typeface="Roboto Mono" panose="00000009000000000000" pitchFamily="49" charset="0"/>
                </a:rPr>
                <a:t>Note-Taking Area</a:t>
              </a: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450896" y="2898725"/>
              <a:ext cx="6566069" cy="461153"/>
              <a:chOff x="0" y="-57151"/>
              <a:chExt cx="8754758" cy="614870"/>
            </a:xfrm>
          </p:grpSpPr>
          <p:sp>
            <p:nvSpPr>
              <p:cNvPr id="14" name="TextBox 14"/>
              <p:cNvSpPr txBox="1"/>
              <p:nvPr/>
            </p:nvSpPr>
            <p:spPr>
              <a:xfrm>
                <a:off x="0" y="-57151"/>
                <a:ext cx="2336864" cy="28999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Chlorophyll</a:t>
                </a: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2997760" y="-57150"/>
                <a:ext cx="5756998" cy="61486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Definition: </a:t>
                </a:r>
                <a:r>
                  <a:rPr lang="en-US" sz="1100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Green pigment found in plants that absorbs sunlight and is involved in photosynthesis</a:t>
                </a: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450896" y="3621846"/>
              <a:ext cx="6566069" cy="461153"/>
              <a:chOff x="0" y="-57151"/>
              <a:chExt cx="8754758" cy="614870"/>
            </a:xfrm>
          </p:grpSpPr>
          <p:sp>
            <p:nvSpPr>
              <p:cNvPr id="17" name="TextBox 17"/>
              <p:cNvSpPr txBox="1"/>
              <p:nvPr/>
            </p:nvSpPr>
            <p:spPr>
              <a:xfrm>
                <a:off x="0" y="-57151"/>
                <a:ext cx="2336864" cy="28999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Photosynthesis</a:t>
                </a: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2997760" y="-57150"/>
                <a:ext cx="5756998" cy="61486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Definition: </a:t>
                </a:r>
                <a:r>
                  <a:rPr lang="en-US" sz="1100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Process by which plants convert sunlight, CO2, and H2O into glucose and oxygen </a:t>
                </a: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450896" y="4344968"/>
              <a:ext cx="6566069" cy="704809"/>
              <a:chOff x="0" y="-57151"/>
              <a:chExt cx="8754758" cy="939745"/>
            </a:xfrm>
          </p:grpSpPr>
          <p:sp>
            <p:nvSpPr>
              <p:cNvPr id="20" name="TextBox 20"/>
              <p:cNvSpPr txBox="1"/>
              <p:nvPr/>
            </p:nvSpPr>
            <p:spPr>
              <a:xfrm>
                <a:off x="0" y="-57151"/>
                <a:ext cx="2336864" cy="28999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Question 1</a:t>
                </a:r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2997760" y="-57150"/>
                <a:ext cx="5756998" cy="93974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What are the main inputs and outputs of photosynthesis?  </a:t>
                </a:r>
                <a:r>
                  <a:rPr lang="en-US" sz="1100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Inputs: Sunlight, CO2, and H2O </a:t>
                </a:r>
              </a:p>
              <a:p>
                <a:pPr>
                  <a:lnSpc>
                    <a:spcPts val="1870"/>
                  </a:lnSpc>
                </a:pPr>
                <a:r>
                  <a:rPr lang="en-US" sz="1100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Outputs: Glucose and O2</a:t>
                </a: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450896" y="5296689"/>
              <a:ext cx="6566069" cy="704809"/>
              <a:chOff x="0" y="-57151"/>
              <a:chExt cx="8754758" cy="939745"/>
            </a:xfrm>
          </p:grpSpPr>
          <p:sp>
            <p:nvSpPr>
              <p:cNvPr id="23" name="TextBox 23"/>
              <p:cNvSpPr txBox="1"/>
              <p:nvPr/>
            </p:nvSpPr>
            <p:spPr>
              <a:xfrm>
                <a:off x="0" y="-57151"/>
                <a:ext cx="2336864" cy="28999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Main Idea 1</a:t>
                </a:r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2997760" y="-57150"/>
                <a:ext cx="5756998" cy="93974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Two stages of photosynthesis: </a:t>
                </a:r>
              </a:p>
              <a:p>
                <a:pPr>
                  <a:lnSpc>
                    <a:spcPts val="1870"/>
                  </a:lnSpc>
                </a:pPr>
                <a:r>
                  <a:rPr lang="en-US" sz="1100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1. Light-dependent reactions </a:t>
                </a:r>
              </a:p>
              <a:p>
                <a:pPr>
                  <a:lnSpc>
                    <a:spcPts val="1870"/>
                  </a:lnSpc>
                </a:pPr>
                <a:r>
                  <a:rPr lang="en-US" sz="1100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2. Light-independent reactions (Calvin Cycle) </a:t>
                </a: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450896" y="6248410"/>
              <a:ext cx="6566069" cy="704809"/>
              <a:chOff x="0" y="-57151"/>
              <a:chExt cx="8754758" cy="939745"/>
            </a:xfrm>
          </p:grpSpPr>
          <p:sp>
            <p:nvSpPr>
              <p:cNvPr id="26" name="TextBox 26"/>
              <p:cNvSpPr txBox="1"/>
              <p:nvPr/>
            </p:nvSpPr>
            <p:spPr>
              <a:xfrm>
                <a:off x="0" y="-57151"/>
                <a:ext cx="2336864" cy="28999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Main Idea 2</a:t>
                </a:r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2997760" y="-57150"/>
                <a:ext cx="5756998" cy="93974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i="1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Role of chlorophyll: </a:t>
                </a:r>
              </a:p>
              <a:p>
                <a:pPr>
                  <a:lnSpc>
                    <a:spcPts val="1870"/>
                  </a:lnSpc>
                </a:pPr>
                <a:r>
                  <a:rPr lang="en-US" sz="1100" spc="-33" dirty="0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Chlorophyll absorbs sunlight to convert light energy into chemical energy (ATP &amp; NADPH)</a:t>
                </a: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458730" y="7297210"/>
              <a:ext cx="6554992" cy="1151993"/>
              <a:chOff x="0" y="-57149"/>
              <a:chExt cx="8739989" cy="1535991"/>
            </a:xfrm>
          </p:grpSpPr>
          <p:sp>
            <p:nvSpPr>
              <p:cNvPr id="29" name="TextBox 29"/>
              <p:cNvSpPr txBox="1"/>
              <p:nvPr/>
            </p:nvSpPr>
            <p:spPr>
              <a:xfrm>
                <a:off x="0" y="-57149"/>
                <a:ext cx="2336864" cy="28999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spc="-33" dirty="0">
                    <a:solidFill>
                      <a:srgbClr val="5FAF74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Summary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278342"/>
                <a:ext cx="8739989" cy="120050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760"/>
                  </a:lnSpc>
                </a:pPr>
                <a:r>
                  <a:rPr lang="en-US" sz="1100" spc="-33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Photosynthesis is a process in plants that involves converting sunlight, CO2, and H2O into glucose and oxygen. Chlorophyll, a green pigment in plants, is crucial for absorbing sunlight during the process. Photosynthesis consists of two stages: light-dependent and light-independent (Calvin Cycle) reactions. </a:t>
                </a: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447653" y="8732561"/>
              <a:ext cx="4480690" cy="1382825"/>
              <a:chOff x="0" y="-57149"/>
              <a:chExt cx="5974253" cy="1843767"/>
            </a:xfrm>
          </p:grpSpPr>
          <p:sp>
            <p:nvSpPr>
              <p:cNvPr id="32" name="TextBox 32"/>
              <p:cNvSpPr txBox="1"/>
              <p:nvPr/>
            </p:nvSpPr>
            <p:spPr>
              <a:xfrm>
                <a:off x="0" y="-57149"/>
                <a:ext cx="3537392" cy="28999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870"/>
                  </a:lnSpc>
                </a:pPr>
                <a:r>
                  <a:rPr lang="en-US" sz="1100" b="1" spc="-33" dirty="0">
                    <a:solidFill>
                      <a:srgbClr val="5FAF74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Reflection / Self-Assessment</a:t>
                </a:r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0" y="278342"/>
                <a:ext cx="5974253" cy="150827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760"/>
                  </a:lnSpc>
                </a:pPr>
                <a:r>
                  <a:rPr lang="en-US" sz="1100" spc="-33">
                    <a:solidFill>
                      <a:srgbClr val="000000"/>
                    </a:solidFill>
                    <a:latin typeface="Roboto Mono" panose="00000009000000000000" pitchFamily="49" charset="0"/>
                    <a:ea typeface="Roboto Mono" panose="00000009000000000000" pitchFamily="49" charset="0"/>
                  </a:rPr>
                  <a:t>I understand the basic process of photosynthesis and the role of chlorophyll. However, I still find the detailed mechanisms of the light-dependent and light-independent reactions confusing. I will review these concepts and ask Mr. Smith for clarification during the next class.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246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 Mono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Cornell Notes template</dc:title>
  <cp:lastModifiedBy>HUONG NGUYEN THU</cp:lastModifiedBy>
  <cp:revision>2</cp:revision>
  <dcterms:created xsi:type="dcterms:W3CDTF">2006-08-16T00:00:00Z</dcterms:created>
  <dcterms:modified xsi:type="dcterms:W3CDTF">2023-04-30T20:48:16Z</dcterms:modified>
  <dc:identifier>DAFhOqSlQhc</dc:identifier>
</cp:coreProperties>
</file>