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82" r:id="rId6"/>
    <p:sldId id="259" r:id="rId7"/>
    <p:sldId id="271" r:id="rId8"/>
    <p:sldId id="260" r:id="rId9"/>
    <p:sldId id="261" r:id="rId10"/>
    <p:sldId id="263" r:id="rId11"/>
    <p:sldId id="262" r:id="rId12"/>
    <p:sldId id="276" r:id="rId13"/>
    <p:sldId id="280" r:id="rId14"/>
    <p:sldId id="281" r:id="rId15"/>
    <p:sldId id="272" r:id="rId16"/>
    <p:sldId id="264" r:id="rId17"/>
    <p:sldId id="266" r:id="rId18"/>
    <p:sldId id="283" r:id="rId19"/>
    <p:sldId id="274" r:id="rId20"/>
    <p:sldId id="284" r:id="rId21"/>
    <p:sldId id="265" r:id="rId22"/>
    <p:sldId id="273" r:id="rId23"/>
    <p:sldId id="279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_of_presentation" id="{F3D6C459-A630-4BD3-9B13-8FA5B91FC5C3}">
          <p14:sldIdLst>
            <p14:sldId id="256"/>
          </p14:sldIdLst>
        </p14:section>
        <p14:section name="Report &amp; Country facts" id="{FA9B367C-50A0-4F2D-A834-B5ED82B81ED7}">
          <p14:sldIdLst>
            <p14:sldId id="257"/>
            <p14:sldId id="258"/>
            <p14:sldId id="282"/>
            <p14:sldId id="259"/>
            <p14:sldId id="271"/>
            <p14:sldId id="260"/>
            <p14:sldId id="261"/>
            <p14:sldId id="263"/>
            <p14:sldId id="262"/>
            <p14:sldId id="276"/>
            <p14:sldId id="280"/>
            <p14:sldId id="281"/>
            <p14:sldId id="272"/>
            <p14:sldId id="264"/>
            <p14:sldId id="266"/>
            <p14:sldId id="283"/>
            <p14:sldId id="274"/>
            <p14:sldId id="284"/>
            <p14:sldId id="265"/>
            <p14:sldId id="273"/>
            <p14:sldId id="279"/>
          </p14:sldIdLst>
        </p14:section>
        <p14:section name="Conclusion" id="{21BC5D42-7210-45CD-AF2F-0C53C9772BA8}">
          <p14:sldIdLst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MyL" initials="I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9704" autoAdjust="0"/>
    <p:restoredTop sz="63588" autoAdjust="0"/>
  </p:normalViewPr>
  <p:slideViewPr>
    <p:cSldViewPr snapToGrid="0">
      <p:cViewPr varScale="1">
        <p:scale>
          <a:sx n="75" d="100"/>
          <a:sy n="75" d="100"/>
        </p:scale>
        <p:origin x="3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FF73-18FB-44B1-9750-155EBC3600A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256D5-E3CD-4BAD-8DAC-EE54270FD65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1584F-381B-443D-BE4A-CD9A7EDF216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E4601-904B-4760-B22F-05D7B4E800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6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59625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03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4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39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8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05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4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5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9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1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43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9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E4601-904B-4760-B22F-05D7B4E800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360886"/>
            <a:ext cx="2743200" cy="365125"/>
          </a:xfrm>
        </p:spPr>
        <p:txBody>
          <a:bodyPr/>
          <a:lstStyle/>
          <a:p>
            <a:fld id="{656B070C-64D4-4A9C-8F04-E42202135B88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9386" y="6360886"/>
            <a:ext cx="5361214" cy="365125"/>
          </a:xfrm>
        </p:spPr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77214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1FA-C86F-411B-AC8B-001B783E1F61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7A0-6D15-4015-B639-23D38E850E65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EBBC-7537-4576-87B7-46A92961A4CA}" type="datetime1">
              <a:rPr lang="en-US" smtClean="0"/>
              <a:t>3/15/2016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7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1BED-F659-49BD-A888-27FE2C08FEFB}" type="datetime1">
              <a:rPr lang="en-US" smtClean="0"/>
              <a:t>3/15/2016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49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0301-4249-4390-A399-B3864C94168B}" type="datetime1">
              <a:rPr lang="en-US" smtClean="0"/>
              <a:t>3/15/2016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37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277-C7E4-4076-AB3C-7080AA9DB66C}" type="datetime1">
              <a:rPr lang="en-US" smtClean="0"/>
              <a:t>3/15/2016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3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3695-ABD3-4394-82B3-15EDE4A03D6D}" type="datetime1">
              <a:rPr lang="en-US" smtClean="0"/>
              <a:t>3/15/2016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686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3937-9BBB-4F16-B192-DCEF3E81AA9E}" type="datetime1">
              <a:rPr lang="en-US" smtClean="0"/>
              <a:t>3/15/2016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36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726E-0F91-4101-A17C-937C84542248}" type="datetime1">
              <a:rPr lang="en-US" smtClean="0"/>
              <a:t>3/15/2016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191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6F9A-7119-49CD-8380-5C3C1E53D779}" type="datetime1">
              <a:rPr lang="en-US" smtClean="0"/>
              <a:t>3/15/2016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3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7961"/>
            <a:ext cx="10515600" cy="4447309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1386" y="6356350"/>
            <a:ext cx="2743200" cy="365125"/>
          </a:xfrm>
        </p:spPr>
        <p:txBody>
          <a:bodyPr/>
          <a:lstStyle/>
          <a:p>
            <a:fld id="{C080B18A-569B-4F83-9BD4-57DF4467FEA4}" type="datetime1">
              <a:rPr lang="en-US" smtClean="0"/>
              <a:pPr/>
              <a:t>3/15/2016</a:t>
            </a:fld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364" y="6356350"/>
            <a:ext cx="5927272" cy="365125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presented by DAO Dramane Ismaël from Burkina Faso E-mail : daoismael@yahoo.fr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7414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8BD9-6CFD-4A43-A704-82132D9E7F8D}" type="datetime1">
              <a:rPr lang="en-US" smtClean="0"/>
              <a:t>3/15/2016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488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0647-A414-4E9E-9442-1F609E20DA56}" type="datetime1">
              <a:rPr lang="en-US" smtClean="0"/>
              <a:t>3/15/2016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459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3365-7895-4BDC-856E-55B2621A546F}" type="datetime1">
              <a:rPr lang="en-US" smtClean="0"/>
              <a:t>3/15/2016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2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7E17-4CA4-4DE1-AAA3-D9CB79003596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50" y="6228522"/>
            <a:ext cx="4114800" cy="492953"/>
          </a:xfrm>
        </p:spPr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C72-FC08-4A52-8DC2-90A0E2C751D1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A08-7C14-4BCF-87FD-284466B92ACC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931-A49F-4F61-A1B7-5CD1878DD779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77B9-DEDE-4F1A-B4C5-03FCE78AABF3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DD4F-3973-4E8C-9625-5DEE86C9922A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9F4D-C71E-43EC-96DD-1875A5B01630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DEC3-A86A-4DF2-BFE1-CE5D234580FA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896" y="6356350"/>
            <a:ext cx="4320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presented by DAO Dramane Ismaël from Burkina Faso</a:t>
            </a:r>
          </a:p>
          <a:p>
            <a:r>
              <a:rPr lang="en-US" dirty="0" smtClean="0"/>
              <a:t>E-mail : daoismael@yahoo.fr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00B0F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485D-A8E6-4489-83A6-C048251FB031}" type="datetime1">
              <a:rPr lang="en-US" smtClean="0"/>
              <a:t>3/15/2016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presented by DAO Dramane Ismaël from Burkina Faso E-mail : daoismael@yahoo.fr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3789-781E-4751-AEC4-B313C184B2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05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bf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5464" y="2558285"/>
            <a:ext cx="11515241" cy="18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Workshop on e-Government development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176116"/>
            <a:ext cx="953379" cy="6353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08" y="130121"/>
            <a:ext cx="5326322" cy="6928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529" y="130121"/>
            <a:ext cx="953379" cy="6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1045686" cy="1325563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Head Office of IT Services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 smtClean="0"/>
              <a:t>(</a:t>
            </a:r>
            <a:r>
              <a:rPr lang="fr-FR" sz="3100" b="0" i="1" dirty="0" smtClean="0"/>
              <a:t>Direction Générale des Services Informatiques</a:t>
            </a:r>
            <a:r>
              <a:rPr lang="en-US" sz="3100" b="0" i="1" dirty="0" smtClean="0"/>
              <a:t>,’DGSI’ Fr</a:t>
            </a:r>
            <a:r>
              <a:rPr lang="en-US" sz="3200" b="0" i="1" dirty="0" smtClean="0"/>
              <a:t>.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/>
              <a:t>The Head Office of </a:t>
            </a:r>
            <a:r>
              <a:rPr lang="en-US" sz="3200"/>
              <a:t>IT </a:t>
            </a:r>
            <a:r>
              <a:rPr lang="en-US" sz="3200" smtClean="0"/>
              <a:t>Services </a:t>
            </a:r>
            <a:r>
              <a:rPr lang="en-US" sz="3200"/>
              <a:t>mission </a:t>
            </a:r>
            <a:r>
              <a:rPr lang="en-US" sz="3200" dirty="0"/>
              <a:t>is</a:t>
            </a:r>
            <a:r>
              <a:rPr lang="en-US" sz="3200"/>
              <a:t> to </a:t>
            </a:r>
            <a:r>
              <a:rPr lang="en-US" sz="3200" dirty="0"/>
              <a:t>ensure the coordination and implementation of the computerization policy of Ministry of Economy, Finance and Development. 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0242123" y="521558"/>
            <a:ext cx="111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1/4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60F-A4B9-4C1E-AEC4-CA3C70F8FB3A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chemin vertical 3"/>
          <p:cNvSpPr/>
          <p:nvPr/>
        </p:nvSpPr>
        <p:spPr>
          <a:xfrm>
            <a:off x="287363" y="1690688"/>
            <a:ext cx="11617272" cy="4665662"/>
          </a:xfrm>
          <a:prstGeom prst="verticalScroll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algn="just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develop, to update and to implement the IT Master Plan of the </a:t>
            </a: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ministry</a:t>
            </a: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 algn="just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study and </a:t>
            </a: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 </a:t>
            </a: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within the department;</a:t>
            </a:r>
          </a:p>
          <a:p>
            <a:pPr marL="457200" indent="-457200" algn="just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coordinate the monitoring of the operation and maintenance of IT applications within the department</a:t>
            </a: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50604" y="1756001"/>
            <a:ext cx="1690791" cy="538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Duties</a:t>
            </a:r>
            <a:endParaRPr lang="fr-FR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1045686" cy="1325563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Head Office of IT Services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 smtClean="0"/>
              <a:t>(</a:t>
            </a:r>
            <a:r>
              <a:rPr lang="fr-FR" sz="3100" b="0" i="1" dirty="0" smtClean="0"/>
              <a:t>Direction Générale des Services Informatiques</a:t>
            </a:r>
            <a:r>
              <a:rPr lang="en-US" sz="3100" b="0" i="1" dirty="0" smtClean="0"/>
              <a:t>,’DGSI’ Fr</a:t>
            </a:r>
            <a:r>
              <a:rPr lang="en-US" sz="3200" b="0" i="1" dirty="0" smtClean="0"/>
              <a:t>.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0242123" y="521558"/>
            <a:ext cx="111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2/4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D1CB-F74D-45BF-A53C-543DFCFA1B72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97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chemin vertical 3"/>
          <p:cNvSpPr/>
          <p:nvPr/>
        </p:nvSpPr>
        <p:spPr>
          <a:xfrm>
            <a:off x="266615" y="1690688"/>
            <a:ext cx="11617272" cy="4665662"/>
          </a:xfrm>
          <a:prstGeom prst="verticalScroll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algn="just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manage the IT infrastructure of the </a:t>
            </a: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ministry;</a:t>
            </a:r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provide training and user support</a:t>
            </a: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follow the installation and administration of networks and </a:t>
            </a:r>
            <a:r>
              <a:rPr lang="en-US" sz="32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32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infrastructures;</a:t>
            </a:r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50604" y="1756001"/>
            <a:ext cx="1690791" cy="538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Duties</a:t>
            </a:r>
            <a:endParaRPr lang="fr-FR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1045686" cy="1325563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Head Office of IT Services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 smtClean="0"/>
              <a:t>(</a:t>
            </a:r>
            <a:r>
              <a:rPr lang="fr-FR" sz="3100" b="0" i="1" dirty="0" smtClean="0"/>
              <a:t>Direction Générale des Services Informatiques</a:t>
            </a:r>
            <a:r>
              <a:rPr lang="en-US" sz="3100" b="0" i="1" dirty="0" smtClean="0"/>
              <a:t>,’DGSI’ Fr</a:t>
            </a:r>
            <a:r>
              <a:rPr lang="en-US" sz="3200" b="0" i="1" dirty="0" smtClean="0"/>
              <a:t>.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9" name="ZoneTexte 8"/>
          <p:cNvSpPr txBox="1"/>
          <p:nvPr/>
        </p:nvSpPr>
        <p:spPr>
          <a:xfrm>
            <a:off x="10242123" y="521558"/>
            <a:ext cx="111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3/4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DF94-D1AC-4094-A182-939D060026F0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2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chemin vertical 3"/>
          <p:cNvSpPr/>
          <p:nvPr/>
        </p:nvSpPr>
        <p:spPr>
          <a:xfrm>
            <a:off x="266615" y="1690688"/>
            <a:ext cx="11617272" cy="4665662"/>
          </a:xfrm>
          <a:prstGeom prst="verticalScroll">
            <a:avLst/>
          </a:prstGeom>
          <a:solidFill>
            <a:schemeClr val="accent4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algn="just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ensure consistency, security and development of the computer system of the </a:t>
            </a: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ministry </a:t>
            </a: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accordance with the national scheme</a:t>
            </a: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defTabSz="914400">
              <a:lnSpc>
                <a:spcPct val="9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enforce technical standards and norms of the computerized information system</a:t>
            </a:r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50604" y="1756001"/>
            <a:ext cx="1690791" cy="538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Duties</a:t>
            </a:r>
            <a:endParaRPr lang="fr-FR" sz="3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1045686" cy="1325563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Head Office of IT Services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 smtClean="0"/>
              <a:t>(</a:t>
            </a:r>
            <a:r>
              <a:rPr lang="fr-FR" sz="3100" b="0" i="1" dirty="0" smtClean="0"/>
              <a:t>Direction Générale des Services Informatiques</a:t>
            </a:r>
            <a:r>
              <a:rPr lang="en-US" sz="3100" b="0" i="1" dirty="0" smtClean="0"/>
              <a:t>,’DGSI’ Fr</a:t>
            </a:r>
            <a:r>
              <a:rPr lang="en-US" sz="3200" b="0" i="1" dirty="0" smtClean="0"/>
              <a:t>.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9" name="ZoneTexte 8"/>
          <p:cNvSpPr txBox="1"/>
          <p:nvPr/>
        </p:nvSpPr>
        <p:spPr>
          <a:xfrm>
            <a:off x="10242123" y="521558"/>
            <a:ext cx="111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4/4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382D-588B-487C-99CF-96A32F7A5FD7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08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Current results of e-Governance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Computer </a:t>
            </a:r>
            <a:r>
              <a:rPr lang="fr-FR" dirty="0" smtClean="0"/>
              <a:t>softwares </a:t>
            </a:r>
            <a:r>
              <a:rPr lang="fr-FR" dirty="0"/>
              <a:t>(</a:t>
            </a:r>
            <a:r>
              <a:rPr lang="fr-FR" dirty="0" smtClean="0"/>
              <a:t>SIGASPE,CID,CIR,SIMP, …)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267890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e-Council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353218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/>
              <a:t>OpenData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r>
              <a:rPr lang="fr-FR" dirty="0" smtClean="0"/>
              <a:t>		(</a:t>
            </a:r>
            <a:r>
              <a:rPr lang="fr-FR" dirty="0">
                <a:hlinkClick r:id="rId3"/>
              </a:rPr>
              <a:t>http://data.gov.bf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438546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G-Cloud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FDDA-C920-4286-8D83-12BCA3E86951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716" y="2037347"/>
            <a:ext cx="11732904" cy="1924523"/>
          </a:xfrm>
        </p:spPr>
        <p:txBody>
          <a:bodyPr>
            <a:noAutofit/>
          </a:bodyPr>
          <a:lstStyle/>
          <a:p>
            <a:r>
              <a:rPr lang="en-US" sz="4800" dirty="0" smtClean="0"/>
              <a:t>Current problems and challenges</a:t>
            </a:r>
            <a:endParaRPr lang="en-US" sz="4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7D55-A688-4A22-A42D-DFDBC50A8AAF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152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Problems</a:t>
            </a:r>
            <a:endParaRPr lang="en-US" sz="4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947069"/>
            <a:ext cx="7696200" cy="727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lack of communication infrastructures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200" y="2926151"/>
            <a:ext cx="9906000" cy="72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many projects without financial</a:t>
            </a:r>
            <a:r>
              <a:rPr lang="fr-FR" dirty="0" smtClean="0"/>
              <a:t> support</a:t>
            </a:r>
            <a:endParaRPr lang="en-US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0" y="3851535"/>
            <a:ext cx="9906000" cy="72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 threats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38200" y="4641251"/>
            <a:ext cx="9906000" cy="72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ifficulties in the coordination of projects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242123" y="521558"/>
            <a:ext cx="111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1/2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7C4B-C934-4A23-BCAC-2409202C6EB3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Problems</a:t>
            </a:r>
            <a:endParaRPr lang="en-US" sz="4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947069"/>
            <a:ext cx="7696200" cy="727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lack of human resources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38199" y="2705041"/>
            <a:ext cx="10278979" cy="1169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incompleteness of the existing legislative and regulatory framework in relation to cyberspace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38200" y="4194527"/>
            <a:ext cx="9906000" cy="72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absence of a national Public Key Infrastructure (PKI)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242123" y="521558"/>
            <a:ext cx="111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2/2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6B7A-ACD1-4967-AFE4-EE75F9AACFF9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3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965325"/>
            <a:ext cx="9403923" cy="727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increase communication infrastructures</a:t>
            </a:r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3517900"/>
            <a:ext cx="10668000" cy="93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implement a mechanism </a:t>
            </a:r>
            <a:r>
              <a:rPr lang="en-US" dirty="0"/>
              <a:t>for financing </a:t>
            </a:r>
            <a:r>
              <a:rPr lang="en-US" dirty="0" smtClean="0"/>
              <a:t>current and future </a:t>
            </a:r>
            <a:r>
              <a:rPr lang="en-US" dirty="0"/>
              <a:t>projects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0242123" y="521558"/>
            <a:ext cx="111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3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38200" y="5280025"/>
            <a:ext cx="10668000" cy="93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improve the global security of information system and infrastructures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FC5-58E7-4B87-9869-B1BD4F4D1B69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65325"/>
            <a:ext cx="6324600" cy="727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develop ICT </a:t>
            </a:r>
            <a:r>
              <a:rPr lang="en-US" dirty="0"/>
              <a:t>skills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3517900"/>
            <a:ext cx="10668000" cy="93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develop the </a:t>
            </a:r>
            <a:r>
              <a:rPr lang="en-US" dirty="0"/>
              <a:t>culture of "digital" in all levels of education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0242123" y="521558"/>
            <a:ext cx="111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2/2</a:t>
            </a:r>
            <a:endParaRPr lang="en-US" sz="3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38200" y="5280025"/>
            <a:ext cx="10668000" cy="93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/>
              <a:t>further easy </a:t>
            </a:r>
            <a:r>
              <a:rPr lang="en-US" smtClean="0"/>
              <a:t>access </a:t>
            </a:r>
            <a:r>
              <a:rPr lang="en-US" dirty="0"/>
              <a:t>to ICT by the population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DACD-3D17-40EF-9A81-3ACBDF32DA4C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3409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e-Government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12492" y="4763177"/>
            <a:ext cx="4767013" cy="851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400" dirty="0" smtClean="0"/>
              <a:t>Burkina Faso</a:t>
            </a:r>
            <a:endParaRPr lang="fr-FR" sz="4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02" y="2067509"/>
            <a:ext cx="3132595" cy="232497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4DA7-7B70-407E-BAD9-6C6C8483904D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2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2736" y="2037347"/>
            <a:ext cx="10192863" cy="1924523"/>
          </a:xfrm>
        </p:spPr>
        <p:txBody>
          <a:bodyPr>
            <a:noAutofit/>
          </a:bodyPr>
          <a:lstStyle/>
          <a:p>
            <a:r>
              <a:rPr lang="en-US" sz="4800" dirty="0" smtClean="0"/>
              <a:t>Study case </a:t>
            </a:r>
            <a:r>
              <a:rPr lang="en-US" sz="4800" dirty="0"/>
              <a:t>of a successful: "SIGASPE</a:t>
            </a:r>
            <a:r>
              <a:rPr lang="en-US" sz="4800" dirty="0" smtClean="0"/>
              <a:t>"</a:t>
            </a:r>
            <a:endParaRPr lang="en-US" sz="4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5282-6386-4F22-94E1-5F2B6A136B1A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</a:t>
            </a:r>
            <a:r>
              <a:rPr lang="en-US" sz="4000" dirty="0"/>
              <a:t>is </a:t>
            </a:r>
            <a:r>
              <a:rPr lang="en-US" sz="4000" dirty="0" smtClean="0"/>
              <a:t>‘</a:t>
            </a:r>
            <a:r>
              <a:rPr lang="en-US" sz="4000" i="1" dirty="0" smtClean="0"/>
              <a:t>SIGASPE’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60406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 smtClean="0">
                <a:solidFill>
                  <a:schemeClr val="accent1">
                    <a:lumMod val="50000"/>
                  </a:schemeClr>
                </a:solidFill>
              </a:rPr>
              <a:t>« </a:t>
            </a:r>
            <a:r>
              <a:rPr lang="fr-FR" b="0" i="1" dirty="0" smtClean="0">
                <a:solidFill>
                  <a:schemeClr val="accent1">
                    <a:lumMod val="50000"/>
                  </a:schemeClr>
                </a:solidFill>
              </a:rPr>
              <a:t>SIGASPE</a:t>
            </a:r>
            <a:r>
              <a:rPr lang="fr-FR" b="0" dirty="0" smtClean="0">
                <a:solidFill>
                  <a:schemeClr val="accent1">
                    <a:lumMod val="50000"/>
                  </a:schemeClr>
                </a:solidFill>
              </a:rPr>
              <a:t> » 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is the public employees integrated administrative and salary management system.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The functionalities of ‘</a:t>
            </a:r>
            <a:r>
              <a:rPr lang="en-US" b="0" i="1" dirty="0" smtClean="0">
                <a:solidFill>
                  <a:schemeClr val="accent1">
                    <a:lumMod val="50000"/>
                  </a:schemeClr>
                </a:solidFill>
              </a:rPr>
              <a:t>SIGASPE</a:t>
            </a:r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’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Career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2800" dirty="0" smtClean="0"/>
              <a:t>Balance</a:t>
            </a:r>
            <a:r>
              <a:rPr lang="fr-FR" sz="2800" dirty="0"/>
              <a:t> Management</a:t>
            </a:r>
            <a:endParaRPr lang="en-US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DEAB-21D7-4FCB-AF34-9E86F39F1A7E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5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 about “</a:t>
            </a:r>
            <a:r>
              <a:rPr lang="fr-FR" sz="4000" i="1" dirty="0"/>
              <a:t>SIGASPE</a:t>
            </a:r>
            <a:r>
              <a:rPr lang="en-US" sz="4000" dirty="0"/>
              <a:t>”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42031"/>
            <a:ext cx="10515600" cy="46269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integrated tool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for staff management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directly accessible to the actors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single data entry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folders imposed and controlled courses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availability of information in real time with guaranteed confidentiality, integrity, and authenticity . 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getting summary or detailed information 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better communication among actors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 staff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management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2A04-366A-4C75-94CF-C9FC6AE2DDA8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8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2736" y="2037347"/>
            <a:ext cx="10192863" cy="1924523"/>
          </a:xfrm>
        </p:spPr>
        <p:txBody>
          <a:bodyPr>
            <a:noAutofit/>
          </a:bodyPr>
          <a:lstStyle/>
          <a:p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D2F9-3ED9-450B-B5FE-89147E907704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2736" y="2037347"/>
            <a:ext cx="10192863" cy="1924523"/>
          </a:xfrm>
        </p:spPr>
        <p:txBody>
          <a:bodyPr>
            <a:noAutofit/>
          </a:bodyPr>
          <a:lstStyle/>
          <a:p>
            <a:r>
              <a:rPr lang="en-US" sz="4800" dirty="0" smtClean="0"/>
              <a:t>Question?</a:t>
            </a:r>
            <a:endParaRPr lang="en-US" sz="4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F793-637A-4524-B7C8-BDC3EC3911F7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3" y="346013"/>
            <a:ext cx="2294820" cy="15298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3" y="4345863"/>
            <a:ext cx="3040642" cy="20270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2" y="346990"/>
            <a:ext cx="2763787" cy="15289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69" y="4219167"/>
            <a:ext cx="2280482" cy="22804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13" y="3521273"/>
            <a:ext cx="2895973" cy="270827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32" y="346612"/>
            <a:ext cx="2294819" cy="152928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30319" y="2123902"/>
            <a:ext cx="203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Burkina</a:t>
            </a:r>
            <a:r>
              <a:rPr lang="fr-FR" sz="1600" dirty="0" smtClean="0"/>
              <a:t> </a:t>
            </a:r>
            <a:r>
              <a:rPr lang="fr-FR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174866" y="2123902"/>
            <a:ext cx="2910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Republic Of China (</a:t>
            </a:r>
            <a:r>
              <a:rPr lang="en-US" sz="1600" b="1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Taïwan</a:t>
            </a:r>
            <a:r>
              <a:rPr lang="en-US" sz="16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E81-8E36-429D-ACBB-2B6DA157F471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1" y="1725625"/>
            <a:ext cx="11326242" cy="955235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600" dirty="0" smtClean="0"/>
              <a:t>Overview of e-Government development</a:t>
            </a:r>
            <a:endParaRPr lang="en-US" sz="36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76538" y="6538912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57638" y="2897990"/>
            <a:ext cx="11326242" cy="955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fr-FR" sz="3600" dirty="0" smtClean="0"/>
              <a:t>Our </a:t>
            </a:r>
            <a:r>
              <a:rPr lang="fr-FR" sz="3600" dirty="0" err="1" smtClean="0"/>
              <a:t>work</a:t>
            </a:r>
            <a:endParaRPr lang="fr-FR" sz="36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57637" y="4070355"/>
            <a:ext cx="11326242" cy="955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600" dirty="0" smtClean="0"/>
              <a:t>Current </a:t>
            </a:r>
            <a:r>
              <a:rPr lang="en-US" sz="3600" dirty="0"/>
              <a:t>problems and challenges</a:t>
            </a:r>
            <a:endParaRPr lang="fr-FR" sz="3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57637" y="5242720"/>
            <a:ext cx="11326242" cy="955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600" dirty="0"/>
              <a:t>Study case of a successful: "SIGASPE"</a:t>
            </a:r>
            <a:endParaRPr lang="fr-FR" sz="36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57641" y="314277"/>
            <a:ext cx="11076709" cy="955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Outline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5EC1-75CD-4EA0-BD39-294FC1C780B1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2736" y="2037347"/>
            <a:ext cx="10192863" cy="1924523"/>
          </a:xfrm>
        </p:spPr>
        <p:txBody>
          <a:bodyPr>
            <a:noAutofit/>
          </a:bodyPr>
          <a:lstStyle/>
          <a:p>
            <a:r>
              <a:rPr lang="en-US" sz="4800" dirty="0" smtClean="0"/>
              <a:t>Overview of e-Government development</a:t>
            </a:r>
            <a:endParaRPr lang="en-US" sz="4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9455-58D5-4E54-B837-3F4FDBC582E8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“e-Government” according to the government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6847" y="1718995"/>
            <a:ext cx="4820824" cy="46524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sz="3200" dirty="0" smtClean="0"/>
              <a:t>Public administration</a:t>
            </a:r>
            <a:endParaRPr lang="fr-FR" sz="3200" dirty="0"/>
          </a:p>
        </p:txBody>
      </p:sp>
      <p:sp>
        <p:nvSpPr>
          <p:cNvPr id="6" name="Croix 5"/>
          <p:cNvSpPr/>
          <p:nvPr/>
        </p:nvSpPr>
        <p:spPr>
          <a:xfrm>
            <a:off x="5773296" y="1727211"/>
            <a:ext cx="443182" cy="439108"/>
          </a:xfrm>
          <a:prstGeom prst="plus">
            <a:avLst>
              <a:gd name="adj" fmla="val 37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èche droite 3"/>
          <p:cNvSpPr/>
          <p:nvPr/>
        </p:nvSpPr>
        <p:spPr>
          <a:xfrm>
            <a:off x="7448606" y="1760340"/>
            <a:ext cx="1276864" cy="372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06674" y="2490022"/>
            <a:ext cx="5562600" cy="185676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 improve the quality of </a:t>
            </a:r>
            <a:r>
              <a:rPr lang="en-US" sz="3600" b="1" dirty="0" smtClean="0"/>
              <a:t>public services</a:t>
            </a:r>
            <a:endParaRPr lang="en-US" sz="3600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216478" y="2490022"/>
            <a:ext cx="5562600" cy="185676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to promote interaction between companies</a:t>
            </a:r>
            <a:endParaRPr lang="en-US" sz="36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06674" y="4472279"/>
            <a:ext cx="5562600" cy="185676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 strengthen citizen participation through access to information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6216478" y="4472279"/>
            <a:ext cx="5562600" cy="1856768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 reinvent </a:t>
            </a:r>
            <a:r>
              <a:rPr lang="en-US" sz="3600" b="1" dirty="0" smtClean="0"/>
              <a:t>the administrative </a:t>
            </a:r>
            <a:r>
              <a:rPr lang="en-US" sz="3600" b="1" dirty="0"/>
              <a:t>processes to achieve good governance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8725470" y="1570057"/>
            <a:ext cx="2183182" cy="75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Goals</a:t>
            </a:r>
            <a:endParaRPr lang="fr-FR" sz="36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367548" y="1790301"/>
            <a:ext cx="992253" cy="312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dirty="0" smtClean="0"/>
              <a:t>ICT</a:t>
            </a:r>
            <a:endParaRPr lang="fr-FR" sz="32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9790-FBAC-44E3-8F8D-224526EB319E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87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 animBg="1"/>
      <p:bldP spid="7" grpId="0" animBg="1"/>
      <p:bldP spid="8" grpId="0" animBg="1"/>
      <p:bldP spid="9" grpId="0" animBg="1"/>
      <p:bldP spid="10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Government vision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vision of Burkina Faso about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e-Government: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189747" y="2765842"/>
            <a:ext cx="7932448" cy="300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“a modern, equitable</a:t>
            </a:r>
            <a:r>
              <a:rPr lang="en-US"/>
              <a:t>, </a:t>
            </a:r>
            <a:r>
              <a:rPr lang="en-US" smtClean="0"/>
              <a:t>transparent, </a:t>
            </a:r>
            <a:r>
              <a:rPr lang="en-US" dirty="0"/>
              <a:t>and efficient administration </a:t>
            </a:r>
            <a:r>
              <a:rPr lang="en-US"/>
              <a:t>for citizens </a:t>
            </a:r>
            <a:r>
              <a:rPr lang="en-US" smtClean="0"/>
              <a:t>and </a:t>
            </a:r>
            <a:r>
              <a:rPr lang="en-US"/>
              <a:t>users </a:t>
            </a:r>
            <a:r>
              <a:rPr lang="en-US" smtClean="0"/>
              <a:t>thanks </a:t>
            </a:r>
            <a:r>
              <a:rPr lang="en-US" dirty="0"/>
              <a:t>to ICT”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850B-EA4E-4CE4-8DF8-E7F354790BA5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6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Strategic 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reinforcement </a:t>
            </a:r>
            <a:r>
              <a:rPr lang="en-US" dirty="0"/>
              <a:t>of juridical and institutional </a:t>
            </a:r>
            <a:r>
              <a:rPr lang="en-US" dirty="0" smtClean="0"/>
              <a:t>environment</a:t>
            </a:r>
            <a:endParaRPr lang="fr-F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reinforcement of communication infrastructures and administration's computation </a:t>
            </a:r>
            <a:r>
              <a:rPr lang="en-US" dirty="0" smtClean="0"/>
              <a:t>commodities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virtualization of administrative procedures and online services </a:t>
            </a:r>
            <a:r>
              <a:rPr lang="en-US" dirty="0" smtClean="0"/>
              <a:t>development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development and </a:t>
            </a:r>
            <a:r>
              <a:rPr lang="en-US" dirty="0" smtClean="0"/>
              <a:t>valorization of public agents’   e-competency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improvement of citizens and users’ accessibility to online services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640300" y="1113354"/>
            <a:ext cx="2963779" cy="76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Five (05)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axes :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8E7-F7AF-4764-A94C-FDC5D6C416E2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1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e 21"/>
          <p:cNvSpPr/>
          <p:nvPr/>
        </p:nvSpPr>
        <p:spPr>
          <a:xfrm>
            <a:off x="9799294" y="4571999"/>
            <a:ext cx="2237425" cy="1359563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n w="0"/>
                <a:solidFill>
                  <a:srgbClr val="0070C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e-</a:t>
            </a:r>
            <a:r>
              <a:rPr lang="fr-FR" sz="4000" b="1" dirty="0" err="1">
                <a:ln w="0"/>
                <a:solidFill>
                  <a:srgbClr val="0070C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Gov</a:t>
            </a:r>
            <a:endParaRPr lang="fr-FR" sz="4000" b="1" dirty="0">
              <a:ln w="0"/>
              <a:solidFill>
                <a:srgbClr val="0070C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Related </a:t>
            </a:r>
            <a:r>
              <a:rPr lang="en-US" sz="4000" dirty="0"/>
              <a:t>sectorial </a:t>
            </a:r>
            <a:r>
              <a:rPr lang="en-US" sz="4000" dirty="0" err="1" smtClean="0"/>
              <a:t>cyberstrategies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6137487" cy="251482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e-Health and </a:t>
            </a:r>
            <a:r>
              <a:rPr lang="en-US" dirty="0"/>
              <a:t>social protection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e-Education,</a:t>
            </a:r>
          </a:p>
          <a:p>
            <a:r>
              <a:rPr lang="en-US" smtClean="0"/>
              <a:t>e-Commerce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e-Services </a:t>
            </a:r>
            <a:r>
              <a:rPr lang="en-US" dirty="0"/>
              <a:t>for rural </a:t>
            </a:r>
            <a:r>
              <a:rPr lang="en-US" dirty="0" smtClean="0"/>
              <a:t>population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56328" y="4816775"/>
            <a:ext cx="2391284" cy="1171074"/>
            <a:chOff x="6689557" y="4459705"/>
            <a:chExt cx="2103348" cy="11710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Rogner un rectangle avec un coin du même côté 11"/>
            <p:cNvSpPr/>
            <p:nvPr/>
          </p:nvSpPr>
          <p:spPr>
            <a:xfrm>
              <a:off x="6689557" y="4459705"/>
              <a:ext cx="1938825" cy="1171074"/>
            </a:xfrm>
            <a:prstGeom prst="snip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e-Services</a:t>
              </a:r>
              <a:endParaRPr lang="en-US" sz="24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osange 12"/>
            <p:cNvSpPr/>
            <p:nvPr/>
          </p:nvSpPr>
          <p:spPr>
            <a:xfrm>
              <a:off x="8439979" y="4908881"/>
              <a:ext cx="352926" cy="26469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7382670" y="4760489"/>
            <a:ext cx="2421452" cy="1171074"/>
            <a:chOff x="6689555" y="4459705"/>
            <a:chExt cx="2129883" cy="11710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ogner un rectangle avec un coin du même côté 4"/>
            <p:cNvSpPr/>
            <p:nvPr/>
          </p:nvSpPr>
          <p:spPr>
            <a:xfrm>
              <a:off x="6689555" y="4459705"/>
              <a:ext cx="1938825" cy="1171074"/>
            </a:xfrm>
            <a:prstGeom prst="snip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e-Health</a:t>
              </a:r>
              <a:endParaRPr lang="en-US" sz="24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osange 8"/>
            <p:cNvSpPr/>
            <p:nvPr/>
          </p:nvSpPr>
          <p:spPr>
            <a:xfrm>
              <a:off x="8466512" y="4912894"/>
              <a:ext cx="352926" cy="26469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977811" y="4797651"/>
            <a:ext cx="2404859" cy="1171074"/>
            <a:chOff x="6689558" y="4459705"/>
            <a:chExt cx="2115289" cy="11710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ogner un rectangle avec un coin du même côté 17"/>
            <p:cNvSpPr/>
            <p:nvPr/>
          </p:nvSpPr>
          <p:spPr>
            <a:xfrm>
              <a:off x="6689558" y="4459705"/>
              <a:ext cx="1938826" cy="1171074"/>
            </a:xfrm>
            <a:prstGeom prst="snip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e-Education</a:t>
              </a:r>
              <a:endParaRPr lang="en-US" sz="24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osange 18"/>
            <p:cNvSpPr/>
            <p:nvPr/>
          </p:nvSpPr>
          <p:spPr>
            <a:xfrm>
              <a:off x="8451921" y="4912894"/>
              <a:ext cx="352926" cy="26469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535778" y="4816775"/>
            <a:ext cx="2438978" cy="1171074"/>
            <a:chOff x="6689557" y="4459705"/>
            <a:chExt cx="2115288" cy="11710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ogner un rectangle avec un coin du même côté 14"/>
            <p:cNvSpPr/>
            <p:nvPr/>
          </p:nvSpPr>
          <p:spPr>
            <a:xfrm>
              <a:off x="6689557" y="4459705"/>
              <a:ext cx="1938825" cy="1171074"/>
            </a:xfrm>
            <a:prstGeom prst="snip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e-Commerce</a:t>
              </a:r>
              <a:endParaRPr lang="en-US" sz="24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e 15"/>
            <p:cNvSpPr/>
            <p:nvPr/>
          </p:nvSpPr>
          <p:spPr>
            <a:xfrm>
              <a:off x="8451919" y="4912895"/>
              <a:ext cx="352926" cy="264695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F21-2672-4FBE-99C8-4F9C583A434D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9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25 1.8518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25 -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25 -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25 -1.4814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2736" y="2037347"/>
            <a:ext cx="10192863" cy="1924523"/>
          </a:xfrm>
        </p:spPr>
        <p:txBody>
          <a:bodyPr>
            <a:noAutofit/>
          </a:bodyPr>
          <a:lstStyle/>
          <a:p>
            <a:r>
              <a:rPr lang="en-US" sz="4800" dirty="0" smtClean="0"/>
              <a:t>Our work</a:t>
            </a:r>
            <a:endParaRPr lang="en-US" sz="48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DAO Dramane Ismaël from Burkina Faso E-mail : daoismael@yahoo.fr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38F8-EF2B-4DB6-97F7-DEC69145F81E}" type="datetime1">
              <a:rPr lang="en-US" smtClean="0"/>
              <a:t>3/15/2016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864</Words>
  <Application>Microsoft Office PowerPoint</Application>
  <PresentationFormat>Grand écran</PresentationFormat>
  <Paragraphs>201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Algerian</vt:lpstr>
      <vt:lpstr>Arial</vt:lpstr>
      <vt:lpstr>Arial Black</vt:lpstr>
      <vt:lpstr>Bookman Old Style</vt:lpstr>
      <vt:lpstr>Calibri</vt:lpstr>
      <vt:lpstr>Calibri Light</vt:lpstr>
      <vt:lpstr>Verdana</vt:lpstr>
      <vt:lpstr>Wingdings</vt:lpstr>
      <vt:lpstr>Thème Office</vt:lpstr>
      <vt:lpstr>Conception personnalisée</vt:lpstr>
      <vt:lpstr>Présentation PowerPoint</vt:lpstr>
      <vt:lpstr>e-Government Report</vt:lpstr>
      <vt:lpstr>Overview of e-Government development</vt:lpstr>
      <vt:lpstr>Overview of e-Government development</vt:lpstr>
      <vt:lpstr>“e-Government” according to the government</vt:lpstr>
      <vt:lpstr>Government vision</vt:lpstr>
      <vt:lpstr>Strategic axes</vt:lpstr>
      <vt:lpstr>Related sectorial cyberstrategies</vt:lpstr>
      <vt:lpstr>Our work</vt:lpstr>
      <vt:lpstr>Head Office of IT Services (Direction Générale des Services Informatiques,’DGSI’ Fr.)</vt:lpstr>
      <vt:lpstr>Head Office of IT Services (Direction Générale des Services Informatiques,’DGSI’ Fr.)</vt:lpstr>
      <vt:lpstr>Head Office of IT Services (Direction Générale des Services Informatiques,’DGSI’ Fr.)</vt:lpstr>
      <vt:lpstr>Head Office of IT Services (Direction Générale des Services Informatiques,’DGSI’ Fr.)</vt:lpstr>
      <vt:lpstr>Current results of e-Governance</vt:lpstr>
      <vt:lpstr>Current problems and challenges</vt:lpstr>
      <vt:lpstr>Problems</vt:lpstr>
      <vt:lpstr>Problems</vt:lpstr>
      <vt:lpstr>Challenges</vt:lpstr>
      <vt:lpstr>Challenges</vt:lpstr>
      <vt:lpstr>Study case of a successful: "SIGASPE"</vt:lpstr>
      <vt:lpstr>What is ‘SIGASPE’?</vt:lpstr>
      <vt:lpstr>Results about “SIGASPE”</vt:lpstr>
      <vt:lpstr>Thank you!</vt:lpstr>
      <vt:lpstr>Question?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IsMyL</dc:creator>
  <cp:lastModifiedBy>X</cp:lastModifiedBy>
  <cp:revision>168</cp:revision>
  <dcterms:created xsi:type="dcterms:W3CDTF">2016-03-05T01:17:19Z</dcterms:created>
  <dcterms:modified xsi:type="dcterms:W3CDTF">2016-03-15T12:50:24Z</dcterms:modified>
</cp:coreProperties>
</file>