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5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397" r:id="rId11"/>
    <p:sldId id="315" r:id="rId12"/>
    <p:sldId id="356" r:id="rId13"/>
    <p:sldId id="393" r:id="rId14"/>
    <p:sldId id="392" r:id="rId15"/>
    <p:sldId id="394" r:id="rId16"/>
    <p:sldId id="396" r:id="rId17"/>
    <p:sldId id="361" r:id="rId18"/>
    <p:sldId id="378" r:id="rId19"/>
    <p:sldId id="380" r:id="rId20"/>
    <p:sldId id="381" r:id="rId21"/>
    <p:sldId id="383" r:id="rId22"/>
    <p:sldId id="385" r:id="rId23"/>
    <p:sldId id="386" r:id="rId24"/>
    <p:sldId id="388" r:id="rId25"/>
    <p:sldId id="377" r:id="rId26"/>
    <p:sldId id="391" r:id="rId27"/>
    <p:sldId id="366" r:id="rId28"/>
    <p:sldId id="368" r:id="rId29"/>
    <p:sldId id="369" r:id="rId30"/>
    <p:sldId id="373" r:id="rId31"/>
    <p:sldId id="395" r:id="rId32"/>
    <p:sldId id="342" r:id="rId33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3F82"/>
    <a:srgbClr val="FFBB00"/>
    <a:srgbClr val="E5BA1B"/>
    <a:srgbClr val="F8C508"/>
    <a:srgbClr val="FF9900"/>
    <a:srgbClr val="FFCC00"/>
    <a:srgbClr val="0066FF"/>
    <a:srgbClr val="00CC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78163" autoAdjust="0"/>
  </p:normalViewPr>
  <p:slideViewPr>
    <p:cSldViewPr>
      <p:cViewPr>
        <p:scale>
          <a:sx n="64" d="100"/>
          <a:sy n="64" d="100"/>
        </p:scale>
        <p:origin x="1072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181CED8-E77B-4EAA-A556-BF0A5E344E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4B41E97-5897-4838-9A12-A77E044762D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0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just" eaLnBrk="1" latin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3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lnSpc>
                <a:spcPct val="130000"/>
              </a:lnSpc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A953D-7CEB-465C-BAEF-0FC5C37A48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lnSpc>
                <a:spcPct val="130000"/>
              </a:lnSpc>
            </a:pPr>
            <a:endParaRPr lang="en-US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A953D-7CEB-465C-BAEF-0FC5C37A48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1E97-5897-4838-9A12-A77E044762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A41FC-9673-4CD2-A3BD-7B664548349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smtClean="0">
              <a:solidFill>
                <a:srgbClr val="262673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3" name="Picture 161" descr="artplus_nature_naturalcity38_g"/>
          <p:cNvPicPr>
            <a:picLocks noChangeAspect="1" noChangeArrowheads="1"/>
          </p:cNvPicPr>
          <p:nvPr/>
        </p:nvPicPr>
        <p:blipFill>
          <a:blip r:embed="rId2" cstate="print">
            <a:lum bright="6000" contrast="6000"/>
          </a:blip>
          <a:srcRect l="12500"/>
          <a:stretch>
            <a:fillRect/>
          </a:stretch>
        </p:blipFill>
        <p:spPr bwMode="auto">
          <a:xfrm>
            <a:off x="1905000" y="4681538"/>
            <a:ext cx="1970088" cy="1795462"/>
          </a:xfrm>
          <a:prstGeom prst="rect">
            <a:avLst/>
          </a:prstGeom>
          <a:noFill/>
        </p:spPr>
      </p:pic>
      <p:pic>
        <p:nvPicPr>
          <p:cNvPr id="3232" name="Picture 160" descr="artplus_nature_naturalcity38_g"/>
          <p:cNvPicPr>
            <a:picLocks noChangeAspect="1" noChangeArrowheads="1"/>
          </p:cNvPicPr>
          <p:nvPr/>
        </p:nvPicPr>
        <p:blipFill>
          <a:blip r:embed="rId2" cstate="print">
            <a:lum bright="6000" contrast="6000"/>
          </a:blip>
          <a:srcRect l="12500"/>
          <a:stretch>
            <a:fillRect/>
          </a:stretch>
        </p:blipFill>
        <p:spPr bwMode="auto">
          <a:xfrm>
            <a:off x="0" y="3205163"/>
            <a:ext cx="2990850" cy="3271837"/>
          </a:xfrm>
          <a:prstGeom prst="rect">
            <a:avLst/>
          </a:prstGeom>
          <a:noFill/>
        </p:spPr>
      </p:pic>
      <p:pic>
        <p:nvPicPr>
          <p:cNvPr id="3231" name="Picture 159" descr="artplus_nature_naturalcity38_e"/>
          <p:cNvPicPr>
            <a:picLocks noChangeAspect="1" noChangeArrowheads="1"/>
          </p:cNvPicPr>
          <p:nvPr/>
        </p:nvPicPr>
        <p:blipFill>
          <a:blip r:embed="rId3" cstate="print"/>
          <a:srcRect b="11525"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</p:spPr>
      </p:pic>
      <p:grpSp>
        <p:nvGrpSpPr>
          <p:cNvPr id="3234" name="Group 162"/>
          <p:cNvGrpSpPr>
            <a:grpSpLocks/>
          </p:cNvGrpSpPr>
          <p:nvPr/>
        </p:nvGrpSpPr>
        <p:grpSpPr bwMode="auto">
          <a:xfrm>
            <a:off x="0" y="0"/>
            <a:ext cx="9144000" cy="3200400"/>
            <a:chOff x="0" y="0"/>
            <a:chExt cx="5760" cy="2016"/>
          </a:xfrm>
        </p:grpSpPr>
        <p:pic>
          <p:nvPicPr>
            <p:cNvPr id="3225" name="Picture 153" descr="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</p:spPr>
        </p:pic>
        <p:pic>
          <p:nvPicPr>
            <p:cNvPr id="3212" name="Picture 140" descr="0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477000"/>
            <a:ext cx="28956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81400"/>
            <a:ext cx="7010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226" name="Rectangle 15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324600" y="6477000"/>
            <a:ext cx="21336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227" name="Rectangle 1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457200" cy="244475"/>
          </a:xfrm>
        </p:spPr>
        <p:txBody>
          <a:bodyPr/>
          <a:lstStyle>
            <a:lvl1pPr algn="ctr">
              <a:defRPr sz="1400">
                <a:latin typeface="Arial" charset="0"/>
              </a:defRPr>
            </a:lvl1pPr>
          </a:lstStyle>
          <a:p>
            <a:fld id="{AE9D4B99-9C6C-4919-9F4C-B07433D1DE4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514600"/>
            <a:ext cx="7010400" cy="685800"/>
          </a:xfrm>
          <a:effectLst/>
        </p:spPr>
        <p:txBody>
          <a:bodyPr/>
          <a:lstStyle>
            <a:lvl1pPr algn="ctr">
              <a:defRPr sz="4500"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235" name="Picture 163" descr="water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914400"/>
            <a:ext cx="866775" cy="533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1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400DB-1F3D-442B-8A6B-6BEB0FDFC87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22193-024A-4E65-863B-9C934953E8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7239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537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69B1FE-6A99-43AA-8E1B-B129D0D8B83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9144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7239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537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A741D63-1E41-4892-B2D0-EB60E521599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9144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8DA83-0886-492C-B9E4-3604EBB7445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2AB01D-D1D7-4309-BE0B-F6962BCF371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A5512-233A-4F5D-9102-81CAD9BA49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DFF0BA-84FF-426A-BDBB-F6A05CABA95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66B15-624F-4EE3-AB98-3ADA201D2A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BAE4BE-E152-4C4F-B7F5-9F1D6D4A67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410BBC-6402-449F-AA7F-369145F6EDA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113D19-E9F3-405C-9470-63776AE4158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roup 165"/>
          <p:cNvGrpSpPr>
            <a:grpSpLocks/>
          </p:cNvGrpSpPr>
          <p:nvPr/>
        </p:nvGrpSpPr>
        <p:grpSpPr bwMode="auto">
          <a:xfrm>
            <a:off x="0" y="0"/>
            <a:ext cx="9144000" cy="1943100"/>
            <a:chOff x="0" y="0"/>
            <a:chExt cx="5760" cy="1224"/>
          </a:xfrm>
        </p:grpSpPr>
        <p:pic>
          <p:nvPicPr>
            <p:cNvPr id="1173" name="Picture 149" descr="4_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</p:spPr>
        </p:pic>
        <p:pic>
          <p:nvPicPr>
            <p:cNvPr id="1177" name="Picture 153" descr="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</p:spPr>
        </p:pic>
        <p:pic>
          <p:nvPicPr>
            <p:cNvPr id="1182" name="Picture 158" descr="12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</p:spPr>
        </p:pic>
      </p:grp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1148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4800" y="6537325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44A48D5F-022F-4A46-96A4-706E7419E08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59" name="Line 135"/>
          <p:cNvSpPr>
            <a:spLocks noChangeShapeType="1"/>
          </p:cNvSpPr>
          <p:nvPr/>
        </p:nvSpPr>
        <p:spPr bwMode="white">
          <a:xfrm>
            <a:off x="9525" y="5967413"/>
            <a:ext cx="6413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38200" y="3508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3" name="Rectangle 15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144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e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1891864"/>
            <a:ext cx="7346732" cy="229913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743200" algn="l"/>
              </a:tabLst>
            </a:pPr>
            <a:r>
              <a:rPr lang="en-US" altLang="ko-KR" sz="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VIETNAM</a:t>
            </a:r>
            <a:endParaRPr lang="en-US" sz="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1447800" y="3352800"/>
            <a:ext cx="7346732" cy="22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tabLst>
                <a:tab pos="2743200" algn="l"/>
              </a:tabLst>
            </a:pPr>
            <a:r>
              <a:rPr lang="vi-VN" altLang="ko-KR" sz="4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40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1891864"/>
            <a:ext cx="7346732" cy="229913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743200" algn="l"/>
              </a:tabLst>
            </a:pPr>
            <a:r>
              <a:rPr lang="en-US" altLang="ko-KR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 OF VIETNAMESE GOVERNMENT </a:t>
            </a:r>
            <a:br>
              <a:rPr lang="en-US" altLang="ko-KR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EGOV</a:t>
            </a:r>
            <a:endParaRPr lang="en-US" sz="3800" dirty="0"/>
          </a:p>
        </p:txBody>
      </p:sp>
      <p:sp>
        <p:nvSpPr>
          <p:cNvPr id="4" name="WordArt 11"/>
          <p:cNvSpPr>
            <a:spLocks noChangeArrowheads="1" noChangeShapeType="1" noTextEdit="1"/>
          </p:cNvSpPr>
          <p:nvPr/>
        </p:nvSpPr>
        <p:spPr bwMode="gray">
          <a:xfrm>
            <a:off x="3624942" y="4751607"/>
            <a:ext cx="33528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3183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rgbClr val="FEFEFE"/>
                  </a:solidFill>
                  <a:round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Taipei, 3/2016</a:t>
            </a: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grpSp>
        <p:nvGrpSpPr>
          <p:cNvPr id="287747" name="Group 3"/>
          <p:cNvGrpSpPr>
            <a:grpSpLocks/>
          </p:cNvGrpSpPr>
          <p:nvPr/>
        </p:nvGrpSpPr>
        <p:grpSpPr bwMode="auto">
          <a:xfrm>
            <a:off x="1593523" y="2851150"/>
            <a:ext cx="5975444" cy="688975"/>
            <a:chOff x="720" y="1392"/>
            <a:chExt cx="4058" cy="480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75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7752" name="Group 8"/>
          <p:cNvGrpSpPr>
            <a:grpSpLocks/>
          </p:cNvGrpSpPr>
          <p:nvPr/>
        </p:nvGrpSpPr>
        <p:grpSpPr bwMode="auto">
          <a:xfrm>
            <a:off x="1593523" y="3716338"/>
            <a:ext cx="5982816" cy="688975"/>
            <a:chOff x="720" y="1392"/>
            <a:chExt cx="4058" cy="480"/>
          </a:xfrm>
        </p:grpSpPr>
        <p:sp>
          <p:nvSpPr>
            <p:cNvPr id="28775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7754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75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1593523" y="4573588"/>
            <a:ext cx="5990197" cy="688975"/>
            <a:chOff x="720" y="1392"/>
            <a:chExt cx="4058" cy="480"/>
          </a:xfrm>
        </p:grpSpPr>
        <p:sp>
          <p:nvSpPr>
            <p:cNvPr id="287758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7759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0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761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7762" name="Group 18"/>
          <p:cNvGrpSpPr>
            <a:grpSpLocks/>
          </p:cNvGrpSpPr>
          <p:nvPr/>
        </p:nvGrpSpPr>
        <p:grpSpPr bwMode="auto">
          <a:xfrm>
            <a:off x="1593523" y="1987550"/>
            <a:ext cx="5968081" cy="688975"/>
            <a:chOff x="720" y="1392"/>
            <a:chExt cx="4058" cy="480"/>
          </a:xfrm>
        </p:grpSpPr>
        <p:sp>
          <p:nvSpPr>
            <p:cNvPr id="28776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776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76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87767" name="Text Box 23"/>
          <p:cNvSpPr txBox="1">
            <a:spLocks noChangeArrowheads="1"/>
          </p:cNvSpPr>
          <p:nvPr/>
        </p:nvSpPr>
        <p:spPr bwMode="white">
          <a:xfrm>
            <a:off x="2136220" y="2085521"/>
            <a:ext cx="435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  <a:cs typeface="Arial" charset="0"/>
              </a:rPr>
              <a:t>Introduction</a:t>
            </a:r>
            <a:endParaRPr lang="vi-VN" sz="24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white">
          <a:xfrm>
            <a:off x="2136219" y="2959100"/>
            <a:ext cx="541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  <a:cs typeface="Arial" charset="0"/>
              </a:rPr>
              <a:t>Resolution’s main contents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69" name="Text Box 25"/>
          <p:cNvSpPr txBox="1">
            <a:spLocks noChangeArrowheads="1"/>
          </p:cNvSpPr>
          <p:nvPr/>
        </p:nvSpPr>
        <p:spPr bwMode="white">
          <a:xfrm>
            <a:off x="2135094" y="3817938"/>
            <a:ext cx="54631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  <a:cs typeface="Arial" charset="0"/>
              </a:rPr>
              <a:t>Role of Office of the Government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white">
          <a:xfrm>
            <a:off x="2118763" y="4665663"/>
            <a:ext cx="5615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  <a:cs typeface="Arial" charset="0"/>
              </a:rPr>
              <a:t>Achieved results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87771" name="Picture 27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93498" y="4537075"/>
            <a:ext cx="792163" cy="949325"/>
          </a:xfrm>
          <a:prstGeom prst="rect">
            <a:avLst/>
          </a:prstGeom>
          <a:noFill/>
        </p:spPr>
      </p:pic>
      <p:pic>
        <p:nvPicPr>
          <p:cNvPr id="287772" name="Picture 28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409373" y="3690938"/>
            <a:ext cx="792163" cy="949325"/>
          </a:xfrm>
          <a:prstGeom prst="rect">
            <a:avLst/>
          </a:prstGeom>
          <a:noFill/>
        </p:spPr>
      </p:pic>
      <p:pic>
        <p:nvPicPr>
          <p:cNvPr id="287773" name="Picture 29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409373" y="2840038"/>
            <a:ext cx="792163" cy="949325"/>
          </a:xfrm>
          <a:prstGeom prst="rect">
            <a:avLst/>
          </a:prstGeom>
          <a:noFill/>
        </p:spPr>
      </p:pic>
      <p:pic>
        <p:nvPicPr>
          <p:cNvPr id="287774" name="Picture 30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98261" y="1982788"/>
            <a:ext cx="792162" cy="949325"/>
          </a:xfrm>
          <a:prstGeom prst="rect">
            <a:avLst/>
          </a:prstGeom>
          <a:noFill/>
        </p:spPr>
      </p:pic>
      <p:sp>
        <p:nvSpPr>
          <p:cNvPr id="287775" name="Text Box 31"/>
          <p:cNvSpPr txBox="1">
            <a:spLocks noChangeArrowheads="1"/>
          </p:cNvSpPr>
          <p:nvPr/>
        </p:nvSpPr>
        <p:spPr bwMode="white">
          <a:xfrm>
            <a:off x="1739573" y="467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white">
          <a:xfrm>
            <a:off x="1718936" y="2079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white">
          <a:xfrm>
            <a:off x="1731636" y="29384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white">
          <a:xfrm>
            <a:off x="1731636" y="3825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Introduction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264" y="1289473"/>
            <a:ext cx="8458200" cy="1225127"/>
            <a:chOff x="1371600" y="1662113"/>
            <a:chExt cx="6324600" cy="1323975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113331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757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931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just"/>
              <a:r>
                <a:rPr kumimoji="1" lang="en-US" altLang="ko-KR" sz="2500" b="0" smtClean="0">
                  <a:solidFill>
                    <a:srgbClr val="262673"/>
                  </a:solidFill>
                  <a:latin typeface="Tahoma" pitchFamily="34" charset="0"/>
                  <a:ea typeface="Gulim" pitchFamily="34" charset="-127"/>
                  <a:cs typeface="Tahoma" pitchFamily="34" charset="0"/>
                </a:rPr>
                <a:t>Vietnamese Government</a:t>
              </a:r>
              <a:r>
                <a:rPr kumimoji="1" lang="vi-VN" altLang="ko-KR" sz="2500" b="0" smtClean="0">
                  <a:solidFill>
                    <a:srgbClr val="262673"/>
                  </a:solidFill>
                  <a:latin typeface="Tahoma" pitchFamily="34" charset="0"/>
                  <a:ea typeface="Gulim" pitchFamily="34" charset="-127"/>
                  <a:cs typeface="Tahoma" pitchFamily="34" charset="0"/>
                </a:rPr>
                <a:t> </a:t>
              </a:r>
              <a:r>
                <a:rPr kumimoji="1" lang="en-US" altLang="ko-KR" sz="2500" b="0" smtClean="0">
                  <a:solidFill>
                    <a:srgbClr val="262673"/>
                  </a:solidFill>
                  <a:latin typeface="Tahoma" pitchFamily="34" charset="0"/>
                  <a:ea typeface="Gulim" pitchFamily="34" charset="-127"/>
                  <a:cs typeface="Tahoma" pitchFamily="34" charset="0"/>
                </a:rPr>
                <a:t>has focused on IT application in public administration</a:t>
              </a:r>
              <a:endParaRPr lang="en-US" sz="2500" b="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2748563"/>
            <a:ext cx="8458200" cy="1161421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2872026"/>
            <a:ext cx="7270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In</a:t>
            </a:r>
            <a:r>
              <a:rPr kumimoji="1" lang="vi-VN" altLang="ko-KR" sz="250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 </a:t>
            </a:r>
            <a:r>
              <a:rPr kumimoji="1" lang="vi-VN" altLang="ko-KR" sz="250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2014, </a:t>
            </a:r>
            <a:r>
              <a:rPr kumimoji="1" lang="en-US" altLang="ko-KR" sz="250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National Committee on IT application was founded and chaired by the Prime Minister</a:t>
            </a:r>
            <a:endParaRPr lang="en-US" sz="2500" b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04800" y="4156250"/>
            <a:ext cx="8458200" cy="1161421"/>
            <a:chOff x="1371600" y="3262313"/>
            <a:chExt cx="6324600" cy="1323975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70C0"/>
                </a:gs>
                <a:gs pos="0">
                  <a:srgbClr val="0066FF"/>
                </a:gs>
                <a:gs pos="0">
                  <a:srgbClr val="00B050"/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07445" y="4286882"/>
            <a:ext cx="7113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The Committee works on IT and eGov development policy</a:t>
            </a:r>
            <a:endParaRPr lang="en-US" sz="2500" b="0" dirty="0"/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>
            <a:off x="516998" y="4236212"/>
            <a:ext cx="475389" cy="368446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Introduction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264" y="1289473"/>
            <a:ext cx="8458200" cy="1225127"/>
            <a:chOff x="1371600" y="1662113"/>
            <a:chExt cx="6324600" cy="1323975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113331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757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931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just"/>
              <a:r>
                <a:rPr kumimoji="1" lang="en-US" sz="2500" smtClean="0">
                  <a:solidFill>
                    <a:srgbClr val="262673"/>
                  </a:solidFill>
                  <a:latin typeface="Tahoma" pitchFamily="34" charset="0"/>
                  <a:ea typeface="Gulim" pitchFamily="34" charset="-127"/>
                  <a:cs typeface="Tahoma" pitchFamily="34" charset="0"/>
                </a:rPr>
                <a:t>A national online service portal has not been established</a:t>
              </a:r>
              <a:endParaRPr lang="en-US" sz="2500" b="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2748563"/>
            <a:ext cx="8458200" cy="1161421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2872026"/>
            <a:ext cx="7113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b="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National databases are being developed as the foundation for all information systems and eGov</a:t>
            </a:r>
            <a:endParaRPr lang="en-US" sz="2500" b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04800" y="4156250"/>
            <a:ext cx="8458200" cy="1161421"/>
            <a:chOff x="1371600" y="3262313"/>
            <a:chExt cx="6324600" cy="1323975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70C0"/>
                </a:gs>
                <a:gs pos="0">
                  <a:srgbClr val="0066FF"/>
                </a:gs>
                <a:gs pos="0">
                  <a:srgbClr val="00B050"/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47800" y="4326054"/>
            <a:ext cx="7407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b="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National telecom infrastructure has been deployed to commune level with specialized network</a:t>
            </a:r>
            <a:endParaRPr lang="en-US" sz="2500" b="0" dirty="0"/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>
            <a:off x="516998" y="4236212"/>
            <a:ext cx="475389" cy="368446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Introduction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264" y="1289473"/>
            <a:ext cx="8458200" cy="1225127"/>
            <a:chOff x="1371600" y="1662113"/>
            <a:chExt cx="6324600" cy="1323975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113331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757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931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just"/>
              <a:r>
                <a:rPr kumimoji="1" lang="en-US" sz="2500" smtClean="0">
                  <a:solidFill>
                    <a:srgbClr val="262673"/>
                  </a:solidFill>
                  <a:latin typeface="Tahoma" pitchFamily="34" charset="0"/>
                  <a:ea typeface="Gulim" pitchFamily="34" charset="-127"/>
                  <a:cs typeface="Tahoma" pitchFamily="34" charset="0"/>
                </a:rPr>
                <a:t>Agencies have developed document management systems, website/portals, basic online services</a:t>
              </a:r>
              <a:endParaRPr lang="en-US" sz="2500" b="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2748563"/>
            <a:ext cx="8458200" cy="1161421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2872026"/>
            <a:ext cx="7113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b="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Office of the Government always pioneers IT and eGov initiatives</a:t>
            </a:r>
            <a:endParaRPr lang="en-US" sz="2500" b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04800" y="4156250"/>
            <a:ext cx="8458200" cy="1161421"/>
            <a:chOff x="1371600" y="3262313"/>
            <a:chExt cx="6324600" cy="1323975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70C0"/>
                </a:gs>
                <a:gs pos="0">
                  <a:srgbClr val="0066FF"/>
                </a:gs>
                <a:gs pos="0">
                  <a:srgbClr val="00B050"/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07445" y="4286882"/>
            <a:ext cx="7113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ko-KR" sz="2500" b="0" smtClean="0">
                <a:solidFill>
                  <a:srgbClr val="262673"/>
                </a:solidFill>
                <a:latin typeface="Tahoma" pitchFamily="34" charset="0"/>
                <a:ea typeface="Gulim" pitchFamily="34" charset="-127"/>
                <a:cs typeface="Tahoma" pitchFamily="34" charset="0"/>
              </a:rPr>
              <a:t>The first Government’s Resolution on eGov was promulgated on 14 October 2015</a:t>
            </a:r>
            <a:endParaRPr lang="en-US" sz="2500" b="0" dirty="0"/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>
            <a:off x="516998" y="4236212"/>
            <a:ext cx="475389" cy="368446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Introduction</a:t>
            </a:r>
            <a:endParaRPr lang="en-US" dirty="0"/>
          </a:p>
        </p:txBody>
      </p:sp>
      <p:sp>
        <p:nvSpPr>
          <p:cNvPr id="39" name="Freeform 20"/>
          <p:cNvSpPr>
            <a:spLocks/>
          </p:cNvSpPr>
          <p:nvPr/>
        </p:nvSpPr>
        <p:spPr bwMode="gray">
          <a:xfrm rot="20996245">
            <a:off x="4802821" y="2671346"/>
            <a:ext cx="1150938" cy="3316287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7 h 1861"/>
              <a:gd name="T22" fmla="*/ 878347 w 646"/>
              <a:gd name="T23" fmla="*/ 675375 h 1861"/>
              <a:gd name="T24" fmla="*/ 937141 w 646"/>
              <a:gd name="T25" fmla="*/ 778730 h 1861"/>
              <a:gd name="T26" fmla="*/ 988809 w 646"/>
              <a:gd name="T27" fmla="*/ 885650 h 1861"/>
              <a:gd name="T28" fmla="*/ 1036913 w 646"/>
              <a:gd name="T29" fmla="*/ 1001479 h 1861"/>
              <a:gd name="T30" fmla="*/ 1076109 w 646"/>
              <a:gd name="T31" fmla="*/ 1122655 h 1861"/>
              <a:gd name="T32" fmla="*/ 1106397 w 646"/>
              <a:gd name="T33" fmla="*/ 1247394 h 1861"/>
              <a:gd name="T34" fmla="*/ 1129558 w 646"/>
              <a:gd name="T35" fmla="*/ 1379262 h 1861"/>
              <a:gd name="T36" fmla="*/ 1143811 w 646"/>
              <a:gd name="T37" fmla="*/ 1516475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3 h 1861"/>
              <a:gd name="T44" fmla="*/ 1109960 w 646"/>
              <a:gd name="T45" fmla="*/ 2067111 h 1861"/>
              <a:gd name="T46" fmla="*/ 1081454 w 646"/>
              <a:gd name="T47" fmla="*/ 2191850 h 1861"/>
              <a:gd name="T48" fmla="*/ 1042258 w 646"/>
              <a:gd name="T49" fmla="*/ 2311244 h 1861"/>
              <a:gd name="T50" fmla="*/ 999499 w 646"/>
              <a:gd name="T51" fmla="*/ 2425291 h 1861"/>
              <a:gd name="T52" fmla="*/ 949613 w 646"/>
              <a:gd name="T53" fmla="*/ 2532211 h 1861"/>
              <a:gd name="T54" fmla="*/ 890819 w 646"/>
              <a:gd name="T55" fmla="*/ 2633784 h 1861"/>
              <a:gd name="T56" fmla="*/ 830243 w 646"/>
              <a:gd name="T57" fmla="*/ 2730012 h 1861"/>
              <a:gd name="T58" fmla="*/ 762541 w 646"/>
              <a:gd name="T59" fmla="*/ 2819111 h 1861"/>
              <a:gd name="T60" fmla="*/ 691275 w 646"/>
              <a:gd name="T61" fmla="*/ 2899301 h 1861"/>
              <a:gd name="T62" fmla="*/ 614665 w 646"/>
              <a:gd name="T63" fmla="*/ 2975927 h 1861"/>
              <a:gd name="T64" fmla="*/ 536273 w 646"/>
              <a:gd name="T65" fmla="*/ 3045424 h 1861"/>
              <a:gd name="T66" fmla="*/ 452536 w 646"/>
              <a:gd name="T67" fmla="*/ 3107794 h 1861"/>
              <a:gd name="T68" fmla="*/ 365236 w 646"/>
              <a:gd name="T69" fmla="*/ 3164818 h 1861"/>
              <a:gd name="T70" fmla="*/ 277935 w 646"/>
              <a:gd name="T71" fmla="*/ 3212931 h 1861"/>
              <a:gd name="T72" fmla="*/ 185290 w 646"/>
              <a:gd name="T73" fmla="*/ 3253917 h 1861"/>
              <a:gd name="T74" fmla="*/ 94427 w 646"/>
              <a:gd name="T75" fmla="*/ 3289557 h 1861"/>
              <a:gd name="T76" fmla="*/ 0 w 646"/>
              <a:gd name="T77" fmla="*/ 331628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96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gray">
          <a:xfrm rot="14658619">
            <a:off x="4977446" y="559971"/>
            <a:ext cx="1150937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0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1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4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8 w 646"/>
              <a:gd name="T27" fmla="*/ 885650 h 1861"/>
              <a:gd name="T28" fmla="*/ 1036912 w 646"/>
              <a:gd name="T29" fmla="*/ 1001480 h 1861"/>
              <a:gd name="T30" fmla="*/ 1076108 w 646"/>
              <a:gd name="T31" fmla="*/ 1122655 h 1861"/>
              <a:gd name="T32" fmla="*/ 1106396 w 646"/>
              <a:gd name="T33" fmla="*/ 1247395 h 1861"/>
              <a:gd name="T34" fmla="*/ 1129557 w 646"/>
              <a:gd name="T35" fmla="*/ 1379262 h 1861"/>
              <a:gd name="T36" fmla="*/ 1143810 w 646"/>
              <a:gd name="T37" fmla="*/ 1516476 h 1861"/>
              <a:gd name="T38" fmla="*/ 1150937 w 646"/>
              <a:gd name="T39" fmla="*/ 1657253 h 1861"/>
              <a:gd name="T40" fmla="*/ 1145592 w 646"/>
              <a:gd name="T41" fmla="*/ 1801594 h 1861"/>
              <a:gd name="T42" fmla="*/ 1133121 w 646"/>
              <a:gd name="T43" fmla="*/ 1935244 h 1861"/>
              <a:gd name="T44" fmla="*/ 1109959 w 646"/>
              <a:gd name="T45" fmla="*/ 2067111 h 1861"/>
              <a:gd name="T46" fmla="*/ 1081453 w 646"/>
              <a:gd name="T47" fmla="*/ 2191851 h 1861"/>
              <a:gd name="T48" fmla="*/ 1042257 w 646"/>
              <a:gd name="T49" fmla="*/ 2311244 h 1861"/>
              <a:gd name="T50" fmla="*/ 999498 w 646"/>
              <a:gd name="T51" fmla="*/ 2425292 h 1861"/>
              <a:gd name="T52" fmla="*/ 949612 w 646"/>
              <a:gd name="T53" fmla="*/ 2532211 h 1861"/>
              <a:gd name="T54" fmla="*/ 890818 w 646"/>
              <a:gd name="T55" fmla="*/ 2633785 h 1861"/>
              <a:gd name="T56" fmla="*/ 830242 w 646"/>
              <a:gd name="T57" fmla="*/ 2730012 h 1861"/>
              <a:gd name="T58" fmla="*/ 762540 w 646"/>
              <a:gd name="T59" fmla="*/ 2819112 h 1861"/>
              <a:gd name="T60" fmla="*/ 691275 w 646"/>
              <a:gd name="T61" fmla="*/ 2899302 h 1861"/>
              <a:gd name="T62" fmla="*/ 614664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5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96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1916746" y="1860133"/>
            <a:ext cx="6526213" cy="4081463"/>
            <a:chOff x="1177" y="1440"/>
            <a:chExt cx="4111" cy="2571"/>
          </a:xfrm>
        </p:grpSpPr>
        <p:sp>
          <p:nvSpPr>
            <p:cNvPr id="42" name="Freeform 20"/>
            <p:cNvSpPr>
              <a:spLocks/>
            </p:cNvSpPr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54 w 646"/>
                <a:gd name="T3" fmla="*/ 16 h 1861"/>
                <a:gd name="T4" fmla="*/ 110 w 646"/>
                <a:gd name="T5" fmla="*/ 36 h 1861"/>
                <a:gd name="T6" fmla="*/ 165 w 646"/>
                <a:gd name="T7" fmla="*/ 61 h 1861"/>
                <a:gd name="T8" fmla="*/ 219 w 646"/>
                <a:gd name="T9" fmla="*/ 91 h 1861"/>
                <a:gd name="T10" fmla="*/ 272 w 646"/>
                <a:gd name="T11" fmla="*/ 125 h 1861"/>
                <a:gd name="T12" fmla="*/ 323 w 646"/>
                <a:gd name="T13" fmla="*/ 165 h 1861"/>
                <a:gd name="T14" fmla="*/ 374 w 646"/>
                <a:gd name="T15" fmla="*/ 208 h 1861"/>
                <a:gd name="T16" fmla="*/ 423 w 646"/>
                <a:gd name="T17" fmla="*/ 256 h 1861"/>
                <a:gd name="T18" fmla="*/ 469 w 646"/>
                <a:gd name="T19" fmla="*/ 309 h 1861"/>
                <a:gd name="T20" fmla="*/ 513 w 646"/>
                <a:gd name="T21" fmla="*/ 365 h 1861"/>
                <a:gd name="T22" fmla="*/ 553 w 646"/>
                <a:gd name="T23" fmla="*/ 425 h 1861"/>
                <a:gd name="T24" fmla="*/ 590 w 646"/>
                <a:gd name="T25" fmla="*/ 491 h 1861"/>
                <a:gd name="T26" fmla="*/ 623 w 646"/>
                <a:gd name="T27" fmla="*/ 558 h 1861"/>
                <a:gd name="T28" fmla="*/ 653 w 646"/>
                <a:gd name="T29" fmla="*/ 631 h 1861"/>
                <a:gd name="T30" fmla="*/ 678 w 646"/>
                <a:gd name="T31" fmla="*/ 707 h 1861"/>
                <a:gd name="T32" fmla="*/ 697 w 646"/>
                <a:gd name="T33" fmla="*/ 786 h 1861"/>
                <a:gd name="T34" fmla="*/ 712 w 646"/>
                <a:gd name="T35" fmla="*/ 869 h 1861"/>
                <a:gd name="T36" fmla="*/ 721 w 646"/>
                <a:gd name="T37" fmla="*/ 955 h 1861"/>
                <a:gd name="T38" fmla="*/ 725 w 646"/>
                <a:gd name="T39" fmla="*/ 1044 h 1861"/>
                <a:gd name="T40" fmla="*/ 722 w 646"/>
                <a:gd name="T41" fmla="*/ 1135 h 1861"/>
                <a:gd name="T42" fmla="*/ 714 w 646"/>
                <a:gd name="T43" fmla="*/ 1219 h 1861"/>
                <a:gd name="T44" fmla="*/ 699 w 646"/>
                <a:gd name="T45" fmla="*/ 1302 h 1861"/>
                <a:gd name="T46" fmla="*/ 681 w 646"/>
                <a:gd name="T47" fmla="*/ 1381 h 1861"/>
                <a:gd name="T48" fmla="*/ 657 w 646"/>
                <a:gd name="T49" fmla="*/ 1456 h 1861"/>
                <a:gd name="T50" fmla="*/ 630 w 646"/>
                <a:gd name="T51" fmla="*/ 1528 h 1861"/>
                <a:gd name="T52" fmla="*/ 598 w 646"/>
                <a:gd name="T53" fmla="*/ 1595 h 1861"/>
                <a:gd name="T54" fmla="*/ 561 w 646"/>
                <a:gd name="T55" fmla="*/ 1659 h 1861"/>
                <a:gd name="T56" fmla="*/ 523 w 646"/>
                <a:gd name="T57" fmla="*/ 1720 h 1861"/>
                <a:gd name="T58" fmla="*/ 480 w 646"/>
                <a:gd name="T59" fmla="*/ 1776 h 1861"/>
                <a:gd name="T60" fmla="*/ 435 w 646"/>
                <a:gd name="T61" fmla="*/ 1826 h 1861"/>
                <a:gd name="T62" fmla="*/ 387 w 646"/>
                <a:gd name="T63" fmla="*/ 1875 h 1861"/>
                <a:gd name="T64" fmla="*/ 338 w 646"/>
                <a:gd name="T65" fmla="*/ 1918 h 1861"/>
                <a:gd name="T66" fmla="*/ 285 w 646"/>
                <a:gd name="T67" fmla="*/ 1958 h 1861"/>
                <a:gd name="T68" fmla="*/ 230 w 646"/>
                <a:gd name="T69" fmla="*/ 1994 h 1861"/>
                <a:gd name="T70" fmla="*/ 175 w 646"/>
                <a:gd name="T71" fmla="*/ 2024 h 1861"/>
                <a:gd name="T72" fmla="*/ 117 w 646"/>
                <a:gd name="T73" fmla="*/ 2050 h 1861"/>
                <a:gd name="T74" fmla="*/ 59 w 646"/>
                <a:gd name="T75" fmla="*/ 2072 h 1861"/>
                <a:gd name="T76" fmla="*/ 0 w 646"/>
                <a:gd name="T77" fmla="*/ 2089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9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1177" y="1440"/>
              <a:ext cx="3336" cy="2571"/>
              <a:chOff x="768" y="1104"/>
              <a:chExt cx="3984" cy="3072"/>
            </a:xfrm>
          </p:grpSpPr>
          <p:sp>
            <p:nvSpPr>
              <p:cNvPr id="50" name="Freeform 23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64 w 646"/>
                  <a:gd name="T3" fmla="*/ 19 h 1861"/>
                  <a:gd name="T4" fmla="*/ 131 w 646"/>
                  <a:gd name="T5" fmla="*/ 43 h 1861"/>
                  <a:gd name="T6" fmla="*/ 197 w 646"/>
                  <a:gd name="T7" fmla="*/ 72 h 1861"/>
                  <a:gd name="T8" fmla="*/ 261 w 646"/>
                  <a:gd name="T9" fmla="*/ 109 h 1861"/>
                  <a:gd name="T10" fmla="*/ 324 w 646"/>
                  <a:gd name="T11" fmla="*/ 149 h 1861"/>
                  <a:gd name="T12" fmla="*/ 386 w 646"/>
                  <a:gd name="T13" fmla="*/ 197 h 1861"/>
                  <a:gd name="T14" fmla="*/ 446 w 646"/>
                  <a:gd name="T15" fmla="*/ 248 h 1861"/>
                  <a:gd name="T16" fmla="*/ 505 w 646"/>
                  <a:gd name="T17" fmla="*/ 306 h 1861"/>
                  <a:gd name="T18" fmla="*/ 560 w 646"/>
                  <a:gd name="T19" fmla="*/ 369 h 1861"/>
                  <a:gd name="T20" fmla="*/ 613 w 646"/>
                  <a:gd name="T21" fmla="*/ 436 h 1861"/>
                  <a:gd name="T22" fmla="*/ 661 w 646"/>
                  <a:gd name="T23" fmla="*/ 508 h 1861"/>
                  <a:gd name="T24" fmla="*/ 705 w 646"/>
                  <a:gd name="T25" fmla="*/ 586 h 1861"/>
                  <a:gd name="T26" fmla="*/ 744 w 646"/>
                  <a:gd name="T27" fmla="*/ 667 h 1861"/>
                  <a:gd name="T28" fmla="*/ 780 w 646"/>
                  <a:gd name="T29" fmla="*/ 754 h 1861"/>
                  <a:gd name="T30" fmla="*/ 810 w 646"/>
                  <a:gd name="T31" fmla="*/ 845 h 1861"/>
                  <a:gd name="T32" fmla="*/ 832 w 646"/>
                  <a:gd name="T33" fmla="*/ 939 h 1861"/>
                  <a:gd name="T34" fmla="*/ 850 w 646"/>
                  <a:gd name="T35" fmla="*/ 1038 h 1861"/>
                  <a:gd name="T36" fmla="*/ 861 w 646"/>
                  <a:gd name="T37" fmla="*/ 1141 h 1861"/>
                  <a:gd name="T38" fmla="*/ 866 w 646"/>
                  <a:gd name="T39" fmla="*/ 1247 h 1861"/>
                  <a:gd name="T40" fmla="*/ 862 w 646"/>
                  <a:gd name="T41" fmla="*/ 1356 h 1861"/>
                  <a:gd name="T42" fmla="*/ 853 w 646"/>
                  <a:gd name="T43" fmla="*/ 1457 h 1861"/>
                  <a:gd name="T44" fmla="*/ 835 w 646"/>
                  <a:gd name="T45" fmla="*/ 1556 h 1861"/>
                  <a:gd name="T46" fmla="*/ 814 w 646"/>
                  <a:gd name="T47" fmla="*/ 1650 h 1861"/>
                  <a:gd name="T48" fmla="*/ 784 w 646"/>
                  <a:gd name="T49" fmla="*/ 1740 h 1861"/>
                  <a:gd name="T50" fmla="*/ 752 w 646"/>
                  <a:gd name="T51" fmla="*/ 1825 h 1861"/>
                  <a:gd name="T52" fmla="*/ 715 w 646"/>
                  <a:gd name="T53" fmla="*/ 1906 h 1861"/>
                  <a:gd name="T54" fmla="*/ 670 w 646"/>
                  <a:gd name="T55" fmla="*/ 1982 h 1861"/>
                  <a:gd name="T56" fmla="*/ 625 w 646"/>
                  <a:gd name="T57" fmla="*/ 2055 h 1861"/>
                  <a:gd name="T58" fmla="*/ 574 w 646"/>
                  <a:gd name="T59" fmla="*/ 2122 h 1861"/>
                  <a:gd name="T60" fmla="*/ 520 w 646"/>
                  <a:gd name="T61" fmla="*/ 2182 h 1861"/>
                  <a:gd name="T62" fmla="*/ 462 w 646"/>
                  <a:gd name="T63" fmla="*/ 2240 h 1861"/>
                  <a:gd name="T64" fmla="*/ 404 w 646"/>
                  <a:gd name="T65" fmla="*/ 2292 h 1861"/>
                  <a:gd name="T66" fmla="*/ 341 w 646"/>
                  <a:gd name="T67" fmla="*/ 2339 h 1861"/>
                  <a:gd name="T68" fmla="*/ 275 w 646"/>
                  <a:gd name="T69" fmla="*/ 2382 h 1861"/>
                  <a:gd name="T70" fmla="*/ 209 w 646"/>
                  <a:gd name="T71" fmla="*/ 2418 h 1861"/>
                  <a:gd name="T72" fmla="*/ 139 w 646"/>
                  <a:gd name="T73" fmla="*/ 2449 h 1861"/>
                  <a:gd name="T74" fmla="*/ 71 w 646"/>
                  <a:gd name="T75" fmla="*/ 2476 h 1861"/>
                  <a:gd name="T76" fmla="*/ 0 w 646"/>
                  <a:gd name="T77" fmla="*/ 2496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0BA6F3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Freeform 24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64 w 646"/>
                  <a:gd name="T3" fmla="*/ 19 h 1861"/>
                  <a:gd name="T4" fmla="*/ 131 w 646"/>
                  <a:gd name="T5" fmla="*/ 43 h 1861"/>
                  <a:gd name="T6" fmla="*/ 197 w 646"/>
                  <a:gd name="T7" fmla="*/ 72 h 1861"/>
                  <a:gd name="T8" fmla="*/ 261 w 646"/>
                  <a:gd name="T9" fmla="*/ 109 h 1861"/>
                  <a:gd name="T10" fmla="*/ 324 w 646"/>
                  <a:gd name="T11" fmla="*/ 149 h 1861"/>
                  <a:gd name="T12" fmla="*/ 386 w 646"/>
                  <a:gd name="T13" fmla="*/ 197 h 1861"/>
                  <a:gd name="T14" fmla="*/ 446 w 646"/>
                  <a:gd name="T15" fmla="*/ 248 h 1861"/>
                  <a:gd name="T16" fmla="*/ 505 w 646"/>
                  <a:gd name="T17" fmla="*/ 306 h 1861"/>
                  <a:gd name="T18" fmla="*/ 560 w 646"/>
                  <a:gd name="T19" fmla="*/ 369 h 1861"/>
                  <a:gd name="T20" fmla="*/ 613 w 646"/>
                  <a:gd name="T21" fmla="*/ 436 h 1861"/>
                  <a:gd name="T22" fmla="*/ 661 w 646"/>
                  <a:gd name="T23" fmla="*/ 508 h 1861"/>
                  <a:gd name="T24" fmla="*/ 705 w 646"/>
                  <a:gd name="T25" fmla="*/ 586 h 1861"/>
                  <a:gd name="T26" fmla="*/ 744 w 646"/>
                  <a:gd name="T27" fmla="*/ 667 h 1861"/>
                  <a:gd name="T28" fmla="*/ 780 w 646"/>
                  <a:gd name="T29" fmla="*/ 754 h 1861"/>
                  <a:gd name="T30" fmla="*/ 810 w 646"/>
                  <a:gd name="T31" fmla="*/ 845 h 1861"/>
                  <a:gd name="T32" fmla="*/ 832 w 646"/>
                  <a:gd name="T33" fmla="*/ 939 h 1861"/>
                  <a:gd name="T34" fmla="*/ 850 w 646"/>
                  <a:gd name="T35" fmla="*/ 1038 h 1861"/>
                  <a:gd name="T36" fmla="*/ 861 w 646"/>
                  <a:gd name="T37" fmla="*/ 1141 h 1861"/>
                  <a:gd name="T38" fmla="*/ 866 w 646"/>
                  <a:gd name="T39" fmla="*/ 1247 h 1861"/>
                  <a:gd name="T40" fmla="*/ 862 w 646"/>
                  <a:gd name="T41" fmla="*/ 1356 h 1861"/>
                  <a:gd name="T42" fmla="*/ 853 w 646"/>
                  <a:gd name="T43" fmla="*/ 1457 h 1861"/>
                  <a:gd name="T44" fmla="*/ 835 w 646"/>
                  <a:gd name="T45" fmla="*/ 1556 h 1861"/>
                  <a:gd name="T46" fmla="*/ 814 w 646"/>
                  <a:gd name="T47" fmla="*/ 1650 h 1861"/>
                  <a:gd name="T48" fmla="*/ 784 w 646"/>
                  <a:gd name="T49" fmla="*/ 1740 h 1861"/>
                  <a:gd name="T50" fmla="*/ 752 w 646"/>
                  <a:gd name="T51" fmla="*/ 1825 h 1861"/>
                  <a:gd name="T52" fmla="*/ 715 w 646"/>
                  <a:gd name="T53" fmla="*/ 1906 h 1861"/>
                  <a:gd name="T54" fmla="*/ 670 w 646"/>
                  <a:gd name="T55" fmla="*/ 1982 h 1861"/>
                  <a:gd name="T56" fmla="*/ 625 w 646"/>
                  <a:gd name="T57" fmla="*/ 2055 h 1861"/>
                  <a:gd name="T58" fmla="*/ 574 w 646"/>
                  <a:gd name="T59" fmla="*/ 2122 h 1861"/>
                  <a:gd name="T60" fmla="*/ 520 w 646"/>
                  <a:gd name="T61" fmla="*/ 2182 h 1861"/>
                  <a:gd name="T62" fmla="*/ 462 w 646"/>
                  <a:gd name="T63" fmla="*/ 2240 h 1861"/>
                  <a:gd name="T64" fmla="*/ 404 w 646"/>
                  <a:gd name="T65" fmla="*/ 2292 h 1861"/>
                  <a:gd name="T66" fmla="*/ 341 w 646"/>
                  <a:gd name="T67" fmla="*/ 2339 h 1861"/>
                  <a:gd name="T68" fmla="*/ 275 w 646"/>
                  <a:gd name="T69" fmla="*/ 2382 h 1861"/>
                  <a:gd name="T70" fmla="*/ 209 w 646"/>
                  <a:gd name="T71" fmla="*/ 2418 h 1861"/>
                  <a:gd name="T72" fmla="*/ 139 w 646"/>
                  <a:gd name="T73" fmla="*/ 2449 h 1861"/>
                  <a:gd name="T74" fmla="*/ 71 w 646"/>
                  <a:gd name="T75" fmla="*/ 2476 h 1861"/>
                  <a:gd name="T76" fmla="*/ 0 w 646"/>
                  <a:gd name="T77" fmla="*/ 2496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0BA6F3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2" name="Freeform 25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64 w 646"/>
                  <a:gd name="T3" fmla="*/ 19 h 1861"/>
                  <a:gd name="T4" fmla="*/ 131 w 646"/>
                  <a:gd name="T5" fmla="*/ 43 h 1861"/>
                  <a:gd name="T6" fmla="*/ 197 w 646"/>
                  <a:gd name="T7" fmla="*/ 72 h 1861"/>
                  <a:gd name="T8" fmla="*/ 261 w 646"/>
                  <a:gd name="T9" fmla="*/ 109 h 1861"/>
                  <a:gd name="T10" fmla="*/ 324 w 646"/>
                  <a:gd name="T11" fmla="*/ 149 h 1861"/>
                  <a:gd name="T12" fmla="*/ 386 w 646"/>
                  <a:gd name="T13" fmla="*/ 197 h 1861"/>
                  <a:gd name="T14" fmla="*/ 446 w 646"/>
                  <a:gd name="T15" fmla="*/ 248 h 1861"/>
                  <a:gd name="T16" fmla="*/ 505 w 646"/>
                  <a:gd name="T17" fmla="*/ 306 h 1861"/>
                  <a:gd name="T18" fmla="*/ 560 w 646"/>
                  <a:gd name="T19" fmla="*/ 369 h 1861"/>
                  <a:gd name="T20" fmla="*/ 613 w 646"/>
                  <a:gd name="T21" fmla="*/ 436 h 1861"/>
                  <a:gd name="T22" fmla="*/ 661 w 646"/>
                  <a:gd name="T23" fmla="*/ 508 h 1861"/>
                  <a:gd name="T24" fmla="*/ 705 w 646"/>
                  <a:gd name="T25" fmla="*/ 586 h 1861"/>
                  <a:gd name="T26" fmla="*/ 744 w 646"/>
                  <a:gd name="T27" fmla="*/ 667 h 1861"/>
                  <a:gd name="T28" fmla="*/ 780 w 646"/>
                  <a:gd name="T29" fmla="*/ 754 h 1861"/>
                  <a:gd name="T30" fmla="*/ 810 w 646"/>
                  <a:gd name="T31" fmla="*/ 845 h 1861"/>
                  <a:gd name="T32" fmla="*/ 832 w 646"/>
                  <a:gd name="T33" fmla="*/ 939 h 1861"/>
                  <a:gd name="T34" fmla="*/ 850 w 646"/>
                  <a:gd name="T35" fmla="*/ 1038 h 1861"/>
                  <a:gd name="T36" fmla="*/ 861 w 646"/>
                  <a:gd name="T37" fmla="*/ 1141 h 1861"/>
                  <a:gd name="T38" fmla="*/ 866 w 646"/>
                  <a:gd name="T39" fmla="*/ 1247 h 1861"/>
                  <a:gd name="T40" fmla="*/ 862 w 646"/>
                  <a:gd name="T41" fmla="*/ 1356 h 1861"/>
                  <a:gd name="T42" fmla="*/ 853 w 646"/>
                  <a:gd name="T43" fmla="*/ 1457 h 1861"/>
                  <a:gd name="T44" fmla="*/ 835 w 646"/>
                  <a:gd name="T45" fmla="*/ 1556 h 1861"/>
                  <a:gd name="T46" fmla="*/ 814 w 646"/>
                  <a:gd name="T47" fmla="*/ 1650 h 1861"/>
                  <a:gd name="T48" fmla="*/ 784 w 646"/>
                  <a:gd name="T49" fmla="*/ 1740 h 1861"/>
                  <a:gd name="T50" fmla="*/ 752 w 646"/>
                  <a:gd name="T51" fmla="*/ 1825 h 1861"/>
                  <a:gd name="T52" fmla="*/ 715 w 646"/>
                  <a:gd name="T53" fmla="*/ 1906 h 1861"/>
                  <a:gd name="T54" fmla="*/ 670 w 646"/>
                  <a:gd name="T55" fmla="*/ 1982 h 1861"/>
                  <a:gd name="T56" fmla="*/ 625 w 646"/>
                  <a:gd name="T57" fmla="*/ 2055 h 1861"/>
                  <a:gd name="T58" fmla="*/ 574 w 646"/>
                  <a:gd name="T59" fmla="*/ 2122 h 1861"/>
                  <a:gd name="T60" fmla="*/ 520 w 646"/>
                  <a:gd name="T61" fmla="*/ 2182 h 1861"/>
                  <a:gd name="T62" fmla="*/ 462 w 646"/>
                  <a:gd name="T63" fmla="*/ 2240 h 1861"/>
                  <a:gd name="T64" fmla="*/ 404 w 646"/>
                  <a:gd name="T65" fmla="*/ 2292 h 1861"/>
                  <a:gd name="T66" fmla="*/ 341 w 646"/>
                  <a:gd name="T67" fmla="*/ 2339 h 1861"/>
                  <a:gd name="T68" fmla="*/ 275 w 646"/>
                  <a:gd name="T69" fmla="*/ 2382 h 1861"/>
                  <a:gd name="T70" fmla="*/ 209 w 646"/>
                  <a:gd name="T71" fmla="*/ 2418 h 1861"/>
                  <a:gd name="T72" fmla="*/ 139 w 646"/>
                  <a:gd name="T73" fmla="*/ 2449 h 1861"/>
                  <a:gd name="T74" fmla="*/ 71 w 646"/>
                  <a:gd name="T75" fmla="*/ 2476 h 1861"/>
                  <a:gd name="T76" fmla="*/ 0 w 646"/>
                  <a:gd name="T77" fmla="*/ 2496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0BA6F3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4" name="Group 26"/>
            <p:cNvGrpSpPr>
              <a:grpSpLocks/>
            </p:cNvGrpSpPr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922929"/>
                  </a:gs>
                </a:gsLst>
                <a:lin ang="5400000" scaled="1"/>
              </a:gradFill>
              <a:ln w="25400">
                <a:solidFill>
                  <a:srgbClr val="0BA6F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76 w 1321"/>
                  <a:gd name="T1" fmla="*/ 357 h 712"/>
                  <a:gd name="T2" fmla="*/ 1292 w 1321"/>
                  <a:gd name="T3" fmla="*/ 394 h 712"/>
                  <a:gd name="T4" fmla="*/ 1296 w 1321"/>
                  <a:gd name="T5" fmla="*/ 428 h 712"/>
                  <a:gd name="T6" fmla="*/ 1290 w 1321"/>
                  <a:gd name="T7" fmla="*/ 459 h 712"/>
                  <a:gd name="T8" fmla="*/ 1273 w 1321"/>
                  <a:gd name="T9" fmla="*/ 490 h 712"/>
                  <a:gd name="T10" fmla="*/ 1248 w 1321"/>
                  <a:gd name="T11" fmla="*/ 516 h 712"/>
                  <a:gd name="T12" fmla="*/ 1216 w 1321"/>
                  <a:gd name="T13" fmla="*/ 538 h 712"/>
                  <a:gd name="T14" fmla="*/ 1173 w 1321"/>
                  <a:gd name="T15" fmla="*/ 559 h 712"/>
                  <a:gd name="T16" fmla="*/ 1125 w 1321"/>
                  <a:gd name="T17" fmla="*/ 578 h 712"/>
                  <a:gd name="T18" fmla="*/ 1071 w 1321"/>
                  <a:gd name="T19" fmla="*/ 594 h 712"/>
                  <a:gd name="T20" fmla="*/ 1011 w 1321"/>
                  <a:gd name="T21" fmla="*/ 608 h 712"/>
                  <a:gd name="T22" fmla="*/ 949 w 1321"/>
                  <a:gd name="T23" fmla="*/ 618 h 712"/>
                  <a:gd name="T24" fmla="*/ 879 w 1321"/>
                  <a:gd name="T25" fmla="*/ 627 h 712"/>
                  <a:gd name="T26" fmla="*/ 808 w 1321"/>
                  <a:gd name="T27" fmla="*/ 632 h 712"/>
                  <a:gd name="T28" fmla="*/ 780 w 1321"/>
                  <a:gd name="T29" fmla="*/ 634 h 712"/>
                  <a:gd name="T30" fmla="*/ 467 w 1321"/>
                  <a:gd name="T31" fmla="*/ 634 h 712"/>
                  <a:gd name="T32" fmla="*/ 463 w 1321"/>
                  <a:gd name="T33" fmla="*/ 634 h 712"/>
                  <a:gd name="T34" fmla="*/ 401 w 1321"/>
                  <a:gd name="T35" fmla="*/ 630 h 712"/>
                  <a:gd name="T36" fmla="*/ 341 w 1321"/>
                  <a:gd name="T37" fmla="*/ 627 h 712"/>
                  <a:gd name="T38" fmla="*/ 285 w 1321"/>
                  <a:gd name="T39" fmla="*/ 620 h 712"/>
                  <a:gd name="T40" fmla="*/ 231 w 1321"/>
                  <a:gd name="T41" fmla="*/ 614 h 712"/>
                  <a:gd name="T42" fmla="*/ 182 w 1321"/>
                  <a:gd name="T43" fmla="*/ 603 h 712"/>
                  <a:gd name="T44" fmla="*/ 138 w 1321"/>
                  <a:gd name="T45" fmla="*/ 590 h 712"/>
                  <a:gd name="T46" fmla="*/ 100 w 1321"/>
                  <a:gd name="T47" fmla="*/ 577 h 712"/>
                  <a:gd name="T48" fmla="*/ 66 w 1321"/>
                  <a:gd name="T49" fmla="*/ 561 h 712"/>
                  <a:gd name="T50" fmla="*/ 38 w 1321"/>
                  <a:gd name="T51" fmla="*/ 541 h 712"/>
                  <a:gd name="T52" fmla="*/ 18 w 1321"/>
                  <a:gd name="T53" fmla="*/ 519 h 712"/>
                  <a:gd name="T54" fmla="*/ 6 w 1321"/>
                  <a:gd name="T55" fmla="*/ 493 h 712"/>
                  <a:gd name="T56" fmla="*/ 0 w 1321"/>
                  <a:gd name="T57" fmla="*/ 467 h 712"/>
                  <a:gd name="T58" fmla="*/ 0 w 1321"/>
                  <a:gd name="T59" fmla="*/ 463 h 712"/>
                  <a:gd name="T60" fmla="*/ 4 w 1321"/>
                  <a:gd name="T61" fmla="*/ 434 h 712"/>
                  <a:gd name="T62" fmla="*/ 16 w 1321"/>
                  <a:gd name="T63" fmla="*/ 397 h 712"/>
                  <a:gd name="T64" fmla="*/ 50 w 1321"/>
                  <a:gd name="T65" fmla="*/ 329 h 712"/>
                  <a:gd name="T66" fmla="*/ 92 w 1321"/>
                  <a:gd name="T67" fmla="*/ 266 h 712"/>
                  <a:gd name="T68" fmla="*/ 144 w 1321"/>
                  <a:gd name="T69" fmla="*/ 209 h 712"/>
                  <a:gd name="T70" fmla="*/ 200 w 1321"/>
                  <a:gd name="T71" fmla="*/ 157 h 712"/>
                  <a:gd name="T72" fmla="*/ 265 w 1321"/>
                  <a:gd name="T73" fmla="*/ 111 h 712"/>
                  <a:gd name="T74" fmla="*/ 335 w 1321"/>
                  <a:gd name="T75" fmla="*/ 73 h 712"/>
                  <a:gd name="T76" fmla="*/ 407 w 1321"/>
                  <a:gd name="T77" fmla="*/ 42 h 712"/>
                  <a:gd name="T78" fmla="*/ 488 w 1321"/>
                  <a:gd name="T79" fmla="*/ 19 h 712"/>
                  <a:gd name="T80" fmla="*/ 570 w 1321"/>
                  <a:gd name="T81" fmla="*/ 5 h 712"/>
                  <a:gd name="T82" fmla="*/ 654 w 1321"/>
                  <a:gd name="T83" fmla="*/ 0 h 712"/>
                  <a:gd name="T84" fmla="*/ 654 w 1321"/>
                  <a:gd name="T85" fmla="*/ 0 h 712"/>
                  <a:gd name="T86" fmla="*/ 745 w 1321"/>
                  <a:gd name="T87" fmla="*/ 5 h 712"/>
                  <a:gd name="T88" fmla="*/ 831 w 1321"/>
                  <a:gd name="T89" fmla="*/ 20 h 712"/>
                  <a:gd name="T90" fmla="*/ 914 w 1321"/>
                  <a:gd name="T91" fmla="*/ 47 h 712"/>
                  <a:gd name="T92" fmla="*/ 991 w 1321"/>
                  <a:gd name="T93" fmla="*/ 80 h 712"/>
                  <a:gd name="T94" fmla="*/ 1062 w 1321"/>
                  <a:gd name="T95" fmla="*/ 122 h 712"/>
                  <a:gd name="T96" fmla="*/ 1127 w 1321"/>
                  <a:gd name="T97" fmla="*/ 173 h 712"/>
                  <a:gd name="T98" fmla="*/ 1185 w 1321"/>
                  <a:gd name="T99" fmla="*/ 228 h 712"/>
                  <a:gd name="T100" fmla="*/ 1234 w 1321"/>
                  <a:gd name="T101" fmla="*/ 289 h 712"/>
                  <a:gd name="T102" fmla="*/ 1276 w 1321"/>
                  <a:gd name="T103" fmla="*/ 357 h 712"/>
                  <a:gd name="T104" fmla="*/ 1276 w 1321"/>
                  <a:gd name="T105" fmla="*/ 35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BA6F3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gray">
            <a:xfrm>
              <a:off x="2480" y="2140"/>
              <a:ext cx="979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000" b="1" kern="0" noProof="0" smtClean="0">
                  <a:ln>
                    <a:solidFill>
                      <a:srgbClr val="000000"/>
                    </a:solidFill>
                  </a:ln>
                  <a:solidFill>
                    <a:srgbClr val="1C1C1C">
                      <a:lumMod val="20000"/>
                      <a:lumOff val="8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GOALS</a:t>
              </a:r>
              <a:endParaRPr kumimoji="0" lang="en-US" sz="3000" b="1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1C1C1C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982" y="1477"/>
              <a:ext cx="230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b="1" kern="0" smtClean="0">
                  <a:solidFill>
                    <a:srgbClr val="000000"/>
                  </a:solidFill>
                </a:rPr>
                <a:t>Administration reform,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better</a:t>
              </a:r>
              <a:r>
                <a:rPr kumimoji="0" lang="en-US" altLang="en-US" sz="2400" b="1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serve people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1650" y="3297"/>
              <a:ext cx="220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smtClean="0">
                  <a:solidFill>
                    <a:srgbClr val="000000"/>
                  </a:solidFill>
                </a:rPr>
                <a:t>IT application and development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683568" y="2626366"/>
            <a:ext cx="3528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eGov framework,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eGovernance for authorities</a:t>
            </a: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black">
          <a:xfrm>
            <a:off x="1003562" y="914400"/>
            <a:ext cx="7302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eGov Development Orientation 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6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Introduction</a:t>
            </a:r>
            <a:endParaRPr lang="en-US" dirty="0"/>
          </a:p>
        </p:txBody>
      </p:sp>
      <p:sp>
        <p:nvSpPr>
          <p:cNvPr id="32" name="Freeform 3"/>
          <p:cNvSpPr>
            <a:spLocks/>
          </p:cNvSpPr>
          <p:nvPr/>
        </p:nvSpPr>
        <p:spPr bwMode="gray">
          <a:xfrm flipH="1">
            <a:off x="142011" y="1340768"/>
            <a:ext cx="2904279" cy="2408433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rgbClr val="CCECFF"/>
              </a:gs>
              <a:gs pos="100000">
                <a:srgbClr val="F29000"/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33" name="Freeform 4"/>
          <p:cNvSpPr>
            <a:spLocks/>
          </p:cNvSpPr>
          <p:nvPr/>
        </p:nvSpPr>
        <p:spPr bwMode="gray">
          <a:xfrm>
            <a:off x="3381400" y="1340768"/>
            <a:ext cx="2904279" cy="2408433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rgbClr val="98C630">
                  <a:gamma/>
                  <a:tint val="40000"/>
                  <a:invGamma/>
                </a:srgbClr>
              </a:gs>
              <a:gs pos="100000">
                <a:srgbClr val="98C630"/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gray">
          <a:xfrm>
            <a:off x="142011" y="4147289"/>
            <a:ext cx="2904279" cy="2408431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rgbClr val="53AADB"/>
              </a:gs>
              <a:gs pos="100000">
                <a:srgbClr val="53AADB">
                  <a:gamma/>
                  <a:tint val="43922"/>
                  <a:invGamma/>
                </a:srgbClr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35" name="Freeform 6"/>
          <p:cNvSpPr>
            <a:spLocks/>
          </p:cNvSpPr>
          <p:nvPr/>
        </p:nvSpPr>
        <p:spPr bwMode="gray">
          <a:xfrm flipH="1">
            <a:off x="3381400" y="4147289"/>
            <a:ext cx="2904279" cy="2408431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rgbClr val="EEC100"/>
              </a:gs>
              <a:gs pos="100000">
                <a:srgbClr val="EEC100">
                  <a:gamma/>
                  <a:tint val="53725"/>
                  <a:invGamma/>
                </a:srgbClr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gray">
          <a:xfrm>
            <a:off x="2251338" y="2950579"/>
            <a:ext cx="2047889" cy="2040657"/>
          </a:xfrm>
          <a:prstGeom prst="ellipse">
            <a:avLst/>
          </a:prstGeom>
          <a:solidFill>
            <a:srgbClr val="FE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b="1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black">
          <a:xfrm>
            <a:off x="451150" y="1774994"/>
            <a:ext cx="2286000" cy="115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 smtClean="0">
                <a:solidFill>
                  <a:srgbClr val="000000"/>
                </a:solidFill>
                <a:latin typeface="Arial"/>
                <a:cs typeface="Arial" charset="0"/>
              </a:rPr>
              <a:t>Online services on National portal</a:t>
            </a:r>
            <a:endParaRPr lang="en-US" sz="23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black">
          <a:xfrm>
            <a:off x="3489691" y="1628800"/>
            <a:ext cx="279598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smtClean="0">
                <a:solidFill>
                  <a:srgbClr val="000000"/>
                </a:solidFill>
                <a:latin typeface="Arial"/>
                <a:cs typeface="Arial" charset="0"/>
              </a:rPr>
              <a:t>Connecting document management systems</a:t>
            </a:r>
            <a:endParaRPr lang="en-US" sz="22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black">
          <a:xfrm>
            <a:off x="217015" y="4696746"/>
            <a:ext cx="2629790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smtClean="0">
                <a:solidFill>
                  <a:srgbClr val="000000"/>
                </a:solidFill>
                <a:cs typeface="Arial" charset="0"/>
              </a:rPr>
              <a:t>National databases and information systems</a:t>
            </a:r>
            <a:endParaRPr lang="en-US" sz="22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black">
          <a:xfrm>
            <a:off x="3489691" y="4690638"/>
            <a:ext cx="279598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smtClean="0">
                <a:solidFill>
                  <a:srgbClr val="000000"/>
                </a:solidFill>
                <a:latin typeface="Arial"/>
                <a:cs typeface="Arial" charset="0"/>
              </a:rPr>
              <a:t>Data and information shared, national ID provided</a:t>
            </a:r>
            <a:endParaRPr lang="en-US" sz="22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black">
          <a:xfrm>
            <a:off x="1658398" y="3759315"/>
            <a:ext cx="32321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REQUIREMENTS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57135" y="3148638"/>
            <a:ext cx="2757884" cy="1752600"/>
            <a:chOff x="6457135" y="3148638"/>
            <a:chExt cx="2757884" cy="1752600"/>
          </a:xfrm>
        </p:grpSpPr>
        <p:sp>
          <p:nvSpPr>
            <p:cNvPr id="59" name="Text Box 4"/>
            <p:cNvSpPr txBox="1">
              <a:spLocks noChangeArrowheads="1"/>
            </p:cNvSpPr>
            <p:nvPr/>
          </p:nvSpPr>
          <p:spPr bwMode="black">
            <a:xfrm>
              <a:off x="6983787" y="3603248"/>
              <a:ext cx="2231232" cy="8925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 kern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 charset="0"/>
                </a:rPr>
                <a:t>eGov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cs typeface="Arial" charset="0"/>
                </a:rPr>
                <a:t>foundation</a:t>
              </a:r>
              <a:endPara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 charset="0"/>
              </a:endParaRP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gray">
            <a:xfrm rot="5400000">
              <a:off x="5923735" y="3682038"/>
              <a:ext cx="1752600" cy="685800"/>
            </a:xfrm>
            <a:prstGeom prst="triangle">
              <a:avLst>
                <a:gd name="adj" fmla="val 50000"/>
              </a:avLst>
            </a:prstGeom>
            <a:solidFill>
              <a:srgbClr val="CC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829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Resolution’s main contents</a:t>
            </a:r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ltGray">
          <a:xfrm rot="5400000">
            <a:off x="-1843757" y="1128536"/>
            <a:ext cx="5011837" cy="534556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1C1C1C">
                  <a:gamma/>
                  <a:tint val="45490"/>
                  <a:invGamma/>
                </a:srgbClr>
              </a:gs>
              <a:gs pos="50000">
                <a:srgbClr val="1C1C1C"/>
              </a:gs>
              <a:gs pos="100000">
                <a:srgbClr val="1C1C1C">
                  <a:gamma/>
                  <a:tint val="4549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ltGray">
          <a:xfrm rot="5400000" flipH="1">
            <a:off x="-1420725" y="1614784"/>
            <a:ext cx="4188900" cy="4402754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1C1C1C"/>
              </a:gs>
              <a:gs pos="100000">
                <a:srgbClr val="1C1C1C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2746466" y="2269760"/>
            <a:ext cx="6062452" cy="793230"/>
            <a:chOff x="1021" y="1215"/>
            <a:chExt cx="3061" cy="404"/>
          </a:xfrm>
        </p:grpSpPr>
        <p:sp>
          <p:nvSpPr>
            <p:cNvPr id="75" name="AutoShape 7"/>
            <p:cNvSpPr>
              <a:spLocks noChangeArrowheads="1"/>
            </p:cNvSpPr>
            <p:nvPr/>
          </p:nvSpPr>
          <p:spPr bwMode="gray">
            <a:xfrm>
              <a:off x="1229" y="1215"/>
              <a:ext cx="2853" cy="40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1C1C1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Intercommunicate edoc from</a:t>
              </a:r>
              <a:r>
                <a:rPr lang="vi-VN" altLang="zh-CN" sz="2400" b="1" kern="0" smtClean="0">
                  <a:solidFill>
                    <a:srgbClr val="000000"/>
                  </a:solidFill>
                  <a:cs typeface="Arial" charset="0"/>
                </a:rPr>
                <a:t> </a:t>
              </a:r>
              <a:endParaRPr lang="en-US" altLang="zh-CN" sz="2400" b="1" kern="0" smtClean="0">
                <a:solidFill>
                  <a:srgbClr val="000000"/>
                </a:solidFill>
                <a:cs typeface="Arial" charset="0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Government to commune level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76" name="Group 8"/>
            <p:cNvGrpSpPr>
              <a:grpSpLocks/>
            </p:cNvGrpSpPr>
            <p:nvPr/>
          </p:nvGrpSpPr>
          <p:grpSpPr bwMode="auto">
            <a:xfrm>
              <a:off x="1021" y="1299"/>
              <a:ext cx="240" cy="240"/>
              <a:chOff x="2078" y="1680"/>
              <a:chExt cx="1615" cy="1615"/>
            </a:xfrm>
          </p:grpSpPr>
          <p:sp>
            <p:nvSpPr>
              <p:cNvPr id="77" name="Oval 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Oval 1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gray">
              <a:xfrm>
                <a:off x="2253" y="1852"/>
                <a:ext cx="1265" cy="1264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tint val="0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0" name="Oval 1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1" name="Oval 13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shade val="54118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2" name="Oval 1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063427" y="3419973"/>
            <a:ext cx="5854792" cy="756037"/>
            <a:chOff x="1453" y="2270"/>
            <a:chExt cx="2990" cy="361"/>
          </a:xfrm>
        </p:grpSpPr>
        <p:sp>
          <p:nvSpPr>
            <p:cNvPr id="59" name="AutoShape 25"/>
            <p:cNvSpPr>
              <a:spLocks noChangeArrowheads="1"/>
            </p:cNvSpPr>
            <p:nvPr/>
          </p:nvSpPr>
          <p:spPr bwMode="gray">
            <a:xfrm>
              <a:off x="1669" y="2270"/>
              <a:ext cx="2774" cy="361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1C1C1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Establish National Online Service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Portal at one exclusive address</a:t>
              </a:r>
              <a:endParaRPr lang="vi-VN" altLang="zh-CN" sz="2400" b="1" kern="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>
              <a:off x="1453" y="2323"/>
              <a:ext cx="240" cy="240"/>
              <a:chOff x="2078" y="1680"/>
              <a:chExt cx="1615" cy="1615"/>
            </a:xfrm>
          </p:grpSpPr>
          <p:sp>
            <p:nvSpPr>
              <p:cNvPr id="61" name="Oval 2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tint val="0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4" name="Oval 3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Oval 31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shade val="54118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680150" y="5620177"/>
            <a:ext cx="6439248" cy="717639"/>
            <a:chOff x="1069" y="3275"/>
            <a:chExt cx="3092" cy="358"/>
          </a:xfrm>
        </p:grpSpPr>
        <p:sp>
          <p:nvSpPr>
            <p:cNvPr id="43" name="AutoShape 43"/>
            <p:cNvSpPr>
              <a:spLocks noChangeArrowheads="1"/>
            </p:cNvSpPr>
            <p:nvPr/>
          </p:nvSpPr>
          <p:spPr bwMode="gray">
            <a:xfrm>
              <a:off x="1273" y="3275"/>
              <a:ext cx="2888" cy="35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1C1C1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Enhance telecom network speed and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smtClean="0">
                  <a:solidFill>
                    <a:srgbClr val="000000"/>
                  </a:solidFill>
                  <a:cs typeface="Arial" charset="0"/>
                </a:rPr>
                <a:t>quality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069" y="3339"/>
              <a:ext cx="224" cy="240"/>
              <a:chOff x="2078" y="1680"/>
              <a:chExt cx="1615" cy="1615"/>
            </a:xfrm>
          </p:grpSpPr>
          <p:sp>
            <p:nvSpPr>
              <p:cNvPr id="45" name="Oval 4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tint val="0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shade val="54118"/>
                      <a:invGamma/>
                    </a:srgbClr>
                  </a:gs>
                  <a:gs pos="50000">
                    <a:srgbClr val="EEC100"/>
                  </a:gs>
                  <a:gs pos="100000">
                    <a:srgbClr val="EEC100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149619" y="3314526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</a:t>
            </a:r>
          </a:p>
          <a:p>
            <a:pPr algn="ctr"/>
            <a:r>
              <a:rPr lang="en-US" sz="3600" b="1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Tasks</a:t>
            </a:r>
            <a:endParaRPr lang="en-US" sz="36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84" name="Group 53"/>
          <p:cNvGrpSpPr/>
          <p:nvPr/>
        </p:nvGrpSpPr>
        <p:grpSpPr>
          <a:xfrm>
            <a:off x="1710130" y="1207020"/>
            <a:ext cx="6599420" cy="723756"/>
            <a:chOff x="1371600" y="2017954"/>
            <a:chExt cx="5674554" cy="580104"/>
          </a:xfrm>
        </p:grpSpPr>
        <p:sp>
          <p:nvSpPr>
            <p:cNvPr id="85" name="AutoShape 8"/>
            <p:cNvSpPr>
              <a:spLocks noChangeArrowheads="1"/>
            </p:cNvSpPr>
            <p:nvPr/>
          </p:nvSpPr>
          <p:spPr bwMode="gray">
            <a:xfrm>
              <a:off x="1689100" y="2017954"/>
              <a:ext cx="5357054" cy="58010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/>
              <a:r>
                <a:rPr lang="en-US" sz="2400" b="1" kern="0" smtClean="0">
                  <a:solidFill>
                    <a:srgbClr val="000000"/>
                  </a:solidFill>
                  <a:cs typeface="Arial" charset="0"/>
                </a:rPr>
                <a:t>Raise 3 indices: online service</a:t>
              </a:r>
              <a:r>
                <a:rPr lang="vi-VN" sz="2400" b="1" kern="0" smtClean="0">
                  <a:solidFill>
                    <a:srgbClr val="000000"/>
                  </a:solidFill>
                  <a:cs typeface="Arial" charset="0"/>
                </a:rPr>
                <a:t>,</a:t>
              </a:r>
              <a:r>
                <a:rPr lang="en-US" sz="2400" b="1" kern="0" smtClean="0">
                  <a:solidFill>
                    <a:srgbClr val="000000"/>
                  </a:solidFill>
                  <a:cs typeface="Arial" charset="0"/>
                </a:rPr>
                <a:t> telecom</a:t>
              </a:r>
            </a:p>
            <a:p>
              <a:pPr algn="l" eaLnBrk="0" hangingPunct="0"/>
              <a:r>
                <a:rPr lang="en-US" sz="2400" b="1" kern="0">
                  <a:solidFill>
                    <a:srgbClr val="000000"/>
                  </a:solidFill>
                  <a:cs typeface="Arial" charset="0"/>
                </a:rPr>
                <a:t>i</a:t>
              </a:r>
              <a:r>
                <a:rPr lang="en-US" sz="2400" b="1" kern="0" smtClean="0">
                  <a:solidFill>
                    <a:srgbClr val="000000"/>
                  </a:solidFill>
                  <a:cs typeface="Arial" charset="0"/>
                </a:rPr>
                <a:t>nfrastructure and human capital</a:t>
              </a:r>
              <a:endParaRPr lang="en-US" sz="2400" b="1" kern="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86" name="Group 9"/>
            <p:cNvGrpSpPr>
              <a:grpSpLocks/>
            </p:cNvGrpSpPr>
            <p:nvPr/>
          </p:nvGrpSpPr>
          <p:grpSpPr bwMode="auto">
            <a:xfrm>
              <a:off x="1371600" y="2146300"/>
              <a:ext cx="381000" cy="381000"/>
              <a:chOff x="2078" y="1680"/>
              <a:chExt cx="1615" cy="1615"/>
            </a:xfrm>
          </p:grpSpPr>
          <p:sp>
            <p:nvSpPr>
              <p:cNvPr id="87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1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0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1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52"/>
          <p:cNvGrpSpPr/>
          <p:nvPr/>
        </p:nvGrpSpPr>
        <p:grpSpPr>
          <a:xfrm>
            <a:off x="2745700" y="4506615"/>
            <a:ext cx="6063220" cy="812396"/>
            <a:chOff x="2026920" y="3054894"/>
            <a:chExt cx="4827431" cy="612060"/>
          </a:xfrm>
        </p:grpSpPr>
        <p:sp>
          <p:nvSpPr>
            <p:cNvPr id="94" name="AutoShape 7"/>
            <p:cNvSpPr>
              <a:spLocks noChangeArrowheads="1"/>
            </p:cNvSpPr>
            <p:nvPr/>
          </p:nvSpPr>
          <p:spPr bwMode="gray">
            <a:xfrm>
              <a:off x="2346961" y="3054894"/>
              <a:ext cx="4507390" cy="61206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/>
              <a:r>
                <a:rPr lang="en-US" sz="2400" b="1" smtClean="0">
                  <a:solidFill>
                    <a:srgbClr val="000000"/>
                  </a:solidFill>
                </a:rPr>
                <a:t>Associate administration reform with</a:t>
              </a:r>
            </a:p>
            <a:p>
              <a:pPr algn="l" eaLnBrk="0" hangingPunct="0"/>
              <a:r>
                <a:rPr lang="en-US" sz="2400" b="1" smtClean="0">
                  <a:solidFill>
                    <a:srgbClr val="000000"/>
                  </a:solidFill>
                </a:rPr>
                <a:t>IT and implement e</a:t>
              </a:r>
              <a:r>
                <a:rPr lang="vi-VN" sz="2400" b="1" smtClean="0">
                  <a:solidFill>
                    <a:srgbClr val="000000"/>
                  </a:solidFill>
                </a:rPr>
                <a:t>ISO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5" name="Group 16"/>
            <p:cNvGrpSpPr>
              <a:grpSpLocks/>
            </p:cNvGrpSpPr>
            <p:nvPr/>
          </p:nvGrpSpPr>
          <p:grpSpPr bwMode="auto">
            <a:xfrm>
              <a:off x="2026920" y="3179762"/>
              <a:ext cx="381000" cy="381000"/>
              <a:chOff x="2078" y="1680"/>
              <a:chExt cx="1615" cy="1615"/>
            </a:xfrm>
          </p:grpSpPr>
          <p:sp>
            <p:nvSpPr>
              <p:cNvPr id="96" name="Oval 1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1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2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2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Oval 2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4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39224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1 – Finance 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vi-VN" sz="2400" b="1" kern="0" smtClean="0">
                <a:solidFill>
                  <a:srgbClr val="000000"/>
                </a:solidFill>
              </a:rPr>
              <a:t>3 </a:t>
            </a:r>
            <a:r>
              <a:rPr lang="en-US" sz="2400" b="1" kern="0" smtClean="0">
                <a:solidFill>
                  <a:srgbClr val="000000"/>
                </a:solidFill>
              </a:rPr>
              <a:t>sources of budget</a:t>
            </a:r>
            <a:r>
              <a:rPr lang="vi-VN" sz="2400" b="1" kern="0" smtClean="0">
                <a:solidFill>
                  <a:srgbClr val="000000"/>
                </a:solidFill>
              </a:rPr>
              <a:t>:</a:t>
            </a:r>
            <a:endParaRPr lang="vi-VN" sz="2400" b="1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IT as an economic industry in the State budget</a:t>
            </a:r>
            <a:r>
              <a:rPr lang="vi-VN" sz="2400" kern="0" smtClea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system</a:t>
            </a:r>
            <a:r>
              <a:rPr lang="vi-VN" sz="2400" kern="0" smtClea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(as stipulated by Law on IT in</a:t>
            </a:r>
            <a:r>
              <a:rPr lang="vi-VN" sz="2400" kern="0" smtClean="0">
                <a:solidFill>
                  <a:srgbClr val="000000"/>
                </a:solidFill>
              </a:rPr>
              <a:t> 2006</a:t>
            </a:r>
            <a:r>
              <a:rPr lang="en-US" sz="2400" kern="0" smtClean="0">
                <a:solidFill>
                  <a:srgbClr val="000000"/>
                </a:solidFill>
              </a:rPr>
              <a:t>)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Budget for science and technology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>
                <a:solidFill>
                  <a:srgbClr val="000000"/>
                </a:solidFill>
              </a:rPr>
              <a:t> Vietnam Public Utility Telecommunication Sevice Fund</a:t>
            </a:r>
          </a:p>
        </p:txBody>
      </p:sp>
    </p:spTree>
    <p:extLst>
      <p:ext uri="{BB962C8B-B14F-4D97-AF65-F5344CB8AC3E}">
        <p14:creationId xmlns:p14="http://schemas.microsoft.com/office/powerpoint/2010/main" val="386288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39224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2 – Investment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268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0" smtClean="0">
                <a:solidFill>
                  <a:srgbClr val="000000"/>
                </a:solidFill>
              </a:rPr>
              <a:t>New policies on Investment</a:t>
            </a:r>
            <a:r>
              <a:rPr lang="vi-VN" sz="2400" b="1" kern="0" smtClean="0">
                <a:solidFill>
                  <a:srgbClr val="000000"/>
                </a:solidFill>
              </a:rPr>
              <a:t>: </a:t>
            </a:r>
            <a:endParaRPr lang="vi-VN" sz="2400" b="1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Developing a pilot policy on investment, procuring and leasing IT products and services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Direct contracting: Ministers and Chairmen of peoples’ commitees at provincial levels can choose direct contracting</a:t>
            </a:r>
            <a:endParaRPr lang="en-US" sz="24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42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 charset="0"/>
                <a:ea typeface="Times New Roman" charset="0"/>
                <a:cs typeface="Times New Roman" charset="0"/>
              </a:rPr>
              <a:t>VietNam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1524000" cy="1015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30146"/>
            <a:ext cx="3307992" cy="4623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t="19999" r="12385" b="28889"/>
          <a:stretch/>
        </p:blipFill>
        <p:spPr>
          <a:xfrm>
            <a:off x="76200" y="2133600"/>
            <a:ext cx="5448301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39224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3 – Human resources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187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Developing and promulgating</a:t>
            </a:r>
            <a:r>
              <a:rPr lang="vi-VN" sz="2400" kern="0" smtClea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ocupational criteria for IT officials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Making new policies to attract and employ IT experts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Training IT leadership</a:t>
            </a:r>
            <a:r>
              <a:rPr lang="vi-VN" sz="2400" kern="0" smtClean="0">
                <a:solidFill>
                  <a:srgbClr val="000000"/>
                </a:solidFill>
              </a:rPr>
              <a:t>, </a:t>
            </a:r>
            <a:r>
              <a:rPr lang="en-US" sz="2400" kern="0" smtClean="0">
                <a:solidFill>
                  <a:srgbClr val="000000"/>
                </a:solidFill>
              </a:rPr>
              <a:t>information security leadership</a:t>
            </a:r>
            <a:endParaRPr lang="en-US" sz="24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7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39224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4 – Deployment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28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</a:t>
            </a:r>
            <a:r>
              <a:rPr lang="en-US" sz="2400" b="1" kern="0" smtClean="0">
                <a:solidFill>
                  <a:srgbClr val="000000"/>
                </a:solidFill>
              </a:rPr>
              <a:t>Focus on prioritized fields</a:t>
            </a:r>
            <a:r>
              <a:rPr lang="vi-VN" sz="2400" kern="0" smtClean="0">
                <a:solidFill>
                  <a:srgbClr val="000000"/>
                </a:solidFill>
              </a:rPr>
              <a:t>: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>
                <a:solidFill>
                  <a:srgbClr val="000000"/>
                </a:solidFill>
              </a:rPr>
              <a:t> </a:t>
            </a:r>
            <a:r>
              <a:rPr lang="en-US" sz="2400" kern="0" spc="-10">
                <a:solidFill>
                  <a:srgbClr val="000000"/>
                </a:solidFill>
              </a:rPr>
              <a:t>Hot spots like </a:t>
            </a:r>
            <a:r>
              <a:rPr lang="en-US" sz="2400" kern="0" spc="-10" smtClean="0">
                <a:solidFill>
                  <a:srgbClr val="000000"/>
                </a:solidFill>
              </a:rPr>
              <a:t>construction</a:t>
            </a:r>
            <a:r>
              <a:rPr lang="en-US" sz="2400" kern="0" spc="-10">
                <a:solidFill>
                  <a:srgbClr val="000000"/>
                </a:solidFill>
              </a:rPr>
              <a:t>, </a:t>
            </a:r>
            <a:r>
              <a:rPr lang="en-US" sz="2400" kern="0" spc="-10" smtClean="0">
                <a:solidFill>
                  <a:srgbClr val="000000"/>
                </a:solidFill>
              </a:rPr>
              <a:t>environment, transport, land</a:t>
            </a:r>
            <a:endParaRPr lang="en-US" sz="2400" kern="0" spc="-1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Fields with major impact: business registration</a:t>
            </a:r>
            <a:r>
              <a:rPr lang="vi-VN" sz="2400" kern="0" smtClean="0">
                <a:solidFill>
                  <a:srgbClr val="000000"/>
                </a:solidFill>
              </a:rPr>
              <a:t>, </a:t>
            </a:r>
            <a:r>
              <a:rPr lang="en-US" sz="2400" kern="0" smtClean="0">
                <a:solidFill>
                  <a:srgbClr val="000000"/>
                </a:solidFill>
              </a:rPr>
              <a:t>investment registration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Fields with high chances of corruption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4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8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42272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5 – Technical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276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Connecting information systems to share and exploit common data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vi-VN" sz="2400" ker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Improving transmission quality of specialized networks, </a:t>
            </a:r>
            <a:r>
              <a:rPr lang="vi-VN" sz="2400" kern="0" smtClean="0">
                <a:solidFill>
                  <a:srgbClr val="000000"/>
                </a:solidFill>
              </a:rPr>
              <a:t>Internet </a:t>
            </a:r>
            <a:r>
              <a:rPr lang="en-US" sz="2400" kern="0" smtClean="0">
                <a:solidFill>
                  <a:srgbClr val="000000"/>
                </a:solidFill>
              </a:rPr>
              <a:t>and </a:t>
            </a:r>
            <a:r>
              <a:rPr lang="vi-VN" sz="2400" kern="0" smtClean="0">
                <a:solidFill>
                  <a:srgbClr val="000000"/>
                </a:solidFill>
              </a:rPr>
              <a:t>3G</a:t>
            </a:r>
            <a:endParaRPr lang="en-US" sz="2400" kern="0" smtClea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Providing user-friendly and multilingual online services</a:t>
            </a:r>
            <a:r>
              <a:rPr lang="vi-VN" sz="2400" kern="0" smtClean="0">
                <a:solidFill>
                  <a:srgbClr val="000000"/>
                </a:solidFill>
              </a:rPr>
              <a:t> </a:t>
            </a:r>
            <a:endParaRPr lang="en-US" sz="2400" kern="0" smtClea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>
                <a:solidFill>
                  <a:srgbClr val="000000"/>
                </a:solidFill>
              </a:rPr>
              <a:t> </a:t>
            </a:r>
            <a:r>
              <a:rPr lang="en-US" sz="2400" kern="0" smtClean="0">
                <a:solidFill>
                  <a:srgbClr val="000000"/>
                </a:solidFill>
              </a:rPr>
              <a:t>Ensuring utmost safety and security for eGov</a:t>
            </a:r>
            <a:endParaRPr lang="vi-VN" sz="24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9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71512" y="1640116"/>
            <a:ext cx="8015288" cy="4074884"/>
          </a:xfrm>
          <a:prstGeom prst="roundRect">
            <a:avLst>
              <a:gd name="adj" fmla="val 16667"/>
            </a:avLst>
          </a:prstGeom>
          <a:solidFill>
            <a:srgbClr val="91A7C1">
              <a:alpha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8" name="Group 17"/>
          <p:cNvGrpSpPr>
            <a:grpSpLocks/>
          </p:cNvGrpSpPr>
          <p:nvPr/>
        </p:nvGrpSpPr>
        <p:grpSpPr bwMode="auto">
          <a:xfrm>
            <a:off x="563562" y="1436916"/>
            <a:ext cx="4618186" cy="600680"/>
            <a:chOff x="720" y="1392"/>
            <a:chExt cx="4567" cy="480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567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91A7C1"/>
                </a:gs>
                <a:gs pos="50000">
                  <a:srgbClr val="91A7C1">
                    <a:gamma/>
                    <a:shade val="92157"/>
                    <a:invGamma/>
                  </a:srgbClr>
                </a:gs>
                <a:gs pos="100000">
                  <a:srgbClr val="91A7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730" y="1407"/>
              <a:ext cx="4557" cy="444"/>
              <a:chOff x="744" y="1407"/>
              <a:chExt cx="4495" cy="444"/>
            </a:xfrm>
          </p:grpSpPr>
          <p:sp>
            <p:nvSpPr>
              <p:cNvPr id="69" name="AutoShape 2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4495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alpha val="0"/>
                    </a:srgbClr>
                  </a:gs>
                  <a:gs pos="100000">
                    <a:srgbClr val="B96F81">
                      <a:gamma/>
                      <a:tint val="2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44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96F81">
                      <a:gamma/>
                      <a:tint val="22353"/>
                      <a:invGamma/>
                    </a:srgbClr>
                  </a:gs>
                  <a:gs pos="100000">
                    <a:srgbClr val="B96F8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Rectangle 22"/>
          <p:cNvSpPr>
            <a:spLocks noChangeArrowheads="1"/>
          </p:cNvSpPr>
          <p:nvPr/>
        </p:nvSpPr>
        <p:spPr bwMode="gray">
          <a:xfrm>
            <a:off x="609599" y="1491905"/>
            <a:ext cx="4572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b="1" smtClean="0">
                <a:solidFill>
                  <a:srgbClr val="FFFFFF"/>
                </a:solidFill>
                <a:cs typeface="Arial" pitchFamily="34" charset="0"/>
              </a:rPr>
              <a:t>Solution 6 – Arrangement</a:t>
            </a:r>
            <a:endParaRPr lang="en-US" sz="2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71512" y="2118638"/>
            <a:ext cx="8015288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Head of each agency is responsible for the institution’s IT application. One Deputy Head must be directly assigned to lead IT application and eGov</a:t>
            </a:r>
            <a:endParaRPr lang="vi-VN" sz="2400" ker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 Specific tasks for ministries and localities with respective time frame</a:t>
            </a:r>
            <a:endParaRPr lang="vi-VN" sz="24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9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2"/>
          <p:cNvSpPr>
            <a:spLocks noChangeShapeType="1"/>
          </p:cNvSpPr>
          <p:nvPr/>
        </p:nvSpPr>
        <p:spPr bwMode="gray">
          <a:xfrm flipH="1">
            <a:off x="-4" y="6424404"/>
            <a:ext cx="4044616" cy="43359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7924801" cy="563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/>
              <a:t>Resolution’s main contents</a:t>
            </a:r>
            <a:endParaRPr lang="en-US" dirty="0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gray">
          <a:xfrm flipH="1">
            <a:off x="0" y="5822732"/>
            <a:ext cx="3686050" cy="1035269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gray">
          <a:xfrm flipH="1">
            <a:off x="-2" y="3795290"/>
            <a:ext cx="2181438" cy="306271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gray">
          <a:xfrm flipH="1">
            <a:off x="0" y="2490285"/>
            <a:ext cx="1237923" cy="436771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gray">
          <a:xfrm flipH="1">
            <a:off x="0" y="1794686"/>
            <a:ext cx="830480" cy="505148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gray">
          <a:xfrm flipH="1">
            <a:off x="0" y="3200727"/>
            <a:ext cx="1688757" cy="3657273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gray">
          <a:xfrm flipH="1">
            <a:off x="0" y="4618248"/>
            <a:ext cx="2649280" cy="223975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gray">
          <a:xfrm flipH="1">
            <a:off x="-2" y="5281512"/>
            <a:ext cx="3107656" cy="156466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5" name="Group 14"/>
          <p:cNvGrpSpPr>
            <a:grpSpLocks/>
          </p:cNvGrpSpPr>
          <p:nvPr/>
        </p:nvGrpSpPr>
        <p:grpSpPr bwMode="auto">
          <a:xfrm>
            <a:off x="0" y="5638883"/>
            <a:ext cx="2649280" cy="1219117"/>
            <a:chOff x="0" y="2733"/>
            <a:chExt cx="1440" cy="1443"/>
          </a:xfrm>
        </p:grpSpPr>
        <p:sp>
          <p:nvSpPr>
            <p:cNvPr id="57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" name="Text Box 20"/>
          <p:cNvSpPr txBox="1">
            <a:spLocks noChangeArrowheads="1"/>
          </p:cNvSpPr>
          <p:nvPr/>
        </p:nvSpPr>
        <p:spPr bwMode="black">
          <a:xfrm>
            <a:off x="1293270" y="1259680"/>
            <a:ext cx="6905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smtClean="0">
                <a:solidFill>
                  <a:srgbClr val="000000"/>
                </a:solidFill>
              </a:rPr>
              <a:t>1. Intercommunicating eDoc</a:t>
            </a:r>
            <a:endParaRPr lang="vi-VN" sz="2400">
              <a:solidFill>
                <a:srgbClr val="000000"/>
              </a:solidFill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black">
          <a:xfrm>
            <a:off x="2181436" y="2629929"/>
            <a:ext cx="592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smtClean="0">
                <a:solidFill>
                  <a:srgbClr val="000000"/>
                </a:solidFill>
              </a:rPr>
              <a:t>3. Business registration</a:t>
            </a:r>
            <a:endParaRPr lang="vi-VN" sz="2400">
              <a:solidFill>
                <a:srgbClr val="000000"/>
              </a:solidFill>
            </a:endParaRP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black">
          <a:xfrm>
            <a:off x="2757573" y="3333625"/>
            <a:ext cx="5643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smtClean="0">
                <a:solidFill>
                  <a:srgbClr val="000000"/>
                </a:solidFill>
              </a:rPr>
              <a:t>4. Land and construction management</a:t>
            </a:r>
            <a:endParaRPr lang="vi-VN" sz="2400">
              <a:solidFill>
                <a:srgbClr val="000000"/>
              </a:solidFill>
            </a:endParaRP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gray">
          <a:xfrm>
            <a:off x="3028825" y="4755932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AutoShape 41"/>
          <p:cNvSpPr>
            <a:spLocks noChangeArrowheads="1"/>
          </p:cNvSpPr>
          <p:nvPr/>
        </p:nvSpPr>
        <p:spPr bwMode="gray">
          <a:xfrm>
            <a:off x="501868" y="113746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AutoShape 42"/>
          <p:cNvSpPr>
            <a:spLocks noChangeArrowheads="1"/>
          </p:cNvSpPr>
          <p:nvPr/>
        </p:nvSpPr>
        <p:spPr bwMode="gray">
          <a:xfrm>
            <a:off x="1495098" y="2559268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AutoShape 43"/>
          <p:cNvSpPr>
            <a:spLocks noChangeArrowheads="1"/>
          </p:cNvSpPr>
          <p:nvPr/>
        </p:nvSpPr>
        <p:spPr bwMode="gray">
          <a:xfrm>
            <a:off x="2536905" y="4033013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156"/>
          <p:cNvSpPr>
            <a:spLocks noChangeArrowheads="1"/>
          </p:cNvSpPr>
          <p:nvPr/>
        </p:nvSpPr>
        <p:spPr bwMode="auto">
          <a:xfrm>
            <a:off x="-217175" y="5822732"/>
            <a:ext cx="25929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Large</a:t>
            </a:r>
          </a:p>
          <a:p>
            <a:pPr algn="ctr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Systems</a:t>
            </a:r>
            <a:endParaRPr 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" name="AutoShape 42"/>
          <p:cNvSpPr>
            <a:spLocks noChangeArrowheads="1"/>
          </p:cNvSpPr>
          <p:nvPr/>
        </p:nvSpPr>
        <p:spPr bwMode="gray">
          <a:xfrm>
            <a:off x="990600" y="1833060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black">
          <a:xfrm>
            <a:off x="1688757" y="1960057"/>
            <a:ext cx="619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smtClean="0">
                <a:solidFill>
                  <a:srgbClr val="000000"/>
                </a:solidFill>
              </a:rPr>
              <a:t>2. Integrating online services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" name="AutoShape 43"/>
          <p:cNvSpPr>
            <a:spLocks noChangeArrowheads="1"/>
          </p:cNvSpPr>
          <p:nvPr/>
        </p:nvSpPr>
        <p:spPr bwMode="gray">
          <a:xfrm>
            <a:off x="2025541" y="3289736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48698" y="4156583"/>
            <a:ext cx="5701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smtClean="0">
                <a:solidFill>
                  <a:srgbClr val="000000"/>
                </a:solidFill>
              </a:rPr>
              <a:t>5. Health insurance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18034" y="4851379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smtClean="0">
                <a:solidFill>
                  <a:srgbClr val="000000"/>
                </a:solidFill>
              </a:rPr>
              <a:t>6. Visa grant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5" name="AutoShape 24"/>
          <p:cNvSpPr>
            <a:spLocks noChangeArrowheads="1"/>
          </p:cNvSpPr>
          <p:nvPr/>
        </p:nvSpPr>
        <p:spPr bwMode="gray">
          <a:xfrm>
            <a:off x="3513369" y="5454868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02060"/>
          </a:soli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3670" y="5539881"/>
            <a:ext cx="5163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smtClean="0">
                <a:solidFill>
                  <a:srgbClr val="000000"/>
                </a:solidFill>
              </a:rPr>
              <a:t>7</a:t>
            </a:r>
            <a:r>
              <a:rPr lang="en-US" sz="2400">
                <a:solidFill>
                  <a:srgbClr val="000000"/>
                </a:solidFill>
              </a:rPr>
              <a:t>. Intelligent electricity </a:t>
            </a:r>
            <a:r>
              <a:rPr lang="en-US" sz="2400" smtClean="0">
                <a:solidFill>
                  <a:srgbClr val="000000"/>
                </a:solidFill>
              </a:rPr>
              <a:t>measurement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8" name="AutoShape 43"/>
          <p:cNvSpPr>
            <a:spLocks noChangeArrowheads="1"/>
          </p:cNvSpPr>
          <p:nvPr/>
        </p:nvSpPr>
        <p:spPr bwMode="gray">
          <a:xfrm>
            <a:off x="3997315" y="6095792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45321" y="6137172"/>
            <a:ext cx="4474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smtClean="0">
                <a:solidFill>
                  <a:srgbClr val="000000"/>
                </a:solidFill>
              </a:rPr>
              <a:t>8. </a:t>
            </a:r>
            <a:r>
              <a:rPr lang="en-US" sz="2400">
                <a:solidFill>
                  <a:srgbClr val="000000"/>
                </a:solidFill>
              </a:rPr>
              <a:t>Intelligent traffic control</a:t>
            </a:r>
            <a:endParaRPr lang="vi-V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8166101" cy="563562"/>
          </a:xfrm>
        </p:spPr>
        <p:txBody>
          <a:bodyPr/>
          <a:lstStyle/>
          <a:p>
            <a:r>
              <a:rPr lang="en-US" spc="-50" smtClean="0"/>
              <a:t>3. </a:t>
            </a:r>
            <a:r>
              <a:rPr lang="en-US" spc="-50"/>
              <a:t>Role of Office of the Government</a:t>
            </a:r>
            <a:endParaRPr lang="en-US" spc="-50" dirty="0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gray">
          <a:xfrm rot="17973186">
            <a:off x="4686300" y="2524125"/>
            <a:ext cx="855663" cy="300037"/>
          </a:xfrm>
          <a:prstGeom prst="rightArrow">
            <a:avLst>
              <a:gd name="adj1" fmla="val 35167"/>
              <a:gd name="adj2" fmla="val 115487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gray">
          <a:xfrm rot="3465783">
            <a:off x="4687888" y="4854575"/>
            <a:ext cx="852487" cy="300037"/>
          </a:xfrm>
          <a:prstGeom prst="rightArrow">
            <a:avLst>
              <a:gd name="adj1" fmla="val 35167"/>
              <a:gd name="adj2" fmla="val 115058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gray">
          <a:xfrm rot="14369022">
            <a:off x="3425031" y="2607469"/>
            <a:ext cx="852487" cy="298450"/>
          </a:xfrm>
          <a:prstGeom prst="rightArrow">
            <a:avLst>
              <a:gd name="adj1" fmla="val 35167"/>
              <a:gd name="adj2" fmla="val 11567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gray">
          <a:xfrm rot="7535209">
            <a:off x="3385344" y="4820444"/>
            <a:ext cx="852487" cy="298450"/>
          </a:xfrm>
          <a:prstGeom prst="rightArrow">
            <a:avLst>
              <a:gd name="adj1" fmla="val 35167"/>
              <a:gd name="adj2" fmla="val 11567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gray">
          <a:xfrm>
            <a:off x="5318828" y="3733800"/>
            <a:ext cx="820737" cy="311150"/>
          </a:xfrm>
          <a:prstGeom prst="rightArrow">
            <a:avLst>
              <a:gd name="adj1" fmla="val 35167"/>
              <a:gd name="adj2" fmla="val 106817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gray">
          <a:xfrm rot="10800000">
            <a:off x="2805113" y="3727450"/>
            <a:ext cx="896937" cy="311150"/>
          </a:xfrm>
          <a:prstGeom prst="rightArrow">
            <a:avLst>
              <a:gd name="adj1" fmla="val 35167"/>
              <a:gd name="adj2" fmla="val 116734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gray">
          <a:xfrm>
            <a:off x="2543175" y="1828800"/>
            <a:ext cx="3879850" cy="4033837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gray">
          <a:xfrm>
            <a:off x="3314700" y="2668587"/>
            <a:ext cx="2241550" cy="2327275"/>
          </a:xfrm>
          <a:prstGeom prst="ellipse">
            <a:avLst/>
          </a:prstGeom>
          <a:gradFill rotWithShape="1">
            <a:gsLst>
              <a:gs pos="0">
                <a:srgbClr val="0099CC">
                  <a:gamma/>
                  <a:tint val="42353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tint val="42353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gray">
          <a:xfrm>
            <a:off x="3460750" y="2820987"/>
            <a:ext cx="1949450" cy="2022475"/>
          </a:xfrm>
          <a:prstGeom prst="ellipse">
            <a:avLst/>
          </a:prstGeom>
          <a:gradFill rotWithShape="1">
            <a:gsLst>
              <a:gs pos="0">
                <a:srgbClr val="0099CC">
                  <a:gamma/>
                  <a:shade val="54118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gray">
          <a:xfrm>
            <a:off x="3462338" y="2824162"/>
            <a:ext cx="1949450" cy="2022475"/>
          </a:xfrm>
          <a:prstGeom prst="ellipse">
            <a:avLst/>
          </a:prstGeom>
          <a:gradFill rotWithShape="1">
            <a:gsLst>
              <a:gs pos="0">
                <a:srgbClr val="0099CC">
                  <a:gamma/>
                  <a:shade val="63529"/>
                  <a:invGamma/>
                </a:srgbClr>
              </a:gs>
              <a:gs pos="100000">
                <a:srgbClr val="0099CC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gray">
          <a:xfrm>
            <a:off x="3567113" y="2921000"/>
            <a:ext cx="1754187" cy="182245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597275" y="2941637"/>
            <a:ext cx="1698625" cy="1763713"/>
            <a:chOff x="4166" y="1706"/>
            <a:chExt cx="1252" cy="1252"/>
          </a:xfrm>
        </p:grpSpPr>
        <p:sp>
          <p:nvSpPr>
            <p:cNvPr id="47" name="Oval 25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8" name="Oval 26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0" name="Oval 28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1" name="Text Box 29"/>
          <p:cNvSpPr txBox="1">
            <a:spLocks noChangeArrowheads="1"/>
          </p:cNvSpPr>
          <p:nvPr/>
        </p:nvSpPr>
        <p:spPr bwMode="gray">
          <a:xfrm>
            <a:off x="3864885" y="3429000"/>
            <a:ext cx="1179105" cy="8679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800" b="1" smtClean="0">
                <a:solidFill>
                  <a:srgbClr val="080808"/>
                </a:solidFill>
              </a:rPr>
              <a:t>OG’s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800" b="1" smtClean="0">
                <a:solidFill>
                  <a:srgbClr val="080808"/>
                </a:solidFill>
              </a:rPr>
              <a:t>Tasks</a:t>
            </a:r>
            <a:endParaRPr lang="en-US" sz="2800" b="1">
              <a:solidFill>
                <a:srgbClr val="080808"/>
              </a:solidFill>
            </a:endParaRPr>
          </a:p>
        </p:txBody>
      </p:sp>
      <p:sp>
        <p:nvSpPr>
          <p:cNvPr id="52" name="AutoShape 30"/>
          <p:cNvSpPr>
            <a:spLocks noChangeArrowheads="1"/>
          </p:cNvSpPr>
          <p:nvPr/>
        </p:nvSpPr>
        <p:spPr bwMode="gray">
          <a:xfrm>
            <a:off x="76200" y="3367790"/>
            <a:ext cx="2686050" cy="10207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National Online Service</a:t>
            </a:r>
          </a:p>
          <a:p>
            <a:pPr algn="ctr" eaLnBrk="0" hangingPunct="0">
              <a:defRPr/>
            </a:pPr>
            <a:r>
              <a:rPr lang="en-US" sz="2000" b="0" smtClean="0">
                <a:solidFill>
                  <a:srgbClr val="FEFEFE"/>
                </a:solidFill>
              </a:rPr>
              <a:t>Portal</a:t>
            </a:r>
            <a:endParaRPr lang="en-US" sz="2000" b="0">
              <a:solidFill>
                <a:srgbClr val="FEFEFE"/>
              </a:solidFill>
            </a:endParaRPr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gray">
          <a:xfrm>
            <a:off x="533400" y="1676401"/>
            <a:ext cx="2941638" cy="99218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Intercommunicating </a:t>
            </a:r>
          </a:p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eDoc systems </a:t>
            </a:r>
          </a:p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before 01 June 2016</a:t>
            </a:r>
          </a:p>
        </p:txBody>
      </p:sp>
      <p:sp>
        <p:nvSpPr>
          <p:cNvPr id="54" name="AutoShape 32"/>
          <p:cNvSpPr>
            <a:spLocks noChangeArrowheads="1"/>
          </p:cNvSpPr>
          <p:nvPr/>
        </p:nvSpPr>
        <p:spPr bwMode="gray">
          <a:xfrm>
            <a:off x="487362" y="5059180"/>
            <a:ext cx="2941638" cy="1041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smtClean="0">
                <a:solidFill>
                  <a:srgbClr val="FEFEFE"/>
                </a:solidFill>
              </a:rPr>
              <a:t>Business website</a:t>
            </a:r>
          </a:p>
          <a:p>
            <a:pPr algn="ctr">
              <a:defRPr/>
            </a:pPr>
            <a:r>
              <a:rPr lang="en-US" sz="2000" spc="-40" smtClean="0">
                <a:solidFill>
                  <a:srgbClr val="FEFEFE"/>
                </a:solidFill>
              </a:rPr>
              <a:t>on State-owned</a:t>
            </a:r>
          </a:p>
          <a:p>
            <a:pPr algn="ctr">
              <a:defRPr/>
            </a:pPr>
            <a:r>
              <a:rPr lang="en-US" sz="2000" b="0" spc="-40" smtClean="0">
                <a:solidFill>
                  <a:srgbClr val="FEFEFE"/>
                </a:solidFill>
              </a:rPr>
              <a:t>Enterprises</a:t>
            </a:r>
            <a:endParaRPr lang="en-US" sz="2000" b="0">
              <a:solidFill>
                <a:srgbClr val="FEFEFE"/>
              </a:solidFill>
            </a:endParaRPr>
          </a:p>
        </p:txBody>
      </p:sp>
      <p:sp>
        <p:nvSpPr>
          <p:cNvPr id="55" name="AutoShape 33"/>
          <p:cNvSpPr>
            <a:spLocks noChangeArrowheads="1"/>
          </p:cNvSpPr>
          <p:nvPr/>
        </p:nvSpPr>
        <p:spPr bwMode="gray">
          <a:xfrm>
            <a:off x="6238875" y="3367790"/>
            <a:ext cx="2765425" cy="102072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smtClean="0">
                <a:solidFill>
                  <a:srgbClr val="FFFFFF"/>
                </a:solidFill>
              </a:rPr>
              <a:t>Declaring</a:t>
            </a:r>
            <a:r>
              <a:rPr lang="vi-VN" sz="2000" smtClean="0">
                <a:solidFill>
                  <a:srgbClr val="FFFFFF"/>
                </a:solidFill>
              </a:rPr>
              <a:t> </a:t>
            </a:r>
            <a:r>
              <a:rPr lang="en-US" sz="2000" smtClean="0">
                <a:solidFill>
                  <a:srgbClr val="FFFFFF"/>
                </a:solidFill>
              </a:rPr>
              <a:t>progress of</a:t>
            </a:r>
          </a:p>
          <a:p>
            <a:pPr algn="ctr" eaLnBrk="0" hangingPunct="0">
              <a:defRPr/>
            </a:pPr>
            <a:r>
              <a:rPr lang="en-US" sz="2000" smtClean="0">
                <a:solidFill>
                  <a:srgbClr val="FFFFFF"/>
                </a:solidFill>
              </a:rPr>
              <a:t>form processing on</a:t>
            </a:r>
          </a:p>
          <a:p>
            <a:pPr algn="ctr" eaLnBrk="0" hangingPunct="0">
              <a:defRPr/>
            </a:pPr>
            <a:r>
              <a:rPr lang="en-US" sz="2000" spc="-70" smtClean="0">
                <a:solidFill>
                  <a:srgbClr val="FFFFFF"/>
                </a:solidFill>
              </a:rPr>
              <a:t>Government portal</a:t>
            </a:r>
            <a:endParaRPr lang="en-US" sz="2000" b="0" spc="-70">
              <a:solidFill>
                <a:srgbClr val="FFFFFF"/>
              </a:solidFill>
            </a:endParaRPr>
          </a:p>
        </p:txBody>
      </p:sp>
      <p:sp>
        <p:nvSpPr>
          <p:cNvPr id="56" name="AutoShape 34"/>
          <p:cNvSpPr>
            <a:spLocks noChangeArrowheads="1"/>
          </p:cNvSpPr>
          <p:nvPr/>
        </p:nvSpPr>
        <p:spPr bwMode="gray">
          <a:xfrm>
            <a:off x="5448300" y="1676402"/>
            <a:ext cx="2979738" cy="9977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eSuggestion system for </a:t>
            </a:r>
          </a:p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legal document and</a:t>
            </a:r>
          </a:p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Society-Authority network</a:t>
            </a:r>
          </a:p>
        </p:txBody>
      </p:sp>
      <p:sp>
        <p:nvSpPr>
          <p:cNvPr id="57" name="AutoShape 35"/>
          <p:cNvSpPr>
            <a:spLocks noChangeArrowheads="1"/>
          </p:cNvSpPr>
          <p:nvPr/>
        </p:nvSpPr>
        <p:spPr bwMode="gray">
          <a:xfrm>
            <a:off x="5448300" y="5059180"/>
            <a:ext cx="2979738" cy="1041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smtClean="0">
                <a:solidFill>
                  <a:srgbClr val="FEFEFE"/>
                </a:solidFill>
              </a:rPr>
              <a:t>Pilot policy on investment</a:t>
            </a:r>
            <a:r>
              <a:rPr lang="vi-VN" sz="2000" smtClean="0">
                <a:solidFill>
                  <a:srgbClr val="FEFEFE"/>
                </a:solidFill>
              </a:rPr>
              <a:t>,</a:t>
            </a:r>
            <a:endParaRPr lang="en-US" sz="2000" smtClean="0">
              <a:solidFill>
                <a:srgbClr val="FEFEFE"/>
              </a:solidFill>
            </a:endParaRPr>
          </a:p>
          <a:p>
            <a:pPr algn="ctr" eaLnBrk="0" hangingPunct="0">
              <a:defRPr/>
            </a:pPr>
            <a:r>
              <a:rPr lang="en-US" sz="2000" spc="-50" smtClean="0">
                <a:solidFill>
                  <a:srgbClr val="FEFEFE"/>
                </a:solidFill>
              </a:rPr>
              <a:t>procurement and leasing</a:t>
            </a:r>
          </a:p>
          <a:p>
            <a:pPr algn="ctr" eaLnBrk="0" hangingPunct="0">
              <a:defRPr/>
            </a:pPr>
            <a:r>
              <a:rPr lang="en-US" sz="2000" b="0" spc="-50" smtClean="0">
                <a:solidFill>
                  <a:srgbClr val="FEFEFE"/>
                </a:solidFill>
              </a:rPr>
              <a:t>IT product/service</a:t>
            </a:r>
            <a:endParaRPr lang="en-US" sz="2000" b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9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50838"/>
            <a:ext cx="8229601" cy="563562"/>
          </a:xfrm>
        </p:spPr>
        <p:txBody>
          <a:bodyPr/>
          <a:lstStyle/>
          <a:p>
            <a:r>
              <a:rPr lang="en-US" smtClean="0"/>
              <a:t>3. </a:t>
            </a:r>
            <a:r>
              <a:rPr lang="en-US" spc="-50"/>
              <a:t>Role of Office of the Government</a:t>
            </a:r>
            <a:endParaRPr lang="en-US" dirty="0"/>
          </a:p>
        </p:txBody>
      </p:sp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785813" y="1340371"/>
            <a:ext cx="3598864" cy="3662138"/>
            <a:chOff x="785786" y="1571613"/>
            <a:chExt cx="3598202" cy="3662163"/>
          </a:xfrm>
        </p:grpSpPr>
        <p:sp>
          <p:nvSpPr>
            <p:cNvPr id="27" name="AutoShape 54"/>
            <p:cNvSpPr>
              <a:spLocks noChangeArrowheads="1"/>
            </p:cNvSpPr>
            <p:nvPr/>
          </p:nvSpPr>
          <p:spPr bwMode="gray">
            <a:xfrm>
              <a:off x="785786" y="2041516"/>
              <a:ext cx="3580743" cy="319226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28" name="AutoShape 55"/>
            <p:cNvSpPr>
              <a:spLocks noChangeArrowheads="1"/>
            </p:cNvSpPr>
            <p:nvPr/>
          </p:nvSpPr>
          <p:spPr bwMode="gray">
            <a:xfrm>
              <a:off x="842926" y="2055803"/>
              <a:ext cx="3541062" cy="31779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D4F2"/>
                </a:gs>
                <a:gs pos="100000">
                  <a:srgbClr val="3CA1E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29" name="AutoShape 57"/>
            <p:cNvSpPr>
              <a:spLocks noChangeArrowheads="1"/>
            </p:cNvSpPr>
            <p:nvPr/>
          </p:nvSpPr>
          <p:spPr bwMode="gray">
            <a:xfrm>
              <a:off x="871495" y="2090729"/>
              <a:ext cx="3495034" cy="11049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5F1FB"/>
                </a:gs>
                <a:gs pos="100000">
                  <a:srgbClr val="80D4F2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30" name="Group 59"/>
            <p:cNvGrpSpPr>
              <a:grpSpLocks/>
            </p:cNvGrpSpPr>
            <p:nvPr/>
          </p:nvGrpSpPr>
          <p:grpSpPr bwMode="auto">
            <a:xfrm>
              <a:off x="2040472" y="1571613"/>
              <a:ext cx="1092408" cy="967865"/>
              <a:chOff x="1289" y="587"/>
              <a:chExt cx="670" cy="647"/>
            </a:xfrm>
          </p:grpSpPr>
          <p:sp>
            <p:nvSpPr>
              <p:cNvPr id="33" name="Oval 60"/>
              <p:cNvSpPr>
                <a:spLocks noChangeArrowheads="1"/>
              </p:cNvSpPr>
              <p:nvPr/>
            </p:nvSpPr>
            <p:spPr bwMode="gray">
              <a:xfrm>
                <a:off x="1289" y="743"/>
                <a:ext cx="670" cy="34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4" name="Oval 61"/>
              <p:cNvSpPr>
                <a:spLocks noChangeArrowheads="1"/>
              </p:cNvSpPr>
              <p:nvPr/>
            </p:nvSpPr>
            <p:spPr bwMode="gray">
              <a:xfrm>
                <a:off x="1295" y="587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5" name="Oval 62"/>
              <p:cNvSpPr>
                <a:spLocks noChangeArrowheads="1"/>
              </p:cNvSpPr>
              <p:nvPr/>
            </p:nvSpPr>
            <p:spPr bwMode="gray">
              <a:xfrm>
                <a:off x="1303" y="591"/>
                <a:ext cx="632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6" name="Oval 6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1" cy="59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7" name="Oval 64"/>
              <p:cNvSpPr>
                <a:spLocks noChangeArrowheads="1"/>
              </p:cNvSpPr>
              <p:nvPr/>
            </p:nvSpPr>
            <p:spPr bwMode="gray">
              <a:xfrm>
                <a:off x="1346" y="614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31" name="Text Box 65"/>
            <p:cNvSpPr txBox="1">
              <a:spLocks noChangeArrowheads="1"/>
            </p:cNvSpPr>
            <p:nvPr/>
          </p:nvSpPr>
          <p:spPr bwMode="gray">
            <a:xfrm>
              <a:off x="1982292" y="1750007"/>
              <a:ext cx="1171361" cy="523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1</a:t>
              </a:r>
              <a:endPara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gray">
            <a:xfrm>
              <a:off x="831971" y="2539994"/>
              <a:ext cx="3504584" cy="15696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5088" lvl="1" algn="ctr"/>
              <a:r>
                <a:rPr lang="en-US" sz="2400" smtClean="0">
                  <a:solidFill>
                    <a:srgbClr val="000000"/>
                  </a:solidFill>
                </a:rPr>
                <a:t>Leading the task of developing eGov</a:t>
              </a:r>
              <a:r>
                <a:rPr lang="vi-VN" sz="2400" smtClean="0">
                  <a:solidFill>
                    <a:srgbClr val="000000"/>
                  </a:solidFill>
                </a:rPr>
                <a:t> </a:t>
              </a:r>
              <a:r>
                <a:rPr lang="en-US" sz="2400" smtClean="0">
                  <a:solidFill>
                    <a:srgbClr val="000000"/>
                  </a:solidFill>
                </a:rPr>
                <a:t>and impementing the Resolution</a:t>
              </a:r>
              <a:endParaRPr lang="en-US" sz="22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4824412" y="1340370"/>
            <a:ext cx="3620046" cy="3662138"/>
            <a:chOff x="4824386" y="1571612"/>
            <a:chExt cx="3620076" cy="3662165"/>
          </a:xfrm>
        </p:grpSpPr>
        <p:sp>
          <p:nvSpPr>
            <p:cNvPr id="59" name="AutoShape 68"/>
            <p:cNvSpPr>
              <a:spLocks noChangeArrowheads="1"/>
            </p:cNvSpPr>
            <p:nvPr/>
          </p:nvSpPr>
          <p:spPr bwMode="gray">
            <a:xfrm>
              <a:off x="4824386" y="2036753"/>
              <a:ext cx="3614766" cy="319702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" name="AutoShape 69"/>
            <p:cNvSpPr>
              <a:spLocks noChangeArrowheads="1"/>
            </p:cNvSpPr>
            <p:nvPr/>
          </p:nvSpPr>
          <p:spPr bwMode="gray">
            <a:xfrm>
              <a:off x="4881536" y="2049453"/>
              <a:ext cx="3503640" cy="31843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8EA91"/>
                </a:gs>
                <a:gs pos="100000">
                  <a:srgbClr val="21D34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" name="AutoShape 71"/>
            <p:cNvSpPr>
              <a:spLocks noChangeArrowheads="1"/>
            </p:cNvSpPr>
            <p:nvPr/>
          </p:nvSpPr>
          <p:spPr bwMode="gray">
            <a:xfrm>
              <a:off x="4910112" y="2084379"/>
              <a:ext cx="3457603" cy="10874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7F8DA"/>
                </a:gs>
                <a:gs pos="100000">
                  <a:srgbClr val="88EA91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2" name="Group 72"/>
            <p:cNvGrpSpPr>
              <a:grpSpLocks/>
            </p:cNvGrpSpPr>
            <p:nvPr/>
          </p:nvGrpSpPr>
          <p:grpSpPr bwMode="auto">
            <a:xfrm>
              <a:off x="6068116" y="1571612"/>
              <a:ext cx="1074962" cy="955717"/>
              <a:chOff x="1289" y="587"/>
              <a:chExt cx="669" cy="647"/>
            </a:xfrm>
          </p:grpSpPr>
          <p:sp>
            <p:nvSpPr>
              <p:cNvPr id="65" name="Oval 73"/>
              <p:cNvSpPr>
                <a:spLocks noChangeArrowheads="1"/>
              </p:cNvSpPr>
              <p:nvPr/>
            </p:nvSpPr>
            <p:spPr bwMode="gray">
              <a:xfrm>
                <a:off x="1289" y="740"/>
                <a:ext cx="669" cy="352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6" name="Oval 74"/>
              <p:cNvSpPr>
                <a:spLocks noChangeArrowheads="1"/>
              </p:cNvSpPr>
              <p:nvPr/>
            </p:nvSpPr>
            <p:spPr bwMode="gray">
              <a:xfrm>
                <a:off x="1295" y="587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7" name="Oval 75"/>
              <p:cNvSpPr>
                <a:spLocks noChangeArrowheads="1"/>
              </p:cNvSpPr>
              <p:nvPr/>
            </p:nvSpPr>
            <p:spPr bwMode="gray">
              <a:xfrm>
                <a:off x="1303" y="591"/>
                <a:ext cx="632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8" name="Oval 76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1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9" name="Oval 7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4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63" name="Text Box 78"/>
            <p:cNvSpPr txBox="1">
              <a:spLocks noChangeArrowheads="1"/>
            </p:cNvSpPr>
            <p:nvPr/>
          </p:nvSpPr>
          <p:spPr bwMode="gray">
            <a:xfrm>
              <a:off x="5923614" y="1782658"/>
              <a:ext cx="1390240" cy="523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Text Box 79"/>
            <p:cNvSpPr txBox="1">
              <a:spLocks noChangeArrowheads="1"/>
            </p:cNvSpPr>
            <p:nvPr/>
          </p:nvSpPr>
          <p:spPr bwMode="gray">
            <a:xfrm>
              <a:off x="4863033" y="2556101"/>
              <a:ext cx="3581429" cy="19390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000000"/>
                  </a:solidFill>
                </a:rPr>
                <a:t>Leading the inspection,  monitoring and control of Resolution’s implementation</a:t>
              </a:r>
              <a:r>
                <a:rPr lang="en-US" sz="2400" spc="-60" smtClean="0">
                  <a:solidFill>
                    <a:srgbClr val="000000"/>
                  </a:solidFill>
                </a:rPr>
                <a:t> to report to the Government</a:t>
              </a:r>
              <a:endParaRPr lang="en-US" sz="2200" b="0" spc="60" dirty="0">
                <a:solidFill>
                  <a:srgbClr val="000000"/>
                </a:solidFill>
                <a:sym typeface="Wingdings" pitchFamily="2" charset="2"/>
              </a:endParaRPr>
            </a:p>
          </p:txBody>
        </p:sp>
      </p:grpSp>
      <p:sp>
        <p:nvSpPr>
          <p:cNvPr id="70" name="Text Box 29"/>
          <p:cNvSpPr txBox="1">
            <a:spLocks noChangeArrowheads="1"/>
          </p:cNvSpPr>
          <p:nvPr/>
        </p:nvSpPr>
        <p:spPr bwMode="gray">
          <a:xfrm>
            <a:off x="1331913" y="914400"/>
            <a:ext cx="640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b="1" smtClean="0">
                <a:solidFill>
                  <a:srgbClr val="000000"/>
                </a:solidFill>
                <a:cs typeface="+mn-cs"/>
              </a:rPr>
              <a:t>Implementation</a:t>
            </a:r>
            <a:endParaRPr lang="en-US" sz="28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71" name="AutoShape 50"/>
          <p:cNvSpPr>
            <a:spLocks noChangeArrowheads="1"/>
          </p:cNvSpPr>
          <p:nvPr/>
        </p:nvSpPr>
        <p:spPr bwMode="ltGray">
          <a:xfrm>
            <a:off x="1371600" y="5105400"/>
            <a:ext cx="6719887" cy="1538990"/>
          </a:xfrm>
          <a:prstGeom prst="rightArrow">
            <a:avLst>
              <a:gd name="adj1" fmla="val 67504"/>
              <a:gd name="adj2" fmla="val 11342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sz="2000" spc="-10" smtClean="0">
                <a:solidFill>
                  <a:srgbClr val="000000"/>
                </a:solidFill>
              </a:rPr>
              <a:t>Resolution’s implementation result</a:t>
            </a:r>
            <a:r>
              <a:rPr lang="vi-VN" sz="2000" spc="-10" smtClean="0">
                <a:solidFill>
                  <a:srgbClr val="000000"/>
                </a:solidFill>
              </a:rPr>
              <a:t> </a:t>
            </a:r>
            <a:r>
              <a:rPr lang="en-US" sz="2000" spc="-10" smtClean="0">
                <a:solidFill>
                  <a:srgbClr val="000000"/>
                </a:solidFill>
              </a:rPr>
              <a:t>will be used to</a:t>
            </a:r>
          </a:p>
          <a:p>
            <a:pPr algn="l">
              <a:defRPr/>
            </a:pPr>
            <a:r>
              <a:rPr lang="en-US" sz="2000" spc="-10" smtClean="0">
                <a:solidFill>
                  <a:srgbClr val="000000"/>
                </a:solidFill>
              </a:rPr>
              <a:t>appraise government’s agencies performance</a:t>
            </a:r>
          </a:p>
          <a:p>
            <a:pPr algn="l">
              <a:defRPr/>
            </a:pPr>
            <a:r>
              <a:rPr lang="en-US" sz="2000" spc="-10" smtClean="0">
                <a:solidFill>
                  <a:srgbClr val="000000"/>
                </a:solidFill>
              </a:rPr>
              <a:t>at the Government’s year-end regular meeting</a:t>
            </a:r>
            <a:endParaRPr lang="en-US" sz="2000" spc="-1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841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0838"/>
            <a:ext cx="8001000" cy="563562"/>
          </a:xfrm>
        </p:spPr>
        <p:txBody>
          <a:bodyPr/>
          <a:lstStyle/>
          <a:p>
            <a:r>
              <a:rPr lang="en-US"/>
              <a:t>4. </a:t>
            </a:r>
            <a:r>
              <a:rPr lang="vi-VN"/>
              <a:t>Achieved results</a:t>
            </a:r>
            <a:endParaRPr lang="en-US" dirty="0"/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62259" y="2434960"/>
            <a:ext cx="4057650" cy="3813440"/>
            <a:chOff x="514350" y="2819400"/>
            <a:chExt cx="3744913" cy="4936048"/>
          </a:xfrm>
        </p:grpSpPr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>
              <a:off x="514350" y="2819400"/>
              <a:ext cx="3048000" cy="493604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14350" y="3163585"/>
              <a:ext cx="3048000" cy="298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  <a:cs typeface="Arial" charset="0"/>
                </a:rPr>
                <a:t>Technical requirements by Ministry of Information and Communication, compatible with eGov</a:t>
              </a:r>
              <a:r>
                <a:rPr kumimoji="0" lang="en-US" altLang="en-US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  <a:cs typeface="Arial" charset="0"/>
                </a:rPr>
                <a:t> architecture framework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gray">
            <a:xfrm>
              <a:off x="3355267" y="3181050"/>
              <a:ext cx="903996" cy="1241118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rgbClr val="98C630"/>
                </a:gs>
                <a:gs pos="100000">
                  <a:srgbClr val="98C630">
                    <a:gamma/>
                    <a:tint val="63529"/>
                    <a:invGamma/>
                  </a:srgb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3051509" y="1168135"/>
            <a:ext cx="3248025" cy="1601788"/>
            <a:chOff x="1997" y="1314"/>
            <a:chExt cx="1889" cy="1009"/>
          </a:xfrm>
        </p:grpSpPr>
        <p:grpSp>
          <p:nvGrpSpPr>
            <p:cNvPr id="34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39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EEC100"/>
                  </a:gs>
                  <a:gs pos="100000">
                    <a:srgbClr val="EEC1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EEC100">
                      <a:gamma/>
                      <a:tint val="44314"/>
                      <a:invGamma/>
                    </a:srgbClr>
                  </a:gs>
                  <a:gs pos="100000">
                    <a:srgbClr val="EEC1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35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F29000">
                    <a:gamma/>
                    <a:shade val="46275"/>
                    <a:invGamma/>
                  </a:srgbClr>
                </a:gs>
                <a:gs pos="100000">
                  <a:srgbClr val="F29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F29000">
                    <a:alpha val="0"/>
                  </a:srgbClr>
                </a:gs>
                <a:gs pos="100000">
                  <a:srgbClr val="F29000">
                    <a:gamma/>
                    <a:tint val="34902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F29000">
                    <a:gamma/>
                    <a:shade val="79216"/>
                    <a:invGamma/>
                  </a:srgbClr>
                </a:gs>
                <a:gs pos="100000">
                  <a:srgbClr val="F29000">
                    <a:alpha val="48000"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78" cy="624"/>
            </a:xfrm>
            <a:prstGeom prst="ellipse">
              <a:avLst/>
            </a:prstGeom>
            <a:gradFill rotWithShape="1">
              <a:gsLst>
                <a:gs pos="0">
                  <a:srgbClr val="F29000">
                    <a:gamma/>
                    <a:tint val="0"/>
                    <a:invGamma/>
                  </a:srgbClr>
                </a:gs>
                <a:gs pos="100000">
                  <a:srgbClr val="F29000">
                    <a:alpha val="38000"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466686" y="1182511"/>
            <a:ext cx="23775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700" b="1" smtClean="0">
                <a:solidFill>
                  <a:srgbClr val="000000"/>
                </a:solidFill>
                <a:cs typeface="Arial" charset="0"/>
              </a:rPr>
              <a:t>Technical</a:t>
            </a:r>
          </a:p>
          <a:p>
            <a:pPr algn="ctr"/>
            <a:r>
              <a:rPr lang="en-US" altLang="en-US" sz="2700" b="1" smtClean="0">
                <a:solidFill>
                  <a:srgbClr val="000000"/>
                </a:solidFill>
                <a:cs typeface="Arial" charset="0"/>
              </a:rPr>
              <a:t>requirements</a:t>
            </a:r>
            <a:endParaRPr lang="en-US" altLang="en-US" sz="27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5024771" y="2511160"/>
            <a:ext cx="3970338" cy="3737240"/>
            <a:chOff x="5002213" y="2895600"/>
            <a:chExt cx="3665537" cy="4916159"/>
          </a:xfrm>
        </p:grpSpPr>
        <p:sp>
          <p:nvSpPr>
            <p:cNvPr id="43" name="AutoShape 3"/>
            <p:cNvSpPr>
              <a:spLocks noChangeArrowheads="1"/>
            </p:cNvSpPr>
            <p:nvPr/>
          </p:nvSpPr>
          <p:spPr bwMode="auto">
            <a:xfrm>
              <a:off x="5695950" y="2895600"/>
              <a:ext cx="2971800" cy="4916159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4" name="AutoShape 8"/>
            <p:cNvSpPr>
              <a:spLocks noChangeAspect="1" noChangeArrowheads="1" noTextEdit="1"/>
            </p:cNvSpPr>
            <p:nvPr/>
          </p:nvSpPr>
          <p:spPr bwMode="gray">
            <a:xfrm flipH="1">
              <a:off x="5002213" y="3176588"/>
              <a:ext cx="909637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gray">
            <a:xfrm flipH="1">
              <a:off x="5008076" y="3179606"/>
              <a:ext cx="904293" cy="1240438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rgbClr val="EEC100"/>
                </a:gs>
                <a:gs pos="100000">
                  <a:srgbClr val="EEC100">
                    <a:gamma/>
                    <a:tint val="31765"/>
                    <a:invGamma/>
                  </a:srgb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5702880" y="3131275"/>
              <a:ext cx="2964870" cy="255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  <a:cs typeface="Arial" charset="0"/>
                </a:rPr>
                <a:t>Existing document</a:t>
              </a:r>
              <a:r>
                <a:rPr kumimoji="0" lang="en-US" altLang="ko-KR" sz="2400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  <a:cs typeface="Arial" charset="0"/>
                </a:rPr>
                <a:t> management systems need to add edXML header in the message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8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0838"/>
            <a:ext cx="8021094" cy="563562"/>
          </a:xfrm>
        </p:spPr>
        <p:txBody>
          <a:bodyPr/>
          <a:lstStyle/>
          <a:p>
            <a:r>
              <a:rPr lang="en-US"/>
              <a:t>4. </a:t>
            </a:r>
            <a:r>
              <a:rPr lang="vi-VN"/>
              <a:t>Achieved results</a:t>
            </a:r>
            <a:endParaRPr lang="en-US" dirty="0"/>
          </a:p>
        </p:txBody>
      </p:sp>
      <p:sp>
        <p:nvSpPr>
          <p:cNvPr id="3" name="Shape 90"/>
          <p:cNvSpPr>
            <a:spLocks noChangeArrowheads="1"/>
          </p:cNvSpPr>
          <p:nvPr/>
        </p:nvSpPr>
        <p:spPr bwMode="auto">
          <a:xfrm>
            <a:off x="4579394" y="1205537"/>
            <a:ext cx="2362200" cy="838200"/>
          </a:xfrm>
          <a:prstGeom prst="rect">
            <a:avLst/>
          </a:prstGeom>
          <a:noFill/>
          <a:ln w="25400">
            <a:solidFill>
              <a:srgbClr val="3A5E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Shape 91"/>
          <p:cNvSpPr>
            <a:spLocks noChangeArrowheads="1"/>
          </p:cNvSpPr>
          <p:nvPr/>
        </p:nvSpPr>
        <p:spPr bwMode="auto">
          <a:xfrm>
            <a:off x="7055894" y="1219825"/>
            <a:ext cx="1943100" cy="838200"/>
          </a:xfrm>
          <a:prstGeom prst="rect">
            <a:avLst/>
          </a:prstGeom>
          <a:noFill/>
          <a:ln w="25400">
            <a:solidFill>
              <a:srgbClr val="3A5E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Shape 92"/>
          <p:cNvSpPr txBox="1">
            <a:spLocks/>
          </p:cNvSpPr>
          <p:nvPr/>
        </p:nvSpPr>
        <p:spPr bwMode="auto">
          <a:xfrm>
            <a:off x="4807994" y="5877272"/>
            <a:ext cx="4038600" cy="639914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HY엽서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HY엽서L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HY엽서L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HY엽서L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HY엽서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 sz="1800"/>
            </a:pPr>
            <a:r>
              <a:rPr lang="en-US" sz="2100" b="1" smtClean="0">
                <a:solidFill>
                  <a:sysClr val="windowText" lastClr="000000"/>
                </a:solidFill>
                <a:latin typeface="Arial"/>
              </a:rPr>
              <a:t>Connection axis of ministries and other agencies</a:t>
            </a:r>
            <a:endParaRPr lang="vi-VN" sz="210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" name="Shape 93"/>
          <p:cNvSpPr txBox="1">
            <a:spLocks/>
          </p:cNvSpPr>
          <p:nvPr/>
        </p:nvSpPr>
        <p:spPr bwMode="auto">
          <a:xfrm>
            <a:off x="178523" y="1405561"/>
            <a:ext cx="352933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HY엽서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  <a:ea typeface="HY엽서L"/>
                <a:cs typeface="HY엽서L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  <a:ea typeface="HY엽서L"/>
                <a:cs typeface="HY엽서L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  <a:ea typeface="HY엽서L"/>
                <a:cs typeface="HY엽서L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  <a:ea typeface="HY엽서L"/>
                <a:cs typeface="HY엽서L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smtClean="0">
                <a:ln>
                  <a:noFill/>
                </a:ln>
                <a:solidFill>
                  <a:srgbClr val="C00000"/>
                </a:solidFill>
                <a:latin typeface="Tw Cen MT"/>
                <a:ea typeface="HY엽서L"/>
              </a:rPr>
              <a:t>General Model</a:t>
            </a:r>
          </a:p>
        </p:txBody>
      </p: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168438" y="4139167"/>
            <a:ext cx="3005756" cy="425401"/>
            <a:chOff x="-263217" y="595573"/>
            <a:chExt cx="2589641" cy="299358"/>
          </a:xfrm>
        </p:grpSpPr>
        <p:sp>
          <p:nvSpPr>
            <p:cNvPr id="8" name="Shape 94"/>
            <p:cNvSpPr>
              <a:spLocks noChangeArrowheads="1"/>
            </p:cNvSpPr>
            <p:nvPr/>
          </p:nvSpPr>
          <p:spPr bwMode="auto">
            <a:xfrm>
              <a:off x="-149087" y="595573"/>
              <a:ext cx="2362200" cy="299358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A5E8A"/>
              </a:solidFill>
              <a:bevel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kern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Shape 95"/>
            <p:cNvSpPr>
              <a:spLocks noChangeArrowheads="1"/>
            </p:cNvSpPr>
            <p:nvPr/>
          </p:nvSpPr>
          <p:spPr bwMode="auto">
            <a:xfrm>
              <a:off x="-263217" y="637951"/>
              <a:ext cx="2589641" cy="194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b="1" kern="0" smtClean="0">
                  <a:solidFill>
                    <a:srgbClr val="002060"/>
                  </a:solidFill>
                  <a:cs typeface="Arial" charset="0"/>
                </a:rPr>
                <a:t>Office of the Government</a:t>
              </a:r>
            </a:p>
          </p:txBody>
        </p:sp>
      </p:grpSp>
      <p:sp>
        <p:nvSpPr>
          <p:cNvPr id="10" name="Shape 97"/>
          <p:cNvSpPr>
            <a:spLocks noChangeArrowheads="1"/>
          </p:cNvSpPr>
          <p:nvPr/>
        </p:nvSpPr>
        <p:spPr bwMode="auto">
          <a:xfrm>
            <a:off x="300510" y="4132769"/>
            <a:ext cx="2742164" cy="1016000"/>
          </a:xfrm>
          <a:prstGeom prst="rect">
            <a:avLst/>
          </a:prstGeom>
          <a:noFill/>
          <a:ln w="25400">
            <a:solidFill>
              <a:srgbClr val="3A5E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00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Shape 98"/>
          <p:cNvSpPr>
            <a:spLocks noChangeArrowheads="1"/>
          </p:cNvSpPr>
          <p:nvPr/>
        </p:nvSpPr>
        <p:spPr bwMode="auto">
          <a:xfrm>
            <a:off x="300510" y="4570919"/>
            <a:ext cx="2741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hangingPunct="0"/>
            <a:r>
              <a:rPr lang="en-US" altLang="en-US" sz="18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Information systems</a:t>
            </a:r>
          </a:p>
        </p:txBody>
      </p: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4820694" y="4869160"/>
            <a:ext cx="4038600" cy="533400"/>
            <a:chOff x="0" y="-117802"/>
            <a:chExt cx="4038600" cy="533400"/>
          </a:xfrm>
        </p:grpSpPr>
        <p:sp>
          <p:nvSpPr>
            <p:cNvPr id="13" name="Shape 99"/>
            <p:cNvSpPr>
              <a:spLocks noChangeArrowheads="1"/>
            </p:cNvSpPr>
            <p:nvPr/>
          </p:nvSpPr>
          <p:spPr bwMode="auto">
            <a:xfrm>
              <a:off x="0" y="-117802"/>
              <a:ext cx="4038600" cy="53340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just" eaLnBrk="0" hangingPunct="0">
                <a:spcBef>
                  <a:spcPts val="600"/>
                </a:spcBef>
              </a:pPr>
              <a:endParaRPr lang="en-US" altLang="en-US" sz="2400" smtClean="0">
                <a:solidFill>
                  <a:prstClr val="white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4" name="Shape 100"/>
            <p:cNvSpPr>
              <a:spLocks noChangeArrowheads="1"/>
            </p:cNvSpPr>
            <p:nvPr/>
          </p:nvSpPr>
          <p:spPr bwMode="auto">
            <a:xfrm>
              <a:off x="0" y="-45794"/>
              <a:ext cx="4038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just" eaLnBrk="0" hangingPunct="0">
                <a:spcBef>
                  <a:spcPts val="600"/>
                </a:spcBef>
              </a:pPr>
              <a:r>
                <a:rPr lang="en-US" altLang="en-US" b="1" smtClean="0">
                  <a:solidFill>
                    <a:srgbClr val="002060"/>
                  </a:solidFill>
                  <a:cs typeface="Arial" pitchFamily="34" charset="0"/>
                  <a:sym typeface="Arial" pitchFamily="34" charset="0"/>
                </a:rPr>
                <a:t>Da Nang</a:t>
              </a:r>
            </a:p>
          </p:txBody>
        </p:sp>
      </p:grp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4769894" y="3832850"/>
            <a:ext cx="4089400" cy="533400"/>
            <a:chOff x="0" y="129634"/>
            <a:chExt cx="4089400" cy="533401"/>
          </a:xfrm>
        </p:grpSpPr>
        <p:sp>
          <p:nvSpPr>
            <p:cNvPr id="16" name="Shape 102"/>
            <p:cNvSpPr>
              <a:spLocks noChangeArrowheads="1"/>
            </p:cNvSpPr>
            <p:nvPr/>
          </p:nvSpPr>
          <p:spPr bwMode="auto">
            <a:xfrm>
              <a:off x="0" y="129634"/>
              <a:ext cx="4089400" cy="53340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just" eaLnBrk="0" hangingPunct="0">
                <a:spcBef>
                  <a:spcPts val="600"/>
                </a:spcBef>
              </a:pPr>
              <a:endParaRPr lang="en-US" altLang="en-US" sz="2400" smtClean="0">
                <a:solidFill>
                  <a:prstClr val="white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7" name="Shape 103"/>
            <p:cNvSpPr>
              <a:spLocks noChangeArrowheads="1"/>
            </p:cNvSpPr>
            <p:nvPr/>
          </p:nvSpPr>
          <p:spPr bwMode="auto">
            <a:xfrm>
              <a:off x="0" y="227058"/>
              <a:ext cx="4089400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l" eaLnBrk="0" hangingPunct="0">
                <a:spcBef>
                  <a:spcPts val="600"/>
                </a:spcBef>
              </a:pPr>
              <a:r>
                <a:rPr lang="en-US" altLang="en-US" b="1" smtClean="0">
                  <a:solidFill>
                    <a:srgbClr val="002060"/>
                  </a:solidFill>
                  <a:cs typeface="Arial" pitchFamily="34" charset="0"/>
                  <a:sym typeface="Arial" pitchFamily="34" charset="0"/>
                </a:rPr>
                <a:t>Ha Noi</a:t>
              </a:r>
            </a:p>
          </p:txBody>
        </p:sp>
      </p:grpSp>
      <p:grpSp>
        <p:nvGrpSpPr>
          <p:cNvPr id="18" name="Group 107"/>
          <p:cNvGrpSpPr>
            <a:grpSpLocks/>
          </p:cNvGrpSpPr>
          <p:nvPr/>
        </p:nvGrpSpPr>
        <p:grpSpPr bwMode="auto">
          <a:xfrm>
            <a:off x="4820694" y="2653337"/>
            <a:ext cx="4038600" cy="533400"/>
            <a:chOff x="0" y="0"/>
            <a:chExt cx="4038600" cy="533400"/>
          </a:xfrm>
        </p:grpSpPr>
        <p:sp>
          <p:nvSpPr>
            <p:cNvPr id="19" name="Shape 105"/>
            <p:cNvSpPr>
              <a:spLocks noChangeArrowheads="1"/>
            </p:cNvSpPr>
            <p:nvPr/>
          </p:nvSpPr>
          <p:spPr bwMode="auto">
            <a:xfrm>
              <a:off x="0" y="0"/>
              <a:ext cx="4038600" cy="53340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just" eaLnBrk="0" hangingPunct="0">
                <a:spcBef>
                  <a:spcPts val="600"/>
                </a:spcBef>
              </a:pPr>
              <a:endParaRPr lang="en-US" altLang="en-US" sz="2400" smtClean="0">
                <a:solidFill>
                  <a:prstClr val="white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20" name="Shape 106"/>
            <p:cNvSpPr>
              <a:spLocks noChangeArrowheads="1"/>
            </p:cNvSpPr>
            <p:nvPr/>
          </p:nvSpPr>
          <p:spPr bwMode="auto">
            <a:xfrm>
              <a:off x="0" y="97424"/>
              <a:ext cx="4038600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just" eaLnBrk="0" hangingPunct="0">
                <a:spcBef>
                  <a:spcPts val="600"/>
                </a:spcBef>
              </a:pPr>
              <a:r>
                <a:rPr lang="en-US" altLang="en-US" b="1" smtClean="0">
                  <a:solidFill>
                    <a:srgbClr val="002060"/>
                  </a:solidFill>
                  <a:cs typeface="Arial" pitchFamily="34" charset="0"/>
                  <a:sym typeface="Arial" pitchFamily="34" charset="0"/>
                </a:rPr>
                <a:t>Ho Chi Minh city</a:t>
              </a:r>
            </a:p>
          </p:txBody>
        </p:sp>
      </p:grpSp>
      <p:sp>
        <p:nvSpPr>
          <p:cNvPr id="21" name="Shape 111"/>
          <p:cNvSpPr>
            <a:spLocks noChangeArrowheads="1"/>
          </p:cNvSpPr>
          <p:nvPr/>
        </p:nvSpPr>
        <p:spPr bwMode="auto">
          <a:xfrm>
            <a:off x="3022330" y="4333753"/>
            <a:ext cx="788988" cy="412750"/>
          </a:xfrm>
          <a:prstGeom prst="leftRightArrow">
            <a:avLst>
              <a:gd name="adj1" fmla="val 50000"/>
              <a:gd name="adj2" fmla="val 49815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Shape 112"/>
          <p:cNvSpPr>
            <a:spLocks noChangeArrowheads="1"/>
          </p:cNvSpPr>
          <p:nvPr/>
        </p:nvSpPr>
        <p:spPr bwMode="auto">
          <a:xfrm>
            <a:off x="4204744" y="2742237"/>
            <a:ext cx="609600" cy="411163"/>
          </a:xfrm>
          <a:prstGeom prst="leftRightArrow">
            <a:avLst>
              <a:gd name="adj1" fmla="val 50000"/>
              <a:gd name="adj2" fmla="val 50018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hape 113"/>
          <p:cNvSpPr>
            <a:spLocks noChangeArrowheads="1"/>
          </p:cNvSpPr>
          <p:nvPr/>
        </p:nvSpPr>
        <p:spPr bwMode="auto">
          <a:xfrm>
            <a:off x="4153944" y="3894762"/>
            <a:ext cx="609600" cy="411163"/>
          </a:xfrm>
          <a:prstGeom prst="leftRightArrow">
            <a:avLst>
              <a:gd name="adj1" fmla="val 50000"/>
              <a:gd name="adj2" fmla="val 50018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Shape 114"/>
          <p:cNvSpPr>
            <a:spLocks noChangeArrowheads="1"/>
          </p:cNvSpPr>
          <p:nvPr/>
        </p:nvSpPr>
        <p:spPr bwMode="auto">
          <a:xfrm>
            <a:off x="4153944" y="4941168"/>
            <a:ext cx="609600" cy="412750"/>
          </a:xfrm>
          <a:prstGeom prst="leftRightArrow">
            <a:avLst>
              <a:gd name="adj1" fmla="val 50000"/>
              <a:gd name="adj2" fmla="val 49826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Shape 115"/>
          <p:cNvSpPr>
            <a:spLocks noChangeArrowheads="1"/>
          </p:cNvSpPr>
          <p:nvPr/>
        </p:nvSpPr>
        <p:spPr bwMode="auto">
          <a:xfrm>
            <a:off x="4153944" y="6021288"/>
            <a:ext cx="609600" cy="412750"/>
          </a:xfrm>
          <a:prstGeom prst="leftRightArrow">
            <a:avLst>
              <a:gd name="adj1" fmla="val 50000"/>
              <a:gd name="adj2" fmla="val 49826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6" name="Group 118"/>
          <p:cNvGrpSpPr>
            <a:grpSpLocks/>
          </p:cNvGrpSpPr>
          <p:nvPr/>
        </p:nvGrpSpPr>
        <p:grpSpPr bwMode="auto">
          <a:xfrm>
            <a:off x="4579394" y="1062662"/>
            <a:ext cx="2362200" cy="457200"/>
            <a:chOff x="0" y="-1"/>
            <a:chExt cx="2362200" cy="457200"/>
          </a:xfrm>
        </p:grpSpPr>
        <p:sp>
          <p:nvSpPr>
            <p:cNvPr id="27" name="Shape 116"/>
            <p:cNvSpPr>
              <a:spLocks noChangeArrowheads="1"/>
            </p:cNvSpPr>
            <p:nvPr/>
          </p:nvSpPr>
          <p:spPr bwMode="auto">
            <a:xfrm>
              <a:off x="0" y="-1"/>
              <a:ext cx="2362200" cy="457200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A5E8A"/>
              </a:solidFill>
              <a:bevel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kern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8" name="Shape 117"/>
            <p:cNvSpPr>
              <a:spLocks noChangeArrowheads="1"/>
            </p:cNvSpPr>
            <p:nvPr/>
          </p:nvSpPr>
          <p:spPr bwMode="auto">
            <a:xfrm>
              <a:off x="0" y="74711"/>
              <a:ext cx="236220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kern="0" smtClean="0">
                  <a:solidFill>
                    <a:srgbClr val="FFFFFF"/>
                  </a:solidFill>
                  <a:cs typeface="Arial" charset="0"/>
                </a:rPr>
                <a:t>City level</a:t>
              </a:r>
            </a:p>
          </p:txBody>
        </p:sp>
      </p:grpSp>
      <p:sp>
        <p:nvSpPr>
          <p:cNvPr id="29" name="Shape 119"/>
          <p:cNvSpPr>
            <a:spLocks noChangeArrowheads="1"/>
          </p:cNvSpPr>
          <p:nvPr/>
        </p:nvSpPr>
        <p:spPr bwMode="auto">
          <a:xfrm>
            <a:off x="4579394" y="1519862"/>
            <a:ext cx="2476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hangingPunct="0"/>
            <a:r>
              <a:rPr lang="en-US" altLang="en-US" sz="1600" b="1" smtClean="0">
                <a:solidFill>
                  <a:srgbClr val="0070C0"/>
                </a:solidFill>
                <a:cs typeface="Arial" pitchFamily="34" charset="0"/>
                <a:sym typeface="Arial" pitchFamily="34" charset="0"/>
              </a:rPr>
              <a:t>Document</a:t>
            </a:r>
          </a:p>
          <a:p>
            <a:pPr algn="ctr" eaLnBrk="0" hangingPunct="0"/>
            <a:r>
              <a:rPr lang="en-US" altLang="en-US" sz="1600" b="1" smtClean="0">
                <a:solidFill>
                  <a:srgbClr val="0070C0"/>
                </a:solidFill>
                <a:cs typeface="Arial" pitchFamily="34" charset="0"/>
                <a:sym typeface="Arial" pitchFamily="34" charset="0"/>
              </a:rPr>
              <a:t>management</a:t>
            </a:r>
          </a:p>
        </p:txBody>
      </p:sp>
      <p:grpSp>
        <p:nvGrpSpPr>
          <p:cNvPr id="30" name="Group 122"/>
          <p:cNvGrpSpPr>
            <a:grpSpLocks/>
          </p:cNvGrpSpPr>
          <p:nvPr/>
        </p:nvGrpSpPr>
        <p:grpSpPr bwMode="auto">
          <a:xfrm>
            <a:off x="7055894" y="1029652"/>
            <a:ext cx="1943100" cy="523220"/>
            <a:chOff x="0" y="62777"/>
            <a:chExt cx="1943100" cy="524686"/>
          </a:xfrm>
        </p:grpSpPr>
        <p:sp>
          <p:nvSpPr>
            <p:cNvPr id="31" name="Shape 120"/>
            <p:cNvSpPr>
              <a:spLocks noChangeArrowheads="1"/>
            </p:cNvSpPr>
            <p:nvPr/>
          </p:nvSpPr>
          <p:spPr bwMode="auto">
            <a:xfrm>
              <a:off x="0" y="96520"/>
              <a:ext cx="1943100" cy="45720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A5E8A"/>
              </a:solidFill>
              <a:bevel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kern="0" smtClean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2" name="Shape 121"/>
            <p:cNvSpPr>
              <a:spLocks noChangeArrowheads="1"/>
            </p:cNvSpPr>
            <p:nvPr/>
          </p:nvSpPr>
          <p:spPr bwMode="auto">
            <a:xfrm>
              <a:off x="0" y="62777"/>
              <a:ext cx="1943100" cy="52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1pPr>
              <a:lvl2pPr marL="742950" indent="-28575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2pPr>
              <a:lvl3pPr marL="11430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3pPr>
              <a:lvl4pPr marL="16002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4pPr>
              <a:lvl5pPr marL="2057400" indent="-228600"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700" kern="0" smtClean="0">
                  <a:solidFill>
                    <a:srgbClr val="FFFFFF"/>
                  </a:solidFill>
                  <a:cs typeface="Arial" charset="0"/>
                </a:rPr>
                <a:t>District, commune,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700" kern="0" smtClean="0">
                  <a:solidFill>
                    <a:srgbClr val="FFFFFF"/>
                  </a:solidFill>
                  <a:cs typeface="Arial" charset="0"/>
                </a:rPr>
                <a:t>Departments</a:t>
              </a:r>
            </a:p>
          </p:txBody>
        </p:sp>
      </p:grpSp>
      <p:sp>
        <p:nvSpPr>
          <p:cNvPr id="33" name="Shape 123"/>
          <p:cNvSpPr>
            <a:spLocks noChangeArrowheads="1"/>
          </p:cNvSpPr>
          <p:nvPr/>
        </p:nvSpPr>
        <p:spPr bwMode="auto">
          <a:xfrm>
            <a:off x="7055894" y="1519862"/>
            <a:ext cx="194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hangingPunct="0"/>
            <a:r>
              <a:rPr lang="en-US" altLang="en-US" sz="1600" b="1" smtClean="0">
                <a:solidFill>
                  <a:srgbClr val="0070C0"/>
                </a:solidFill>
                <a:cs typeface="Arial" pitchFamily="34" charset="0"/>
                <a:sym typeface="Arial" pitchFamily="34" charset="0"/>
              </a:rPr>
              <a:t>Document</a:t>
            </a:r>
          </a:p>
          <a:p>
            <a:pPr algn="ctr" eaLnBrk="0" hangingPunct="0"/>
            <a:r>
              <a:rPr lang="en-US" altLang="en-US" sz="1600" b="1" smtClean="0">
                <a:solidFill>
                  <a:srgbClr val="0070C0"/>
                </a:solidFill>
                <a:cs typeface="Arial" pitchFamily="34" charset="0"/>
                <a:sym typeface="Arial" pitchFamily="34" charset="0"/>
              </a:rPr>
              <a:t>management</a:t>
            </a:r>
          </a:p>
        </p:txBody>
      </p:sp>
      <p:sp>
        <p:nvSpPr>
          <p:cNvPr id="34" name="Shape 124"/>
          <p:cNvSpPr>
            <a:spLocks noChangeArrowheads="1"/>
          </p:cNvSpPr>
          <p:nvPr/>
        </p:nvSpPr>
        <p:spPr bwMode="auto">
          <a:xfrm rot="5400000">
            <a:off x="5404894" y="2113587"/>
            <a:ext cx="609600" cy="412750"/>
          </a:xfrm>
          <a:prstGeom prst="leftRightArrow">
            <a:avLst>
              <a:gd name="adj1" fmla="val 50000"/>
              <a:gd name="adj2" fmla="val 49826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Shape 125"/>
          <p:cNvSpPr>
            <a:spLocks noChangeArrowheads="1"/>
          </p:cNvSpPr>
          <p:nvPr/>
        </p:nvSpPr>
        <p:spPr bwMode="auto">
          <a:xfrm rot="5400000">
            <a:off x="7749632" y="2156450"/>
            <a:ext cx="609600" cy="412750"/>
          </a:xfrm>
          <a:prstGeom prst="leftRightArrow">
            <a:avLst>
              <a:gd name="adj1" fmla="val 50000"/>
              <a:gd name="adj2" fmla="val 49826"/>
            </a:avLst>
          </a:prstGeom>
          <a:solidFill>
            <a:srgbClr val="4F81BD"/>
          </a:solidFill>
          <a:ln w="25400">
            <a:solidFill>
              <a:srgbClr val="3A5E8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523" y="2262812"/>
            <a:ext cx="3529334" cy="707884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>
            <a:spAutoFit/>
          </a:bodyPr>
          <a:lstStyle>
            <a:lvl1pPr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bg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GB" altLang="en-US" sz="2000" kern="0" smtClean="0">
                <a:solidFill>
                  <a:srgbClr val="000000"/>
                </a:solidFill>
                <a:latin typeface="Calibri" pitchFamily="34" charset="0"/>
                <a:cs typeface="Arial" charset="0"/>
                <a:sym typeface="Calibri" pitchFamily="34" charset="0"/>
              </a:rPr>
              <a:t>Communicating with provinces </a:t>
            </a:r>
          </a:p>
          <a:p>
            <a:pPr algn="ctr"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GB" altLang="en-US" sz="2000" kern="0" smtClean="0">
                <a:solidFill>
                  <a:srgbClr val="000000"/>
                </a:solidFill>
                <a:latin typeface="Calibri" pitchFamily="34" charset="0"/>
                <a:cs typeface="Arial" charset="0"/>
                <a:sym typeface="Calibri" pitchFamily="34" charset="0"/>
              </a:rPr>
              <a:t>and agencies via connection axes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20694" y="3193087"/>
            <a:ext cx="4178300" cy="4000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1" lIns="45719" tIns="45719" rIns="45719" bIns="45719" spcCol="38100" anchor="ctr">
            <a:spAutoFit/>
          </a:bodyPr>
          <a:lstStyle/>
          <a:p>
            <a:pPr algn="l"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GB" sz="2000" kern="0" smtClean="0">
                <a:solidFill>
                  <a:srgbClr val="000000"/>
                </a:solidFill>
                <a:latin typeface="Arial" pitchFamily="34" charset="0"/>
                <a:ea typeface="Gulim" pitchFamily="34" charset="-127"/>
                <a:cs typeface="Arial" charset="0"/>
              </a:rPr>
              <a:t>Search and research service</a:t>
            </a:r>
            <a:endParaRPr lang="en-GB"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4153944" y="3024812"/>
            <a:ext cx="666750" cy="73501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1" lIns="45719" tIns="45719" rIns="45719" bIns="45719" spcCol="38100" anchor="ctr">
            <a:spAutoFit/>
          </a:bodyPr>
          <a:lstStyle/>
          <a:p>
            <a:pPr algn="l"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3617160" y="1484784"/>
            <a:ext cx="684212" cy="5327650"/>
          </a:xfrm>
          <a:prstGeom prst="upDownArrow">
            <a:avLst/>
          </a:prstGeom>
          <a:solidFill>
            <a:srgbClr val="30ACEC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1" vert="vert270" lIns="45719" tIns="45719" rIns="45719" bIns="45719" spcCol="38100" anchor="ctr">
            <a:noAutofit/>
          </a:bodyPr>
          <a:lstStyle/>
          <a:p>
            <a:pPr algn="ctr"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 Axis</a:t>
            </a:r>
            <a:endParaRPr lang="en-GB" sz="24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34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0838"/>
            <a:ext cx="8028276" cy="563562"/>
          </a:xfrm>
        </p:spPr>
        <p:txBody>
          <a:bodyPr/>
          <a:lstStyle/>
          <a:p>
            <a:r>
              <a:rPr lang="en-US"/>
              <a:t>4. </a:t>
            </a:r>
            <a:r>
              <a:rPr lang="vi-VN"/>
              <a:t>Achieved results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91692" y="1104239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smtClean="0">
                <a:solidFill>
                  <a:srgbClr val="000000"/>
                </a:solidFill>
                <a:cs typeface="+mn-cs"/>
              </a:rPr>
              <a:t>Result of the pilot phase</a:t>
            </a:r>
            <a:endParaRPr lang="en-US" sz="2800" b="1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191808" y="2865844"/>
            <a:ext cx="2584051" cy="3426441"/>
            <a:chOff x="1042136" y="3040425"/>
            <a:chExt cx="2245388" cy="3200039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1071538" y="3040425"/>
              <a:ext cx="2170113" cy="3200039"/>
              <a:chOff x="797" y="1940"/>
              <a:chExt cx="1489" cy="2196"/>
            </a:xfrm>
          </p:grpSpPr>
          <p:sp>
            <p:nvSpPr>
              <p:cNvPr id="22" name="AutoShape 10"/>
              <p:cNvSpPr>
                <a:spLocks noChangeArrowheads="1"/>
              </p:cNvSpPr>
              <p:nvPr/>
            </p:nvSpPr>
            <p:spPr bwMode="gray">
              <a:xfrm>
                <a:off x="799" y="1945"/>
                <a:ext cx="1487" cy="2191"/>
              </a:xfrm>
              <a:prstGeom prst="roundRect">
                <a:avLst>
                  <a:gd name="adj" fmla="val 12574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gray">
              <a:xfrm>
                <a:off x="797" y="3719"/>
                <a:ext cx="1488" cy="407"/>
              </a:xfrm>
              <a:prstGeom prst="roundRect">
                <a:avLst>
                  <a:gd name="adj" fmla="val 49755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gray">
              <a:xfrm>
                <a:off x="817" y="1940"/>
                <a:ext cx="1463" cy="407"/>
              </a:xfrm>
              <a:prstGeom prst="roundRect">
                <a:avLst>
                  <a:gd name="adj" fmla="val 38727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042136" y="3784325"/>
              <a:ext cx="2245388" cy="152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</a:rPr>
                <a:t>Phase 1: connecting Office of the Government with 23 provinces by</a:t>
              </a:r>
              <a:r>
                <a:rPr lang="vi-VN" sz="2000" b="1" smtClean="0">
                  <a:solidFill>
                    <a:schemeClr val="tx1">
                      <a:lumMod val="50000"/>
                    </a:schemeClr>
                  </a:solidFill>
                </a:rPr>
                <a:t> 25</a:t>
              </a:r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</a:rPr>
                <a:t> August </a:t>
              </a:r>
              <a:r>
                <a:rPr lang="vi-VN" sz="2000" b="1" smtClean="0">
                  <a:solidFill>
                    <a:schemeClr val="tx1">
                      <a:lumMod val="50000"/>
                    </a:schemeClr>
                  </a:solidFill>
                </a:rPr>
                <a:t>2015</a:t>
              </a:r>
              <a:endParaRPr lang="en-US" sz="22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WordArt 20"/>
            <p:cNvSpPr>
              <a:spLocks noChangeArrowheads="1" noChangeShapeType="1" noTextEdit="1"/>
            </p:cNvSpPr>
            <p:nvPr/>
          </p:nvSpPr>
          <p:spPr bwMode="black">
            <a:xfrm>
              <a:off x="1198539" y="3139787"/>
              <a:ext cx="522188" cy="4635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195"/>
                    </a:srgbClr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Arial Black"/>
                </a:rPr>
                <a:t>01</a:t>
              </a: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2912567" y="2416170"/>
            <a:ext cx="2790707" cy="3877151"/>
            <a:chOff x="3378176" y="2642898"/>
            <a:chExt cx="2170112" cy="3571244"/>
          </a:xfrm>
        </p:grpSpPr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3378176" y="2642898"/>
              <a:ext cx="2170112" cy="3571244"/>
              <a:chOff x="2234" y="1634"/>
              <a:chExt cx="1489" cy="2451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2236" y="1634"/>
                <a:ext cx="1487" cy="2451"/>
              </a:xfrm>
              <a:prstGeom prst="roundRect">
                <a:avLst>
                  <a:gd name="adj" fmla="val 12574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2234" y="3607"/>
                <a:ext cx="1488" cy="478"/>
              </a:xfrm>
              <a:prstGeom prst="roundRect">
                <a:avLst>
                  <a:gd name="adj" fmla="val 42588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2241" y="1641"/>
                <a:ext cx="1476" cy="478"/>
              </a:xfrm>
              <a:prstGeom prst="roundRect">
                <a:avLst>
                  <a:gd name="adj" fmla="val 35907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27" name="Text Box 14"/>
            <p:cNvSpPr txBox="1">
              <a:spLocks noChangeArrowheads="1"/>
            </p:cNvSpPr>
            <p:nvPr/>
          </p:nvSpPr>
          <p:spPr bwMode="gray">
            <a:xfrm>
              <a:off x="3444735" y="3384741"/>
              <a:ext cx="2082645" cy="1615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</a:rPr>
                <a:t>Via connection axis, documents are exchanged seamlessly, together with the status of processing</a:t>
              </a:r>
              <a:endParaRPr lang="en-US" sz="2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WordArt 21"/>
            <p:cNvSpPr>
              <a:spLocks noChangeArrowheads="1" noChangeShapeType="1" noTextEdit="1"/>
            </p:cNvSpPr>
            <p:nvPr/>
          </p:nvSpPr>
          <p:spPr bwMode="black">
            <a:xfrm>
              <a:off x="3497238" y="2717511"/>
              <a:ext cx="490538" cy="4587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195"/>
                    </a:srgbClr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Arial Black"/>
                </a:rPr>
                <a:t>02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86394" y="1981200"/>
            <a:ext cx="3015869" cy="4343399"/>
            <a:chOff x="5823331" y="2819400"/>
            <a:chExt cx="2756944" cy="4190331"/>
          </a:xfrm>
        </p:grpSpPr>
        <p:grpSp>
          <p:nvGrpSpPr>
            <p:cNvPr id="33" name="Group 26"/>
            <p:cNvGrpSpPr>
              <a:grpSpLocks/>
            </p:cNvGrpSpPr>
            <p:nvPr/>
          </p:nvGrpSpPr>
          <p:grpSpPr bwMode="auto">
            <a:xfrm>
              <a:off x="5823331" y="2819400"/>
              <a:ext cx="2756944" cy="4190331"/>
              <a:chOff x="5714976" y="2292342"/>
              <a:chExt cx="2943680" cy="3920341"/>
            </a:xfrm>
          </p:grpSpPr>
          <p:sp>
            <p:nvSpPr>
              <p:cNvPr id="35" name="AutoShape 2"/>
              <p:cNvSpPr>
                <a:spLocks noChangeArrowheads="1"/>
              </p:cNvSpPr>
              <p:nvPr/>
            </p:nvSpPr>
            <p:spPr bwMode="gray">
              <a:xfrm>
                <a:off x="5718151" y="2292342"/>
                <a:ext cx="2940505" cy="3920341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5714976" y="5352769"/>
                <a:ext cx="2929391" cy="84773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7" name="AutoShape 4"/>
              <p:cNvSpPr>
                <a:spLocks noChangeArrowheads="1"/>
              </p:cNvSpPr>
              <p:nvPr/>
            </p:nvSpPr>
            <p:spPr bwMode="gray">
              <a:xfrm>
                <a:off x="5734029" y="2301867"/>
                <a:ext cx="2889697" cy="849319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3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5843392" y="2373300"/>
                <a:ext cx="628344" cy="4180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195"/>
                      </a:srgbClr>
                    </a:solidFill>
                    <a:effectLst>
                      <a:outerShdw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Arial Black"/>
                  </a:rPr>
                  <a:t>03</a:t>
                </a:r>
              </a:p>
            </p:txBody>
          </p:sp>
        </p:grpSp>
        <p:sp>
          <p:nvSpPr>
            <p:cNvPr id="34" name="Text Box 14"/>
            <p:cNvSpPr txBox="1">
              <a:spLocks noChangeArrowheads="1"/>
            </p:cNvSpPr>
            <p:nvPr/>
          </p:nvSpPr>
          <p:spPr bwMode="gray">
            <a:xfrm>
              <a:off x="5841176" y="3667899"/>
              <a:ext cx="2739099" cy="623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</a:rPr>
                <a:t>Phase 2: </a:t>
              </a:r>
              <a:r>
                <a:rPr lang="vi-VN" sz="2000" b="1" smtClean="0">
                  <a:solidFill>
                    <a:schemeClr val="tx1">
                      <a:lumMod val="50000"/>
                    </a:schemeClr>
                  </a:solidFill>
                </a:rPr>
                <a:t>26 </a:t>
              </a:r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</a:rPr>
                <a:t>ministries and 40 provinces</a:t>
              </a:r>
              <a:endParaRPr lang="en-US" sz="2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438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 charset="0"/>
                <a:ea typeface="Times New Roman" charset="0"/>
                <a:cs typeface="Times New Roman" charset="0"/>
              </a:rPr>
              <a:t>VietNam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5568"/>
              </p:ext>
            </p:extLst>
          </p:nvPr>
        </p:nvGraphicFramePr>
        <p:xfrm>
          <a:off x="858078" y="868680"/>
          <a:ext cx="7219122" cy="1341120"/>
        </p:xfrm>
        <a:graphic>
          <a:graphicData uri="http://schemas.openxmlformats.org/drawingml/2006/table">
            <a:tbl>
              <a:tblPr firstRow="1" firstCol="1" bandRow="1"/>
              <a:tblGrid>
                <a:gridCol w="1888664"/>
                <a:gridCol w="5330458"/>
              </a:tblGrid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Capital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Hanoi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Total area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331.000 km2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Population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 million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93595" algn="l"/>
                        </a:tabLst>
                      </a:pPr>
                      <a:r>
                        <a:rPr lang="vi-VN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Province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58 </a:t>
                      </a:r>
                      <a:r>
                        <a:rPr lang="en-US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provinces</a:t>
                      </a:r>
                      <a:r>
                        <a:rPr lang="en-US" sz="2000" b="1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vi-VN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 </a:t>
                      </a:r>
                      <a:r>
                        <a:rPr lang="en-US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 </a:t>
                      </a:r>
                      <a:r>
                        <a:rPr lang="en-US" sz="20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cities (municipalities)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88136"/>
            <a:ext cx="3200400" cy="2439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3" y="2057400"/>
            <a:ext cx="3657600" cy="2447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7" y="4267200"/>
            <a:ext cx="3930174" cy="2408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5715000"/>
            <a:ext cx="3124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500" b="1" smtClean="0">
                <a:latin typeface="Times New Roman" charset="0"/>
                <a:ea typeface="Times New Roman" charset="0"/>
                <a:cs typeface="Times New Roman" charset="0"/>
              </a:rPr>
              <a:t>More interesting ....</a:t>
            </a:r>
            <a:endParaRPr lang="en-US" sz="25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627938" cy="1143000"/>
          </a:xfrm>
        </p:spPr>
        <p:txBody>
          <a:bodyPr/>
          <a:lstStyle/>
          <a:p>
            <a:pPr>
              <a:defRPr/>
            </a:pPr>
            <a:r>
              <a:rPr lang="en-US"/>
              <a:t>4. </a:t>
            </a:r>
            <a:r>
              <a:rPr lang="vi-VN"/>
              <a:t>Achieved results</a:t>
            </a:r>
            <a:endParaRPr lang="en-US" dirty="0">
              <a:latin typeface="+mn-lt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flipH="1">
            <a:off x="3197632" y="580292"/>
            <a:ext cx="2365375" cy="2044700"/>
          </a:xfrm>
          <a:prstGeom prst="hexagon">
            <a:avLst>
              <a:gd name="adj" fmla="val 28921"/>
              <a:gd name="vf" fmla="val 11547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4798AB">
                  <a:alpha val="7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 rot="20429147" flipH="1">
            <a:off x="1888519" y="4520047"/>
            <a:ext cx="2365375" cy="2044700"/>
          </a:xfrm>
          <a:prstGeom prst="hexagon">
            <a:avLst>
              <a:gd name="adj" fmla="val 28921"/>
              <a:gd name="vf" fmla="val 115470"/>
            </a:avLst>
          </a:prstGeom>
          <a:gradFill rotWithShape="1">
            <a:gsLst>
              <a:gs pos="0">
                <a:srgbClr val="4798AB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1725196" y="770560"/>
            <a:ext cx="5302250" cy="5292725"/>
          </a:xfrm>
          <a:prstGeom prst="ellipse">
            <a:avLst/>
          </a:prstGeom>
          <a:gradFill rotWithShape="1">
            <a:gsLst>
              <a:gs pos="0">
                <a:srgbClr val="336599"/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188387">
            <a:off x="4511672" y="4517592"/>
            <a:ext cx="2365375" cy="2044700"/>
          </a:xfrm>
          <a:prstGeom prst="hexagon">
            <a:avLst>
              <a:gd name="adj" fmla="val 28921"/>
              <a:gd name="vf" fmla="val 115470"/>
            </a:avLst>
          </a:prstGeom>
          <a:gradFill rotWithShape="1">
            <a:gsLst>
              <a:gs pos="0">
                <a:srgbClr val="4798AB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3471242" y="2839496"/>
            <a:ext cx="1797050" cy="1793875"/>
          </a:xfrm>
          <a:prstGeom prst="ellipse">
            <a:avLst/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rot="17542302" flipH="1">
            <a:off x="1035158" y="2009094"/>
            <a:ext cx="2365375" cy="2044700"/>
          </a:xfrm>
          <a:prstGeom prst="hexagon">
            <a:avLst>
              <a:gd name="adj" fmla="val 28921"/>
              <a:gd name="vf" fmla="val 11547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4798AB">
                  <a:alpha val="7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 rot="4017614">
            <a:off x="5275297" y="1992837"/>
            <a:ext cx="2365375" cy="2044700"/>
          </a:xfrm>
          <a:prstGeom prst="hexagon">
            <a:avLst>
              <a:gd name="adj" fmla="val 28921"/>
              <a:gd name="vf" fmla="val 11547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4798AB">
                  <a:alpha val="7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2848942" y="2241008"/>
            <a:ext cx="3048000" cy="3041650"/>
          </a:xfrm>
          <a:prstGeom prst="ellipse">
            <a:avLst/>
          </a:prstGeom>
          <a:solidFill>
            <a:srgbClr val="4B87C3"/>
          </a:soli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233117" y="2623596"/>
            <a:ext cx="2279650" cy="2276475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3339480" y="2734721"/>
            <a:ext cx="2066925" cy="2063750"/>
          </a:xfrm>
          <a:prstGeom prst="ellipse">
            <a:avLst/>
          </a:prstGeom>
          <a:solidFill>
            <a:srgbClr val="CCCCCC"/>
          </a:soli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316455" y="2372365"/>
            <a:ext cx="2771800" cy="1314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293688" lvl="1" indent="-293688">
              <a:buFont typeface="Wingdings" pitchFamily="2" charset="2"/>
              <a:buChar char="v"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Complete the Master solution, ensure security</a:t>
            </a:r>
          </a:p>
          <a:p>
            <a:pPr marL="0" lvl="1"/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and safety</a:t>
            </a:r>
            <a:endParaRPr lang="en-US" sz="20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045675" y="4875016"/>
            <a:ext cx="3042579" cy="1006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236538" lvl="1" indent="-236538">
              <a:buFont typeface="Wingdings" pitchFamily="2" charset="2"/>
              <a:buChar char="v"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Report to Prime Minister for nationwide roll-out</a:t>
            </a:r>
            <a:endParaRPr lang="en-US" sz="20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52400" y="5016523"/>
            <a:ext cx="2736304" cy="6984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0" lvl="1" algn="l">
              <a:buFont typeface="Wingdings" pitchFamily="2" charset="2"/>
              <a:buChar char="v"/>
            </a:pPr>
            <a:r>
              <a:rPr lang="en-US" altLang="ko-KR" sz="2000" smtClean="0">
                <a:solidFill>
                  <a:srgbClr val="000000"/>
                </a:solidFill>
              </a:rPr>
              <a:t>Connecting other information systems</a:t>
            </a:r>
            <a:endParaRPr lang="en-US" sz="200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-113064" y="1905000"/>
            <a:ext cx="2703864" cy="6984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49213" lvl="1">
              <a:buFont typeface="Wingdings" pitchFamily="2" charset="2"/>
              <a:buChar char="v"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Establish the foundation for eGov</a:t>
            </a:r>
            <a:endParaRPr lang="en-US" sz="20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2173378" y="958919"/>
            <a:ext cx="5393586" cy="3907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293688" lvl="1" indent="-293688">
              <a:buFont typeface="Wingdings" pitchFamily="2" charset="2"/>
              <a:buChar char="v"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Appraise the solution and achieved results</a:t>
            </a:r>
            <a:endParaRPr lang="en-US" sz="20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3532834" y="1394224"/>
            <a:ext cx="1768903" cy="1229375"/>
            <a:chOff x="2451" y="1181"/>
            <a:chExt cx="868" cy="556"/>
          </a:xfrm>
        </p:grpSpPr>
        <p:grpSp>
          <p:nvGrpSpPr>
            <p:cNvPr id="34" name="Group 22" descr="Up:  Group 34"/>
            <p:cNvGrpSpPr>
              <a:grpSpLocks/>
            </p:cNvGrpSpPr>
            <p:nvPr/>
          </p:nvGrpSpPr>
          <p:grpSpPr bwMode="auto">
            <a:xfrm>
              <a:off x="2639" y="1348"/>
              <a:ext cx="430" cy="327"/>
              <a:chOff x="1022" y="4320"/>
              <a:chExt cx="810" cy="656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1104" y="4320"/>
                <a:ext cx="638" cy="656"/>
                <a:chOff x="2544" y="1728"/>
                <a:chExt cx="1728" cy="1776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1728" cy="17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D1B1F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1728"/>
                  <a:ext cx="1392" cy="12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41" name="Oval 26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1200" cy="7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DD4DD">
                        <a:alpha val="49001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>
                <a:off x="1022" y="4552"/>
                <a:ext cx="810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2124" tIns="41061" rIns="82124" bIns="41061">
                <a:spAutoFit/>
              </a:bodyPr>
              <a:lstStyle/>
              <a:p>
                <a:pPr algn="ctr" defTabSz="814388" eaLnBrk="0" hangingPunct="0"/>
                <a:endParaRPr lang="en-GB" sz="1200" b="1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2552" y="1181"/>
              <a:ext cx="643" cy="556"/>
            </a:xfrm>
            <a:prstGeom prst="ellipse">
              <a:avLst/>
            </a:prstGeom>
            <a:gradFill rotWithShape="1">
              <a:gsLst>
                <a:gs pos="0">
                  <a:srgbClr val="4798AB"/>
                </a:gs>
                <a:gs pos="100000">
                  <a:srgbClr val="0D1B1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pPr eaLnBrk="0" hangingPunct="0">
                <a:lnSpc>
                  <a:spcPct val="80000"/>
                </a:lnSpc>
              </a:pPr>
              <a:endParaRPr lang="en-US" sz="32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451" y="1359"/>
              <a:ext cx="868" cy="1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814388" eaLnBrk="0" hangingPunct="0"/>
              <a:r>
                <a:rPr lang="en-US" sz="2200" b="1" smtClean="0">
                  <a:solidFill>
                    <a:srgbClr val="FFFFFF"/>
                  </a:solidFill>
                </a:rPr>
                <a:t>Evaluation</a:t>
              </a:r>
              <a:endParaRPr lang="en-US" sz="2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33" descr="Right:  Group 28"/>
          <p:cNvGrpSpPr>
            <a:grpSpLocks/>
          </p:cNvGrpSpPr>
          <p:nvPr/>
        </p:nvGrpSpPr>
        <p:grpSpPr bwMode="auto">
          <a:xfrm>
            <a:off x="5371481" y="2999875"/>
            <a:ext cx="644525" cy="520700"/>
            <a:chOff x="1022" y="4320"/>
            <a:chExt cx="810" cy="656"/>
          </a:xfrm>
        </p:grpSpPr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1104" y="4320"/>
              <a:ext cx="638" cy="656"/>
              <a:chOff x="2544" y="1728"/>
              <a:chExt cx="1728" cy="1776"/>
            </a:xfrm>
          </p:grpSpPr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1728" cy="1728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D1B1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46" name="Oval 36"/>
              <p:cNvSpPr>
                <a:spLocks noChangeArrowheads="1"/>
              </p:cNvSpPr>
              <p:nvPr/>
            </p:nvSpPr>
            <p:spPr bwMode="auto">
              <a:xfrm>
                <a:off x="2736" y="1728"/>
                <a:ext cx="1392" cy="1296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47" name="Oval 37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1200" cy="768"/>
              </a:xfrm>
              <a:prstGeom prst="ellipse">
                <a:avLst/>
              </a:prstGeom>
              <a:gradFill rotWithShape="1">
                <a:gsLst>
                  <a:gs pos="0">
                    <a:srgbClr val="ADD4DD">
                      <a:alpha val="49001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1022" y="4552"/>
              <a:ext cx="81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algn="ctr" defTabSz="814388" eaLnBrk="0" hangingPunct="0"/>
              <a:endParaRPr lang="en-GB" sz="1200" b="1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5409580" y="2557822"/>
            <a:ext cx="1237006" cy="1242137"/>
          </a:xfrm>
          <a:prstGeom prst="ellipse">
            <a:avLst/>
          </a:prstGeom>
          <a:gradFill rotWithShape="1">
            <a:gsLst>
              <a:gs pos="0">
                <a:srgbClr val="4798AB"/>
              </a:gs>
              <a:gs pos="100000">
                <a:srgbClr val="0D1B1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4" name="Oval 41"/>
          <p:cNvSpPr>
            <a:spLocks noChangeArrowheads="1"/>
          </p:cNvSpPr>
          <p:nvPr/>
        </p:nvSpPr>
        <p:spPr bwMode="auto">
          <a:xfrm>
            <a:off x="5530584" y="2753685"/>
            <a:ext cx="877270" cy="757624"/>
          </a:xfrm>
          <a:prstGeom prst="ellipse">
            <a:avLst/>
          </a:prstGeom>
          <a:gradFill rotWithShape="1">
            <a:gsLst>
              <a:gs pos="0">
                <a:srgbClr val="4798AB"/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pPr eaLnBrk="0" hangingPunct="0">
              <a:lnSpc>
                <a:spcPct val="80000"/>
              </a:lnSpc>
            </a:pP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5189669" y="2971800"/>
            <a:ext cx="1973131" cy="509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algn="ctr" defTabSz="814388" eaLnBrk="0" hangingPunct="0"/>
            <a:r>
              <a:rPr lang="en-US" sz="2200" b="1" smtClean="0">
                <a:solidFill>
                  <a:srgbClr val="FFFFFF"/>
                </a:solidFill>
              </a:rPr>
              <a:t>Completion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grpSp>
        <p:nvGrpSpPr>
          <p:cNvPr id="66" name="Group 98"/>
          <p:cNvGrpSpPr>
            <a:grpSpLocks/>
          </p:cNvGrpSpPr>
          <p:nvPr/>
        </p:nvGrpSpPr>
        <p:grpSpPr bwMode="auto">
          <a:xfrm>
            <a:off x="1304429" y="2541348"/>
            <a:ext cx="2582492" cy="1288445"/>
            <a:chOff x="1187" y="1602"/>
            <a:chExt cx="1395" cy="681"/>
          </a:xfrm>
        </p:grpSpPr>
        <p:grpSp>
          <p:nvGrpSpPr>
            <p:cNvPr id="67" name="Group 45" descr="Left:  Group 4"/>
            <p:cNvGrpSpPr>
              <a:grpSpLocks/>
            </p:cNvGrpSpPr>
            <p:nvPr/>
          </p:nvGrpSpPr>
          <p:grpSpPr bwMode="auto">
            <a:xfrm>
              <a:off x="1898" y="1802"/>
              <a:ext cx="406" cy="328"/>
              <a:chOff x="1022" y="4320"/>
              <a:chExt cx="810" cy="656"/>
            </a:xfrm>
          </p:grpSpPr>
          <p:grpSp>
            <p:nvGrpSpPr>
              <p:cNvPr id="72" name="Group 46"/>
              <p:cNvGrpSpPr>
                <a:grpSpLocks/>
              </p:cNvGrpSpPr>
              <p:nvPr/>
            </p:nvGrpSpPr>
            <p:grpSpPr bwMode="auto">
              <a:xfrm>
                <a:off x="1104" y="4320"/>
                <a:ext cx="638" cy="656"/>
                <a:chOff x="2544" y="1728"/>
                <a:chExt cx="1728" cy="1776"/>
              </a:xfrm>
            </p:grpSpPr>
            <p:sp>
              <p:nvSpPr>
                <p:cNvPr id="74" name="Oval 47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1728" cy="17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D1B1F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75" name="Oval 48"/>
                <p:cNvSpPr>
                  <a:spLocks noChangeArrowheads="1"/>
                </p:cNvSpPr>
                <p:nvPr/>
              </p:nvSpPr>
              <p:spPr bwMode="auto">
                <a:xfrm>
                  <a:off x="2736" y="1728"/>
                  <a:ext cx="1392" cy="12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76" name="Oval 4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1200" cy="7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DD4DD">
                        <a:alpha val="49001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73" name="Text Box 50"/>
              <p:cNvSpPr txBox="1">
                <a:spLocks noChangeArrowheads="1"/>
              </p:cNvSpPr>
              <p:nvPr/>
            </p:nvSpPr>
            <p:spPr bwMode="auto">
              <a:xfrm>
                <a:off x="1022" y="4552"/>
                <a:ext cx="810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2124" tIns="41061" rIns="82124" bIns="41061">
                <a:spAutoFit/>
              </a:bodyPr>
              <a:lstStyle/>
              <a:p>
                <a:pPr algn="ctr" defTabSz="814388" eaLnBrk="0" hangingPunct="0"/>
                <a:endParaRPr lang="en-GB" sz="1200" b="1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68" name="Group 51"/>
            <p:cNvGrpSpPr>
              <a:grpSpLocks/>
            </p:cNvGrpSpPr>
            <p:nvPr/>
          </p:nvGrpSpPr>
          <p:grpSpPr bwMode="auto">
            <a:xfrm>
              <a:off x="1601" y="1602"/>
              <a:ext cx="674" cy="681"/>
              <a:chOff x="2594" y="1730"/>
              <a:chExt cx="1728" cy="1826"/>
            </a:xfrm>
          </p:grpSpPr>
          <p:sp>
            <p:nvSpPr>
              <p:cNvPr id="70" name="Oval 52"/>
              <p:cNvSpPr>
                <a:spLocks noChangeArrowheads="1"/>
              </p:cNvSpPr>
              <p:nvPr/>
            </p:nvSpPr>
            <p:spPr bwMode="auto">
              <a:xfrm>
                <a:off x="2594" y="1829"/>
                <a:ext cx="1728" cy="1727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D1B1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1" name="Oval 53"/>
              <p:cNvSpPr>
                <a:spLocks noChangeArrowheads="1"/>
              </p:cNvSpPr>
              <p:nvPr/>
            </p:nvSpPr>
            <p:spPr bwMode="auto">
              <a:xfrm>
                <a:off x="2736" y="1730"/>
                <a:ext cx="1392" cy="1297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69" name="Text Box 55"/>
            <p:cNvSpPr txBox="1">
              <a:spLocks noChangeArrowheads="1"/>
            </p:cNvSpPr>
            <p:nvPr/>
          </p:nvSpPr>
          <p:spPr bwMode="auto">
            <a:xfrm>
              <a:off x="1187" y="1834"/>
              <a:ext cx="1395" cy="2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814388" eaLnBrk="0" hangingPunct="0"/>
              <a:r>
                <a:rPr lang="en-US" sz="2200" b="1" smtClean="0">
                  <a:solidFill>
                    <a:srgbClr val="FFFFFF"/>
                  </a:solidFill>
                </a:rPr>
                <a:t>Foundation</a:t>
              </a:r>
              <a:endParaRPr lang="en-US" sz="2200" b="1" dirty="0">
                <a:solidFill>
                  <a:srgbClr val="FFFFFF"/>
                </a:solidFill>
                <a:sym typeface="Wingdings" pitchFamily="2" charset="2"/>
              </a:endParaRPr>
            </a:p>
          </p:txBody>
        </p:sp>
      </p:grpSp>
      <p:grpSp>
        <p:nvGrpSpPr>
          <p:cNvPr id="77" name="Group 95"/>
          <p:cNvGrpSpPr>
            <a:grpSpLocks/>
          </p:cNvGrpSpPr>
          <p:nvPr/>
        </p:nvGrpSpPr>
        <p:grpSpPr bwMode="auto">
          <a:xfrm>
            <a:off x="4704468" y="4539081"/>
            <a:ext cx="1462802" cy="1309756"/>
            <a:chOff x="3377" y="2645"/>
            <a:chExt cx="857" cy="667"/>
          </a:xfrm>
        </p:grpSpPr>
        <p:grpSp>
          <p:nvGrpSpPr>
            <p:cNvPr id="78" name="Group 70" descr="Right:  Group 22"/>
            <p:cNvGrpSpPr>
              <a:grpSpLocks/>
            </p:cNvGrpSpPr>
            <p:nvPr/>
          </p:nvGrpSpPr>
          <p:grpSpPr bwMode="auto">
            <a:xfrm>
              <a:off x="3451" y="2801"/>
              <a:ext cx="406" cy="328"/>
              <a:chOff x="1022" y="4320"/>
              <a:chExt cx="810" cy="656"/>
            </a:xfrm>
          </p:grpSpPr>
          <p:grpSp>
            <p:nvGrpSpPr>
              <p:cNvPr id="83" name="Group 71"/>
              <p:cNvGrpSpPr>
                <a:grpSpLocks/>
              </p:cNvGrpSpPr>
              <p:nvPr/>
            </p:nvGrpSpPr>
            <p:grpSpPr bwMode="auto">
              <a:xfrm>
                <a:off x="1104" y="4320"/>
                <a:ext cx="638" cy="656"/>
                <a:chOff x="2544" y="1728"/>
                <a:chExt cx="1728" cy="1776"/>
              </a:xfrm>
            </p:grpSpPr>
            <p:sp>
              <p:nvSpPr>
                <p:cNvPr id="85" name="Oval 7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1728" cy="17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D1B1F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86" name="Oval 73"/>
                <p:cNvSpPr>
                  <a:spLocks noChangeArrowheads="1"/>
                </p:cNvSpPr>
                <p:nvPr/>
              </p:nvSpPr>
              <p:spPr bwMode="auto">
                <a:xfrm>
                  <a:off x="2736" y="1728"/>
                  <a:ext cx="1392" cy="12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87" name="Oval 74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1200" cy="7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DD4DD">
                        <a:alpha val="49001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1022" y="4552"/>
                <a:ext cx="810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2124" tIns="41061" rIns="82124" bIns="41061">
                <a:spAutoFit/>
              </a:bodyPr>
              <a:lstStyle/>
              <a:p>
                <a:pPr algn="ctr" defTabSz="814388" eaLnBrk="0" hangingPunct="0"/>
                <a:endParaRPr lang="en-GB" sz="1200" b="1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3408" y="2645"/>
              <a:ext cx="768" cy="667"/>
              <a:chOff x="2544" y="1728"/>
              <a:chExt cx="1728" cy="1776"/>
            </a:xfrm>
          </p:grpSpPr>
          <p:sp>
            <p:nvSpPr>
              <p:cNvPr id="81" name="Oval 77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1728" cy="1728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D1B1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82" name="Oval 78"/>
              <p:cNvSpPr>
                <a:spLocks noChangeArrowheads="1"/>
              </p:cNvSpPr>
              <p:nvPr/>
            </p:nvSpPr>
            <p:spPr bwMode="auto">
              <a:xfrm>
                <a:off x="2736" y="1728"/>
                <a:ext cx="1392" cy="1296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3377" y="2859"/>
              <a:ext cx="857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814388" eaLnBrk="0" hangingPunct="0"/>
              <a:r>
                <a:rPr lang="en-US" sz="2300" b="1" smtClean="0">
                  <a:solidFill>
                    <a:srgbClr val="FFFFFF"/>
                  </a:solidFill>
                </a:rPr>
                <a:t>Report</a:t>
              </a:r>
              <a:endParaRPr lang="en-US" sz="23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97"/>
          <p:cNvGrpSpPr>
            <a:grpSpLocks/>
          </p:cNvGrpSpPr>
          <p:nvPr/>
        </p:nvGrpSpPr>
        <p:grpSpPr bwMode="auto">
          <a:xfrm>
            <a:off x="2514025" y="4539974"/>
            <a:ext cx="1903640" cy="1294448"/>
            <a:chOff x="1444" y="2616"/>
            <a:chExt cx="1059" cy="648"/>
          </a:xfrm>
        </p:grpSpPr>
        <p:grpSp>
          <p:nvGrpSpPr>
            <p:cNvPr id="89" name="Group 88" descr="Left:  Group 10"/>
            <p:cNvGrpSpPr>
              <a:grpSpLocks/>
            </p:cNvGrpSpPr>
            <p:nvPr/>
          </p:nvGrpSpPr>
          <p:grpSpPr bwMode="auto">
            <a:xfrm>
              <a:off x="1903" y="2801"/>
              <a:ext cx="406" cy="328"/>
              <a:chOff x="1022" y="4320"/>
              <a:chExt cx="810" cy="656"/>
            </a:xfrm>
          </p:grpSpPr>
          <p:grpSp>
            <p:nvGrpSpPr>
              <p:cNvPr id="94" name="Group 83"/>
              <p:cNvGrpSpPr>
                <a:grpSpLocks/>
              </p:cNvGrpSpPr>
              <p:nvPr/>
            </p:nvGrpSpPr>
            <p:grpSpPr bwMode="auto">
              <a:xfrm>
                <a:off x="1104" y="4320"/>
                <a:ext cx="638" cy="656"/>
                <a:chOff x="2544" y="1728"/>
                <a:chExt cx="1728" cy="1776"/>
              </a:xfrm>
            </p:grpSpPr>
            <p:sp>
              <p:nvSpPr>
                <p:cNvPr id="96" name="Oval 84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1728" cy="17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D1B1F"/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97" name="Oval 85"/>
                <p:cNvSpPr>
                  <a:spLocks noChangeArrowheads="1"/>
                </p:cNvSpPr>
                <p:nvPr/>
              </p:nvSpPr>
              <p:spPr bwMode="auto">
                <a:xfrm>
                  <a:off x="2736" y="1728"/>
                  <a:ext cx="1392" cy="12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98AB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  <p:sp>
              <p:nvSpPr>
                <p:cNvPr id="98" name="Oval 86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1200" cy="7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DD4DD">
                        <a:alpha val="49001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73025" tIns="36512" rIns="73025" bIns="36512" anchor="ctr"/>
                <a:lstStyle/>
                <a:p>
                  <a:pPr eaLnBrk="0" hangingPunct="0">
                    <a:lnSpc>
                      <a:spcPct val="80000"/>
                    </a:lnSpc>
                  </a:pPr>
                  <a:endParaRPr lang="en-US" sz="320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95" name="Text Box 87"/>
              <p:cNvSpPr txBox="1">
                <a:spLocks noChangeArrowheads="1"/>
              </p:cNvSpPr>
              <p:nvPr/>
            </p:nvSpPr>
            <p:spPr bwMode="auto">
              <a:xfrm>
                <a:off x="1022" y="4552"/>
                <a:ext cx="810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2124" tIns="41061" rIns="82124" bIns="41061">
                <a:spAutoFit/>
              </a:bodyPr>
              <a:lstStyle/>
              <a:p>
                <a:pPr algn="ctr" defTabSz="814388" eaLnBrk="0" hangingPunct="0"/>
                <a:endParaRPr lang="en-GB" sz="1200" b="1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90" name="Group 88"/>
            <p:cNvGrpSpPr>
              <a:grpSpLocks/>
            </p:cNvGrpSpPr>
            <p:nvPr/>
          </p:nvGrpSpPr>
          <p:grpSpPr bwMode="auto">
            <a:xfrm>
              <a:off x="1536" y="2616"/>
              <a:ext cx="726" cy="648"/>
              <a:chOff x="2544" y="1728"/>
              <a:chExt cx="1728" cy="1776"/>
            </a:xfrm>
          </p:grpSpPr>
          <p:sp>
            <p:nvSpPr>
              <p:cNvPr id="92" name="Oval 89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1728" cy="1728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D1B1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93" name="Oval 90"/>
              <p:cNvSpPr>
                <a:spLocks noChangeArrowheads="1"/>
              </p:cNvSpPr>
              <p:nvPr/>
            </p:nvSpPr>
            <p:spPr bwMode="auto">
              <a:xfrm>
                <a:off x="2736" y="1728"/>
                <a:ext cx="1392" cy="1296"/>
              </a:xfrm>
              <a:prstGeom prst="ellipse">
                <a:avLst/>
              </a:prstGeom>
              <a:gradFill rotWithShape="1">
                <a:gsLst>
                  <a:gs pos="0">
                    <a:srgbClr val="4798AB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80000"/>
                  </a:lnSpc>
                </a:pPr>
                <a:endParaRPr lang="en-US" sz="32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1" name="Text Box 92"/>
            <p:cNvSpPr txBox="1">
              <a:spLocks noChangeArrowheads="1"/>
            </p:cNvSpPr>
            <p:nvPr/>
          </p:nvSpPr>
          <p:spPr bwMode="auto">
            <a:xfrm>
              <a:off x="1444" y="2858"/>
              <a:ext cx="105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814388" eaLnBrk="0" hangingPunct="0"/>
              <a:r>
                <a:rPr lang="en-US" sz="2200" b="1" smtClean="0">
                  <a:solidFill>
                    <a:srgbClr val="FFFFFF"/>
                  </a:solidFill>
                </a:rPr>
                <a:t>Deployment</a:t>
              </a:r>
              <a:endParaRPr lang="en-US" sz="2200" b="1" dirty="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99" name="Picture 93" descr="PhotoMarke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060080" y="2450558"/>
            <a:ext cx="265112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99"/>
          <p:cNvSpPr txBox="1"/>
          <p:nvPr/>
        </p:nvSpPr>
        <p:spPr>
          <a:xfrm>
            <a:off x="3168158" y="3275833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00"/>
                </a:solidFill>
              </a:rPr>
              <a:t>Next</a:t>
            </a:r>
          </a:p>
          <a:p>
            <a:pPr algn="ctr"/>
            <a:r>
              <a:rPr lang="en-US" sz="2800" b="1" smtClean="0">
                <a:solidFill>
                  <a:srgbClr val="000000"/>
                </a:solidFill>
              </a:rPr>
              <a:t>Steps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3" grpId="0" animBg="1"/>
      <p:bldP spid="24" grpId="0" animBg="1"/>
      <p:bldP spid="24" grpId="1" animBg="1"/>
      <p:bldP spid="24" grpId="2" animBg="1"/>
      <p:bldP spid="28" grpId="0"/>
      <p:bldP spid="29" grpId="0"/>
      <p:bldP spid="29" grpId="1"/>
      <p:bldP spid="30" grpId="0"/>
      <p:bldP spid="30" grpId="1"/>
      <p:bldP spid="31" grpId="0"/>
      <p:bldP spid="32" grpId="0"/>
      <p:bldP spid="3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627938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latin typeface="+mn-lt"/>
              </a:rPr>
              <a:t>Questions and Answers </a:t>
            </a:r>
            <a:endParaRPr lang="en-US" dirty="0">
              <a:latin typeface="+mn-lt"/>
            </a:endParaRPr>
          </a:p>
        </p:txBody>
      </p:sp>
      <p:sp>
        <p:nvSpPr>
          <p:cNvPr id="101" name="AutoShape 74"/>
          <p:cNvSpPr>
            <a:spLocks noChangeArrowheads="1"/>
          </p:cNvSpPr>
          <p:nvPr/>
        </p:nvSpPr>
        <p:spPr bwMode="gray">
          <a:xfrm>
            <a:off x="609600" y="1752600"/>
            <a:ext cx="3609975" cy="3797300"/>
          </a:xfrm>
          <a:prstGeom prst="roundRect">
            <a:avLst>
              <a:gd name="adj" fmla="val 10347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18900000" scaled="1"/>
          </a:gradFill>
          <a:ln w="50800">
            <a:solidFill>
              <a:srgbClr val="7099E2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03" name="AutoShape 80"/>
          <p:cNvSpPr>
            <a:spLocks noChangeArrowheads="1"/>
          </p:cNvSpPr>
          <p:nvPr/>
        </p:nvSpPr>
        <p:spPr bwMode="gray">
          <a:xfrm>
            <a:off x="4753619" y="1752600"/>
            <a:ext cx="3706813" cy="3827463"/>
          </a:xfrm>
          <a:prstGeom prst="roundRect">
            <a:avLst>
              <a:gd name="adj" fmla="val 10347"/>
            </a:avLst>
          </a:prstGeom>
          <a:gradFill rotWithShape="1">
            <a:gsLst>
              <a:gs pos="0">
                <a:srgbClr val="D8F4BE">
                  <a:gamma/>
                  <a:tint val="0"/>
                  <a:invGamma/>
                </a:srgbClr>
              </a:gs>
              <a:gs pos="100000">
                <a:srgbClr val="D8F4BE"/>
              </a:gs>
            </a:gsLst>
            <a:lin ang="2700000" scaled="1"/>
          </a:gradFill>
          <a:ln w="50800">
            <a:solidFill>
              <a:srgbClr val="44988C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pic>
        <p:nvPicPr>
          <p:cNvPr id="105" name="Picture 23" descr="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19" y="1063625"/>
            <a:ext cx="8382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18"/>
          <p:cNvGrpSpPr>
            <a:grpSpLocks/>
          </p:cNvGrpSpPr>
          <p:nvPr/>
        </p:nvGrpSpPr>
        <p:grpSpPr bwMode="auto">
          <a:xfrm>
            <a:off x="1447800" y="914400"/>
            <a:ext cx="1739900" cy="1320800"/>
            <a:chOff x="357" y="1193"/>
            <a:chExt cx="1784" cy="1497"/>
          </a:xfrm>
        </p:grpSpPr>
        <p:sp>
          <p:nvSpPr>
            <p:cNvPr id="107" name="Freeform 19"/>
            <p:cNvSpPr>
              <a:spLocks/>
            </p:cNvSpPr>
            <p:nvPr/>
          </p:nvSpPr>
          <p:spPr bwMode="gray">
            <a:xfrm flipH="1">
              <a:off x="1156" y="2240"/>
              <a:ext cx="841" cy="432"/>
            </a:xfrm>
            <a:custGeom>
              <a:avLst/>
              <a:gdLst>
                <a:gd name="T0" fmla="*/ 0 w 335"/>
                <a:gd name="T1" fmla="*/ 415 h 173"/>
                <a:gd name="T2" fmla="*/ 146 w 335"/>
                <a:gd name="T3" fmla="*/ 432 h 173"/>
                <a:gd name="T4" fmla="*/ 746 w 335"/>
                <a:gd name="T5" fmla="*/ 80 h 173"/>
                <a:gd name="T6" fmla="*/ 726 w 335"/>
                <a:gd name="T7" fmla="*/ 20 h 173"/>
                <a:gd name="T8" fmla="*/ 560 w 335"/>
                <a:gd name="T9" fmla="*/ 65 h 173"/>
                <a:gd name="T10" fmla="*/ 0 w 335"/>
                <a:gd name="T11" fmla="*/ 41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gray">
            <a:xfrm>
              <a:off x="663" y="2133"/>
              <a:ext cx="882" cy="418"/>
            </a:xfrm>
            <a:custGeom>
              <a:avLst/>
              <a:gdLst>
                <a:gd name="T0" fmla="*/ 882 w 882"/>
                <a:gd name="T1" fmla="*/ 368 h 425"/>
                <a:gd name="T2" fmla="*/ 719 w 882"/>
                <a:gd name="T3" fmla="*/ 418 h 425"/>
                <a:gd name="T4" fmla="*/ 88 w 882"/>
                <a:gd name="T5" fmla="*/ 91 h 425"/>
                <a:gd name="T6" fmla="*/ 188 w 882"/>
                <a:gd name="T7" fmla="*/ 3 h 425"/>
                <a:gd name="T8" fmla="*/ 343 w 882"/>
                <a:gd name="T9" fmla="*/ 72 h 425"/>
                <a:gd name="T10" fmla="*/ 882 w 882"/>
                <a:gd name="T11" fmla="*/ 368 h 4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2"/>
                <a:gd name="T19" fmla="*/ 0 h 425"/>
                <a:gd name="T20" fmla="*/ 882 w 882"/>
                <a:gd name="T21" fmla="*/ 425 h 4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2" h="425">
                  <a:moveTo>
                    <a:pt x="882" y="374"/>
                  </a:moveTo>
                  <a:lnTo>
                    <a:pt x="719" y="425"/>
                  </a:lnTo>
                  <a:lnTo>
                    <a:pt x="88" y="93"/>
                  </a:lnTo>
                  <a:cubicBezTo>
                    <a:pt x="0" y="23"/>
                    <a:pt x="145" y="5"/>
                    <a:pt x="188" y="3"/>
                  </a:cubicBezTo>
                  <a:cubicBezTo>
                    <a:pt x="218" y="0"/>
                    <a:pt x="221" y="8"/>
                    <a:pt x="343" y="73"/>
                  </a:cubicBezTo>
                  <a:lnTo>
                    <a:pt x="882" y="37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gray">
            <a:xfrm>
              <a:off x="357" y="2336"/>
              <a:ext cx="748" cy="354"/>
            </a:xfrm>
            <a:custGeom>
              <a:avLst/>
              <a:gdLst>
                <a:gd name="T0" fmla="*/ 748 w 748"/>
                <a:gd name="T1" fmla="*/ 320 h 354"/>
                <a:gd name="T2" fmla="*/ 604 w 748"/>
                <a:gd name="T3" fmla="*/ 354 h 354"/>
                <a:gd name="T4" fmla="*/ 63 w 748"/>
                <a:gd name="T5" fmla="*/ 84 h 354"/>
                <a:gd name="T6" fmla="*/ 221 w 748"/>
                <a:gd name="T7" fmla="*/ 39 h 354"/>
                <a:gd name="T8" fmla="*/ 748 w 748"/>
                <a:gd name="T9" fmla="*/ 320 h 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8"/>
                <a:gd name="T16" fmla="*/ 0 h 354"/>
                <a:gd name="T17" fmla="*/ 748 w 748"/>
                <a:gd name="T18" fmla="*/ 354 h 3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8" h="354">
                  <a:moveTo>
                    <a:pt x="748" y="320"/>
                  </a:moveTo>
                  <a:lnTo>
                    <a:pt x="604" y="354"/>
                  </a:lnTo>
                  <a:lnTo>
                    <a:pt x="63" y="84"/>
                  </a:lnTo>
                  <a:cubicBezTo>
                    <a:pt x="0" y="31"/>
                    <a:pt x="107" y="0"/>
                    <a:pt x="221" y="39"/>
                  </a:cubicBezTo>
                  <a:lnTo>
                    <a:pt x="748" y="32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" name="Group 22"/>
            <p:cNvGrpSpPr>
              <a:grpSpLocks/>
            </p:cNvGrpSpPr>
            <p:nvPr/>
          </p:nvGrpSpPr>
          <p:grpSpPr bwMode="auto">
            <a:xfrm>
              <a:off x="827" y="1193"/>
              <a:ext cx="1314" cy="1490"/>
              <a:chOff x="313" y="2400"/>
              <a:chExt cx="1349" cy="1534"/>
            </a:xfrm>
          </p:grpSpPr>
          <p:sp>
            <p:nvSpPr>
              <p:cNvPr id="111" name="Freeform 23"/>
              <p:cNvSpPr>
                <a:spLocks/>
              </p:cNvSpPr>
              <p:nvPr/>
            </p:nvSpPr>
            <p:spPr bwMode="gray">
              <a:xfrm flipH="1">
                <a:off x="1229" y="2814"/>
                <a:ext cx="433" cy="1097"/>
              </a:xfrm>
              <a:custGeom>
                <a:avLst/>
                <a:gdLst>
                  <a:gd name="T0" fmla="*/ 199 w 224"/>
                  <a:gd name="T1" fmla="*/ 195 h 569"/>
                  <a:gd name="T2" fmla="*/ 143 w 224"/>
                  <a:gd name="T3" fmla="*/ 96 h 569"/>
                  <a:gd name="T4" fmla="*/ 234 w 224"/>
                  <a:gd name="T5" fmla="*/ 2 h 569"/>
                  <a:gd name="T6" fmla="*/ 331 w 224"/>
                  <a:gd name="T7" fmla="*/ 100 h 569"/>
                  <a:gd name="T8" fmla="*/ 261 w 224"/>
                  <a:gd name="T9" fmla="*/ 195 h 569"/>
                  <a:gd name="T10" fmla="*/ 259 w 224"/>
                  <a:gd name="T11" fmla="*/ 239 h 569"/>
                  <a:gd name="T12" fmla="*/ 404 w 224"/>
                  <a:gd name="T13" fmla="*/ 280 h 569"/>
                  <a:gd name="T14" fmla="*/ 427 w 224"/>
                  <a:gd name="T15" fmla="*/ 393 h 569"/>
                  <a:gd name="T16" fmla="*/ 421 w 224"/>
                  <a:gd name="T17" fmla="*/ 619 h 569"/>
                  <a:gd name="T18" fmla="*/ 404 w 224"/>
                  <a:gd name="T19" fmla="*/ 704 h 569"/>
                  <a:gd name="T20" fmla="*/ 379 w 224"/>
                  <a:gd name="T21" fmla="*/ 594 h 569"/>
                  <a:gd name="T22" fmla="*/ 361 w 224"/>
                  <a:gd name="T23" fmla="*/ 389 h 569"/>
                  <a:gd name="T24" fmla="*/ 329 w 224"/>
                  <a:gd name="T25" fmla="*/ 619 h 569"/>
                  <a:gd name="T26" fmla="*/ 278 w 224"/>
                  <a:gd name="T27" fmla="*/ 1097 h 569"/>
                  <a:gd name="T28" fmla="*/ 151 w 224"/>
                  <a:gd name="T29" fmla="*/ 1089 h 569"/>
                  <a:gd name="T30" fmla="*/ 97 w 224"/>
                  <a:gd name="T31" fmla="*/ 627 h 569"/>
                  <a:gd name="T32" fmla="*/ 64 w 224"/>
                  <a:gd name="T33" fmla="*/ 401 h 569"/>
                  <a:gd name="T34" fmla="*/ 48 w 224"/>
                  <a:gd name="T35" fmla="*/ 598 h 569"/>
                  <a:gd name="T36" fmla="*/ 23 w 224"/>
                  <a:gd name="T37" fmla="*/ 704 h 569"/>
                  <a:gd name="T38" fmla="*/ 2 w 224"/>
                  <a:gd name="T39" fmla="*/ 588 h 569"/>
                  <a:gd name="T40" fmla="*/ 14 w 224"/>
                  <a:gd name="T41" fmla="*/ 355 h 569"/>
                  <a:gd name="T42" fmla="*/ 44 w 224"/>
                  <a:gd name="T43" fmla="*/ 270 h 569"/>
                  <a:gd name="T44" fmla="*/ 197 w 224"/>
                  <a:gd name="T45" fmla="*/ 239 h 569"/>
                  <a:gd name="T46" fmla="*/ 199 w 224"/>
                  <a:gd name="T47" fmla="*/ 195 h 5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4"/>
                  <a:gd name="T73" fmla="*/ 0 h 569"/>
                  <a:gd name="T74" fmla="*/ 224 w 224"/>
                  <a:gd name="T75" fmla="*/ 569 h 56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C9C9C"/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round/>
                <a:headEnd/>
                <a:tailEnd/>
              </a:ln>
              <a:scene3d>
                <a:camera prst="legacyPerspectiveTopLeft">
                  <a:rot lat="0" lon="20099996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2" name="Freeform 24"/>
              <p:cNvSpPr>
                <a:spLocks/>
              </p:cNvSpPr>
              <p:nvPr/>
            </p:nvSpPr>
            <p:spPr bwMode="gray">
              <a:xfrm flipH="1">
                <a:off x="700" y="2400"/>
                <a:ext cx="545" cy="1380"/>
              </a:xfrm>
              <a:custGeom>
                <a:avLst/>
                <a:gdLst>
                  <a:gd name="T0" fmla="*/ 251 w 224"/>
                  <a:gd name="T1" fmla="*/ 245 h 569"/>
                  <a:gd name="T2" fmla="*/ 180 w 224"/>
                  <a:gd name="T3" fmla="*/ 121 h 569"/>
                  <a:gd name="T4" fmla="*/ 294 w 224"/>
                  <a:gd name="T5" fmla="*/ 2 h 569"/>
                  <a:gd name="T6" fmla="*/ 416 w 224"/>
                  <a:gd name="T7" fmla="*/ 126 h 569"/>
                  <a:gd name="T8" fmla="*/ 328 w 224"/>
                  <a:gd name="T9" fmla="*/ 245 h 569"/>
                  <a:gd name="T10" fmla="*/ 326 w 224"/>
                  <a:gd name="T11" fmla="*/ 301 h 569"/>
                  <a:gd name="T12" fmla="*/ 509 w 224"/>
                  <a:gd name="T13" fmla="*/ 352 h 569"/>
                  <a:gd name="T14" fmla="*/ 538 w 224"/>
                  <a:gd name="T15" fmla="*/ 495 h 569"/>
                  <a:gd name="T16" fmla="*/ 530 w 224"/>
                  <a:gd name="T17" fmla="*/ 779 h 569"/>
                  <a:gd name="T18" fmla="*/ 509 w 224"/>
                  <a:gd name="T19" fmla="*/ 885 h 569"/>
                  <a:gd name="T20" fmla="*/ 477 w 224"/>
                  <a:gd name="T21" fmla="*/ 747 h 569"/>
                  <a:gd name="T22" fmla="*/ 455 w 224"/>
                  <a:gd name="T23" fmla="*/ 490 h 569"/>
                  <a:gd name="T24" fmla="*/ 414 w 224"/>
                  <a:gd name="T25" fmla="*/ 779 h 569"/>
                  <a:gd name="T26" fmla="*/ 350 w 224"/>
                  <a:gd name="T27" fmla="*/ 1380 h 569"/>
                  <a:gd name="T28" fmla="*/ 190 w 224"/>
                  <a:gd name="T29" fmla="*/ 1370 h 569"/>
                  <a:gd name="T30" fmla="*/ 122 w 224"/>
                  <a:gd name="T31" fmla="*/ 788 h 569"/>
                  <a:gd name="T32" fmla="*/ 80 w 224"/>
                  <a:gd name="T33" fmla="*/ 504 h 569"/>
                  <a:gd name="T34" fmla="*/ 61 w 224"/>
                  <a:gd name="T35" fmla="*/ 752 h 569"/>
                  <a:gd name="T36" fmla="*/ 29 w 224"/>
                  <a:gd name="T37" fmla="*/ 885 h 569"/>
                  <a:gd name="T38" fmla="*/ 2 w 224"/>
                  <a:gd name="T39" fmla="*/ 740 h 569"/>
                  <a:gd name="T40" fmla="*/ 17 w 224"/>
                  <a:gd name="T41" fmla="*/ 446 h 569"/>
                  <a:gd name="T42" fmla="*/ 56 w 224"/>
                  <a:gd name="T43" fmla="*/ 340 h 569"/>
                  <a:gd name="T44" fmla="*/ 248 w 224"/>
                  <a:gd name="T45" fmla="*/ 301 h 569"/>
                  <a:gd name="T46" fmla="*/ 251 w 224"/>
                  <a:gd name="T47" fmla="*/ 245 h 5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4"/>
                  <a:gd name="T73" fmla="*/ 0 h 569"/>
                  <a:gd name="T74" fmla="*/ 224 w 224"/>
                  <a:gd name="T75" fmla="*/ 569 h 56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4A4A4"/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round/>
                <a:headEnd/>
                <a:tailEnd/>
              </a:ln>
              <a:scene3d>
                <a:camera prst="legacyPerspectiveTopLeft">
                  <a:rot lat="0" lon="19799996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3" name="Freeform 25"/>
              <p:cNvSpPr>
                <a:spLocks/>
              </p:cNvSpPr>
              <p:nvPr/>
            </p:nvSpPr>
            <p:spPr bwMode="gray">
              <a:xfrm flipH="1">
                <a:off x="313" y="2837"/>
                <a:ext cx="433" cy="1097"/>
              </a:xfrm>
              <a:custGeom>
                <a:avLst/>
                <a:gdLst>
                  <a:gd name="T0" fmla="*/ 199 w 224"/>
                  <a:gd name="T1" fmla="*/ 195 h 569"/>
                  <a:gd name="T2" fmla="*/ 143 w 224"/>
                  <a:gd name="T3" fmla="*/ 96 h 569"/>
                  <a:gd name="T4" fmla="*/ 234 w 224"/>
                  <a:gd name="T5" fmla="*/ 2 h 569"/>
                  <a:gd name="T6" fmla="*/ 331 w 224"/>
                  <a:gd name="T7" fmla="*/ 100 h 569"/>
                  <a:gd name="T8" fmla="*/ 261 w 224"/>
                  <a:gd name="T9" fmla="*/ 195 h 569"/>
                  <a:gd name="T10" fmla="*/ 259 w 224"/>
                  <a:gd name="T11" fmla="*/ 239 h 569"/>
                  <a:gd name="T12" fmla="*/ 404 w 224"/>
                  <a:gd name="T13" fmla="*/ 280 h 569"/>
                  <a:gd name="T14" fmla="*/ 427 w 224"/>
                  <a:gd name="T15" fmla="*/ 393 h 569"/>
                  <a:gd name="T16" fmla="*/ 421 w 224"/>
                  <a:gd name="T17" fmla="*/ 619 h 569"/>
                  <a:gd name="T18" fmla="*/ 404 w 224"/>
                  <a:gd name="T19" fmla="*/ 704 h 569"/>
                  <a:gd name="T20" fmla="*/ 379 w 224"/>
                  <a:gd name="T21" fmla="*/ 594 h 569"/>
                  <a:gd name="T22" fmla="*/ 361 w 224"/>
                  <a:gd name="T23" fmla="*/ 389 h 569"/>
                  <a:gd name="T24" fmla="*/ 329 w 224"/>
                  <a:gd name="T25" fmla="*/ 619 h 569"/>
                  <a:gd name="T26" fmla="*/ 278 w 224"/>
                  <a:gd name="T27" fmla="*/ 1097 h 569"/>
                  <a:gd name="T28" fmla="*/ 151 w 224"/>
                  <a:gd name="T29" fmla="*/ 1089 h 569"/>
                  <a:gd name="T30" fmla="*/ 97 w 224"/>
                  <a:gd name="T31" fmla="*/ 627 h 569"/>
                  <a:gd name="T32" fmla="*/ 64 w 224"/>
                  <a:gd name="T33" fmla="*/ 401 h 569"/>
                  <a:gd name="T34" fmla="*/ 48 w 224"/>
                  <a:gd name="T35" fmla="*/ 598 h 569"/>
                  <a:gd name="T36" fmla="*/ 23 w 224"/>
                  <a:gd name="T37" fmla="*/ 704 h 569"/>
                  <a:gd name="T38" fmla="*/ 2 w 224"/>
                  <a:gd name="T39" fmla="*/ 588 h 569"/>
                  <a:gd name="T40" fmla="*/ 14 w 224"/>
                  <a:gd name="T41" fmla="*/ 355 h 569"/>
                  <a:gd name="T42" fmla="*/ 44 w 224"/>
                  <a:gd name="T43" fmla="*/ 270 h 569"/>
                  <a:gd name="T44" fmla="*/ 197 w 224"/>
                  <a:gd name="T45" fmla="*/ 239 h 569"/>
                  <a:gd name="T46" fmla="*/ 199 w 224"/>
                  <a:gd name="T47" fmla="*/ 195 h 5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4"/>
                  <a:gd name="T73" fmla="*/ 0 h 569"/>
                  <a:gd name="T74" fmla="*/ 224 w 224"/>
                  <a:gd name="T75" fmla="*/ 569 h 56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C9C9C"/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round/>
                <a:headEnd/>
                <a:tailEnd/>
              </a:ln>
              <a:scene3d>
                <a:camera prst="legacyPerspectiveTopLeft">
                  <a:rot lat="0" lon="20099996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pic>
        <p:nvPicPr>
          <p:cNvPr id="1027" name="Picture 3" descr="C:\Users\Linh\AppData\Local\Microsoft\Windows\INetCache\IE\A2TXWU5M\question_makrs_cutie_mark_by_rildraw-d4byew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60" y="2470035"/>
            <a:ext cx="2729653" cy="27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nh\AppData\Local\Microsoft\Windows\INetCache\IE\HOGB76RR\preview_question_and_answer_sit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26" y="2334623"/>
            <a:ext cx="36004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2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2"/>
          <p:cNvSpPr>
            <a:spLocks noGrp="1" noChangeArrowheads="1" noChangeShapeType="1" noTextEdit="1"/>
          </p:cNvSpPr>
          <p:nvPr>
            <p:ph type="ctrTitle"/>
          </p:nvPr>
        </p:nvSpPr>
        <p:spPr bwMode="gray">
          <a:xfrm>
            <a:off x="2514600" y="2590800"/>
            <a:ext cx="5334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BB0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Eras Demi ITC"/>
              </a:rPr>
              <a:t>Thank you!</a:t>
            </a:r>
            <a:endParaRPr 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FFBB00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Eras Demi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1891864"/>
            <a:ext cx="7346732" cy="229913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743200" algn="l"/>
              </a:tabLst>
            </a:pPr>
            <a:r>
              <a:rPr lang="en-US" sz="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OVERVIEW </a:t>
            </a:r>
            <a:r>
              <a:rPr lang="en-US" sz="50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br>
              <a:rPr lang="en-US" sz="50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50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E-GOVERNMENT</a:t>
            </a:r>
            <a:r>
              <a:rPr lang="en-US" sz="5400" smtClean="0">
                <a:solidFill>
                  <a:srgbClr val="0070C0"/>
                </a:solidFill>
              </a:rPr>
              <a:t> </a:t>
            </a:r>
            <a:endParaRPr lang="en-US" sz="50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0264" y="1289473"/>
            <a:ext cx="8420201" cy="3053927"/>
            <a:chOff x="1371600" y="1662113"/>
            <a:chExt cx="6296186" cy="3300329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296186" cy="3300329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113331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757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28936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800" i="1" dirty="0" smtClean="0">
                  <a:solidFill>
                    <a:srgbClr val="0070C0"/>
                  </a:solidFill>
                </a:rPr>
                <a:t>“E-Government </a:t>
              </a:r>
              <a:r>
                <a:rPr lang="en-US" sz="2800" i="1" dirty="0">
                  <a:solidFill>
                    <a:srgbClr val="0070C0"/>
                  </a:solidFill>
                </a:rPr>
                <a:t>is the government which applies </a:t>
              </a:r>
              <a:r>
                <a:rPr lang="en-US" sz="2800" i="1" dirty="0" smtClean="0">
                  <a:solidFill>
                    <a:srgbClr val="0070C0"/>
                  </a:solidFill>
                </a:rPr>
                <a:t>IT(ICT) </a:t>
              </a:r>
              <a:r>
                <a:rPr lang="en-US" sz="2800" i="1" dirty="0">
                  <a:solidFill>
                    <a:srgbClr val="0070C0"/>
                  </a:solidFill>
                </a:rPr>
                <a:t>to improve the effectiveness and efficiency of state agencies’ operations, promote the publicity and transparency of information, and provide better public service for people and </a:t>
              </a:r>
              <a:r>
                <a:rPr lang="en-US" sz="2800" i="1" dirty="0" smtClean="0">
                  <a:solidFill>
                    <a:srgbClr val="0070C0"/>
                  </a:solidFill>
                </a:rPr>
                <a:t>enterprises</a:t>
              </a:r>
              <a:r>
                <a:rPr lang="en-US" sz="2800" dirty="0" smtClean="0">
                  <a:solidFill>
                    <a:srgbClr val="0070C0"/>
                  </a:solidFill>
                </a:rPr>
                <a:t>”</a:t>
              </a:r>
              <a:endParaRPr lang="en-US" sz="2500" b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0264" y="1289473"/>
            <a:ext cx="8458200" cy="1225127"/>
            <a:chOff x="1371600" y="1662113"/>
            <a:chExt cx="6324600" cy="1323975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11333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757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6984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36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G2C – Government to Citizens</a:t>
              </a:r>
              <a:endParaRPr lang="en-US" sz="3600" b="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2748563"/>
            <a:ext cx="8458200" cy="1161421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2872026"/>
            <a:ext cx="7270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G2B – </a:t>
            </a:r>
            <a:r>
              <a:rPr lang="en-US" sz="3600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Governemnt</a:t>
            </a:r>
            <a:r>
              <a:rPr lang="en-US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to Business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04800" y="4156250"/>
            <a:ext cx="8458200" cy="1161421"/>
            <a:chOff x="1371600" y="3262313"/>
            <a:chExt cx="6324600" cy="1323975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70C0"/>
                </a:gs>
                <a:gs pos="0">
                  <a:srgbClr val="0066FF"/>
                </a:gs>
                <a:gs pos="0">
                  <a:srgbClr val="00B050"/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07445" y="4286882"/>
            <a:ext cx="7113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G2G – Government to Government</a:t>
            </a:r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>
            <a:off x="516998" y="4236212"/>
            <a:ext cx="475389" cy="368446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Services of </a:t>
            </a:r>
            <a:r>
              <a:rPr lang="en-US" dirty="0" smtClean="0">
                <a:solidFill>
                  <a:srgbClr val="0070C0"/>
                </a:solidFill>
              </a:rPr>
              <a:t>E-Government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16768" y="5551505"/>
            <a:ext cx="8458200" cy="1161421"/>
            <a:chOff x="1371600" y="3262313"/>
            <a:chExt cx="6324600" cy="1323975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1159218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19413" y="5682137"/>
            <a:ext cx="7113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G2E </a:t>
            </a:r>
            <a:r>
              <a:rPr lang="en-US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– Government to Employees</a:t>
            </a:r>
          </a:p>
        </p:txBody>
      </p:sp>
      <p:sp>
        <p:nvSpPr>
          <p:cNvPr id="45" name="Freeform 5"/>
          <p:cNvSpPr>
            <a:spLocks/>
          </p:cNvSpPr>
          <p:nvPr/>
        </p:nvSpPr>
        <p:spPr bwMode="gray">
          <a:xfrm>
            <a:off x="528966" y="5631467"/>
            <a:ext cx="475389" cy="368446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470168" cy="56356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</a:rPr>
              <a:t>Development stages of </a:t>
            </a:r>
            <a:r>
              <a:rPr lang="en-US" sz="3000" dirty="0" smtClean="0">
                <a:solidFill>
                  <a:srgbClr val="0070C0"/>
                </a:solidFill>
              </a:rPr>
              <a:t>E-government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9525000" y="897499"/>
            <a:ext cx="2787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grpSp>
        <p:nvGrpSpPr>
          <p:cNvPr id="4" name="Canvas 36"/>
          <p:cNvGrpSpPr>
            <a:grpSpLocks/>
          </p:cNvGrpSpPr>
          <p:nvPr/>
        </p:nvGrpSpPr>
        <p:grpSpPr bwMode="auto">
          <a:xfrm>
            <a:off x="565731" y="944217"/>
            <a:ext cx="8622568" cy="5943600"/>
            <a:chOff x="0" y="0"/>
            <a:chExt cx="57143" cy="35045"/>
          </a:xfrm>
        </p:grpSpPr>
        <p:sp>
          <p:nvSpPr>
            <p:cNvPr id="5" name="AutoShape 3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7143" cy="3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b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1763" y="30048"/>
              <a:ext cx="11430" cy="33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Benefit level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355"/>
              <a:ext cx="51574" cy="31477"/>
              <a:chOff x="1650" y="8326"/>
              <a:chExt cx="8032" cy="4957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330" y="12945"/>
                <a:ext cx="5880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3330" y="8925"/>
                <a:ext cx="1" cy="4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330" y="9225"/>
                <a:ext cx="5145" cy="3720"/>
              </a:xfrm>
              <a:custGeom>
                <a:avLst/>
                <a:gdLst>
                  <a:gd name="T0" fmla="*/ 0 w 5430"/>
                  <a:gd name="T1" fmla="*/ 3720 h 4095"/>
                  <a:gd name="T2" fmla="*/ 2828 w 5430"/>
                  <a:gd name="T3" fmla="*/ 2971 h 4095"/>
                  <a:gd name="T4" fmla="*/ 5145 w 5430"/>
                  <a:gd name="T5" fmla="*/ 0 h 409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30" h="4095">
                    <a:moveTo>
                      <a:pt x="0" y="4095"/>
                    </a:moveTo>
                    <a:cubicBezTo>
                      <a:pt x="1040" y="4023"/>
                      <a:pt x="2080" y="3952"/>
                      <a:pt x="2985" y="3270"/>
                    </a:cubicBezTo>
                    <a:cubicBezTo>
                      <a:pt x="3890" y="2588"/>
                      <a:pt x="4765" y="775"/>
                      <a:pt x="543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580" y="8326"/>
                <a:ext cx="1867" cy="66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Complication level</a:t>
                </a:r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5160" y="12453"/>
                <a:ext cx="405" cy="345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6330" y="11745"/>
                <a:ext cx="405" cy="345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7140" y="10755"/>
                <a:ext cx="405" cy="345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7875" y="9616"/>
                <a:ext cx="405" cy="345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330" y="12604"/>
                <a:ext cx="18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3330" y="11929"/>
                <a:ext cx="3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3330" y="10924"/>
                <a:ext cx="38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6" name="Line 17"/>
              <p:cNvSpPr>
                <a:spLocks noChangeShapeType="1"/>
              </p:cNvSpPr>
              <p:nvPr/>
            </p:nvSpPr>
            <p:spPr bwMode="auto">
              <a:xfrm flipH="1">
                <a:off x="3330" y="9784"/>
                <a:ext cx="45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5647" y="12393"/>
                <a:ext cx="1335" cy="60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Presence</a:t>
                </a: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6802" y="11772"/>
                <a:ext cx="1335" cy="68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Interaction </a:t>
                </a:r>
              </a:p>
            </p:txBody>
          </p:sp>
          <p:sp>
            <p:nvSpPr>
              <p:cNvPr id="49" name="Text Box 20"/>
              <p:cNvSpPr txBox="1">
                <a:spLocks noChangeArrowheads="1"/>
              </p:cNvSpPr>
              <p:nvPr/>
            </p:nvSpPr>
            <p:spPr bwMode="auto">
              <a:xfrm>
                <a:off x="7612" y="10764"/>
                <a:ext cx="1335" cy="60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Transaction </a:t>
                </a:r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8347" y="9576"/>
                <a:ext cx="1335" cy="56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Transformation</a:t>
                </a: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1650" y="12192"/>
                <a:ext cx="1530" cy="109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9144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1-way communication, providing online information through websites </a:t>
                </a:r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1650" y="11367"/>
                <a:ext cx="1560" cy="101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9144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2-way interactive communication via electronic portal </a:t>
                </a: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1686" y="10298"/>
                <a:ext cx="1560" cy="120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9144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Perform online transaction and settlement through network</a:t>
                </a: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1686" y="9187"/>
                <a:ext cx="1560" cy="114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9144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Integrate and interconnect between different agencies </a:t>
                </a:r>
              </a:p>
            </p:txBody>
          </p:sp>
          <p:sp>
            <p:nvSpPr>
              <p:cNvPr id="55" name="Line 26"/>
              <p:cNvSpPr>
                <a:spLocks noChangeShapeType="1"/>
              </p:cNvSpPr>
              <p:nvPr/>
            </p:nvSpPr>
            <p:spPr bwMode="auto">
              <a:xfrm flipV="1">
                <a:off x="5145" y="11946"/>
                <a:ext cx="1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6" name="Line 27"/>
              <p:cNvSpPr>
                <a:spLocks noChangeShapeType="1"/>
              </p:cNvSpPr>
              <p:nvPr/>
            </p:nvSpPr>
            <p:spPr bwMode="auto">
              <a:xfrm flipV="1">
                <a:off x="6300" y="10911"/>
                <a:ext cx="1" cy="10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7" name="Line 28"/>
              <p:cNvSpPr>
                <a:spLocks noChangeShapeType="1"/>
              </p:cNvSpPr>
              <p:nvPr/>
            </p:nvSpPr>
            <p:spPr bwMode="auto">
              <a:xfrm flipV="1">
                <a:off x="6630" y="9771"/>
                <a:ext cx="0" cy="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b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8" name="Text Box 29"/>
              <p:cNvSpPr txBox="1">
                <a:spLocks noChangeArrowheads="1"/>
              </p:cNvSpPr>
              <p:nvPr/>
            </p:nvSpPr>
            <p:spPr bwMode="auto">
              <a:xfrm>
                <a:off x="3352" y="12065"/>
                <a:ext cx="1808" cy="52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Gaps on technology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9" name="Text Box 30"/>
              <p:cNvSpPr txBox="1">
                <a:spLocks noChangeArrowheads="1"/>
              </p:cNvSpPr>
              <p:nvPr/>
            </p:nvSpPr>
            <p:spPr bwMode="auto">
              <a:xfrm>
                <a:off x="4258" y="11202"/>
                <a:ext cx="1884" cy="57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Gaps on technology </a:t>
                </a:r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4447" y="10142"/>
                <a:ext cx="2220" cy="61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Gaps on management level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0264" y="1289473"/>
            <a:ext cx="8458200" cy="2479012"/>
            <a:chOff x="1371600" y="1662113"/>
            <a:chExt cx="6324600" cy="1435640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621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66205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361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12971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l"/>
              <a:r>
                <a:rPr lang="en-US" sz="2800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Leve-1: </a:t>
              </a:r>
              <a:r>
                <a:rPr lang="en-US" sz="28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are services which guarantee sufficient information on administrative procedures and relevant documents relating to those administrative procedures</a:t>
              </a:r>
              <a:r>
                <a:rPr lang="en-US" sz="28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2800" b="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3728745"/>
            <a:ext cx="8458200" cy="2801119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57925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3852208"/>
            <a:ext cx="7255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Level-2: 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are level-1 online public services which enable users to download document templates and declare to complete dossiers as requested. Completed dossiers will be directly submitted or couriered to service providing agencies/organizations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8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ONLINE PUBLIC </a:t>
            </a:r>
            <a:r>
              <a:rPr lang="en-US" dirty="0" smtClean="0">
                <a:solidFill>
                  <a:srgbClr val="0070C0"/>
                </a:solidFill>
              </a:rPr>
              <a:t>SERVICES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0264" y="1162422"/>
            <a:ext cx="8458200" cy="3388404"/>
            <a:chOff x="1371600" y="1644928"/>
            <a:chExt cx="6324600" cy="1962285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371600" y="1644928"/>
              <a:ext cx="6324600" cy="196228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1509713" y="1780837"/>
              <a:ext cx="716563" cy="603032"/>
            </a:xfrm>
            <a:prstGeom prst="roundRect">
              <a:avLst>
                <a:gd name="adj" fmla="val 11921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gray">
            <a:xfrm>
              <a:off x="1537073" y="1809750"/>
              <a:ext cx="355471" cy="45474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gray">
            <a:xfrm>
              <a:off x="1450317" y="1882337"/>
              <a:ext cx="740719" cy="361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gray">
            <a:xfrm>
              <a:off x="2311818" y="1800577"/>
              <a:ext cx="5355968" cy="16130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l"/>
              <a:r>
                <a:rPr lang="en-US" sz="2500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Level-3: </a:t>
              </a:r>
              <a:r>
                <a:rPr lang="en-US" sz="25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are level-2 online public services which enable users to fill and send online document templates to service providing agencies/organizations. Transactions during document handling process and service provision process are done on internet. Fee payment (if any) and result receipt are directly done at service providing agencies/organizations.</a:t>
              </a:r>
              <a:r>
                <a:rPr lang="en-US" sz="25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2500" b="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0264" y="4774326"/>
            <a:ext cx="8458200" cy="1755538"/>
            <a:chOff x="1371600" y="3262313"/>
            <a:chExt cx="6324600" cy="1323975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1371600" y="3262313"/>
              <a:ext cx="6324600" cy="132397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1509713" y="3333750"/>
              <a:ext cx="716563" cy="752927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1477419" y="3541922"/>
              <a:ext cx="797697" cy="785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gray">
            <a:xfrm>
              <a:off x="2895600" y="3397250"/>
              <a:ext cx="4648200" cy="414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537073" y="3368231"/>
              <a:ext cx="493316" cy="44363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92909" y="4876800"/>
            <a:ext cx="72555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Level-4: </a:t>
            </a:r>
            <a:r>
              <a:rPr lang="en-US" sz="25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are level-3 online public services which enable </a:t>
            </a:r>
            <a:r>
              <a:rPr lang="en-US" sz="25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users </a:t>
            </a:r>
            <a:r>
              <a:rPr lang="en-US" sz="25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 make payment for fee (if any) on internet. The result return can be done online, directly sent our couriered to users</a:t>
            </a:r>
            <a:r>
              <a:rPr lang="en-US" sz="25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5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ONLINE PUBLIC </a:t>
            </a:r>
            <a:r>
              <a:rPr lang="en-US" dirty="0" smtClean="0">
                <a:solidFill>
                  <a:srgbClr val="0070C0"/>
                </a:solidFill>
              </a:rPr>
              <a:t>SERVICES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9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8TGp_CleanCity_light_ani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578TGp_CleanCity_light_ani</Template>
  <TotalTime>6171</TotalTime>
  <Words>1154</Words>
  <Application>Microsoft Macintosh PowerPoint</Application>
  <PresentationFormat>On-screen Show (4:3)</PresentationFormat>
  <Paragraphs>244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 Black</vt:lpstr>
      <vt:lpstr>Calibri</vt:lpstr>
      <vt:lpstr>Eras Demi ITC</vt:lpstr>
      <vt:lpstr>Gulim</vt:lpstr>
      <vt:lpstr>HY엽서L</vt:lpstr>
      <vt:lpstr>ＭＳ Ｐゴシック</vt:lpstr>
      <vt:lpstr>Tahoma</vt:lpstr>
      <vt:lpstr>Times New Roman</vt:lpstr>
      <vt:lpstr>Tw Cen MT</vt:lpstr>
      <vt:lpstr>Verdana</vt:lpstr>
      <vt:lpstr>Wingdings</vt:lpstr>
      <vt:lpstr>맑은 고딕</vt:lpstr>
      <vt:lpstr>Arial</vt:lpstr>
      <vt:lpstr>578TGp_CleanCity_light_ani</vt:lpstr>
      <vt:lpstr>VIETNAM</vt:lpstr>
      <vt:lpstr>VietNam</vt:lpstr>
      <vt:lpstr>VietNam</vt:lpstr>
      <vt:lpstr>OVERVIEW OF E-GOVERNMENT </vt:lpstr>
      <vt:lpstr>PowerPoint Presentation</vt:lpstr>
      <vt:lpstr>Services of E-Government</vt:lpstr>
      <vt:lpstr>Development stages of E-government</vt:lpstr>
      <vt:lpstr>ONLINE PUBLIC SERVICES</vt:lpstr>
      <vt:lpstr>ONLINE PUBLIC SERVICES</vt:lpstr>
      <vt:lpstr>RESOLUTION OF VIETNAMESE GOVERNMENT  ON EGOV</vt:lpstr>
      <vt:lpstr>CONTENTS</vt:lpstr>
      <vt:lpstr>1. Introduction</vt:lpstr>
      <vt:lpstr>1. Introduction</vt:lpstr>
      <vt:lpstr>1. Introduction</vt:lpstr>
      <vt:lpstr>1. Introduction</vt:lpstr>
      <vt:lpstr>1. Introduction</vt:lpstr>
      <vt:lpstr>2. Resolution’s main contents</vt:lpstr>
      <vt:lpstr>2. Resolution’s main contents</vt:lpstr>
      <vt:lpstr>2. Resolution’s main contents</vt:lpstr>
      <vt:lpstr>2. Resolution’s main contents</vt:lpstr>
      <vt:lpstr>2. Resolution’s main contents</vt:lpstr>
      <vt:lpstr>2. Resolution’s main contents</vt:lpstr>
      <vt:lpstr>2. Resolution’s main contents</vt:lpstr>
      <vt:lpstr>2. Resolution’s main contents</vt:lpstr>
      <vt:lpstr>3. Role of Office of the Government</vt:lpstr>
      <vt:lpstr>3. Role of Office of the Government</vt:lpstr>
      <vt:lpstr>4. Achieved results</vt:lpstr>
      <vt:lpstr>4. Achieved results</vt:lpstr>
      <vt:lpstr>4. Achieved results</vt:lpstr>
      <vt:lpstr>4. Achieved results</vt:lpstr>
      <vt:lpstr>Questions and Answers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 quyet 36a/NQ-CP ve Chinh phu dien tu</dc:title>
  <dc:creator>Linhvm</dc:creator>
  <cp:lastModifiedBy>Microsoft Office User</cp:lastModifiedBy>
  <cp:revision>191</cp:revision>
  <dcterms:created xsi:type="dcterms:W3CDTF">2011-12-16T17:33:09Z</dcterms:created>
  <dcterms:modified xsi:type="dcterms:W3CDTF">2016-03-20T03:00:57Z</dcterms:modified>
</cp:coreProperties>
</file>