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22"/>
  </p:notesMasterIdLst>
  <p:handoutMasterIdLst>
    <p:handoutMasterId r:id="rId23"/>
  </p:handoutMasterIdLst>
  <p:sldIdLst>
    <p:sldId id="256" r:id="rId6"/>
    <p:sldId id="277" r:id="rId7"/>
    <p:sldId id="257" r:id="rId8"/>
    <p:sldId id="258" r:id="rId9"/>
    <p:sldId id="263" r:id="rId10"/>
    <p:sldId id="269" r:id="rId11"/>
    <p:sldId id="274" r:id="rId12"/>
    <p:sldId id="271" r:id="rId13"/>
    <p:sldId id="273" r:id="rId14"/>
    <p:sldId id="259" r:id="rId15"/>
    <p:sldId id="261" r:id="rId16"/>
    <p:sldId id="279" r:id="rId17"/>
    <p:sldId id="280" r:id="rId18"/>
    <p:sldId id="281" r:id="rId19"/>
    <p:sldId id="270" r:id="rId20"/>
    <p:sldId id="278" r:id="rId21"/>
  </p:sldIdLst>
  <p:sldSz cx="109728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E0A"/>
    <a:srgbClr val="280C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247" autoAdjust="0"/>
  </p:normalViewPr>
  <p:slideViewPr>
    <p:cSldViewPr>
      <p:cViewPr>
        <p:scale>
          <a:sx n="72" d="100"/>
          <a:sy n="72" d="100"/>
        </p:scale>
        <p:origin x="-828" y="144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099C9-E628-478B-B003-99C1788BCBC1}" type="datetimeFigureOut">
              <a:rPr lang="en-US" smtClean="0"/>
              <a:pPr/>
              <a:t>20-Mar-16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7B5B-6E9B-43D9-BB80-576196955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820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38B45-02F6-4904-AE9E-6DC130175BC0}" type="datetimeFigureOut">
              <a:rPr lang="en-US" smtClean="0"/>
              <a:pPr/>
              <a:t>20-Mar-16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E5EBD-EE8C-46D5-AA7E-0CD1EC4C01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514350"/>
            <a:ext cx="41148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46C27-15CB-4B12-83B3-E0E9CA1ECF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07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E5EBD-EE8C-46D5-AA7E-0CD1EC4C01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514350"/>
            <a:ext cx="41148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96925" lvl="2" indent="-396875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TTI of Least Developing Country: 0.0929.</a:t>
            </a:r>
          </a:p>
          <a:p>
            <a:pPr marL="796925" lvl="2" indent="-396875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TTI of Low Income country: 0.0876.</a:t>
            </a:r>
          </a:p>
          <a:p>
            <a:pPr marL="796925" lvl="2" indent="-396875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World average is 0.3650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E5EBD-EE8C-46D5-AA7E-0CD1EC4C01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514350"/>
            <a:ext cx="41148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E5EBD-EE8C-46D5-AA7E-0CD1EC4C01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942197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40080" y="3228536"/>
            <a:ext cx="9425635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A72-F8AB-4E75-9A27-79420225846E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96F6-BBE5-4167-A5C6-4F82F81D3397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914401"/>
            <a:ext cx="246888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914401"/>
            <a:ext cx="722376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AF8E-6EFF-47FE-A955-D648AD84DC07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3124200"/>
            <a:ext cx="740664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5003322"/>
            <a:ext cx="740664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9546145" y="1135997"/>
            <a:ext cx="2286000" cy="457200"/>
          </a:xfrm>
        </p:spPr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858483" y="4143264"/>
            <a:ext cx="3657600" cy="46085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0"/>
            <a:ext cx="73152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1603" y="0"/>
            <a:ext cx="125597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8720" y="0"/>
            <a:ext cx="21824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369584" y="0"/>
            <a:ext cx="27633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76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9728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02493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07196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8016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93662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463040" y="0"/>
            <a:ext cx="9144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1520" y="3429000"/>
            <a:ext cx="155448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571558" y="4866752"/>
            <a:ext cx="7697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309296" y="5500632"/>
            <a:ext cx="16459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997050" y="5788152"/>
            <a:ext cx="329184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86000" y="4495800"/>
            <a:ext cx="438912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590653" y="4928702"/>
            <a:ext cx="731520" cy="517524"/>
          </a:xfrm>
        </p:spPr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9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48640" y="1600200"/>
            <a:ext cx="896112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77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895600"/>
            <a:ext cx="740664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5010150"/>
            <a:ext cx="740664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9544507" y="1132332"/>
            <a:ext cx="2286000" cy="457200"/>
          </a:xfrm>
        </p:spPr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FFF39D"/>
                </a:solidFill>
              </a:rPr>
              <a:pPr/>
              <a:t>20-Mar-16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858707" y="4140403"/>
            <a:ext cx="3657600" cy="46085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" y="0"/>
            <a:ext cx="73152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1603" y="0"/>
            <a:ext cx="125597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88720" y="0"/>
            <a:ext cx="21824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69584" y="0"/>
            <a:ext cx="27633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276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9728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2493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07196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28016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3040" y="0"/>
            <a:ext cx="9144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31520" y="3429000"/>
            <a:ext cx="155448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589646" y="4866752"/>
            <a:ext cx="7697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309296" y="5500632"/>
            <a:ext cx="16459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997050" y="5791200"/>
            <a:ext cx="329184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254848" y="4479888"/>
            <a:ext cx="438912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9175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608739" y="4928702"/>
            <a:ext cx="731520" cy="517524"/>
          </a:xfrm>
        </p:spPr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574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48640" y="1600200"/>
            <a:ext cx="43891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24298" y="1600200"/>
            <a:ext cx="43891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27814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905256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8640" y="2362200"/>
            <a:ext cx="438912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46370" y="2362200"/>
            <a:ext cx="438912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48640" y="1569720"/>
            <a:ext cx="438912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212080" y="1569720"/>
            <a:ext cx="438912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0115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318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25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5156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677156" y="3154680"/>
            <a:ext cx="6309360" cy="54864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74736" y="274320"/>
            <a:ext cx="183245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749808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743075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78992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607040" y="0"/>
            <a:ext cx="36576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98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87738" y="5715000"/>
            <a:ext cx="658368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65760" y="274320"/>
            <a:ext cx="676656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6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45A-B9CF-4C0B-AF6E-13405D5D1263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5156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87738" y="5715000"/>
            <a:ext cx="658368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651096" y="3154680"/>
            <a:ext cx="6309360" cy="54864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40664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8958" y="264795"/>
            <a:ext cx="18288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7899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07040" y="0"/>
            <a:ext cx="36576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98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49808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43075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78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384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0763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3124200"/>
            <a:ext cx="740664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5003322"/>
            <a:ext cx="740664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9546145" y="1135997"/>
            <a:ext cx="2286000" cy="457200"/>
          </a:xfrm>
        </p:spPr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858483" y="4143264"/>
            <a:ext cx="3657600" cy="46085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0"/>
            <a:ext cx="73152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1603" y="0"/>
            <a:ext cx="125597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8720" y="0"/>
            <a:ext cx="21824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369584" y="0"/>
            <a:ext cx="27633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76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9728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02493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07196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8016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93662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463040" y="0"/>
            <a:ext cx="9144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1520" y="3429000"/>
            <a:ext cx="155448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571558" y="4866752"/>
            <a:ext cx="7697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309296" y="5500632"/>
            <a:ext cx="16459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997050" y="5788152"/>
            <a:ext cx="329184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86000" y="4495800"/>
            <a:ext cx="438912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590653" y="4928702"/>
            <a:ext cx="731520" cy="517524"/>
          </a:xfrm>
        </p:spPr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778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48640" y="1600200"/>
            <a:ext cx="896112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490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895600"/>
            <a:ext cx="740664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5010150"/>
            <a:ext cx="740664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9544507" y="1132332"/>
            <a:ext cx="2286000" cy="457200"/>
          </a:xfrm>
        </p:spPr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FFF39D"/>
                </a:solidFill>
              </a:rPr>
              <a:pPr/>
              <a:t>20-Mar-16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858707" y="4140403"/>
            <a:ext cx="3657600" cy="46085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" y="0"/>
            <a:ext cx="73152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1603" y="0"/>
            <a:ext cx="125597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88720" y="0"/>
            <a:ext cx="21824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69584" y="0"/>
            <a:ext cx="27633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276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9728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2493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07196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28016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3040" y="0"/>
            <a:ext cx="9144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31520" y="3429000"/>
            <a:ext cx="155448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589645" y="4866752"/>
            <a:ext cx="7697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309296" y="5500632"/>
            <a:ext cx="16459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997050" y="5791200"/>
            <a:ext cx="329184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254848" y="4479888"/>
            <a:ext cx="438912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9175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608739" y="4928702"/>
            <a:ext cx="731520" cy="517524"/>
          </a:xfrm>
        </p:spPr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625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48640" y="1600200"/>
            <a:ext cx="43891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24298" y="1600200"/>
            <a:ext cx="43891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616028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905256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8640" y="2362200"/>
            <a:ext cx="438912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46370" y="2362200"/>
            <a:ext cx="438912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48640" y="1569720"/>
            <a:ext cx="438912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212080" y="1569720"/>
            <a:ext cx="438912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1189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629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8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22" y="1316736"/>
            <a:ext cx="932688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422" y="2704664"/>
            <a:ext cx="932688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E05E-9118-4827-9DFA-AF5960A1E6C7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5156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677156" y="3154680"/>
            <a:ext cx="6309360" cy="54864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74736" y="274320"/>
            <a:ext cx="183245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749808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743075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78992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607040" y="0"/>
            <a:ext cx="36576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98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87738" y="5715000"/>
            <a:ext cx="658368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65760" y="274320"/>
            <a:ext cx="676656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72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5156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87738" y="5715000"/>
            <a:ext cx="658368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651096" y="3154680"/>
            <a:ext cx="6309360" cy="54864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40664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8958" y="264795"/>
            <a:ext cx="18288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7899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07040" y="0"/>
            <a:ext cx="36576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98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49808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43075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46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321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137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74321" y="228600"/>
            <a:ext cx="10435133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53998" y="5353963"/>
            <a:ext cx="10468051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600200"/>
            <a:ext cx="932688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556001"/>
            <a:ext cx="768096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927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881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74321" y="228600"/>
            <a:ext cx="10435133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7256927" y="4203592"/>
            <a:ext cx="3451715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143186" y="4075290"/>
            <a:ext cx="6653418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394474" y="4087562"/>
            <a:ext cx="6561576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731387" y="4074174"/>
            <a:ext cx="39696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53998" y="4058555"/>
            <a:ext cx="10468051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38" y="2463560"/>
            <a:ext cx="932688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0839" y="1437449"/>
            <a:ext cx="7701281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212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1986" y="2679192"/>
            <a:ext cx="4586630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74183" y="2679192"/>
            <a:ext cx="4586630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450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7" y="2678114"/>
            <a:ext cx="4586630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429003"/>
            <a:ext cx="458406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7840" y="2678113"/>
            <a:ext cx="4586630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0" y="3429003"/>
            <a:ext cx="4586630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648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1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04088"/>
            <a:ext cx="987552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920085"/>
            <a:ext cx="484632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920085"/>
            <a:ext cx="484632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6EBA-9882-4A35-8A62-E72B7CDEBD15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74321" y="228600"/>
            <a:ext cx="10435133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53998" y="714191"/>
            <a:ext cx="10468051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9274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74321" y="228600"/>
            <a:ext cx="10435133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581401"/>
            <a:ext cx="402336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53998" y="714191"/>
            <a:ext cx="10468051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97280" y="2286000"/>
            <a:ext cx="402336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356" y="1828800"/>
            <a:ext cx="4684891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7023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74321" y="228600"/>
            <a:ext cx="10435133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53998" y="5353963"/>
            <a:ext cx="10468051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88" y="338667"/>
            <a:ext cx="4575174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2000" y="2785533"/>
            <a:ext cx="4582160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840" y="1371600"/>
            <a:ext cx="4279392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9013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564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74321" y="228600"/>
            <a:ext cx="10435133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53998" y="714191"/>
            <a:ext cx="10468051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1447802"/>
            <a:ext cx="246888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1447800"/>
            <a:ext cx="722376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2198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200400" y="0"/>
            <a:ext cx="77724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2286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040242" y="533400"/>
            <a:ext cx="612648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025330" y="3539864"/>
            <a:ext cx="613773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045471" y="6557946"/>
            <a:ext cx="2402957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AE10BFF-2DF6-4672-8622-9586BF3C0B9D}" type="datetimeFigureOut">
              <a:rPr/>
              <a:pPr/>
              <a:t>3/20/2016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383280" y="6557946"/>
            <a:ext cx="3513266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457062" y="6556248"/>
            <a:ext cx="70600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056278-3F47-4144-878A-FB1C4578412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77715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9966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821840"/>
            <a:ext cx="7506586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905002"/>
            <a:ext cx="7506586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9088" y="6556810"/>
            <a:ext cx="2402957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430" y="6556810"/>
            <a:ext cx="347472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0745" y="6555112"/>
            <a:ext cx="706003" cy="228600"/>
          </a:xfrm>
        </p:spPr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043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0040"/>
            <a:ext cx="869045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224528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570" y="1600204"/>
            <a:ext cx="4224528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147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0040"/>
            <a:ext cx="869045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5867400"/>
            <a:ext cx="4224528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14570" y="5867400"/>
            <a:ext cx="4224528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8640" y="1711840"/>
            <a:ext cx="422452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570" y="1711840"/>
            <a:ext cx="422452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6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04088"/>
            <a:ext cx="987552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855248"/>
            <a:ext cx="4848226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4032" y="1859760"/>
            <a:ext cx="48501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8640" y="2514600"/>
            <a:ext cx="4848226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514600"/>
            <a:ext cx="48501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BCC-6E05-47A2-BC49-105DE6A26CF0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0040"/>
            <a:ext cx="869045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7392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695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7077456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8640" y="1497416"/>
            <a:ext cx="7077456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" y="2133600"/>
            <a:ext cx="86868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1397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17562" y="1004669"/>
            <a:ext cx="5183432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716048" y="998819"/>
            <a:ext cx="5183432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6918" y="1143000"/>
            <a:ext cx="41148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6918" y="3283634"/>
            <a:ext cx="41148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F4E7ED"/>
                </a:solidFill>
              </a:rPr>
              <a:pPr/>
              <a:t>20-Mar-16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796418" y="1041002"/>
            <a:ext cx="5047488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1649239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5248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274958"/>
            <a:ext cx="18288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43"/>
            <a:ext cx="722376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91379" y="6557946"/>
            <a:ext cx="2402957" cy="226902"/>
          </a:xfrm>
        </p:spPr>
        <p:txBody>
          <a:bodyPr/>
          <a:lstStyle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" y="6556248"/>
            <a:ext cx="438912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5395" y="6553200"/>
            <a:ext cx="706003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3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04088"/>
            <a:ext cx="996696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EEB8-3470-447D-BFB7-3E468E69EC8C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3D02-527A-4FD6-B7B0-8C5C65FD898B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14352"/>
            <a:ext cx="329184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22960" y="1676400"/>
            <a:ext cx="329184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90060" y="1676400"/>
            <a:ext cx="613410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F936-BD14-49EB-B995-50D1A4922708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798904" y="1108077"/>
            <a:ext cx="630936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9604961" y="5359769"/>
            <a:ext cx="18653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176999"/>
            <a:ext cx="265541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2828785"/>
            <a:ext cx="26517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F76-BC7C-4354-B1A7-F955DDA35EBC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92640" y="6356353"/>
            <a:ext cx="731520" cy="365125"/>
          </a:xfrm>
        </p:spPr>
        <p:txBody>
          <a:bodyPr/>
          <a:lstStyle/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182952" y="1199517"/>
            <a:ext cx="5541264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1430" y="5816600"/>
            <a:ext cx="1099566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257800" y="6219828"/>
            <a:ext cx="5715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430" y="-7144"/>
            <a:ext cx="1099566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257800" y="-7143"/>
            <a:ext cx="5715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48640" y="704088"/>
            <a:ext cx="987552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48640" y="1935480"/>
            <a:ext cx="987552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48640" y="6356353"/>
            <a:ext cx="256032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40F121-F5EE-449B-B3F4-AE18865B1E8D}" type="datetime1">
              <a:rPr lang="en-US" smtClean="0"/>
              <a:pPr/>
              <a:t>20-Mar-16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00400" y="6356353"/>
            <a:ext cx="402336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09760" y="6356353"/>
            <a:ext cx="914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015890-9127-4DD1-A421-8CF6CE94331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2821" y="202408"/>
            <a:ext cx="1101665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05156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96112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8640" y="1600200"/>
            <a:ext cx="896112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9308592" y="1043446"/>
            <a:ext cx="2011680" cy="46085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8708263" y="3700664"/>
            <a:ext cx="3200400" cy="438912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144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78992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07040" y="0"/>
            <a:ext cx="36576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98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87738" y="5715000"/>
            <a:ext cx="658368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754819" y="5734050"/>
            <a:ext cx="73152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5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05156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96112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8640" y="1600200"/>
            <a:ext cx="896112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9308592" y="1043446"/>
            <a:ext cx="2011680" cy="46085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E10BFF-2DF6-4672-8622-9586BF3C0B9D}" type="datetimeFigureOut">
              <a:rPr lang="en-US" smtClean="0">
                <a:solidFill>
                  <a:srgbClr val="575F6D"/>
                </a:solidFill>
              </a:rPr>
              <a:pPr/>
              <a:t>20-Mar-16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8708263" y="3700664"/>
            <a:ext cx="3200400" cy="438912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144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78992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07040" y="0"/>
            <a:ext cx="36576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984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87738" y="5715000"/>
            <a:ext cx="658368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754819" y="5734050"/>
            <a:ext cx="73152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056278-3F47-4144-878A-FB1C45784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4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74321" y="228600"/>
            <a:ext cx="10435133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53998" y="1679429"/>
            <a:ext cx="10468051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38328"/>
            <a:ext cx="987552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6406" y="6250167"/>
            <a:ext cx="4544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AE10BFF-2DF6-4672-8622-9586BF3C0B9D}" type="datetimeFigureOut">
              <a:rPr lang="en-US" smtClean="0">
                <a:solidFill>
                  <a:srgbClr val="073E87"/>
                </a:solidFill>
              </a:rPr>
              <a:pPr/>
              <a:t>20-Mar-16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67" y="6250167"/>
            <a:ext cx="4544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89307" y="6250166"/>
            <a:ext cx="1394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7056278-3F47-4144-878A-FB1C45784128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482" y="2675467"/>
            <a:ext cx="8890000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199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9784080" y="0"/>
            <a:ext cx="118872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48640" y="320040"/>
            <a:ext cx="86868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548640" y="1609416"/>
            <a:ext cx="86868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95123" y="6557946"/>
            <a:ext cx="2402957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AE10BFF-2DF6-4672-8622-9586BF3C0B9D}" type="datetimeFigureOut">
              <a:rPr lang="en-US" smtClean="0">
                <a:solidFill>
                  <a:srgbClr val="B13F9A"/>
                </a:solidFill>
              </a:rPr>
              <a:pPr/>
              <a:t>20-Mar-16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557946"/>
            <a:ext cx="438912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501740" y="6556248"/>
            <a:ext cx="70600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056278-3F47-4144-878A-FB1C45784128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7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4177"/>
            <a:ext cx="9677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E42E0A"/>
                </a:solidFill>
              </a:rPr>
              <a:t>E-Government Development </a:t>
            </a:r>
            <a:br>
              <a:rPr lang="en-US" dirty="0" smtClean="0">
                <a:solidFill>
                  <a:srgbClr val="E42E0A"/>
                </a:solidFill>
              </a:rPr>
            </a:br>
            <a:r>
              <a:rPr lang="en-US" dirty="0" smtClean="0">
                <a:solidFill>
                  <a:srgbClr val="E42E0A"/>
                </a:solidFill>
              </a:rPr>
              <a:t>in Myanmar</a:t>
            </a:r>
            <a:endParaRPr lang="en-US" dirty="0">
              <a:solidFill>
                <a:srgbClr val="E42E0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07667"/>
            <a:ext cx="3886200" cy="12407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Khine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</a:t>
            </a: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Deputy Director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Ministry of Commerce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15609" y="5025887"/>
            <a:ext cx="5334000" cy="1181100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Lwin</a:t>
            </a: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Manager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Ministry of Science and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305800" cy="6278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-Government development of MOST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00201"/>
            <a:ext cx="10058400" cy="1295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has been developing e-government projects since 2013 May for providing more efficient ministry management, improved interactions with teachers and students and deploying e-services at e-government development center under the MOST.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" y="2819402"/>
            <a:ext cx="64160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order to achieve the target, MOST  initiates the following e-government developments.</a:t>
            </a:r>
          </a:p>
          <a:p>
            <a:pPr marL="795338" lvl="1" indent="-338138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Building  a MOST data center using Private Cloud Computing model to be rigid infrastructure.</a:t>
            </a:r>
          </a:p>
          <a:p>
            <a:pPr marL="795338" lvl="1" indent="-338138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Upgrading current ministry website to web portal</a:t>
            </a:r>
          </a:p>
          <a:p>
            <a:pPr marL="795338" lvl="1" indent="-338138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Certificate Verification System is implemented for students who are graduated from Computer Universities and Technological Universities.</a:t>
            </a:r>
          </a:p>
          <a:p>
            <a:pPr marL="795338" lvl="1" indent="-338138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Staff management system is developed for transforming the traditional way to e-service.</a:t>
            </a:r>
          </a:p>
        </p:txBody>
      </p:sp>
      <p:pic>
        <p:nvPicPr>
          <p:cNvPr id="2050" name="Picture 2" descr="C:\Users\455MG\Desktop\photos for egov\datacenter-rack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4191000"/>
            <a:ext cx="3017520" cy="2057400"/>
          </a:xfrm>
          <a:prstGeom prst="rect">
            <a:avLst/>
          </a:prstGeom>
          <a:noFill/>
        </p:spPr>
      </p:pic>
      <p:pic>
        <p:nvPicPr>
          <p:cNvPr id="1026" name="Picture 2" descr="F:\photos e-gov 7.3.2016\MOST-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52" y="1"/>
            <a:ext cx="1586948" cy="1366539"/>
          </a:xfrm>
          <a:prstGeom prst="rect">
            <a:avLst/>
          </a:prstGeom>
          <a:noFill/>
        </p:spPr>
      </p:pic>
      <p:pic>
        <p:nvPicPr>
          <p:cNvPr id="5" name="Picture 2" descr="F:\e-gov presentation photos 8.3.2016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98080" y="2743200"/>
            <a:ext cx="2834640" cy="1300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2819400" cy="639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295401"/>
            <a:ext cx="9875520" cy="1644305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Many e-government projects in Myanmar encounter different problems and fail to be implemented.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However, Staff Management System is successfully implemented and deployed in MOST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" y="2971803"/>
            <a:ext cx="63093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system is developed for the following reasons:</a:t>
            </a:r>
          </a:p>
          <a:p>
            <a:pPr marL="795338" lvl="1" indent="-338138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get the updated staff information</a:t>
            </a:r>
          </a:p>
          <a:p>
            <a:pPr marL="795338" lvl="1" indent="-338138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reduce the workloads and overhead cost of staff information processing for promotion, transfer, scholar, etc.</a:t>
            </a:r>
          </a:p>
          <a:p>
            <a:pPr marL="795338" lvl="1" indent="-338138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allow staffs for checking and updating their information 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000" dirty="0"/>
          </a:p>
        </p:txBody>
      </p:sp>
      <p:pic>
        <p:nvPicPr>
          <p:cNvPr id="1026" name="Picture 2" descr="F:\e-gov presentation photos 8.3.2016\4138_BusyGuy-201new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4193" y="4191000"/>
            <a:ext cx="3474720" cy="2514600"/>
          </a:xfrm>
          <a:prstGeom prst="rect">
            <a:avLst/>
          </a:prstGeom>
          <a:noFill/>
        </p:spPr>
      </p:pic>
      <p:pic>
        <p:nvPicPr>
          <p:cNvPr id="1027" name="Picture 3" descr="F:\e-gov presentation photos 8.3.2016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4306" y="2939705"/>
            <a:ext cx="1674494" cy="1281112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40080" y="5486400"/>
            <a:ext cx="644652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Launched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all computer universities, technological universities, government technological colleges and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schools.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C:\Users\Mac\AppData\Local\Microsoft\Windows\Temporary Internet Files\Content.IE5\WB5TC5XO\depositphotos_8163924-Strategic-method-SWOT-analysi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5466" y="984674"/>
            <a:ext cx="8138160" cy="62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37360" y="228600"/>
            <a:ext cx="768096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SWOT </a:t>
            </a:r>
            <a:r>
              <a:rPr lang="en-US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Analysis</a:t>
            </a:r>
            <a:endParaRPr 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5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 rot="10800000">
            <a:off x="1825416" y="2819399"/>
            <a:ext cx="7775784" cy="3733800"/>
          </a:xfrm>
          <a:prstGeom prst="flowChartOnlineStorag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25925" y="4520403"/>
            <a:ext cx="3097195" cy="457199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S T R E N G T H 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3164681"/>
            <a:ext cx="6019800" cy="364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2013" lvl="1" indent="-468313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easy to collect staff information from the Ministry</a:t>
            </a:r>
          </a:p>
          <a:p>
            <a:pPr marL="862013" lvl="1" indent="-468313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save time consuming</a:t>
            </a:r>
          </a:p>
          <a:p>
            <a:pPr marL="862013" lvl="1" indent="-468313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provides paperless facilities</a:t>
            </a:r>
          </a:p>
          <a:p>
            <a:pPr marL="862013" lvl="1" indent="-468313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allows to download desired personal document  from authorized users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146" name="Picture 2" descr="C:\Users\Mac\AppData\Local\Microsoft\Windows\Temporary Internet Files\Content.IE5\PHQL5F4L\sport-icon-weight-lifting-48304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3" y="228600"/>
            <a:ext cx="2651757" cy="22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54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 rot="10800000">
            <a:off x="1005841" y="2362197"/>
            <a:ext cx="8686800" cy="3948907"/>
          </a:xfrm>
          <a:prstGeom prst="flowChartOnlineStorag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854309" y="4161390"/>
            <a:ext cx="4177498" cy="274319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WEAKNESSES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8880" y="2514600"/>
            <a:ext cx="740664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endParaRPr lang="en-US" sz="2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internet access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low ICT literacy in staff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hesitate to use the ICT and want to use the traditional methods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Internet usage is relatively expensive</a:t>
            </a:r>
          </a:p>
        </p:txBody>
      </p:sp>
      <p:pic>
        <p:nvPicPr>
          <p:cNvPr id="7170" name="Picture 2" descr="C:\Users\Mac\AppData\Local\Microsoft\Windows\Temporary Internet Files\Content.IE5\PHQL5F4L\cartoon-weight-lifte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522" y="82550"/>
            <a:ext cx="352552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69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3"/>
            <a:ext cx="9875520" cy="449579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Still many steps to implement e-Government development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Need more cooperation and collaboration among relevant ministries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Support &amp; technical assistance from International Organizations &amp; other development partners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44240" y="762000"/>
            <a:ext cx="4556760" cy="639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 forward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0" y="885176"/>
            <a:ext cx="8225868" cy="460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76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90600" y="869950"/>
            <a:ext cx="10535278" cy="57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8951" y="1600200"/>
            <a:ext cx="987552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508000" algn="just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General 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Information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about Myanmar</a:t>
            </a:r>
          </a:p>
          <a:p>
            <a:pPr marL="685800" indent="-508000" algn="just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History of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e-Government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Development in Myanmar</a:t>
            </a:r>
          </a:p>
          <a:p>
            <a:pPr marL="685800" indent="-508000" algn="just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Current Status of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e-Government in Myanmar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</a:endParaRPr>
          </a:p>
          <a:p>
            <a:pPr marL="685800" indent="-508000" algn="just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Challenges and Difficulties</a:t>
            </a:r>
          </a:p>
          <a:p>
            <a:pPr marL="685800" indent="-508000" algn="just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Case Study  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</a:endParaRPr>
          </a:p>
          <a:p>
            <a:pPr marL="685800" indent="-508000" algn="just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Moving forward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96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78" y="457201"/>
            <a:ext cx="5852160" cy="801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Myanmar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C:\Users\455MG\Desktop\MML(China)\Flag_of_Myanmar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4478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480560" y="1600200"/>
            <a:ext cx="64922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Location:         Southeast Asia </a:t>
            </a:r>
          </a:p>
          <a:p>
            <a:r>
              <a:rPr lang="en-US" sz="2000" dirty="0" smtClean="0"/>
              <a:t>Area :               678,500 sq km (Land - 657,740 sq km </a:t>
            </a:r>
          </a:p>
          <a:p>
            <a:r>
              <a:rPr lang="en-US" sz="2000" dirty="0" smtClean="0"/>
              <a:t>                                                    Water - 20,760 sq km)</a:t>
            </a:r>
          </a:p>
          <a:p>
            <a:r>
              <a:rPr lang="en-US" sz="2000" dirty="0" smtClean="0"/>
              <a:t>Neighboring </a:t>
            </a:r>
          </a:p>
          <a:p>
            <a:r>
              <a:rPr lang="en-US" sz="2000" dirty="0"/>
              <a:t>Countries </a:t>
            </a:r>
            <a:r>
              <a:rPr lang="en-US" sz="2000" dirty="0" smtClean="0"/>
              <a:t>:      </a:t>
            </a:r>
            <a:r>
              <a:rPr lang="en-US" sz="2000" dirty="0"/>
              <a:t>Bangladesh, India, China, Laos and </a:t>
            </a:r>
            <a:r>
              <a:rPr lang="en-US" sz="2000" dirty="0" smtClean="0"/>
              <a:t>     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                    </a:t>
            </a:r>
            <a:r>
              <a:rPr lang="en-US" sz="2000" dirty="0" smtClean="0"/>
              <a:t>Thailand </a:t>
            </a:r>
            <a:endParaRPr lang="en-US" sz="2000" dirty="0" smtClean="0"/>
          </a:p>
          <a:p>
            <a:r>
              <a:rPr lang="en-US" sz="2000" dirty="0" smtClean="0"/>
              <a:t>Capital:            Nay </a:t>
            </a:r>
            <a:r>
              <a:rPr lang="en-US" sz="2000" dirty="0" err="1" smtClean="0"/>
              <a:t>Pyi</a:t>
            </a:r>
            <a:r>
              <a:rPr lang="en-US" sz="2000" dirty="0" smtClean="0"/>
              <a:t> Taw</a:t>
            </a:r>
          </a:p>
          <a:p>
            <a:r>
              <a:rPr lang="en-US" sz="2000" dirty="0" smtClean="0"/>
              <a:t>Major Cities:    Yangon, Mandalay</a:t>
            </a:r>
          </a:p>
          <a:p>
            <a:r>
              <a:rPr lang="en-US" sz="2000" dirty="0" smtClean="0"/>
              <a:t>Population:      </a:t>
            </a:r>
            <a:r>
              <a:rPr lang="en-US" sz="2000" dirty="0" smtClean="0"/>
              <a:t>51.4 </a:t>
            </a:r>
            <a:r>
              <a:rPr lang="en-US" sz="2000" dirty="0" smtClean="0"/>
              <a:t>millions </a:t>
            </a:r>
            <a:r>
              <a:rPr lang="en-US" sz="2000" dirty="0"/>
              <a:t>(</a:t>
            </a:r>
            <a:r>
              <a:rPr lang="en-US" sz="2000" dirty="0" smtClean="0"/>
              <a:t>2014 Census)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Ethnic Group:  135</a:t>
            </a:r>
          </a:p>
          <a:p>
            <a:r>
              <a:rPr lang="en-US" sz="2000" dirty="0" smtClean="0"/>
              <a:t>Main ethnic </a:t>
            </a:r>
          </a:p>
          <a:p>
            <a:r>
              <a:rPr lang="en-US" sz="2000" dirty="0"/>
              <a:t>G</a:t>
            </a:r>
            <a:r>
              <a:rPr lang="en-US" sz="2000" dirty="0" smtClean="0"/>
              <a:t>roups:             </a:t>
            </a:r>
            <a:r>
              <a:rPr lang="en-US" sz="2000" dirty="0" err="1" smtClean="0"/>
              <a:t>Kachin</a:t>
            </a:r>
            <a:r>
              <a:rPr lang="en-US" sz="2000" dirty="0" smtClean="0"/>
              <a:t>, </a:t>
            </a:r>
            <a:r>
              <a:rPr lang="en-US" sz="2000" dirty="0" err="1" smtClean="0"/>
              <a:t>Kayah</a:t>
            </a:r>
            <a:r>
              <a:rPr lang="en-US" sz="2000" dirty="0" smtClean="0"/>
              <a:t>, </a:t>
            </a:r>
            <a:r>
              <a:rPr lang="en-US" sz="2000" dirty="0" err="1" smtClean="0"/>
              <a:t>Kayin</a:t>
            </a:r>
            <a:r>
              <a:rPr lang="en-US" sz="2000" dirty="0" smtClean="0"/>
              <a:t>, Chin, </a:t>
            </a:r>
            <a:r>
              <a:rPr lang="en-US" sz="2000" dirty="0" err="1" smtClean="0"/>
              <a:t>Bamar</a:t>
            </a:r>
            <a:r>
              <a:rPr lang="en-US" sz="2000" dirty="0" smtClean="0"/>
              <a:t>, </a:t>
            </a:r>
            <a:r>
              <a:rPr lang="en-US" sz="2000" dirty="0" smtClean="0"/>
              <a:t>Mon,            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</a:t>
            </a:r>
            <a:r>
              <a:rPr lang="en-US" sz="2000" dirty="0" err="1" smtClean="0"/>
              <a:t>Rakhine</a:t>
            </a:r>
            <a:r>
              <a:rPr lang="en-US" sz="2000" dirty="0" smtClean="0"/>
              <a:t> &amp; Shan</a:t>
            </a:r>
          </a:p>
          <a:p>
            <a:r>
              <a:rPr lang="en-US" sz="2000" dirty="0" smtClean="0"/>
              <a:t>Language:         Myanmar (Burmese)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&amp; ethnic groups have their own languages</a:t>
            </a:r>
          </a:p>
        </p:txBody>
      </p:sp>
      <p:pic>
        <p:nvPicPr>
          <p:cNvPr id="3" name="Picture 4" descr="C:\Users\455MG\Desktop\MML(China)\Myanmar-Asia-Map-2b274mm-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4114800" cy="4343400"/>
          </a:xfrm>
          <a:prstGeom prst="rect">
            <a:avLst/>
          </a:prstGeom>
          <a:noFill/>
        </p:spPr>
      </p:pic>
      <p:pic>
        <p:nvPicPr>
          <p:cNvPr id="1026" name="Picture 2" descr="C:\Users\455MG\Desktop\photos for egov\myanmar_rice_field_4796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" y="5105400"/>
            <a:ext cx="1737360" cy="914400"/>
          </a:xfrm>
          <a:prstGeom prst="rect">
            <a:avLst/>
          </a:prstGeom>
          <a:noFill/>
        </p:spPr>
      </p:pic>
      <p:pic>
        <p:nvPicPr>
          <p:cNvPr id="1027" name="Picture 3" descr="C:\Users\455MG\Desktop\photos for egov\populati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21040" y="0"/>
            <a:ext cx="265176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96112"/>
            <a:ext cx="9875520" cy="12374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E-Government Development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Myanmar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209800"/>
            <a:ext cx="9662160" cy="4114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Initiated to transform e-government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2002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 the government services as well as improve its ranking in the global e-government.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95338" lvl="1" indent="-401638">
              <a:buFont typeface="Wingdings" pitchFamily="2" charset="2"/>
              <a:buChar char="v"/>
            </a:pPr>
            <a:r>
              <a:rPr lang="en-US" sz="1900" dirty="0" smtClean="0"/>
              <a:t>1</a:t>
            </a:r>
            <a:r>
              <a:rPr lang="en-US" sz="1900" baseline="30000" dirty="0" smtClean="0"/>
              <a:t>St</a:t>
            </a:r>
            <a:r>
              <a:rPr lang="en-US" sz="1900" dirty="0" smtClean="0"/>
              <a:t> ICT Master Plan ( 2002)</a:t>
            </a:r>
          </a:p>
          <a:p>
            <a:pPr marL="795338" lvl="1" indent="-401638">
              <a:buFont typeface="Wingdings" pitchFamily="2" charset="2"/>
              <a:buChar char="v"/>
            </a:pPr>
            <a:r>
              <a:rPr lang="en-US" sz="1900" dirty="0" smtClean="0"/>
              <a:t>2</a:t>
            </a:r>
            <a:r>
              <a:rPr lang="en-US" sz="1900" baseline="30000" dirty="0" smtClean="0"/>
              <a:t>nd</a:t>
            </a:r>
            <a:r>
              <a:rPr lang="en-US" sz="1900" dirty="0" smtClean="0"/>
              <a:t> ICT Master Plan ( </a:t>
            </a:r>
            <a:r>
              <a:rPr lang="en-US" sz="1900" dirty="0" smtClean="0"/>
              <a:t>2006~2010)</a:t>
            </a:r>
          </a:p>
          <a:p>
            <a:pPr marL="795338" lvl="1" indent="-401638">
              <a:buFont typeface="Wingdings" pitchFamily="2" charset="2"/>
              <a:buChar char="v"/>
            </a:pPr>
            <a:r>
              <a:rPr lang="en-US" sz="1900" dirty="0" smtClean="0"/>
              <a:t>3</a:t>
            </a:r>
            <a:r>
              <a:rPr lang="en-US" sz="1900" baseline="30000" dirty="0" smtClean="0"/>
              <a:t>rd</a:t>
            </a:r>
            <a:r>
              <a:rPr lang="en-US" sz="1900" dirty="0" smtClean="0"/>
              <a:t>  ICT Master Plan ( 2010~2016)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 goal is to become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 Governance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Clean Government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 the national portal in order to provide one stop online services to the citizens.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455MG\Desktop\photos for egov\featured53@wdd2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038600"/>
            <a:ext cx="3657600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9875520" cy="55168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Status of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E-Government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evelopment in Myanmar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9418320" cy="5334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Development of Master Plan</a:t>
            </a:r>
          </a:p>
          <a:p>
            <a:pPr marL="0" indent="0">
              <a:buSzPct val="10000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E-Government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Master Plan 2015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was initiated with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support from the Asian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SzPct val="10000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Development Bank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(ADB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Ranking Status</a:t>
            </a:r>
          </a:p>
          <a:p>
            <a:pPr marL="622300" indent="-15875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According to United Nations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e-Government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survey (2014), Myanmar’s ranking        </a:t>
            </a:r>
          </a:p>
          <a:p>
            <a:pPr marL="46355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is 175.</a:t>
            </a:r>
          </a:p>
          <a:p>
            <a:pPr marL="914400" lvl="1" indent="-225425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e-Government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development index (EGDI) : 0.1869</a:t>
            </a:r>
          </a:p>
          <a:p>
            <a:pPr marL="914400" lvl="1" indent="-225425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Online service component : 0.0236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Mobile penetration rate </a:t>
            </a:r>
          </a:p>
          <a:p>
            <a:pPr marL="796925" lvl="1" indent="-339725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very important for allowing faster, easier and more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convenient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of available online resources</a:t>
            </a:r>
          </a:p>
          <a:p>
            <a:pPr marL="796925" lvl="1" indent="-339725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reaches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half the country (about 54.6%)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295400"/>
            <a:ext cx="9509760" cy="5864087"/>
          </a:xfrm>
        </p:spPr>
        <p:txBody>
          <a:bodyPr>
            <a:no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Telecoms service providers</a:t>
            </a:r>
          </a:p>
          <a:p>
            <a:pPr marL="796925" lvl="1" indent="-339725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MPT(mobile phone market leader and )</a:t>
            </a:r>
          </a:p>
          <a:p>
            <a:pPr marL="796925" lvl="1" indent="-339725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Telenor of Norway</a:t>
            </a:r>
          </a:p>
          <a:p>
            <a:pPr marL="796925" lvl="1" indent="-339725">
              <a:buFont typeface="Wingdings" pitchFamily="2" charset="2"/>
              <a:buChar char="q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Oredoo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Quata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96925" lvl="1" indent="-339725">
              <a:buFont typeface="Wingdings" pitchFamily="2" charset="2"/>
              <a:buChar char="q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Objective is to provide coverage (data and voice services over 2G </a:t>
            </a:r>
          </a:p>
          <a:p>
            <a:pPr marL="457200" lvl="1" indent="0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 &amp; 3G network) to more than 90% of the population over the next five years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4488" indent="-344488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Infrastructure development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Building Data Centers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Established Networks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Building telecommunication infrastructure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National backbone: Fiber Links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Cross border link: India, Thailand, China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International links are Sea-Me-We (3) Cable and Satellite</a:t>
            </a:r>
          </a:p>
          <a:p>
            <a:pPr marL="1139825" indent="-225425">
              <a:buFont typeface="Wingdings" pitchFamily="2" charset="2"/>
              <a:buChar char="ü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Last Mile Links: Dedicated Link, Wireless Broad Band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, ADSL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marL="91440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MPT Satellite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Terminal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 descr="F:\photos e-gov 7.3.2016\wireless broadba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8640" y="4048127"/>
            <a:ext cx="2651760" cy="1819275"/>
          </a:xfrm>
          <a:prstGeom prst="rect">
            <a:avLst/>
          </a:prstGeom>
          <a:noFill/>
        </p:spPr>
      </p:pic>
      <p:pic>
        <p:nvPicPr>
          <p:cNvPr id="2052" name="Picture 4" descr="F:\photos e-gov 7.3.2016\satelli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6360" y="1828800"/>
            <a:ext cx="1463040" cy="1371600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667512"/>
            <a:ext cx="9875520" cy="55168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Status of e-Government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evelopment in Myanmar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752602"/>
            <a:ext cx="9875520" cy="2514599"/>
          </a:xfrm>
        </p:spPr>
        <p:txBody>
          <a:bodyPr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Human Resource Development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Many ICT professionals are graduated annually from Computer Universities under the jurisdiction of the Ministry of Science and Technology, Myanmar Computer Federation and private sectors.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However, the demand and supply of ICT professionals are still unbalanced.</a:t>
            </a:r>
          </a:p>
          <a:p>
            <a:pPr lvl="1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 descr="F:\e-gov presentation photos 8.3.2016\downloa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1309" y="4876800"/>
            <a:ext cx="3701491" cy="17526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8680" y="762000"/>
            <a:ext cx="9875520" cy="55168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Status of e-Government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evelopment in Myanmar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4191000"/>
            <a:ext cx="7239000" cy="1600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Cooperation among ministries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Nowadays, many initiative meetings at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ministry level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Establish own websites in each ministries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76400"/>
            <a:ext cx="9966960" cy="43434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Inadequate network bandwidth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increases digital divide between rural and urban area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Lack of standard based approach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Still many difficulties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for integration services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Inadequate skilled work force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Produces  fewer graduated ICT professionals compared to neighboring countries such as India and China</a:t>
            </a:r>
          </a:p>
          <a:p>
            <a:pPr lvl="1">
              <a:buFont typeface="Wingdings" pitchFamily="2" charset="2"/>
              <a:buChar char="Ø"/>
            </a:pP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Not interested in Government Services and contribution in e-Governance initiatives</a:t>
            </a:r>
          </a:p>
          <a:p>
            <a:pPr lvl="1">
              <a:buFont typeface="Wingdings" pitchFamily="2" charset="2"/>
              <a:buChar char="Ø"/>
            </a:pP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Migration of skilled ICT workers to developed countries such as Singapore, Japan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8680" y="914400"/>
            <a:ext cx="9875520" cy="5516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of e-Government Development in Myanmar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9875520" cy="38100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Insufficient Budget Allocation for ICT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Lack of proper policies for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implementation stage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Low  level of ICT literacy in citizens and government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staffs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Most of the government processes are carried out manually and paper- based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Government departments need to be trained to use ICT and motivated to adopt the e-government processes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Lack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of awareness of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e-Government benefits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Low Level of telecommunication infrastructure </a:t>
            </a:r>
          </a:p>
          <a:p>
            <a:pPr marL="796925" lvl="2" indent="-396875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Telecommunication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infrastructure index(TII) of Myanmar 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0.0084</a:t>
            </a:r>
          </a:p>
          <a:p>
            <a:pPr marL="796925" lvl="2" indent="-396875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5890-9127-4DD1-A421-8CF6CE9433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8680" y="762000"/>
            <a:ext cx="9875520" cy="5516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of e-Government Development in Myanmar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1516</TotalTime>
  <Words>933</Words>
  <Application>Microsoft Office PowerPoint</Application>
  <PresentationFormat>Custom</PresentationFormat>
  <Paragraphs>152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Flow</vt:lpstr>
      <vt:lpstr>Oriel</vt:lpstr>
      <vt:lpstr>1_Oriel</vt:lpstr>
      <vt:lpstr>Waveform</vt:lpstr>
      <vt:lpstr>Opulent</vt:lpstr>
      <vt:lpstr>E-Government Development  in Myanmar</vt:lpstr>
      <vt:lpstr>Slide 2</vt:lpstr>
      <vt:lpstr>About Myanmar</vt:lpstr>
      <vt:lpstr>History of E-Government Development  in Myanmar</vt:lpstr>
      <vt:lpstr>Current Status of E-Government Development in Myanmar</vt:lpstr>
      <vt:lpstr>Current Status of e-Government Development in Myanmar</vt:lpstr>
      <vt:lpstr>Current Status of e-Government Development in Myanmar</vt:lpstr>
      <vt:lpstr>Slide 8</vt:lpstr>
      <vt:lpstr>Slide 9</vt:lpstr>
      <vt:lpstr>e-Government development of MOST</vt:lpstr>
      <vt:lpstr>Case Study</vt:lpstr>
      <vt:lpstr>Slide 12</vt:lpstr>
      <vt:lpstr>Slide 13</vt:lpstr>
      <vt:lpstr>Slide 14</vt:lpstr>
      <vt:lpstr>Moving  forward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E-Government Development</dc:title>
  <dc:creator>Windows User</dc:creator>
  <cp:lastModifiedBy>USER</cp:lastModifiedBy>
  <cp:revision>259</cp:revision>
  <dcterms:created xsi:type="dcterms:W3CDTF">2016-02-29T14:07:33Z</dcterms:created>
  <dcterms:modified xsi:type="dcterms:W3CDTF">2016-03-20T02:36:36Z</dcterms:modified>
</cp:coreProperties>
</file>