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Lora Medium"/>
      <p:regular r:id="rId37"/>
      <p:bold r:id="rId38"/>
      <p:italic r:id="rId39"/>
      <p:boldItalic r:id="rId40"/>
    </p:embeddedFont>
    <p:embeddedFont>
      <p:font typeface="Raleway"/>
      <p:regular r:id="rId41"/>
      <p:bold r:id="rId42"/>
      <p:italic r:id="rId43"/>
      <p:boldItalic r:id="rId44"/>
    </p:embeddedFont>
    <p:embeddedFont>
      <p:font typeface="Lato"/>
      <p:regular r:id="rId45"/>
      <p:bold r:id="rId46"/>
      <p:italic r:id="rId47"/>
      <p:boldItalic r:id="rId48"/>
    </p:embeddedFont>
    <p:embeddedFont>
      <p:font typeface="Fira Code Medium"/>
      <p:regular r:id="rId49"/>
      <p:bold r:id="rId50"/>
    </p:embeddedFont>
    <p:embeddedFont>
      <p:font typeface="Lora"/>
      <p:regular r:id="rId51"/>
      <p:bold r:id="rId52"/>
      <p:italic r:id="rId53"/>
      <p:boldItalic r:id="rId54"/>
    </p:embeddedFont>
    <p:embeddedFont>
      <p:font typeface="Fira Code"/>
      <p:regular r:id="rId55"/>
      <p:bold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Medium-boldItalic.fntdata"/><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FiraCode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LoraMedium-regular.fntdata"/><Relationship Id="rId36" Type="http://schemas.openxmlformats.org/officeDocument/2006/relationships/slide" Target="slides/slide30.xml"/><Relationship Id="rId39" Type="http://schemas.openxmlformats.org/officeDocument/2006/relationships/font" Target="fonts/LoraMedium-italic.fntdata"/><Relationship Id="rId38" Type="http://schemas.openxmlformats.org/officeDocument/2006/relationships/font" Target="fonts/Lora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regular.fntdata"/><Relationship Id="rId50" Type="http://schemas.openxmlformats.org/officeDocument/2006/relationships/font" Target="fonts/FiraCodeMedium-bold.fntdata"/><Relationship Id="rId53" Type="http://schemas.openxmlformats.org/officeDocument/2006/relationships/font" Target="fonts/Lora-italic.fntdata"/><Relationship Id="rId52" Type="http://schemas.openxmlformats.org/officeDocument/2006/relationships/font" Target="fonts/Lora-bold.fntdata"/><Relationship Id="rId11" Type="http://schemas.openxmlformats.org/officeDocument/2006/relationships/slide" Target="slides/slide5.xml"/><Relationship Id="rId55" Type="http://schemas.openxmlformats.org/officeDocument/2006/relationships/font" Target="fonts/FiraCode-regular.fntdata"/><Relationship Id="rId10" Type="http://schemas.openxmlformats.org/officeDocument/2006/relationships/slide" Target="slides/slide4.xml"/><Relationship Id="rId54" Type="http://schemas.openxmlformats.org/officeDocument/2006/relationships/font" Target="fonts/Lora-boldItalic.fntdata"/><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FiraCode-bold.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ed68a3f2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ed68a3f2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e58c92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e58c92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ce58c922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ce58c922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ed68a3f2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ed68a3f2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ed68a3f25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ed68a3f25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ed68a3f25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ed68a3f25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ed68a3f25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ed68a3f2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ed68a3f25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ed68a3f25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ed68a3f2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ed68a3f2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ed68a3f2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ed68a3f2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0cdbab3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0cdbab3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e58c92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ce58c92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0cdbab3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0cdbab3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0cdbab3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0cdbab3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0cdbab3f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0cdbab3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0cdbab3f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0cdbab3f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0cdbab3f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0cdbab3f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0cdbab3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0cdbab3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0cdbab3f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0cdbab3f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0cdbab3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0cdbab3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0cdbab3f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0cdbab3f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0cdbab3f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0cdbab3f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e58c922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e58c922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0cdbab3f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0cdbab3f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ce58c92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ce58c92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ce58c922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ce58c922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ed68a3f2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ed68a3f2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ed68a3f2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ed68a3f2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ed68a3f2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ed68a3f2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ed68a3f2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ed68a3f2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vi.wikipedia.org/wiki/ECMAScript"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ES6</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i="1" lang="vi">
                <a:latin typeface="Lora"/>
                <a:ea typeface="Lora"/>
                <a:cs typeface="Lora"/>
                <a:sym typeface="Lora"/>
              </a:rPr>
              <a:t>Scope</a:t>
            </a:r>
            <a:r>
              <a:rPr lang="vi">
                <a:latin typeface="Lora"/>
                <a:ea typeface="Lora"/>
                <a:cs typeface="Lora"/>
                <a:sym typeface="Lora"/>
              </a:rPr>
              <a:t> chỉ </a:t>
            </a:r>
            <a:r>
              <a:rPr i="1" lang="vi">
                <a:latin typeface="Lora"/>
                <a:ea typeface="Lora"/>
                <a:cs typeface="Lora"/>
                <a:sym typeface="Lora"/>
              </a:rPr>
              <a:t>phạm vi tồn tại của một biến</a:t>
            </a:r>
            <a:r>
              <a:rPr lang="vi">
                <a:latin typeface="Lora"/>
                <a:ea typeface="Lora"/>
                <a:cs typeface="Lora"/>
                <a:sym typeface="Lora"/>
              </a:rPr>
              <a:t>. Một biến chỉ tồn tại bên trong khối </a:t>
            </a:r>
            <a:r>
              <a:rPr b="1" i="1" lang="vi">
                <a:latin typeface="Lora"/>
                <a:ea typeface="Lora"/>
                <a:cs typeface="Lora"/>
                <a:sym typeface="Lora"/>
              </a:rPr>
              <a:t>block code</a:t>
            </a:r>
            <a:r>
              <a:rPr lang="vi">
                <a:latin typeface="Lora"/>
                <a:ea typeface="Lora"/>
                <a:cs typeface="Lora"/>
                <a:sym typeface="Lora"/>
              </a:rPr>
              <a:t> mà nó được khai báo. Một </a:t>
            </a:r>
            <a:r>
              <a:rPr b="1" i="1" lang="vi">
                <a:latin typeface="Lora"/>
                <a:ea typeface="Lora"/>
                <a:cs typeface="Lora"/>
                <a:sym typeface="Lora"/>
              </a:rPr>
              <a:t>block code</a:t>
            </a:r>
            <a:r>
              <a:rPr lang="vi">
                <a:latin typeface="Lora"/>
                <a:ea typeface="Lora"/>
                <a:cs typeface="Lora"/>
                <a:sym typeface="Lora"/>
              </a:rPr>
              <a:t> là đoạn code được đặt trong cặp dấu </a:t>
            </a:r>
            <a:r>
              <a:rPr lang="vi">
                <a:highlight>
                  <a:srgbClr val="EFEFEF"/>
                </a:highlight>
                <a:latin typeface="Fira Code Medium"/>
                <a:ea typeface="Fira Code Medium"/>
                <a:cs typeface="Fira Code Medium"/>
                <a:sym typeface="Fira Code Medium"/>
              </a:rPr>
              <a:t>{ }</a:t>
            </a:r>
            <a:r>
              <a:rPr lang="vi">
                <a:latin typeface="Lora"/>
                <a:ea typeface="Lora"/>
                <a:cs typeface="Lora"/>
                <a:sym typeface="Lora"/>
              </a:rPr>
              <a:t>. </a:t>
            </a:r>
            <a:r>
              <a:rPr b="1" i="1" lang="vi">
                <a:latin typeface="Lora"/>
                <a:ea typeface="Lora"/>
                <a:cs typeface="Lora"/>
                <a:sym typeface="Lora"/>
              </a:rPr>
              <a:t>Các cấu trúc điều khiển, hàm, class là một block code</a:t>
            </a:r>
            <a:r>
              <a:rPr b="1" lang="vi">
                <a:latin typeface="Lora"/>
                <a:ea typeface="Lora"/>
                <a:cs typeface="Lora"/>
                <a:sym typeface="Lora"/>
              </a:rPr>
              <a:t>.</a:t>
            </a:r>
            <a:endParaRPr b="1">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 Riêng biến khai báo với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chỉ bị giới hạn trong </a:t>
            </a:r>
            <a:r>
              <a:rPr b="1" i="1" lang="vi">
                <a:latin typeface="Lora"/>
                <a:ea typeface="Lora"/>
                <a:cs typeface="Lora"/>
                <a:sym typeface="Lora"/>
              </a:rPr>
              <a:t>block code của function</a:t>
            </a:r>
            <a:endParaRPr b="1" i="1">
              <a:latin typeface="Lora"/>
              <a:ea typeface="Lora"/>
              <a:cs typeface="Lora"/>
              <a:sym typeface="Lora"/>
            </a:endParaRPr>
          </a:p>
          <a:p>
            <a:pPr indent="0" lvl="0" marL="0" rtl="0" algn="l">
              <a:lnSpc>
                <a:spcPct val="135714"/>
              </a:lnSpc>
              <a:spcBef>
                <a:spcPts val="16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98" name="Google Shape;198;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Scope</a:t>
            </a:r>
            <a:endParaRPr/>
          </a:p>
        </p:txBody>
      </p:sp>
      <p:grpSp>
        <p:nvGrpSpPr>
          <p:cNvPr id="199" name="Google Shape;199;p34"/>
          <p:cNvGrpSpPr/>
          <p:nvPr/>
        </p:nvGrpSpPr>
        <p:grpSpPr>
          <a:xfrm>
            <a:off x="814525" y="2732850"/>
            <a:ext cx="7516750" cy="2163575"/>
            <a:chOff x="813625" y="2619000"/>
            <a:chExt cx="7516750" cy="2163575"/>
          </a:xfrm>
        </p:grpSpPr>
        <p:sp>
          <p:nvSpPr>
            <p:cNvPr id="200" name="Google Shape;200;p34"/>
            <p:cNvSpPr txBox="1"/>
            <p:nvPr/>
          </p:nvSpPr>
          <p:spPr>
            <a:xfrm>
              <a:off x="813625" y="2631875"/>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3</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BBBBBB"/>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sp>
          <p:nvSpPr>
            <p:cNvPr id="201" name="Google Shape;201;p34"/>
            <p:cNvSpPr txBox="1"/>
            <p:nvPr/>
          </p:nvSpPr>
          <p:spPr>
            <a:xfrm>
              <a:off x="3425850" y="2619000"/>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A626A4"/>
                  </a:solidFill>
                  <a:highlight>
                    <a:srgbClr val="FAFAFA"/>
                  </a:highlight>
                  <a:latin typeface="Courier New"/>
                  <a:ea typeface="Courier New"/>
                  <a:cs typeface="Courier New"/>
                  <a:sym typeface="Courier New"/>
                </a:rPr>
                <a:t>if</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true</a:t>
              </a:r>
              <a:r>
                <a:rPr b="1" lang="vi" sz="1200">
                  <a:solidFill>
                    <a:srgbClr val="383A42"/>
                  </a:solidFill>
                  <a:highlight>
                    <a:srgbClr val="FAFAFA"/>
                  </a:highlight>
                  <a:latin typeface="Courier New"/>
                  <a:ea typeface="Courier New"/>
                  <a:cs typeface="Courier New"/>
                  <a:sym typeface="Courier New"/>
                </a:rPr>
                <a:t>) {</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3</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859900"/>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sp>
          <p:nvSpPr>
            <p:cNvPr id="202" name="Google Shape;202;p34"/>
            <p:cNvSpPr txBox="1"/>
            <p:nvPr/>
          </p:nvSpPr>
          <p:spPr>
            <a:xfrm>
              <a:off x="6038075" y="2619000"/>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A626A4"/>
                  </a:solidFill>
                  <a:highlight>
                    <a:srgbClr val="FAFAFA"/>
                  </a:highlight>
                  <a:latin typeface="Courier New"/>
                  <a:ea typeface="Courier New"/>
                  <a:cs typeface="Courier New"/>
                  <a:sym typeface="Courier New"/>
                </a:rPr>
                <a:t>function</a:t>
              </a:r>
              <a:r>
                <a:rPr b="1" lang="vi" sz="1200">
                  <a:solidFill>
                    <a:srgbClr val="383A42"/>
                  </a:solidFill>
                  <a:highlight>
                    <a:srgbClr val="FAFAFA"/>
                  </a:highlight>
                  <a:latin typeface="Courier New"/>
                  <a:ea typeface="Courier New"/>
                  <a:cs typeface="Courier New"/>
                  <a:sym typeface="Courier New"/>
                </a:rPr>
                <a:t> </a:t>
              </a:r>
              <a:r>
                <a:rPr b="1" lang="vi" sz="1200">
                  <a:solidFill>
                    <a:srgbClr val="4078F2"/>
                  </a:solidFill>
                  <a:highlight>
                    <a:srgbClr val="FAFAFA"/>
                  </a:highlight>
                  <a:latin typeface="Courier New"/>
                  <a:ea typeface="Courier New"/>
                  <a:cs typeface="Courier New"/>
                  <a:sym typeface="Courier New"/>
                </a:rPr>
                <a:t>a</a:t>
              </a:r>
              <a:r>
                <a:rPr b="1" lang="vi" sz="1200">
                  <a:solidFill>
                    <a:srgbClr val="383A42"/>
                  </a:solidFill>
                  <a:highlight>
                    <a:srgbClr val="FAFAFA"/>
                  </a:highlight>
                  <a:latin typeface="Courier New"/>
                  <a:ea typeface="Courier New"/>
                  <a:cs typeface="Courier New"/>
                  <a:sym typeface="Courier New"/>
                </a:rPr>
                <a:t>() {</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93A1A1"/>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Scope</a:t>
            </a:r>
            <a:endParaRPr/>
          </a:p>
        </p:txBody>
      </p:sp>
      <p:pic>
        <p:nvPicPr>
          <p:cNvPr id="208" name="Google Shape;208;p35"/>
          <p:cNvPicPr preferRelativeResize="0"/>
          <p:nvPr/>
        </p:nvPicPr>
        <p:blipFill>
          <a:blip r:embed="rId3">
            <a:alphaModFix/>
          </a:blip>
          <a:stretch>
            <a:fillRect/>
          </a:stretch>
        </p:blipFill>
        <p:spPr>
          <a:xfrm>
            <a:off x="1429100" y="1634900"/>
            <a:ext cx="6285799" cy="300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Arrow function</a:t>
            </a:r>
            <a:r>
              <a:rPr lang="vi">
                <a:latin typeface="Lora"/>
                <a:ea typeface="Lora"/>
                <a:cs typeface="Lora"/>
                <a:sym typeface="Lora"/>
              </a:rPr>
              <a:t> là cú pháp mới, cho phép viết biểu thức hàm ngắn gọn hơn và bao gồm một số tính năng khác biệt so với hàm thông thường</a:t>
            </a:r>
            <a:endParaRPr>
              <a:latin typeface="Lora"/>
              <a:ea typeface="Lora"/>
              <a:cs typeface="Lora"/>
              <a:sym typeface="Lora"/>
            </a:endParaRPr>
          </a:p>
          <a:p>
            <a:pPr indent="0" lvl="0" marL="0" rtl="0" algn="l">
              <a:lnSpc>
                <a:spcPct val="135714"/>
              </a:lnSpc>
              <a:spcBef>
                <a:spcPts val="1000"/>
              </a:spcBef>
              <a:spcAft>
                <a:spcPts val="0"/>
              </a:spcAft>
              <a:buNone/>
            </a:pPr>
            <a:r>
              <a:rPr b="1" lang="vi">
                <a:latin typeface="Lora"/>
                <a:ea typeface="Lora"/>
                <a:cs typeface="Lora"/>
                <a:sym typeface="Lora"/>
              </a:rPr>
              <a:t>Arrow function</a:t>
            </a:r>
            <a:r>
              <a:rPr lang="vi">
                <a:latin typeface="Lora"/>
                <a:ea typeface="Lora"/>
                <a:cs typeface="Lora"/>
                <a:sym typeface="Lora"/>
              </a:rPr>
              <a:t> không tồn tại từ khóa </a:t>
            </a:r>
            <a:r>
              <a:rPr lang="vi">
                <a:highlight>
                  <a:srgbClr val="EFEFEF"/>
                </a:highlight>
                <a:latin typeface="Fira Code Medium"/>
                <a:ea typeface="Fira Code Medium"/>
                <a:cs typeface="Fira Code Medium"/>
                <a:sym typeface="Fira Code Medium"/>
              </a:rPr>
              <a:t>this</a:t>
            </a:r>
            <a:r>
              <a:rPr lang="vi">
                <a:latin typeface="Lora"/>
                <a:ea typeface="Lora"/>
                <a:cs typeface="Lora"/>
                <a:sym typeface="Lora"/>
              </a:rPr>
              <a:t> (hay </a:t>
            </a:r>
            <a:r>
              <a:rPr lang="vi">
                <a:highlight>
                  <a:srgbClr val="EFEFEF"/>
                </a:highlight>
                <a:latin typeface="Fira Code Medium"/>
                <a:ea typeface="Fira Code Medium"/>
                <a:cs typeface="Fira Code Medium"/>
                <a:sym typeface="Fira Code Medium"/>
              </a:rPr>
              <a:t>arguments</a:t>
            </a:r>
            <a:r>
              <a:rPr lang="vi">
                <a:latin typeface="Lora"/>
                <a:ea typeface="Lora"/>
                <a:cs typeface="Lora"/>
                <a:sym typeface="Lora"/>
              </a:rPr>
              <a:t>)</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214" name="Google Shape;214;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Arrow functions</a:t>
            </a:r>
            <a:endParaRPr/>
          </a:p>
        </p:txBody>
      </p:sp>
      <p:pic>
        <p:nvPicPr>
          <p:cNvPr id="215" name="Google Shape;215;p36"/>
          <p:cNvPicPr preferRelativeResize="0"/>
          <p:nvPr/>
        </p:nvPicPr>
        <p:blipFill>
          <a:blip r:embed="rId3">
            <a:alphaModFix/>
          </a:blip>
          <a:stretch>
            <a:fillRect/>
          </a:stretch>
        </p:blipFill>
        <p:spPr>
          <a:xfrm>
            <a:off x="1009650" y="2575725"/>
            <a:ext cx="7124700" cy="1057275"/>
          </a:xfrm>
          <a:prstGeom prst="rect">
            <a:avLst/>
          </a:prstGeom>
          <a:noFill/>
          <a:ln>
            <a:noFill/>
          </a:ln>
        </p:spPr>
      </p:pic>
      <p:pic>
        <p:nvPicPr>
          <p:cNvPr id="216" name="Google Shape;216;p36"/>
          <p:cNvPicPr preferRelativeResize="0"/>
          <p:nvPr/>
        </p:nvPicPr>
        <p:blipFill>
          <a:blip r:embed="rId4">
            <a:alphaModFix/>
          </a:blip>
          <a:stretch>
            <a:fillRect/>
          </a:stretch>
        </p:blipFill>
        <p:spPr>
          <a:xfrm>
            <a:off x="3052750" y="3791375"/>
            <a:ext cx="3038475" cy="87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Chỉ định giá trị mặc định cho tham số</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22" name="Google Shape;222;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Default Parameters</a:t>
            </a:r>
            <a:endParaRPr/>
          </a:p>
        </p:txBody>
      </p:sp>
      <p:pic>
        <p:nvPicPr>
          <p:cNvPr id="223" name="Google Shape;223;p37"/>
          <p:cNvPicPr preferRelativeResize="0"/>
          <p:nvPr/>
        </p:nvPicPr>
        <p:blipFill>
          <a:blip r:embed="rId3">
            <a:alphaModFix/>
          </a:blip>
          <a:stretch>
            <a:fillRect/>
          </a:stretch>
        </p:blipFill>
        <p:spPr>
          <a:xfrm>
            <a:off x="1309688" y="2225538"/>
            <a:ext cx="6524625" cy="231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Trong JavaScript, một hàm có thể được gọi với nhiều/ít đối số hơn số lượng tham số được khai báo trong hàm. Cú pháp </a:t>
            </a:r>
            <a:r>
              <a:rPr b="1" lang="vi">
                <a:latin typeface="Lora"/>
                <a:ea typeface="Lora"/>
                <a:cs typeface="Lora"/>
                <a:sym typeface="Lora"/>
              </a:rPr>
              <a:t>rest parameters</a:t>
            </a:r>
            <a:r>
              <a:rPr lang="vi">
                <a:latin typeface="Lora"/>
                <a:ea typeface="Lora"/>
                <a:cs typeface="Lora"/>
                <a:sym typeface="Lora"/>
              </a:rPr>
              <a:t> cho phép gọi hàm với số lượng đối số bất kỳ, các đối số truyền vào hàm được tổng hợp trong một mảng.</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29" name="Google Shape;229;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Rest</a:t>
            </a:r>
            <a:r>
              <a:rPr lang="vi"/>
              <a:t> Parameters</a:t>
            </a:r>
            <a:endParaRPr/>
          </a:p>
        </p:txBody>
      </p:sp>
      <p:pic>
        <p:nvPicPr>
          <p:cNvPr id="230" name="Google Shape;230;p38"/>
          <p:cNvPicPr preferRelativeResize="0"/>
          <p:nvPr/>
        </p:nvPicPr>
        <p:blipFill>
          <a:blip r:embed="rId3">
            <a:alphaModFix/>
          </a:blip>
          <a:stretch>
            <a:fillRect/>
          </a:stretch>
        </p:blipFill>
        <p:spPr>
          <a:xfrm>
            <a:off x="2743184" y="2509246"/>
            <a:ext cx="3657625" cy="238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Phân tách các phần tử của một tập hợp có thể lặp lại - </a:t>
            </a:r>
            <a:r>
              <a:rPr i="1" lang="vi">
                <a:latin typeface="Lora"/>
                <a:ea typeface="Lora"/>
                <a:cs typeface="Lora"/>
                <a:sym typeface="Lora"/>
              </a:rPr>
              <a:t>iterable</a:t>
            </a:r>
            <a:r>
              <a:rPr lang="vi">
                <a:latin typeface="Lora"/>
                <a:ea typeface="Lora"/>
                <a:cs typeface="Lora"/>
                <a:sym typeface="Lora"/>
              </a:rPr>
              <a:t> (như một mảng hoặc thậm chí một chuỗi) thành cả phần tử/tham số hàm riêng lẻ</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36" name="Google Shape;236;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Spread operator</a:t>
            </a:r>
            <a:endParaRPr/>
          </a:p>
        </p:txBody>
      </p:sp>
      <p:pic>
        <p:nvPicPr>
          <p:cNvPr id="237" name="Google Shape;237;p39"/>
          <p:cNvPicPr preferRelativeResize="0"/>
          <p:nvPr/>
        </p:nvPicPr>
        <p:blipFill>
          <a:blip r:embed="rId3">
            <a:alphaModFix/>
          </a:blip>
          <a:stretch>
            <a:fillRect/>
          </a:stretch>
        </p:blipFill>
        <p:spPr>
          <a:xfrm>
            <a:off x="1337888" y="2123697"/>
            <a:ext cx="6468225" cy="258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Template literal (</a:t>
            </a:r>
            <a:r>
              <a:rPr lang="vi">
                <a:highlight>
                  <a:srgbClr val="EFEFEF"/>
                </a:highlight>
                <a:latin typeface="Fira Code Medium"/>
                <a:ea typeface="Fira Code Medium"/>
                <a:cs typeface="Fira Code Medium"/>
                <a:sym typeface="Fira Code Medium"/>
              </a:rPr>
              <a:t>` `</a:t>
            </a:r>
            <a:r>
              <a:rPr lang="vi">
                <a:latin typeface="Lora"/>
                <a:ea typeface="Lora"/>
                <a:cs typeface="Lora"/>
                <a:sym typeface="Lora"/>
              </a:rPr>
              <a:t>) là cú pháp mới, cho phép “nhúng” (nội suy) giá trị của một biến, biểu thức, hoặc thậm chí một phương thức vào chuỗi sử dụng cú pháp </a:t>
            </a:r>
            <a:r>
              <a:rPr lang="vi">
                <a:highlight>
                  <a:srgbClr val="EFEFEF"/>
                </a:highlight>
                <a:latin typeface="Fira Code Medium"/>
                <a:ea typeface="Fira Code Medium"/>
                <a:cs typeface="Fira Code Medium"/>
                <a:sym typeface="Fira Code Medium"/>
              </a:rPr>
              <a:t>${ }</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43" name="Google Shape;243;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Template literals</a:t>
            </a:r>
            <a:endParaRPr/>
          </a:p>
        </p:txBody>
      </p:sp>
      <p:pic>
        <p:nvPicPr>
          <p:cNvPr id="244" name="Google Shape;244;p40"/>
          <p:cNvPicPr preferRelativeResize="0"/>
          <p:nvPr/>
        </p:nvPicPr>
        <p:blipFill>
          <a:blip r:embed="rId3">
            <a:alphaModFix/>
          </a:blip>
          <a:stretch>
            <a:fillRect/>
          </a:stretch>
        </p:blipFill>
        <p:spPr>
          <a:xfrm>
            <a:off x="1283550" y="2467597"/>
            <a:ext cx="6576901" cy="171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Destructuring assignment là một cú pháp đặc biệt cho phép “giải nén” các mảng hoặc đối tượng thành một loạt các biến</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50" name="Google Shape;250;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Destructuring assignment</a:t>
            </a:r>
            <a:endParaRPr/>
          </a:p>
        </p:txBody>
      </p:sp>
      <p:pic>
        <p:nvPicPr>
          <p:cNvPr id="251" name="Google Shape;251;p41"/>
          <p:cNvPicPr preferRelativeResize="0"/>
          <p:nvPr/>
        </p:nvPicPr>
        <p:blipFill>
          <a:blip r:embed="rId3">
            <a:alphaModFix/>
          </a:blip>
          <a:stretch>
            <a:fillRect/>
          </a:stretch>
        </p:blipFill>
        <p:spPr>
          <a:xfrm>
            <a:off x="2085975" y="2674688"/>
            <a:ext cx="4972050" cy="136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Destructuring assignment là một cú pháp đặc biệt cho phép “giải nén” các mảng hoặc đối tượng thành một loạt các biến</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57" name="Google Shape;257;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Destructuring assignment</a:t>
            </a:r>
            <a:endParaRPr/>
          </a:p>
        </p:txBody>
      </p:sp>
      <p:pic>
        <p:nvPicPr>
          <p:cNvPr id="258" name="Google Shape;258;p42"/>
          <p:cNvPicPr preferRelativeResize="0"/>
          <p:nvPr/>
        </p:nvPicPr>
        <p:blipFill>
          <a:blip r:embed="rId3">
            <a:alphaModFix/>
          </a:blip>
          <a:stretch>
            <a:fillRect/>
          </a:stretch>
        </p:blipFill>
        <p:spPr>
          <a:xfrm>
            <a:off x="2451771" y="2114825"/>
            <a:ext cx="4240451" cy="284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Khi ứng dụng phát triển lớn hơn, việc tổ chức tất cả mã JavaScript trong một file khiến mã trở nên khó bảo trì, thay vào đó một cách làm phổ biến là chia tách mã ra thành các file với chức năng riêng biệt, được gọi là các </a:t>
            </a:r>
            <a:r>
              <a:rPr b="1" lang="vi">
                <a:latin typeface="Lora"/>
                <a:ea typeface="Lora"/>
                <a:cs typeface="Lora"/>
                <a:sym typeface="Lora"/>
              </a:rPr>
              <a:t>module</a:t>
            </a:r>
            <a:endParaRPr>
              <a:latin typeface="Lora"/>
              <a:ea typeface="Lora"/>
              <a:cs typeface="Lora"/>
              <a:sym typeface="Lora"/>
            </a:endParaRPr>
          </a:p>
          <a:p>
            <a:pPr indent="0" lvl="0" marL="0" rtl="0" algn="l">
              <a:lnSpc>
                <a:spcPct val="135714"/>
              </a:lnSpc>
              <a:spcBef>
                <a:spcPts val="1000"/>
              </a:spcBef>
              <a:spcAft>
                <a:spcPts val="0"/>
              </a:spcAft>
              <a:buNone/>
            </a:pPr>
            <a:r>
              <a:rPr b="1" lang="vi">
                <a:latin typeface="Lora"/>
                <a:ea typeface="Lora"/>
                <a:cs typeface="Lora"/>
                <a:sym typeface="Lora"/>
              </a:rPr>
              <a:t>Module là một file JavaScript, mỗi file JavaScript là một module</a:t>
            </a:r>
            <a:r>
              <a:rPr lang="vi">
                <a:latin typeface="Lora"/>
                <a:ea typeface="Lora"/>
                <a:cs typeface="Lora"/>
                <a:sym typeface="Lora"/>
              </a:rPr>
              <a:t> 🙂</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Các module có thể được tải và sử dụng các chức năng của nó ở một module khác. Để cho phép một module khác sử dụng/hoặc sử dụng một chức năng từ một module khác, JavaScipt cung cấp 2 từ khóa đặc biệt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import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cho phép module khác quyền truy cập tới chức năng/biến trong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nhập các chức năng/biến từ module khác để sử dụng</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Lưu ý: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chỉ hoạt động với giao thức </a:t>
            </a:r>
            <a:r>
              <a:rPr b="1" lang="vi">
                <a:latin typeface="Lora"/>
                <a:ea typeface="Lora"/>
                <a:cs typeface="Lora"/>
                <a:sym typeface="Lora"/>
              </a:rPr>
              <a:t>HTTP</a:t>
            </a:r>
            <a:r>
              <a:rPr lang="vi">
                <a:latin typeface="Lora"/>
                <a:ea typeface="Lora"/>
                <a:cs typeface="Lora"/>
                <a:sym typeface="Lora"/>
              </a:rPr>
              <a:t> (mở trang với </a:t>
            </a:r>
            <a:r>
              <a:rPr b="1" lang="vi">
                <a:latin typeface="Lora"/>
                <a:ea typeface="Lora"/>
                <a:cs typeface="Lora"/>
                <a:sym typeface="Lora"/>
              </a:rPr>
              <a:t>liveserver</a:t>
            </a:r>
            <a:r>
              <a:rPr lang="vi">
                <a:latin typeface="Lora"/>
                <a:ea typeface="Lora"/>
                <a:cs typeface="Lora"/>
                <a:sym typeface="Lora"/>
              </a:rPr>
              <a:t>)</a:t>
            </a:r>
            <a:endParaRPr>
              <a:latin typeface="Lora"/>
              <a:ea typeface="Lora"/>
              <a:cs typeface="Lora"/>
              <a:sym typeface="Lora"/>
            </a:endParaRPr>
          </a:p>
        </p:txBody>
      </p:sp>
      <p:sp>
        <p:nvSpPr>
          <p:cNvPr id="264" name="Google Shape;264;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a:t>
            </a:r>
            <a:r>
              <a:rPr b="1" i="1" lang="vi">
                <a:latin typeface="Lora"/>
                <a:ea typeface="Lora"/>
                <a:cs typeface="Lora"/>
                <a:sym typeface="Lora"/>
              </a:rPr>
              <a:t>cú pháp khai báo hàm (function declaration)</a:t>
            </a:r>
            <a:r>
              <a:rPr lang="vi">
                <a:latin typeface="Lora"/>
                <a:ea typeface="Lora"/>
                <a:cs typeface="Lora"/>
                <a:sym typeface="Lora"/>
              </a:rPr>
              <a:t>, hàm có thể được gọi trước khi nó được khai báo, tuy nhiên, với </a:t>
            </a:r>
            <a:r>
              <a:rPr b="1" i="1" lang="vi">
                <a:latin typeface="Lora"/>
                <a:ea typeface="Lora"/>
                <a:cs typeface="Lora"/>
                <a:sym typeface="Lora"/>
              </a:rPr>
              <a:t>biểu thức hàm (function expression)</a:t>
            </a:r>
            <a:r>
              <a:rPr lang="vi">
                <a:latin typeface="Lora"/>
                <a:ea typeface="Lora"/>
                <a:cs typeface="Lora"/>
                <a:sym typeface="Lora"/>
              </a:rPr>
              <a:t>, hàm sẽ chỉ gọi được sau khi nó được khai báo</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b="1">
              <a:solidFill>
                <a:srgbClr val="BF9000"/>
              </a:solidFill>
              <a:latin typeface="Lora"/>
              <a:ea typeface="Lora"/>
              <a:cs typeface="Lora"/>
              <a:sym typeface="Lora"/>
            </a:endParaRPr>
          </a:p>
          <a:p>
            <a:pPr indent="0" lvl="0" marL="0" rtl="0" algn="l">
              <a:lnSpc>
                <a:spcPct val="135714"/>
              </a:lnSpc>
              <a:spcBef>
                <a:spcPts val="1000"/>
              </a:spcBef>
              <a:spcAft>
                <a:spcPts val="0"/>
              </a:spcAft>
              <a:buNone/>
            </a:pPr>
            <a:r>
              <a:rPr b="1" lang="vi">
                <a:solidFill>
                  <a:srgbClr val="BF9000"/>
                </a:solidFill>
                <a:latin typeface="Lora"/>
                <a:ea typeface="Lora"/>
                <a:cs typeface="Lora"/>
                <a:sym typeface="Lora"/>
              </a:rPr>
              <a:t>💡</a:t>
            </a:r>
            <a:r>
              <a:rPr lang="vi">
                <a:latin typeface="Lora"/>
                <a:ea typeface="Lora"/>
                <a:cs typeface="Lora"/>
                <a:sym typeface="Lora"/>
              </a:rPr>
              <a:t> Khi thực thi, JavaScript </a:t>
            </a:r>
            <a:r>
              <a:rPr i="1" lang="vi">
                <a:latin typeface="Lora"/>
                <a:ea typeface="Lora"/>
                <a:cs typeface="Lora"/>
                <a:sym typeface="Lora"/>
              </a:rPr>
              <a:t>nhấc</a:t>
            </a:r>
            <a:r>
              <a:rPr lang="vi">
                <a:latin typeface="Lora"/>
                <a:ea typeface="Lora"/>
                <a:cs typeface="Lora"/>
                <a:sym typeface="Lora"/>
              </a:rPr>
              <a:t> - </a:t>
            </a:r>
            <a:r>
              <a:rPr b="1" i="1" lang="vi">
                <a:latin typeface="Lora"/>
                <a:ea typeface="Lora"/>
                <a:cs typeface="Lora"/>
                <a:sym typeface="Lora"/>
              </a:rPr>
              <a:t>hosting</a:t>
            </a:r>
            <a:r>
              <a:rPr i="1" lang="vi">
                <a:latin typeface="Lora"/>
                <a:ea typeface="Lora"/>
                <a:cs typeface="Lora"/>
                <a:sym typeface="Lora"/>
              </a:rPr>
              <a:t> </a:t>
            </a:r>
            <a:r>
              <a:rPr lang="vi">
                <a:latin typeface="Lora"/>
                <a:ea typeface="Lora"/>
                <a:cs typeface="Lora"/>
                <a:sym typeface="Lora"/>
              </a:rPr>
              <a:t>- tất cả khai báo hàm (và cả biến nếu khai báo với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lên đầu tập lệnh hoặc </a:t>
            </a:r>
            <a:r>
              <a:rPr i="1" lang="vi">
                <a:latin typeface="Lora"/>
                <a:ea typeface="Lora"/>
                <a:cs typeface="Lora"/>
                <a:sym typeface="Lora"/>
              </a:rPr>
              <a:t>block code</a:t>
            </a:r>
            <a:endParaRPr i="1">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Hoisting</a:t>
            </a:r>
            <a:endParaRPr/>
          </a:p>
        </p:txBody>
      </p:sp>
      <p:grpSp>
        <p:nvGrpSpPr>
          <p:cNvPr id="140" name="Google Shape;140;p26"/>
          <p:cNvGrpSpPr/>
          <p:nvPr/>
        </p:nvGrpSpPr>
        <p:grpSpPr>
          <a:xfrm>
            <a:off x="1401963" y="2111400"/>
            <a:ext cx="6340075" cy="1837800"/>
            <a:chOff x="1286975" y="2076125"/>
            <a:chExt cx="6340075" cy="1837800"/>
          </a:xfrm>
        </p:grpSpPr>
        <p:pic>
          <p:nvPicPr>
            <p:cNvPr id="141" name="Google Shape;141;p26"/>
            <p:cNvPicPr preferRelativeResize="0"/>
            <p:nvPr/>
          </p:nvPicPr>
          <p:blipFill>
            <a:blip r:embed="rId3">
              <a:alphaModFix/>
            </a:blip>
            <a:stretch>
              <a:fillRect/>
            </a:stretch>
          </p:blipFill>
          <p:spPr>
            <a:xfrm>
              <a:off x="4240025" y="2076125"/>
              <a:ext cx="3387025" cy="1837800"/>
            </a:xfrm>
            <a:prstGeom prst="rect">
              <a:avLst/>
            </a:prstGeom>
            <a:noFill/>
            <a:ln>
              <a:noFill/>
            </a:ln>
          </p:spPr>
        </p:pic>
        <p:pic>
          <p:nvPicPr>
            <p:cNvPr id="142" name="Google Shape;142;p26"/>
            <p:cNvPicPr preferRelativeResize="0"/>
            <p:nvPr/>
          </p:nvPicPr>
          <p:blipFill>
            <a:blip r:embed="rId4">
              <a:alphaModFix/>
            </a:blip>
            <a:stretch>
              <a:fillRect/>
            </a:stretch>
          </p:blipFill>
          <p:spPr>
            <a:xfrm>
              <a:off x="1286975" y="2076125"/>
              <a:ext cx="2953046" cy="183780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1765125" y="723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a:t>
            </a:r>
            <a:endParaRPr/>
          </a:p>
        </p:txBody>
      </p:sp>
      <p:pic>
        <p:nvPicPr>
          <p:cNvPr id="270" name="Google Shape;270;p44"/>
          <p:cNvPicPr preferRelativeResize="0"/>
          <p:nvPr/>
        </p:nvPicPr>
        <p:blipFill>
          <a:blip r:embed="rId3">
            <a:alphaModFix/>
          </a:blip>
          <a:stretch>
            <a:fillRect/>
          </a:stretch>
        </p:blipFill>
        <p:spPr>
          <a:xfrm>
            <a:off x="1500175" y="1461300"/>
            <a:ext cx="6143625" cy="328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Sự khác biệt giữa các file JavaScript </a:t>
            </a:r>
            <a:r>
              <a:rPr i="1" lang="vi">
                <a:latin typeface="Lora"/>
                <a:ea typeface="Lora"/>
                <a:cs typeface="Lora"/>
                <a:sym typeface="Lora"/>
              </a:rPr>
              <a:t>“thông thường”</a:t>
            </a:r>
            <a:r>
              <a:rPr lang="vi">
                <a:latin typeface="Lora"/>
                <a:ea typeface="Lora"/>
                <a:cs typeface="Lora"/>
                <a:sym typeface="Lora"/>
              </a:rPr>
              <a:t> và module:</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Module luôn </a:t>
            </a:r>
            <a:r>
              <a:rPr i="1" lang="vi">
                <a:latin typeface="Lora"/>
                <a:ea typeface="Lora"/>
                <a:cs typeface="Lora"/>
                <a:sym typeface="Lora"/>
              </a:rPr>
              <a:t>bật</a:t>
            </a:r>
            <a:r>
              <a:rPr b="1" i="1" lang="vi">
                <a:latin typeface="Lora"/>
                <a:ea typeface="Lora"/>
                <a:cs typeface="Lora"/>
                <a:sym typeface="Lora"/>
              </a:rPr>
              <a:t> </a:t>
            </a:r>
            <a:r>
              <a:rPr lang="vi">
                <a:latin typeface="Lora"/>
                <a:ea typeface="Lora"/>
                <a:cs typeface="Lora"/>
                <a:sym typeface="Lora"/>
              </a:rPr>
              <a:t>mode </a:t>
            </a:r>
            <a:r>
              <a:rPr lang="vi">
                <a:highlight>
                  <a:srgbClr val="EFEFEF"/>
                </a:highlight>
                <a:latin typeface="Fira Code Medium"/>
                <a:ea typeface="Fira Code Medium"/>
                <a:cs typeface="Fira Code Medium"/>
                <a:sym typeface="Fira Code Medium"/>
              </a:rPr>
              <a:t>“use strict”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Module có scope của riêng nó, các biến/hàm/class/… không được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sẽ chỉ có thể truy cập được trong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Các module sẽ được thực thi lần đầu tiên khi nhập, các câu lệnh </a:t>
            </a: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cùng một module sẽ chia sẽ chung dữ liệu đó</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Đối tượng </a:t>
            </a:r>
            <a:r>
              <a:rPr lang="vi">
                <a:highlight>
                  <a:srgbClr val="EFEFEF"/>
                </a:highlight>
                <a:latin typeface="Fira Code Medium"/>
                <a:ea typeface="Fira Code Medium"/>
                <a:cs typeface="Fira Code Medium"/>
                <a:sym typeface="Fira Code Medium"/>
              </a:rPr>
              <a:t>import.meta</a:t>
            </a:r>
            <a:r>
              <a:rPr lang="vi">
                <a:latin typeface="Lora"/>
                <a:ea typeface="Lora"/>
                <a:cs typeface="Lora"/>
                <a:sym typeface="Lora"/>
              </a:rPr>
              <a:t> chứa thông tin (phụ thuộc vào environment) về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Trong module, </a:t>
            </a:r>
            <a:r>
              <a:rPr lang="vi">
                <a:highlight>
                  <a:srgbClr val="EFEFEF"/>
                </a:highlight>
                <a:latin typeface="Fira Code Medium"/>
                <a:ea typeface="Fira Code Medium"/>
                <a:cs typeface="Fira Code Medium"/>
                <a:sym typeface="Fira Code Medium"/>
              </a:rPr>
              <a:t>this</a:t>
            </a:r>
            <a:r>
              <a:rPr lang="vi">
                <a:latin typeface="Lora"/>
                <a:ea typeface="Lora"/>
                <a:cs typeface="Lora"/>
                <a:sym typeface="Lora"/>
              </a:rPr>
              <a:t> là </a:t>
            </a:r>
            <a:r>
              <a:rPr lang="vi">
                <a:highlight>
                  <a:srgbClr val="EFEFEF"/>
                </a:highlight>
                <a:latin typeface="Fira Code Medium"/>
                <a:ea typeface="Fira Code Medium"/>
                <a:cs typeface="Fira Code Medium"/>
                <a:sym typeface="Fira Code Medium"/>
              </a:rPr>
              <a:t>undefined</a:t>
            </a:r>
            <a:endParaRPr>
              <a:highlight>
                <a:srgbClr val="EFEFEF"/>
              </a:highlight>
              <a:latin typeface="Fira Code Medium"/>
              <a:ea typeface="Fira Code Medium"/>
              <a:cs typeface="Fira Code Medium"/>
              <a:sym typeface="Fira Code Medium"/>
            </a:endParaRPr>
          </a:p>
        </p:txBody>
      </p:sp>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 vs Regular JavaScript Files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Export</a:t>
            </a:r>
            <a:endParaRPr/>
          </a:p>
        </p:txBody>
      </p:sp>
      <p:pic>
        <p:nvPicPr>
          <p:cNvPr id="282" name="Google Shape;282;p46"/>
          <p:cNvPicPr preferRelativeResize="0"/>
          <p:nvPr/>
        </p:nvPicPr>
        <p:blipFill>
          <a:blip r:embed="rId3">
            <a:alphaModFix/>
          </a:blip>
          <a:stretch>
            <a:fillRect/>
          </a:stretch>
        </p:blipFill>
        <p:spPr>
          <a:xfrm>
            <a:off x="1843075" y="1585125"/>
            <a:ext cx="5457825" cy="303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Lợi ích của module là chia nhỏ các tệp tin, mỗi chức năng đều nằm trong một module riêng. Ngoài các cách </a:t>
            </a:r>
            <a:r>
              <a:rPr lang="vi">
                <a:latin typeface="Fira Code Medium"/>
                <a:ea typeface="Fira Code Medium"/>
                <a:cs typeface="Fira Code Medium"/>
                <a:sym typeface="Fira Code Medium"/>
              </a:rPr>
              <a:t>export</a:t>
            </a:r>
            <a:r>
              <a:rPr lang="vi">
                <a:latin typeface="Lora"/>
                <a:ea typeface="Lora"/>
                <a:cs typeface="Lora"/>
                <a:sym typeface="Lora"/>
              </a:rPr>
              <a:t> thông thường, JavaScript hỗ trợ cú pháp </a:t>
            </a:r>
            <a:r>
              <a:rPr lang="vi">
                <a:highlight>
                  <a:srgbClr val="EFEFEF"/>
                </a:highlight>
                <a:latin typeface="Fira Code Medium"/>
                <a:ea typeface="Fira Code Medium"/>
                <a:cs typeface="Fira Code Medium"/>
                <a:sym typeface="Fira Code Medium"/>
              </a:rPr>
              <a:t>export default</a:t>
            </a:r>
            <a:r>
              <a:rPr lang="vi">
                <a:latin typeface="Lora"/>
                <a:ea typeface="Lora"/>
                <a:cs typeface="Lora"/>
                <a:sym typeface="Lora"/>
              </a:rPr>
              <a:t>, với cú pháp </a:t>
            </a:r>
            <a:r>
              <a:rPr i="1" lang="vi">
                <a:latin typeface="Lora"/>
                <a:ea typeface="Lora"/>
                <a:cs typeface="Lora"/>
                <a:sym typeface="Lora"/>
              </a:rPr>
              <a:t>gọn gàng</a:t>
            </a:r>
            <a:r>
              <a:rPr lang="vi">
                <a:latin typeface="Lora"/>
                <a:ea typeface="Lora"/>
                <a:cs typeface="Lora"/>
                <a:sym typeface="Lora"/>
              </a:rPr>
              <a:t> hơn 😃</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Mỗi module chỉ có 1 </a:t>
            </a:r>
            <a:r>
              <a:rPr lang="vi">
                <a:highlight>
                  <a:srgbClr val="EFEFEF"/>
                </a:highlight>
                <a:latin typeface="Fira Code Medium"/>
                <a:ea typeface="Fira Code Medium"/>
                <a:cs typeface="Fira Code Medium"/>
                <a:sym typeface="Fira Code Medium"/>
              </a:rPr>
              <a:t>export default</a:t>
            </a:r>
            <a:r>
              <a:rPr lang="vi">
                <a:latin typeface="Lora"/>
                <a:ea typeface="Lora"/>
                <a:cs typeface="Lora"/>
                <a:sym typeface="Lora"/>
              </a:rPr>
              <a:t>, ngoài ra các giá trị </a:t>
            </a:r>
            <a:r>
              <a:rPr lang="vi">
                <a:highlight>
                  <a:srgbClr val="EFEFEF"/>
                </a:highlight>
                <a:latin typeface="Fira Code Medium"/>
                <a:ea typeface="Fira Code Medium"/>
                <a:cs typeface="Fira Code Medium"/>
                <a:sym typeface="Fira Code Medium"/>
              </a:rPr>
              <a:t>export default</a:t>
            </a:r>
            <a:r>
              <a:rPr b="1" lang="vi">
                <a:latin typeface="Lora"/>
                <a:ea typeface="Lora"/>
                <a:cs typeface="Lora"/>
                <a:sym typeface="Lora"/>
              </a:rPr>
              <a:t> </a:t>
            </a:r>
            <a:r>
              <a:rPr lang="vi">
                <a:latin typeface="Lora"/>
                <a:ea typeface="Lora"/>
                <a:cs typeface="Lora"/>
                <a:sym typeface="Lora"/>
              </a:rPr>
              <a:t>không cần đặt tên</a:t>
            </a:r>
            <a:endParaRPr>
              <a:latin typeface="Lora"/>
              <a:ea typeface="Lora"/>
              <a:cs typeface="Lora"/>
              <a:sym typeface="Lora"/>
            </a:endParaRPr>
          </a:p>
        </p:txBody>
      </p:sp>
      <p:sp>
        <p:nvSpPr>
          <p:cNvPr id="288" name="Google Shape;288;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Export Default</a:t>
            </a:r>
            <a:endParaRPr/>
          </a:p>
        </p:txBody>
      </p:sp>
      <p:pic>
        <p:nvPicPr>
          <p:cNvPr id="289" name="Google Shape;289;p47"/>
          <p:cNvPicPr preferRelativeResize="0"/>
          <p:nvPr/>
        </p:nvPicPr>
        <p:blipFill>
          <a:blip r:embed="rId3">
            <a:alphaModFix/>
          </a:blip>
          <a:stretch>
            <a:fillRect/>
          </a:stretch>
        </p:blipFill>
        <p:spPr>
          <a:xfrm>
            <a:off x="2368287" y="2730800"/>
            <a:ext cx="4407426" cy="2165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Import</a:t>
            </a:r>
            <a:endParaRPr/>
          </a:p>
        </p:txBody>
      </p:sp>
      <p:pic>
        <p:nvPicPr>
          <p:cNvPr id="295" name="Google Shape;295;p48"/>
          <p:cNvPicPr preferRelativeResize="0"/>
          <p:nvPr/>
        </p:nvPicPr>
        <p:blipFill>
          <a:blip r:embed="rId3">
            <a:alphaModFix/>
          </a:blip>
          <a:stretch>
            <a:fillRect/>
          </a:stretch>
        </p:blipFill>
        <p:spPr>
          <a:xfrm>
            <a:off x="1495425" y="1604175"/>
            <a:ext cx="6153150" cy="3000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Xây dựng form đăng nhập, với các yêu cầu:</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Module validate.js chứa các chức năng liên quan đến xác thực dữ liệu</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Module index.js thực hiện các thao tác xử lý form, và hiển thị kết quả trên giao diện</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Giao diện HTML sử dụng bootstrap (Form Component)</a:t>
            </a:r>
            <a:endParaRPr>
              <a:latin typeface="Lora"/>
              <a:ea typeface="Lora"/>
              <a:cs typeface="Lora"/>
              <a:sym typeface="Lora"/>
            </a:endParaRPr>
          </a:p>
        </p:txBody>
      </p:sp>
      <p:sp>
        <p:nvSpPr>
          <p:cNvPr id="301" name="Google Shape;301;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Lập trình hướng đối tượng </a:t>
            </a:r>
            <a:r>
              <a:rPr i="1" lang="vi">
                <a:latin typeface="Lora"/>
                <a:ea typeface="Lora"/>
                <a:cs typeface="Lora"/>
                <a:sym typeface="Lora"/>
              </a:rPr>
              <a:t>(Object-oriented Programing - OOP)</a:t>
            </a:r>
            <a:r>
              <a:rPr lang="vi">
                <a:latin typeface="Lora"/>
                <a:ea typeface="Lora"/>
                <a:cs typeface="Lora"/>
                <a:sym typeface="Lora"/>
              </a:rPr>
              <a:t> là một kỹ thuật lập trình cho phép mô tả (trừu tượng hóa) các </a:t>
            </a:r>
            <a:r>
              <a:rPr b="1" lang="vi">
                <a:latin typeface="Lora"/>
                <a:ea typeface="Lora"/>
                <a:cs typeface="Lora"/>
                <a:sym typeface="Lora"/>
              </a:rPr>
              <a:t>đối tượng trong thực tế</a:t>
            </a:r>
            <a:r>
              <a:rPr lang="vi">
                <a:latin typeface="Lora"/>
                <a:ea typeface="Lora"/>
                <a:cs typeface="Lora"/>
                <a:sym typeface="Lora"/>
              </a:rPr>
              <a:t> bằng ngôn ngữ lập trình.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Một đối tượng bao gồm:</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Thuộc tính (attribute): Là các thông tin, đặc điểm (trạng thái) của đối tượng</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Phương thức (method): Là các chức năng, hành vi của đối tượng</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Trong lập trình hướng đối tượng, một class là một mẫu (blueprint) mà chương trình có thể sử dụng để tạo các đối tượng, cung cấp các giá trị ban đầu (thuộc tính - trạng thái) và triển khai hành vi (phương thức).</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JavaScript ES5 sử dụng </a:t>
            </a:r>
            <a:r>
              <a:rPr lang="vi">
                <a:highlight>
                  <a:srgbClr val="EFEFEF"/>
                </a:highlight>
                <a:latin typeface="Fira Code Medium"/>
                <a:ea typeface="Fira Code Medium"/>
                <a:cs typeface="Fira Code Medium"/>
                <a:sym typeface="Fira Code Medium"/>
              </a:rPr>
              <a:t>function</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new</a:t>
            </a:r>
            <a:r>
              <a:rPr lang="vi">
                <a:latin typeface="Lora"/>
                <a:ea typeface="Lora"/>
                <a:cs typeface="Lora"/>
                <a:sym typeface="Lora"/>
              </a:rPr>
              <a:t> để tạo ra các đối tượng. JavaScript ES6 sử dụng cú pháp </a:t>
            </a:r>
            <a:r>
              <a:rPr lang="vi">
                <a:highlight>
                  <a:srgbClr val="EFEFEF"/>
                </a:highlight>
                <a:latin typeface="Fira Code"/>
                <a:ea typeface="Fira Code"/>
                <a:cs typeface="Fira Code"/>
                <a:sym typeface="Fira Code"/>
              </a:rPr>
              <a:t> </a:t>
            </a:r>
            <a:r>
              <a:rPr lang="vi">
                <a:highlight>
                  <a:srgbClr val="EFEFEF"/>
                </a:highlight>
                <a:latin typeface="Fira Code Medium"/>
                <a:ea typeface="Fira Code Medium"/>
                <a:cs typeface="Fira Code Medium"/>
                <a:sym typeface="Fira Code Medium"/>
              </a:rPr>
              <a:t>class</a:t>
            </a:r>
            <a:r>
              <a:rPr lang="vi">
                <a:latin typeface="Lora"/>
                <a:ea typeface="Lora"/>
                <a:cs typeface="Lora"/>
                <a:sym typeface="Lora"/>
              </a:rPr>
              <a:t> mới cung cấp nhiều tính năng mạnh mẽ hơn cho lập trình OOP.</a:t>
            </a:r>
            <a:endParaRPr>
              <a:latin typeface="Lora"/>
              <a:ea typeface="Lora"/>
              <a:cs typeface="Lora"/>
              <a:sym typeface="Lora"/>
            </a:endParaRPr>
          </a:p>
        </p:txBody>
      </p:sp>
      <p:sp>
        <p:nvSpPr>
          <p:cNvPr id="307" name="Google Shape;307;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Basic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Basic</a:t>
            </a:r>
            <a:endParaRPr/>
          </a:p>
        </p:txBody>
      </p:sp>
      <p:pic>
        <p:nvPicPr>
          <p:cNvPr id="313" name="Google Shape;313;p51"/>
          <p:cNvPicPr preferRelativeResize="0"/>
          <p:nvPr/>
        </p:nvPicPr>
        <p:blipFill>
          <a:blip r:embed="rId3">
            <a:alphaModFix/>
          </a:blip>
          <a:stretch>
            <a:fillRect/>
          </a:stretch>
        </p:blipFill>
        <p:spPr>
          <a:xfrm>
            <a:off x="2890825" y="1551800"/>
            <a:ext cx="3362325" cy="3105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vs Function</a:t>
            </a:r>
            <a:endParaRPr/>
          </a:p>
        </p:txBody>
      </p:sp>
      <p:pic>
        <p:nvPicPr>
          <p:cNvPr id="319" name="Google Shape;319;p52"/>
          <p:cNvPicPr preferRelativeResize="0"/>
          <p:nvPr/>
        </p:nvPicPr>
        <p:blipFill>
          <a:blip r:embed="rId3">
            <a:alphaModFix/>
          </a:blip>
          <a:stretch>
            <a:fillRect/>
          </a:stretch>
        </p:blipFill>
        <p:spPr>
          <a:xfrm>
            <a:off x="4496900" y="1878087"/>
            <a:ext cx="3919450" cy="2452575"/>
          </a:xfrm>
          <a:prstGeom prst="rect">
            <a:avLst/>
          </a:prstGeom>
          <a:noFill/>
          <a:ln>
            <a:noFill/>
          </a:ln>
        </p:spPr>
      </p:pic>
      <p:pic>
        <p:nvPicPr>
          <p:cNvPr id="320" name="Google Shape;320;p52"/>
          <p:cNvPicPr preferRelativeResize="0"/>
          <p:nvPr/>
        </p:nvPicPr>
        <p:blipFill>
          <a:blip r:embed="rId4">
            <a:alphaModFix/>
          </a:blip>
          <a:stretch>
            <a:fillRect/>
          </a:stretch>
        </p:blipFill>
        <p:spPr>
          <a:xfrm>
            <a:off x="729450" y="1878088"/>
            <a:ext cx="3395373" cy="2452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Getter/Setter</a:t>
            </a:r>
            <a:endParaRPr/>
          </a:p>
        </p:txBody>
      </p:sp>
      <p:pic>
        <p:nvPicPr>
          <p:cNvPr id="326" name="Google Shape;326;p53"/>
          <p:cNvPicPr preferRelativeResize="0"/>
          <p:nvPr/>
        </p:nvPicPr>
        <p:blipFill>
          <a:blip r:embed="rId3">
            <a:alphaModFix/>
          </a:blip>
          <a:stretch>
            <a:fillRect/>
          </a:stretch>
        </p:blipFill>
        <p:spPr>
          <a:xfrm>
            <a:off x="2939585" y="1312322"/>
            <a:ext cx="3264825" cy="3550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biến được khai báo bởi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nó cũng được </a:t>
            </a:r>
            <a:r>
              <a:rPr i="1" lang="vi">
                <a:latin typeface="Lora"/>
                <a:ea typeface="Lora"/>
                <a:cs typeface="Lora"/>
                <a:sym typeface="Lora"/>
              </a:rPr>
              <a:t>nhấc</a:t>
            </a:r>
            <a:r>
              <a:rPr lang="vi">
                <a:latin typeface="Lora"/>
                <a:ea typeface="Lora"/>
                <a:cs typeface="Lora"/>
                <a:sym typeface="Lora"/>
              </a:rPr>
              <a:t> lên đầu giống như hàm, tuy nhiên, giá trị chỉ được gán cho tới đúng vị trí câu lệnh trong mã, </a:t>
            </a:r>
            <a:r>
              <a:rPr b="1" i="1" lang="vi">
                <a:latin typeface="Lora"/>
                <a:ea typeface="Lora"/>
                <a:cs typeface="Lora"/>
                <a:sym typeface="Lora"/>
              </a:rPr>
              <a:t>hoisting</a:t>
            </a:r>
            <a:r>
              <a:rPr lang="vi">
                <a:latin typeface="Lora"/>
                <a:ea typeface="Lora"/>
                <a:cs typeface="Lora"/>
                <a:sym typeface="Lora"/>
              </a:rPr>
              <a:t> không hoạt động với </a:t>
            </a:r>
            <a:r>
              <a:rPr lang="vi">
                <a:highlight>
                  <a:srgbClr val="EFEFEF"/>
                </a:highlight>
                <a:latin typeface="Fira Code Medium"/>
                <a:ea typeface="Fira Code Medium"/>
                <a:cs typeface="Fira Code Medium"/>
                <a:sym typeface="Fira Code Medium"/>
              </a:rPr>
              <a:t>let</a:t>
            </a:r>
            <a:r>
              <a:rPr b="1" lang="vi">
                <a:latin typeface="Lora"/>
                <a:ea typeface="Lora"/>
                <a:cs typeface="Lora"/>
                <a:sym typeface="Lora"/>
              </a:rPr>
              <a:t> </a:t>
            </a:r>
            <a:r>
              <a:rPr lang="vi">
                <a:latin typeface="Lora"/>
                <a:ea typeface="Lora"/>
                <a:cs typeface="Lora"/>
                <a:sym typeface="Lora"/>
              </a:rPr>
              <a:t>và </a:t>
            </a:r>
            <a:r>
              <a:rPr lang="vi">
                <a:highlight>
                  <a:srgbClr val="EFEFEF"/>
                </a:highlight>
                <a:latin typeface="Fira Code Medium"/>
                <a:ea typeface="Fira Code Medium"/>
                <a:cs typeface="Fira Code Medium"/>
                <a:sym typeface="Fira Code Medium"/>
              </a:rPr>
              <a:t>const</a:t>
            </a:r>
            <a:endParaRPr>
              <a:latin typeface="Lora"/>
              <a:ea typeface="Lora"/>
              <a:cs typeface="Lora"/>
              <a:sym typeface="Lora"/>
            </a:endParaRPr>
          </a:p>
          <a:p>
            <a:pPr indent="0" lvl="0" marL="0" rtl="0" algn="l">
              <a:lnSpc>
                <a:spcPct val="135714"/>
              </a:lnSpc>
              <a:spcBef>
                <a:spcPts val="1000"/>
              </a:spcBef>
              <a:spcAft>
                <a:spcPts val="0"/>
              </a:spcAft>
              <a:buNone/>
            </a:pPr>
            <a:r>
              <a:t/>
            </a:r>
            <a:endParaRPr b="1">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48" name="Google Shape;148;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Hoisting</a:t>
            </a:r>
            <a:endParaRPr/>
          </a:p>
        </p:txBody>
      </p:sp>
      <p:pic>
        <p:nvPicPr>
          <p:cNvPr id="149" name="Google Shape;149;p27"/>
          <p:cNvPicPr preferRelativeResize="0"/>
          <p:nvPr/>
        </p:nvPicPr>
        <p:blipFill>
          <a:blip r:embed="rId3">
            <a:alphaModFix/>
          </a:blip>
          <a:stretch>
            <a:fillRect/>
          </a:stretch>
        </p:blipFill>
        <p:spPr>
          <a:xfrm>
            <a:off x="4635500" y="2140125"/>
            <a:ext cx="3780850" cy="1474525"/>
          </a:xfrm>
          <a:prstGeom prst="rect">
            <a:avLst/>
          </a:prstGeom>
          <a:noFill/>
          <a:ln>
            <a:noFill/>
          </a:ln>
        </p:spPr>
      </p:pic>
      <p:pic>
        <p:nvPicPr>
          <p:cNvPr id="150" name="Google Shape;150;p27"/>
          <p:cNvPicPr preferRelativeResize="0"/>
          <p:nvPr/>
        </p:nvPicPr>
        <p:blipFill>
          <a:blip r:embed="rId4">
            <a:alphaModFix/>
          </a:blip>
          <a:stretch>
            <a:fillRect/>
          </a:stretch>
        </p:blipFill>
        <p:spPr>
          <a:xfrm>
            <a:off x="729450" y="2140125"/>
            <a:ext cx="3906050" cy="275629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Tạo </a:t>
            </a:r>
            <a:r>
              <a:rPr lang="vi">
                <a:highlight>
                  <a:srgbClr val="EFEFEF"/>
                </a:highlight>
                <a:latin typeface="Fira Code Medium"/>
                <a:ea typeface="Fira Code Medium"/>
                <a:cs typeface="Fira Code Medium"/>
                <a:sym typeface="Fira Code Medium"/>
              </a:rPr>
              <a:t>class Clock</a:t>
            </a:r>
            <a:r>
              <a:rPr lang="vi">
                <a:latin typeface="Lora"/>
                <a:ea typeface="Lora"/>
                <a:cs typeface="Lora"/>
                <a:sym typeface="Lora"/>
              </a:rPr>
              <a:t> bao gồm các chức năng hiển thị đồng hồ bấm giờ trên trình duyệt (HTML) và các phương thức </a:t>
            </a:r>
            <a:r>
              <a:rPr lang="vi">
                <a:highlight>
                  <a:srgbClr val="EFEFEF"/>
                </a:highlight>
                <a:latin typeface="Fira Code Medium"/>
                <a:ea typeface="Fira Code Medium"/>
                <a:cs typeface="Fira Code Medium"/>
                <a:sym typeface="Fira Code Medium"/>
              </a:rPr>
              <a:t>start()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record()</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stop()</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reset()</a:t>
            </a:r>
            <a:r>
              <a:rPr lang="vi">
                <a:latin typeface="Lora"/>
                <a:ea typeface="Lora"/>
                <a:cs typeface="Lora"/>
                <a:sym typeface="Lora"/>
              </a:rPr>
              <a:t> cho phép chạy/ghi/dừng/reset đồng hồ bấm giờ.</a:t>
            </a:r>
            <a:endParaRPr>
              <a:latin typeface="Lora"/>
              <a:ea typeface="Lora"/>
              <a:cs typeface="Lora"/>
              <a:sym typeface="Lora"/>
            </a:endParaRPr>
          </a:p>
        </p:txBody>
      </p:sp>
      <p:sp>
        <p:nvSpPr>
          <p:cNvPr id="332" name="Google Shape;332;p5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i="1" lang="vi">
                <a:latin typeface="Lora"/>
                <a:ea typeface="Lora"/>
                <a:cs typeface="Lora"/>
                <a:sym typeface="Lora"/>
              </a:rPr>
              <a:t>IIFE </a:t>
            </a:r>
            <a:r>
              <a:rPr i="1" lang="vi">
                <a:latin typeface="Lora"/>
                <a:ea typeface="Lora"/>
                <a:cs typeface="Lora"/>
                <a:sym typeface="Lora"/>
              </a:rPr>
              <a:t>(Immediately Invoked Function Expression)</a:t>
            </a:r>
            <a:r>
              <a:rPr lang="vi">
                <a:latin typeface="Lora"/>
                <a:ea typeface="Lora"/>
                <a:cs typeface="Lora"/>
                <a:sym typeface="Lora"/>
              </a:rPr>
              <a:t> là hàm được khai báo và thực thi ngay lập tức. Một hàm ẩn danh được khai báo bên trong toán tử nhóm </a:t>
            </a:r>
            <a:r>
              <a:rPr lang="vi">
                <a:highlight>
                  <a:srgbClr val="EFEFEF"/>
                </a:highlight>
                <a:latin typeface="Fira Code Medium"/>
                <a:ea typeface="Fira Code Medium"/>
                <a:cs typeface="Fira Code Medium"/>
                <a:sym typeface="Fira Code Medium"/>
              </a:rPr>
              <a:t>()</a:t>
            </a:r>
            <a:r>
              <a:rPr lang="vi">
                <a:latin typeface="Lora"/>
                <a:ea typeface="Lora"/>
                <a:cs typeface="Lora"/>
                <a:sym typeface="Lora"/>
              </a:rPr>
              <a:t> và gọi ngay sau đó</a:t>
            </a:r>
            <a:endParaRPr>
              <a:latin typeface="Lora"/>
              <a:ea typeface="Lora"/>
              <a:cs typeface="Lora"/>
              <a:sym typeface="Lora"/>
            </a:endParaRPr>
          </a:p>
          <a:p>
            <a:pPr indent="0" lvl="0" marL="0" rtl="0" algn="l">
              <a:spcBef>
                <a:spcPts val="1600"/>
              </a:spcBef>
              <a:spcAft>
                <a:spcPts val="0"/>
              </a:spcAft>
              <a:buNone/>
            </a:pPr>
            <a:r>
              <a:t/>
            </a:r>
            <a:endParaRPr>
              <a:latin typeface="Lora"/>
              <a:ea typeface="Lora"/>
              <a:cs typeface="Lora"/>
              <a:sym typeface="Lora"/>
            </a:endParaRPr>
          </a:p>
          <a:p>
            <a:pPr indent="0" lvl="0" marL="0" rtl="0" algn="l">
              <a:lnSpc>
                <a:spcPct val="135714"/>
              </a:lnSpc>
              <a:spcBef>
                <a:spcPts val="1600"/>
              </a:spcBef>
              <a:spcAft>
                <a:spcPts val="0"/>
              </a:spcAft>
              <a:buNone/>
            </a:pPr>
            <a:r>
              <a:t/>
            </a:r>
            <a:endParaRPr>
              <a:latin typeface="Open Sans"/>
              <a:ea typeface="Open Sans"/>
              <a:cs typeface="Open Sans"/>
              <a:sym typeface="Open Sans"/>
            </a:endParaRPr>
          </a:p>
        </p:txBody>
      </p:sp>
      <p:sp>
        <p:nvSpPr>
          <p:cNvPr id="156" name="Google Shape;156;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IIFE</a:t>
            </a:r>
            <a:endParaRPr/>
          </a:p>
        </p:txBody>
      </p:sp>
      <p:pic>
        <p:nvPicPr>
          <p:cNvPr id="157" name="Google Shape;157;p28"/>
          <p:cNvPicPr preferRelativeResize="0"/>
          <p:nvPr/>
        </p:nvPicPr>
        <p:blipFill>
          <a:blip r:embed="rId3">
            <a:alphaModFix/>
          </a:blip>
          <a:stretch>
            <a:fillRect/>
          </a:stretch>
        </p:blipFill>
        <p:spPr>
          <a:xfrm>
            <a:off x="1468475" y="2920199"/>
            <a:ext cx="2614875" cy="1520900"/>
          </a:xfrm>
          <a:prstGeom prst="rect">
            <a:avLst/>
          </a:prstGeom>
          <a:noFill/>
          <a:ln>
            <a:noFill/>
          </a:ln>
        </p:spPr>
      </p:pic>
      <p:pic>
        <p:nvPicPr>
          <p:cNvPr id="158" name="Google Shape;158;p28"/>
          <p:cNvPicPr preferRelativeResize="0"/>
          <p:nvPr/>
        </p:nvPicPr>
        <p:blipFill>
          <a:blip r:embed="rId4">
            <a:alphaModFix/>
          </a:blip>
          <a:stretch>
            <a:fillRect/>
          </a:stretch>
        </p:blipFill>
        <p:spPr>
          <a:xfrm>
            <a:off x="4748573" y="2840313"/>
            <a:ext cx="3337100" cy="168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Trong JavaScript, hàm có thể ghi nhớ và truy xuất tới giá trị của các biến được khai báo bên ngoài nó, kết hợp với </a:t>
            </a:r>
            <a:r>
              <a:rPr b="1" i="1" lang="vi">
                <a:latin typeface="Lora"/>
                <a:ea typeface="Lora"/>
                <a:cs typeface="Lora"/>
                <a:sym typeface="Lora"/>
              </a:rPr>
              <a:t>scope</a:t>
            </a:r>
            <a:r>
              <a:rPr lang="vi">
                <a:latin typeface="Lora"/>
                <a:ea typeface="Lora"/>
                <a:cs typeface="Lora"/>
                <a:sym typeface="Lora"/>
              </a:rPr>
              <a:t>, chúng ta có thể </a:t>
            </a:r>
            <a:r>
              <a:rPr b="1" i="1" lang="vi">
                <a:latin typeface="Lora"/>
                <a:ea typeface="Lora"/>
                <a:cs typeface="Lora"/>
                <a:sym typeface="Lora"/>
              </a:rPr>
              <a:t>ẩn</a:t>
            </a:r>
            <a:r>
              <a:rPr lang="vi">
                <a:latin typeface="Lora"/>
                <a:ea typeface="Lora"/>
                <a:cs typeface="Lora"/>
                <a:sym typeface="Lora"/>
              </a:rPr>
              <a:t> các giá trị khỏi mã bên ngoài, nhưng cho phép truy cập thông qua một hàm, đó được gọi là </a:t>
            </a:r>
            <a:r>
              <a:rPr b="1" lang="vi">
                <a:latin typeface="Lora"/>
                <a:ea typeface="Lora"/>
                <a:cs typeface="Lora"/>
                <a:sym typeface="Lora"/>
              </a:rPr>
              <a:t>closure</a:t>
            </a:r>
            <a:endParaRPr>
              <a:latin typeface="Lora"/>
              <a:ea typeface="Lora"/>
              <a:cs typeface="Lora"/>
              <a:sym typeface="Lora"/>
            </a:endParaRPr>
          </a:p>
          <a:p>
            <a:pPr indent="0" lvl="0" marL="0" rtl="0" algn="l">
              <a:lnSpc>
                <a:spcPct val="135714"/>
              </a:lnSpc>
              <a:spcBef>
                <a:spcPts val="1600"/>
              </a:spcBef>
              <a:spcAft>
                <a:spcPts val="0"/>
              </a:spcAft>
              <a:buNone/>
            </a:pPr>
            <a:r>
              <a:t/>
            </a:r>
            <a:endParaRPr>
              <a:latin typeface="Open Sans"/>
              <a:ea typeface="Open Sans"/>
              <a:cs typeface="Open Sans"/>
              <a:sym typeface="Open Sans"/>
            </a:endParaRPr>
          </a:p>
        </p:txBody>
      </p:sp>
      <p:sp>
        <p:nvSpPr>
          <p:cNvPr id="164" name="Google Shape;164;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Closure</a:t>
            </a:r>
            <a:endParaRPr/>
          </a:p>
        </p:txBody>
      </p:sp>
      <p:pic>
        <p:nvPicPr>
          <p:cNvPr id="165" name="Google Shape;165;p29"/>
          <p:cNvPicPr preferRelativeResize="0"/>
          <p:nvPr/>
        </p:nvPicPr>
        <p:blipFill>
          <a:blip r:embed="rId3">
            <a:alphaModFix/>
          </a:blip>
          <a:stretch>
            <a:fillRect/>
          </a:stretch>
        </p:blipFill>
        <p:spPr>
          <a:xfrm>
            <a:off x="729450" y="2272200"/>
            <a:ext cx="4096075" cy="262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ES6</a:t>
            </a:r>
            <a:endParaRPr/>
          </a:p>
        </p:txBody>
      </p:sp>
      <p:sp>
        <p:nvSpPr>
          <p:cNvPr id="171" name="Google Shape;171;p3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ECMA Script (ES) là bản đặc tả dành cho các ngôn ngữ Scripting như JavaScript, nó xác định các tính năng được triển khai trong ngôn ngữ. Các phiên bản mới hơn bổ sung rất nhiều tính năng và cú pháp cho JavaScript.</a:t>
            </a:r>
            <a:endParaRPr>
              <a:latin typeface="Lora"/>
              <a:ea typeface="Lora"/>
              <a:cs typeface="Lora"/>
              <a:sym typeface="Lora"/>
            </a:endParaRPr>
          </a:p>
          <a:p>
            <a:pPr indent="0" lvl="0" marL="0" rtl="0" algn="l">
              <a:lnSpc>
                <a:spcPct val="150000"/>
              </a:lnSpc>
              <a:spcBef>
                <a:spcPts val="1000"/>
              </a:spcBef>
              <a:spcAft>
                <a:spcPts val="0"/>
              </a:spcAft>
              <a:buNone/>
            </a:pPr>
            <a:r>
              <a:rPr lang="vi">
                <a:latin typeface="Lora"/>
                <a:ea typeface="Lora"/>
                <a:cs typeface="Lora"/>
                <a:sym typeface="Lora"/>
              </a:rPr>
              <a:t>Các framework JavaScript phổ biến hiện tại như NodeJS, Angular của Google, ReactJS của Facebook sử dụng các tính năng JavaScript ES6 (và mới hơn).</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1000"/>
              </a:spcAft>
              <a:buNone/>
            </a:pPr>
            <a:r>
              <a:rPr lang="vi">
                <a:latin typeface="Lora"/>
                <a:ea typeface="Lora"/>
                <a:cs typeface="Lora"/>
                <a:sym typeface="Lora"/>
              </a:rPr>
              <a:t>Tìm hiểu thêm về các tiêu chuẩn JavaScript tại đây </a:t>
            </a:r>
            <a:r>
              <a:rPr lang="vi" u="sng">
                <a:solidFill>
                  <a:schemeClr val="hlink"/>
                </a:solidFill>
                <a:latin typeface="Lora"/>
                <a:ea typeface="Lora"/>
                <a:cs typeface="Lora"/>
                <a:sym typeface="Lora"/>
                <a:hlinkClick r:id="rId3"/>
              </a:rPr>
              <a:t>wiki/ECMAScript</a:t>
            </a:r>
            <a:endParaRPr>
              <a:latin typeface="Lora"/>
              <a:ea typeface="Lora"/>
              <a:cs typeface="Lora"/>
              <a:sym typeface="Lora"/>
            </a:endParaRPr>
          </a:p>
        </p:txBody>
      </p:sp>
      <p:pic>
        <p:nvPicPr>
          <p:cNvPr id="172" name="Google Shape;172;p30"/>
          <p:cNvPicPr preferRelativeResize="0"/>
          <p:nvPr/>
        </p:nvPicPr>
        <p:blipFill>
          <a:blip r:embed="rId4">
            <a:alphaModFix/>
          </a:blip>
          <a:stretch>
            <a:fillRect/>
          </a:stretch>
        </p:blipFill>
        <p:spPr>
          <a:xfrm>
            <a:off x="3594723" y="3246325"/>
            <a:ext cx="1954551" cy="109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a:t>
            </a:r>
            <a:r>
              <a:rPr lang="vi"/>
              <a:t>ES6 Features</a:t>
            </a:r>
            <a:endParaRPr/>
          </a:p>
        </p:txBody>
      </p:sp>
      <p:sp>
        <p:nvSpPr>
          <p:cNvPr id="178" name="Google Shape;178;p3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Một số tính năng mới trong JavaScript</a:t>
            </a:r>
            <a:endParaRPr>
              <a:latin typeface="Lora"/>
              <a:ea typeface="Lora"/>
              <a:cs typeface="Lora"/>
              <a:sym typeface="Lora"/>
            </a:endParaRPr>
          </a:p>
          <a:p>
            <a:pPr indent="-311150" lvl="0" marL="457200" rtl="0" algn="l">
              <a:lnSpc>
                <a:spcPct val="115000"/>
              </a:lnSpc>
              <a:spcBef>
                <a:spcPts val="1000"/>
              </a:spcBef>
              <a:spcAft>
                <a:spcPts val="0"/>
              </a:spcAft>
              <a:buSzPts val="1300"/>
              <a:buFont typeface="Lora"/>
              <a:buChar char="-"/>
            </a:pPr>
            <a:r>
              <a:rPr lang="vi">
                <a:latin typeface="Lora"/>
                <a:ea typeface="Lora"/>
                <a:cs typeface="Lora"/>
                <a:sym typeface="Lora"/>
              </a:rPr>
              <a:t>Variable: let, const</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Scope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Arrow function</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Default parameter</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Rest parameter, spread operator</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Template literal</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Destructuring assignment</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Module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Class</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Promise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Async/Await</a:t>
            </a:r>
            <a:endParaRPr>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184" name="Google Shape;184;p3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
                <a:latin typeface="Lora"/>
                <a:ea typeface="Lora"/>
                <a:cs typeface="Lora"/>
                <a:sym typeface="Lora"/>
              </a:rPr>
              <a:t>Từ khóa </a:t>
            </a:r>
            <a:r>
              <a:rPr lang="vi">
                <a:highlight>
                  <a:srgbClr val="EFEFEF"/>
                </a:highlight>
                <a:latin typeface="Fira Code Medium"/>
                <a:ea typeface="Fira Code Medium"/>
                <a:cs typeface="Fira Code Medium"/>
                <a:sym typeface="Fira Code Medium"/>
              </a:rPr>
              <a:t>let</a:t>
            </a:r>
            <a:r>
              <a:rPr lang="vi">
                <a:latin typeface="Lora"/>
                <a:ea typeface="Lora"/>
                <a:cs typeface="Lora"/>
                <a:sym typeface="Lora"/>
              </a:rPr>
              <a:t> khai báo một biến với block scope, đồng thời biến không thể được khai báo lại</a:t>
            </a:r>
            <a:endParaRPr>
              <a:latin typeface="Lora"/>
              <a:ea typeface="Lora"/>
              <a:cs typeface="Lora"/>
              <a:sym typeface="Lora"/>
            </a:endParaRPr>
          </a:p>
          <a:p>
            <a:pPr indent="0" lvl="0" marL="0" rtl="0" algn="l">
              <a:lnSpc>
                <a:spcPct val="115000"/>
              </a:lnSpc>
              <a:spcBef>
                <a:spcPts val="1000"/>
              </a:spcBef>
              <a:spcAft>
                <a:spcPts val="1000"/>
              </a:spcAft>
              <a:buNone/>
            </a:pPr>
            <a:r>
              <a:t/>
            </a:r>
            <a:endParaRPr>
              <a:latin typeface="Lora"/>
              <a:ea typeface="Lora"/>
              <a:cs typeface="Lora"/>
              <a:sym typeface="Lora"/>
            </a:endParaRPr>
          </a:p>
        </p:txBody>
      </p:sp>
      <p:pic>
        <p:nvPicPr>
          <p:cNvPr id="185" name="Google Shape;185;p32"/>
          <p:cNvPicPr preferRelativeResize="0"/>
          <p:nvPr/>
        </p:nvPicPr>
        <p:blipFill>
          <a:blip r:embed="rId3">
            <a:alphaModFix/>
          </a:blip>
          <a:stretch>
            <a:fillRect/>
          </a:stretch>
        </p:blipFill>
        <p:spPr>
          <a:xfrm>
            <a:off x="3090863" y="1994700"/>
            <a:ext cx="2962275" cy="221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191" name="Google Shape;191;p3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
                <a:latin typeface="Lora"/>
                <a:ea typeface="Lora"/>
                <a:cs typeface="Lora"/>
                <a:sym typeface="Lora"/>
              </a:rPr>
              <a:t>Từ khóa </a:t>
            </a:r>
            <a:r>
              <a:rPr lang="vi">
                <a:highlight>
                  <a:srgbClr val="EFEFEF"/>
                </a:highlight>
                <a:latin typeface="Fira Code Medium"/>
                <a:ea typeface="Fira Code Medium"/>
                <a:cs typeface="Fira Code Medium"/>
                <a:sym typeface="Fira Code Medium"/>
              </a:rPr>
              <a:t>const</a:t>
            </a:r>
            <a:r>
              <a:rPr lang="vi">
                <a:latin typeface="Lora"/>
                <a:ea typeface="Lora"/>
                <a:cs typeface="Lora"/>
                <a:sym typeface="Lora"/>
              </a:rPr>
              <a:t> khai báo hằng số (còn được gọi là "biến bất biến - immutable"), là các biến không thể gán lại giá trị.</a:t>
            </a:r>
            <a:endParaRPr>
              <a:latin typeface="Lora"/>
              <a:ea typeface="Lora"/>
              <a:cs typeface="Lora"/>
              <a:sym typeface="Lora"/>
            </a:endParaRPr>
          </a:p>
          <a:p>
            <a:pPr indent="0" lvl="0" marL="0" rtl="0" algn="l">
              <a:lnSpc>
                <a:spcPct val="115000"/>
              </a:lnSpc>
              <a:spcBef>
                <a:spcPts val="1000"/>
              </a:spcBef>
              <a:spcAft>
                <a:spcPts val="0"/>
              </a:spcAft>
              <a:buNone/>
            </a:pPr>
            <a:r>
              <a:rPr lang="vi">
                <a:latin typeface="Lora"/>
                <a:ea typeface="Lora"/>
                <a:cs typeface="Lora"/>
                <a:sym typeface="Lora"/>
              </a:rPr>
              <a:t>Lưu ý: điều này chỉ làm cho bản thân biến trở nên bất biến chứ không phải giá trị của nó (ví dụ: trong trường hợp giá trị là một đối tượng, điều này có nghĩa là bản thân đối tượng vẫn có thể được thay đổi)</a:t>
            </a:r>
            <a:endParaRPr>
              <a:latin typeface="Lora"/>
              <a:ea typeface="Lora"/>
              <a:cs typeface="Lora"/>
              <a:sym typeface="Lora"/>
            </a:endParaRPr>
          </a:p>
          <a:p>
            <a:pPr indent="0" lvl="0" marL="0" rtl="0" algn="l">
              <a:lnSpc>
                <a:spcPct val="115000"/>
              </a:lnSpc>
              <a:spcBef>
                <a:spcPts val="1000"/>
              </a:spcBef>
              <a:spcAft>
                <a:spcPts val="1000"/>
              </a:spcAft>
              <a:buNone/>
            </a:pPr>
            <a:r>
              <a:t/>
            </a:r>
            <a:endParaRPr>
              <a:latin typeface="Lora"/>
              <a:ea typeface="Lora"/>
              <a:cs typeface="Lora"/>
              <a:sym typeface="Lora"/>
            </a:endParaRPr>
          </a:p>
        </p:txBody>
      </p:sp>
      <p:pic>
        <p:nvPicPr>
          <p:cNvPr id="192" name="Google Shape;192;p33"/>
          <p:cNvPicPr preferRelativeResize="0"/>
          <p:nvPr/>
        </p:nvPicPr>
        <p:blipFill>
          <a:blip r:embed="rId3">
            <a:alphaModFix/>
          </a:blip>
          <a:stretch>
            <a:fillRect/>
          </a:stretch>
        </p:blipFill>
        <p:spPr>
          <a:xfrm>
            <a:off x="2970500" y="2802697"/>
            <a:ext cx="3203000" cy="209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