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SemiBold"/>
      <p:regular r:id="rId37"/>
      <p:bold r:id="rId38"/>
      <p:italic r:id="rId39"/>
      <p:boldItalic r:id="rId40"/>
    </p:embeddedFont>
    <p:embeddedFont>
      <p:font typeface="Raleway"/>
      <p:regular r:id="rId41"/>
      <p:bold r:id="rId42"/>
      <p:italic r:id="rId43"/>
      <p:boldItalic r:id="rId44"/>
    </p:embeddedFont>
    <p:embeddedFont>
      <p:font typeface="Nunito"/>
      <p:regular r:id="rId45"/>
      <p:bold r:id="rId46"/>
      <p:italic r:id="rId47"/>
      <p:boldItalic r:id="rId48"/>
    </p:embeddedFont>
    <p:embeddedFont>
      <p:font typeface="Lato"/>
      <p:regular r:id="rId49"/>
      <p:bold r:id="rId50"/>
      <p:italic r:id="rId51"/>
      <p:boldItalic r:id="rId52"/>
    </p:embeddedFont>
    <p:embeddedFont>
      <p:font typeface="Fira Code Medium"/>
      <p:regular r:id="rId53"/>
      <p:bold r:id="rId54"/>
    </p:embeddedFont>
    <p:embeddedFont>
      <p:font typeface="Lora"/>
      <p:regular r:id="rId55"/>
      <p:bold r:id="rId56"/>
      <p:italic r:id="rId57"/>
      <p:boldItalic r:id="rId58"/>
    </p:embeddedFont>
    <p:embeddedFont>
      <p:font typeface="Fira Code"/>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boldItalic.fntdata"/><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NunitoSemiBold-regular.fntdata"/><Relationship Id="rId36" Type="http://schemas.openxmlformats.org/officeDocument/2006/relationships/slide" Target="slides/slide30.xml"/><Relationship Id="rId39" Type="http://schemas.openxmlformats.org/officeDocument/2006/relationships/font" Target="fonts/NunitoSemiBold-italic.fntdata"/><Relationship Id="rId38" Type="http://schemas.openxmlformats.org/officeDocument/2006/relationships/font" Target="fonts/NunitoSemiBo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FiraCode-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FiraCodeMedium-regular.fntdata"/><Relationship Id="rId52" Type="http://schemas.openxmlformats.org/officeDocument/2006/relationships/font" Target="fonts/Lato-boldItalic.fntdata"/><Relationship Id="rId11" Type="http://schemas.openxmlformats.org/officeDocument/2006/relationships/slide" Target="slides/slide5.xml"/><Relationship Id="rId55" Type="http://schemas.openxmlformats.org/officeDocument/2006/relationships/font" Target="fonts/Lora-regular.fntdata"/><Relationship Id="rId10" Type="http://schemas.openxmlformats.org/officeDocument/2006/relationships/slide" Target="slides/slide4.xml"/><Relationship Id="rId54" Type="http://schemas.openxmlformats.org/officeDocument/2006/relationships/font" Target="fonts/FiraCodeMedium-bold.fntdata"/><Relationship Id="rId13" Type="http://schemas.openxmlformats.org/officeDocument/2006/relationships/slide" Target="slides/slide7.xml"/><Relationship Id="rId57" Type="http://schemas.openxmlformats.org/officeDocument/2006/relationships/font" Target="fonts/Lora-italic.fntdata"/><Relationship Id="rId12" Type="http://schemas.openxmlformats.org/officeDocument/2006/relationships/slide" Target="slides/slide6.xml"/><Relationship Id="rId56" Type="http://schemas.openxmlformats.org/officeDocument/2006/relationships/font" Target="fonts/Lora-bold.fntdata"/><Relationship Id="rId15" Type="http://schemas.openxmlformats.org/officeDocument/2006/relationships/slide" Target="slides/slide9.xml"/><Relationship Id="rId59" Type="http://schemas.openxmlformats.org/officeDocument/2006/relationships/font" Target="fonts/FiraCode-regular.fntdata"/><Relationship Id="rId14" Type="http://schemas.openxmlformats.org/officeDocument/2006/relationships/slide" Target="slides/slide8.xml"/><Relationship Id="rId58" Type="http://schemas.openxmlformats.org/officeDocument/2006/relationships/font" Target="fonts/Lor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cd71dbc2f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cd71dbc2f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cd71dbc2f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cd71dbc2f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cd71dbc2f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cd71dbc2f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cd71dbc2f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cd71dbc2f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cd71dbc2f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cd71dbc2f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cd71dbc2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cd71dbc2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cd71dbc2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cd71dbc2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cd71dbc2f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cd71dbc2f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cd71dbc2f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cd71dbc2f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cd71dbc2f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cd71dbc2f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cd71dbc2f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cd71dbc2f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cd71dbc2f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cd71dbc2f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6ee1d15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6ee1d15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cd71dbc2f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cd71dbc2f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6ee1d153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6ee1d153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cd71dbc2f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cd71dbc2f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6ee1d15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6ee1d15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229c071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229c071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229c071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229c071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cd71dbc2f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cd71dbc2f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6ee1d153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6ee1d153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cd71dbc2f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cd71dbc2f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cd71dbc2f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cd71dbc2f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6ee1d153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6ee1d153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d71dbc2f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d71dbc2f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cd71dbc2f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cd71dbc2f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cd71dbc2f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cd71dbc2f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cd71dbc2f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cd71dbc2f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cd71dbc2f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cd71dbc2f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cd71dbc2f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cd71dbc2f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Introduction</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Variables</a:t>
            </a:r>
            <a:endParaRPr>
              <a:latin typeface="Nunito"/>
              <a:ea typeface="Nunito"/>
              <a:cs typeface="Nunito"/>
              <a:sym typeface="Nunito"/>
            </a:endParaRPr>
          </a:p>
        </p:txBody>
      </p:sp>
      <p:sp>
        <p:nvSpPr>
          <p:cNvPr id="197" name="Google Shape;197;p3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Biến là yếu tố cơ bản của bất kỳ ngôn ngữ lập trình nào. Biến là </a:t>
            </a:r>
            <a:r>
              <a:rPr i="1" lang="vi">
                <a:solidFill>
                  <a:schemeClr val="dk2"/>
                </a:solidFill>
                <a:latin typeface="Nunito"/>
                <a:ea typeface="Nunito"/>
                <a:cs typeface="Nunito"/>
                <a:sym typeface="Nunito"/>
              </a:rPr>
              <a:t>tên một vùng nhớ lưu trữ dữ liệu trong bộ nhớ máy tính</a:t>
            </a:r>
            <a:r>
              <a:rPr lang="vi">
                <a:solidFill>
                  <a:schemeClr val="dk2"/>
                </a:solidFill>
                <a:latin typeface="Nunito"/>
                <a:ea typeface="Nunito"/>
                <a:cs typeface="Nunito"/>
                <a:sym typeface="Nunito"/>
              </a:rPr>
              <a:t>. Cú pháp khai báo biến trong JavaScript:</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pic>
        <p:nvPicPr>
          <p:cNvPr id="198" name="Google Shape;198;p34"/>
          <p:cNvPicPr preferRelativeResize="0"/>
          <p:nvPr/>
        </p:nvPicPr>
        <p:blipFill>
          <a:blip r:embed="rId3">
            <a:alphaModFix/>
          </a:blip>
          <a:stretch>
            <a:fillRect/>
          </a:stretch>
        </p:blipFill>
        <p:spPr>
          <a:xfrm>
            <a:off x="729450" y="2065975"/>
            <a:ext cx="4858224" cy="283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204" name="Google Shape;204;p35"/>
          <p:cNvSpPr txBox="1"/>
          <p:nvPr/>
        </p:nvSpPr>
        <p:spPr>
          <a:xfrm>
            <a:off x="727650" y="1312325"/>
            <a:ext cx="3745500" cy="358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let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sz="1300">
                <a:solidFill>
                  <a:schemeClr val="dk2"/>
                </a:solidFill>
                <a:latin typeface="Nunito"/>
                <a:ea typeface="Nunito"/>
                <a:cs typeface="Nunito"/>
                <a:sym typeface="Nunito"/>
              </a:rPr>
              <a:t>Biến khai báo với </a:t>
            </a:r>
            <a:r>
              <a:rPr b="1" lang="vi" sz="1300">
                <a:solidFill>
                  <a:schemeClr val="dk2"/>
                </a:solidFill>
                <a:latin typeface="Nunito"/>
                <a:ea typeface="Nunito"/>
                <a:cs typeface="Nunito"/>
                <a:sym typeface="Nunito"/>
              </a:rPr>
              <a:t>let</a:t>
            </a:r>
            <a:r>
              <a:rPr lang="vi" sz="1300">
                <a:solidFill>
                  <a:schemeClr val="dk2"/>
                </a:solidFill>
                <a:latin typeface="Nunito"/>
                <a:ea typeface="Nunito"/>
                <a:cs typeface="Nunito"/>
                <a:sym typeface="Nunito"/>
              </a:rPr>
              <a:t> không thể khai báo lại, tuy nhiên, giá trị của biến có thể thay đổi</a:t>
            </a:r>
            <a:endParaRPr sz="1300">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sp>
        <p:nvSpPr>
          <p:cNvPr id="205" name="Google Shape;205;p35"/>
          <p:cNvSpPr txBox="1"/>
          <p:nvPr/>
        </p:nvSpPr>
        <p:spPr>
          <a:xfrm>
            <a:off x="4668900" y="1312325"/>
            <a:ext cx="3745500" cy="3584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sz="1300">
                <a:solidFill>
                  <a:schemeClr val="dk2"/>
                </a:solidFill>
                <a:latin typeface="Nunito"/>
                <a:ea typeface="Nunito"/>
                <a:cs typeface="Nunito"/>
                <a:sym typeface="Nunito"/>
              </a:rPr>
              <a:t>const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sz="1300">
                <a:solidFill>
                  <a:schemeClr val="dk2"/>
                </a:solidFill>
                <a:latin typeface="Nunito"/>
                <a:ea typeface="Nunito"/>
                <a:cs typeface="Nunito"/>
                <a:sym typeface="Nunito"/>
              </a:rPr>
              <a:t>Biến khai báo với </a:t>
            </a:r>
            <a:r>
              <a:rPr b="1" lang="vi" sz="1300">
                <a:solidFill>
                  <a:schemeClr val="dk2"/>
                </a:solidFill>
                <a:latin typeface="Nunito"/>
                <a:ea typeface="Nunito"/>
                <a:cs typeface="Nunito"/>
                <a:sym typeface="Nunito"/>
              </a:rPr>
              <a:t>c</a:t>
            </a:r>
            <a:r>
              <a:rPr b="1" lang="vi" sz="1300">
                <a:solidFill>
                  <a:schemeClr val="dk2"/>
                </a:solidFill>
                <a:latin typeface="Nunito"/>
                <a:ea typeface="Nunito"/>
                <a:cs typeface="Nunito"/>
                <a:sym typeface="Nunito"/>
              </a:rPr>
              <a:t>onst</a:t>
            </a:r>
            <a:r>
              <a:rPr lang="vi" sz="1300">
                <a:solidFill>
                  <a:schemeClr val="dk2"/>
                </a:solidFill>
                <a:latin typeface="Nunito"/>
                <a:ea typeface="Nunito"/>
                <a:cs typeface="Nunito"/>
                <a:sym typeface="Nunito"/>
              </a:rPr>
              <a:t> </a:t>
            </a:r>
            <a:r>
              <a:rPr lang="vi" sz="1300">
                <a:solidFill>
                  <a:schemeClr val="dk2"/>
                </a:solidFill>
                <a:latin typeface="Nunito"/>
                <a:ea typeface="Nunito"/>
                <a:cs typeface="Nunito"/>
                <a:sym typeface="Nunito"/>
              </a:rPr>
              <a:t>(hằng số) không thể khai báo lại, và cũng không thể thay đổi giá trị</a:t>
            </a:r>
            <a:endParaRPr sz="1300">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300">
              <a:solidFill>
                <a:schemeClr val="dk2"/>
              </a:solidFill>
              <a:latin typeface="Nunito"/>
              <a:ea typeface="Nunito"/>
              <a:cs typeface="Nunito"/>
              <a:sym typeface="Nunito"/>
            </a:endParaRPr>
          </a:p>
        </p:txBody>
      </p:sp>
      <p:pic>
        <p:nvPicPr>
          <p:cNvPr id="206" name="Google Shape;206;p35"/>
          <p:cNvPicPr preferRelativeResize="0"/>
          <p:nvPr/>
        </p:nvPicPr>
        <p:blipFill>
          <a:blip r:embed="rId3">
            <a:alphaModFix/>
          </a:blip>
          <a:stretch>
            <a:fillRect/>
          </a:stretch>
        </p:blipFill>
        <p:spPr>
          <a:xfrm>
            <a:off x="727650" y="2673309"/>
            <a:ext cx="3745500" cy="1879466"/>
          </a:xfrm>
          <a:prstGeom prst="rect">
            <a:avLst/>
          </a:prstGeom>
          <a:noFill/>
          <a:ln>
            <a:noFill/>
          </a:ln>
        </p:spPr>
      </p:pic>
      <p:pic>
        <p:nvPicPr>
          <p:cNvPr id="207" name="Google Shape;207;p35"/>
          <p:cNvPicPr preferRelativeResize="0"/>
          <p:nvPr/>
        </p:nvPicPr>
        <p:blipFill>
          <a:blip r:embed="rId4">
            <a:alphaModFix/>
          </a:blip>
          <a:stretch>
            <a:fillRect/>
          </a:stretch>
        </p:blipFill>
        <p:spPr>
          <a:xfrm>
            <a:off x="4642049" y="2673299"/>
            <a:ext cx="3799201" cy="187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Variables Naming Rules &amp; Conventions</a:t>
            </a:r>
            <a:endParaRPr>
              <a:latin typeface="Nunito"/>
              <a:ea typeface="Nunito"/>
              <a:cs typeface="Nunito"/>
              <a:sym typeface="Nunito"/>
            </a:endParaRPr>
          </a:p>
        </p:txBody>
      </p:sp>
      <p:sp>
        <p:nvSpPr>
          <p:cNvPr id="213" name="Google Shape;213;p3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rgbClr val="233A44"/>
                </a:solidFill>
                <a:latin typeface="Nunito"/>
                <a:ea typeface="Nunito"/>
                <a:cs typeface="Nunito"/>
                <a:sym typeface="Nunito"/>
              </a:rPr>
              <a:t>Quy tắc đặt tên biến</a:t>
            </a:r>
            <a:endParaRPr>
              <a:solidFill>
                <a:srgbClr val="233A44"/>
              </a:solidFill>
              <a:latin typeface="Nunito"/>
              <a:ea typeface="Nunito"/>
              <a:cs typeface="Nunito"/>
              <a:sym typeface="Nunito"/>
            </a:endParaRPr>
          </a:p>
          <a:p>
            <a:pPr indent="-311150" lvl="0" marL="457200" rtl="0" algn="l">
              <a:lnSpc>
                <a:spcPct val="150000"/>
              </a:lnSpc>
              <a:spcBef>
                <a:spcPts val="100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chỉ được chứa</a:t>
            </a:r>
            <a:r>
              <a:rPr lang="vi">
                <a:solidFill>
                  <a:srgbClr val="233A44"/>
                </a:solidFill>
                <a:latin typeface="Nunito"/>
                <a:ea typeface="Nunito"/>
                <a:cs typeface="Nunito"/>
                <a:sym typeface="Nunito"/>
              </a:rPr>
              <a:t> </a:t>
            </a:r>
            <a:r>
              <a:rPr i="1" lang="vi">
                <a:solidFill>
                  <a:srgbClr val="233A44"/>
                </a:solidFill>
                <a:latin typeface="Nunito"/>
                <a:ea typeface="Nunito"/>
                <a:cs typeface="Nunito"/>
                <a:sym typeface="Nunito"/>
              </a:rPr>
              <a:t>ký tự, số, </a:t>
            </a:r>
            <a:r>
              <a:rPr lang="vi">
                <a:solidFill>
                  <a:srgbClr val="233A44"/>
                </a:solidFill>
                <a:latin typeface="Nunito"/>
                <a:ea typeface="Nunito"/>
                <a:cs typeface="Nunito"/>
                <a:sym typeface="Nunito"/>
              </a:rPr>
              <a:t>hoặc ký tự đặc biệt </a:t>
            </a:r>
            <a:r>
              <a:rPr b="1" lang="vi">
                <a:solidFill>
                  <a:srgbClr val="000000"/>
                </a:solidFill>
                <a:latin typeface="Nunito"/>
                <a:ea typeface="Nunito"/>
                <a:cs typeface="Nunito"/>
                <a:sym typeface="Nunito"/>
              </a:rPr>
              <a:t>$</a:t>
            </a:r>
            <a:r>
              <a:rPr i="1" lang="vi">
                <a:solidFill>
                  <a:srgbClr val="233A44"/>
                </a:solidFill>
                <a:latin typeface="Nunito"/>
                <a:ea typeface="Nunito"/>
                <a:cs typeface="Nunito"/>
                <a:sym typeface="Nunito"/>
              </a:rPr>
              <a:t> </a:t>
            </a:r>
            <a:r>
              <a:rPr lang="vi">
                <a:solidFill>
                  <a:srgbClr val="233A44"/>
                </a:solidFill>
                <a:latin typeface="Nunito"/>
                <a:ea typeface="Nunito"/>
                <a:cs typeface="Nunito"/>
                <a:sym typeface="Nunito"/>
              </a:rPr>
              <a:t>và </a:t>
            </a:r>
            <a:r>
              <a:rPr b="1" lang="vi">
                <a:solidFill>
                  <a:srgbClr val="000000"/>
                </a:solidFill>
                <a:latin typeface="Nunito"/>
                <a:ea typeface="Nunito"/>
                <a:cs typeface="Nunito"/>
                <a:sym typeface="Nunito"/>
              </a:rPr>
              <a:t>_</a:t>
            </a:r>
            <a:endParaRPr b="1">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không được</a:t>
            </a:r>
            <a:r>
              <a:rPr lang="vi">
                <a:solidFill>
                  <a:srgbClr val="233A44"/>
                </a:solidFill>
                <a:latin typeface="Nunito"/>
                <a:ea typeface="Nunito"/>
                <a:cs typeface="Nunito"/>
                <a:sym typeface="Nunito"/>
              </a:rPr>
              <a:t> bắt đầu bằng </a:t>
            </a:r>
            <a:r>
              <a:rPr i="1" lang="vi">
                <a:solidFill>
                  <a:srgbClr val="233A44"/>
                </a:solidFill>
                <a:latin typeface="Nunito"/>
                <a:ea typeface="Nunito"/>
                <a:cs typeface="Nunito"/>
                <a:sym typeface="Nunito"/>
              </a:rPr>
              <a:t>một số</a:t>
            </a:r>
            <a:endParaRPr i="1">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có phân biệt</a:t>
            </a:r>
            <a:r>
              <a:rPr lang="vi">
                <a:solidFill>
                  <a:srgbClr val="233A44"/>
                </a:solidFill>
                <a:latin typeface="Nunito"/>
                <a:ea typeface="Nunito"/>
                <a:cs typeface="Nunito"/>
                <a:sym typeface="Nunito"/>
              </a:rPr>
              <a:t> </a:t>
            </a:r>
            <a:r>
              <a:rPr i="1" lang="vi">
                <a:solidFill>
                  <a:srgbClr val="233A44"/>
                </a:solidFill>
                <a:latin typeface="Nunito"/>
                <a:ea typeface="Nunito"/>
                <a:cs typeface="Nunito"/>
                <a:sym typeface="Nunito"/>
              </a:rPr>
              <a:t>chữ hoa, chữ thường</a:t>
            </a:r>
            <a:endParaRPr>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không được</a:t>
            </a:r>
            <a:r>
              <a:rPr lang="vi">
                <a:solidFill>
                  <a:srgbClr val="233A44"/>
                </a:solidFill>
                <a:latin typeface="Nunito"/>
                <a:ea typeface="Nunito"/>
                <a:cs typeface="Nunito"/>
                <a:sym typeface="Nunito"/>
              </a:rPr>
              <a:t> trùng với </a:t>
            </a:r>
            <a:r>
              <a:rPr i="1" lang="vi">
                <a:solidFill>
                  <a:srgbClr val="233A44"/>
                </a:solidFill>
                <a:latin typeface="Nunito"/>
                <a:ea typeface="Nunito"/>
                <a:cs typeface="Nunito"/>
                <a:sym typeface="Nunito"/>
              </a:rPr>
              <a:t>từ khóa</a:t>
            </a:r>
            <a:r>
              <a:rPr lang="vi">
                <a:solidFill>
                  <a:srgbClr val="233A44"/>
                </a:solidFill>
                <a:latin typeface="Nunito"/>
                <a:ea typeface="Nunito"/>
                <a:cs typeface="Nunito"/>
                <a:sym typeface="Nunito"/>
              </a:rPr>
              <a:t> của JavaScript</a:t>
            </a:r>
            <a:endParaRPr>
              <a:solidFill>
                <a:srgbClr val="233A44"/>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rgbClr val="233A44"/>
                </a:solidFill>
                <a:latin typeface="Nunito"/>
                <a:ea typeface="Nunito"/>
                <a:cs typeface="Nunito"/>
                <a:sym typeface="Nunito"/>
              </a:rPr>
              <a:t>Quy ước đặt tên biến</a:t>
            </a:r>
            <a:endParaRPr b="1">
              <a:solidFill>
                <a:srgbClr val="233A44"/>
              </a:solidFill>
              <a:latin typeface="Nunito"/>
              <a:ea typeface="Nunito"/>
              <a:cs typeface="Nunito"/>
              <a:sym typeface="Nunito"/>
            </a:endParaRPr>
          </a:p>
          <a:p>
            <a:pPr indent="-311150" lvl="0" marL="457200" rtl="0" algn="l">
              <a:lnSpc>
                <a:spcPct val="150000"/>
              </a:lnSpc>
              <a:spcBef>
                <a:spcPts val="1000"/>
              </a:spcBef>
              <a:spcAft>
                <a:spcPts val="0"/>
              </a:spcAft>
              <a:buClr>
                <a:srgbClr val="233A44"/>
              </a:buClr>
              <a:buSzPts val="1300"/>
              <a:buFont typeface="Lora"/>
              <a:buChar char="-"/>
            </a:pPr>
            <a:r>
              <a:rPr lang="vi">
                <a:solidFill>
                  <a:srgbClr val="233A44"/>
                </a:solidFill>
                <a:latin typeface="Nunito"/>
                <a:ea typeface="Nunito"/>
                <a:cs typeface="Nunito"/>
                <a:sym typeface="Nunito"/>
              </a:rPr>
              <a:t>JavaScript sử dụng phong cách </a:t>
            </a:r>
            <a:r>
              <a:rPr b="1" lang="vi">
                <a:solidFill>
                  <a:srgbClr val="000000"/>
                </a:solidFill>
                <a:latin typeface="Nunito"/>
                <a:ea typeface="Nunito"/>
                <a:cs typeface="Nunito"/>
                <a:sym typeface="Nunito"/>
              </a:rPr>
              <a:t>camelCase</a:t>
            </a:r>
            <a:r>
              <a:rPr lang="vi">
                <a:solidFill>
                  <a:srgbClr val="233A44"/>
                </a:solidFill>
                <a:latin typeface="Nunito"/>
                <a:ea typeface="Nunito"/>
                <a:cs typeface="Nunito"/>
                <a:sym typeface="Nunito"/>
              </a:rPr>
              <a:t> cho tên biến, hoặc hàm</a:t>
            </a:r>
            <a:endParaRPr>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Lora"/>
              <a:buChar char="-"/>
            </a:pPr>
            <a:r>
              <a:rPr lang="vi">
                <a:solidFill>
                  <a:srgbClr val="233A44"/>
                </a:solidFill>
                <a:latin typeface="Nunito"/>
                <a:ea typeface="Nunito"/>
                <a:cs typeface="Nunito"/>
                <a:sym typeface="Nunito"/>
              </a:rPr>
              <a:t>Với hằng số - </a:t>
            </a:r>
            <a:r>
              <a:rPr b="1" lang="vi">
                <a:solidFill>
                  <a:srgbClr val="000000"/>
                </a:solidFill>
                <a:latin typeface="Nunito"/>
                <a:ea typeface="Nunito"/>
                <a:cs typeface="Nunito"/>
                <a:sym typeface="Nunito"/>
              </a:rPr>
              <a:t>const</a:t>
            </a:r>
            <a:r>
              <a:rPr lang="vi">
                <a:solidFill>
                  <a:srgbClr val="233A44"/>
                </a:solidFill>
                <a:latin typeface="Nunito"/>
                <a:ea typeface="Nunito"/>
                <a:cs typeface="Nunito"/>
                <a:sym typeface="Nunito"/>
              </a:rPr>
              <a:t> - sử dụng </a:t>
            </a:r>
            <a:r>
              <a:rPr b="1" lang="vi">
                <a:solidFill>
                  <a:srgbClr val="000000"/>
                </a:solidFill>
                <a:latin typeface="Nunito"/>
                <a:ea typeface="Nunito"/>
                <a:cs typeface="Nunito"/>
                <a:sym typeface="Nunito"/>
              </a:rPr>
              <a:t>UPPERCASE</a:t>
            </a:r>
            <a:endParaRPr b="1">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a:t>
            </a:r>
            <a:endParaRPr>
              <a:latin typeface="Nunito"/>
              <a:ea typeface="Nunito"/>
              <a:cs typeface="Nunito"/>
              <a:sym typeface="Nunito"/>
            </a:endParaRPr>
          </a:p>
        </p:txBody>
      </p:sp>
      <p:sp>
        <p:nvSpPr>
          <p:cNvPr id="219" name="Google Shape;219;p37"/>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Tên biến nào không hợp lệ?</a:t>
            </a:r>
            <a:endParaRPr>
              <a:solidFill>
                <a:schemeClr val="dk2"/>
              </a:solidFill>
              <a:latin typeface="Nunito"/>
              <a:ea typeface="Nunito"/>
              <a:cs typeface="Nunito"/>
              <a:sym typeface="Nunito"/>
            </a:endParaRPr>
          </a:p>
        </p:txBody>
      </p:sp>
      <p:sp>
        <p:nvSpPr>
          <p:cNvPr id="220" name="Google Shape;220;p37"/>
          <p:cNvSpPr txBox="1"/>
          <p:nvPr/>
        </p:nvSpPr>
        <p:spPr>
          <a:xfrm>
            <a:off x="729450" y="1843900"/>
            <a:ext cx="3842400" cy="305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3</a:t>
            </a:r>
            <a:r>
              <a:rPr lang="vi" sz="1700">
                <a:solidFill>
                  <a:srgbClr val="001080"/>
                </a:solidFill>
                <a:highlight>
                  <a:srgbClr val="FFFFFF"/>
                </a:highlight>
                <a:latin typeface="Nunito"/>
                <a:ea typeface="Nunito"/>
                <a:cs typeface="Nunito"/>
                <a:sym typeface="Nunito"/>
              </a:rPr>
              <a:t>a</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10</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my</a:t>
            </a:r>
            <a:r>
              <a:rPr lang="vi" sz="1700">
                <a:highlight>
                  <a:srgbClr val="FFFFFF"/>
                </a:highlight>
                <a:latin typeface="Nunito"/>
                <a:ea typeface="Nunito"/>
                <a:cs typeface="Nunito"/>
                <a:sym typeface="Nunito"/>
              </a:rPr>
              <a:t>-</a:t>
            </a:r>
            <a:r>
              <a:rPr lang="vi" sz="1700">
                <a:solidFill>
                  <a:srgbClr val="001080"/>
                </a:solidFill>
                <a:highlight>
                  <a:srgbClr val="FFFFFF"/>
                </a:highlight>
                <a:latin typeface="Nunito"/>
                <a:ea typeface="Nunito"/>
                <a:cs typeface="Nunito"/>
                <a:sym typeface="Nunito"/>
              </a:rPr>
              <a:t>name</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"Ba Nguyễn"</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a:t>
            </a:r>
            <a:r>
              <a:rPr lang="vi" sz="1700">
                <a:solidFill>
                  <a:srgbClr val="0000FF"/>
                </a:solidFill>
                <a:highlight>
                  <a:srgbClr val="FFFFFF"/>
                </a:highlight>
                <a:latin typeface="Nunito"/>
                <a:ea typeface="Nunito"/>
                <a:cs typeface="Nunito"/>
                <a:sym typeface="Nunito"/>
              </a:rPr>
              <a:t>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job</a:t>
            </a:r>
            <a:r>
              <a:rPr lang="vi" sz="1700">
                <a:highlight>
                  <a:srgbClr val="FFFFFF"/>
                </a:highlight>
                <a:latin typeface="Nunito"/>
                <a:ea typeface="Nunito"/>
                <a:cs typeface="Nunito"/>
                <a:sym typeface="Nunito"/>
              </a:rPr>
              <a:t> </a:t>
            </a:r>
            <a:r>
              <a:rPr lang="vi" sz="1700">
                <a:highlight>
                  <a:srgbClr val="FFFFFF"/>
                </a:highlight>
                <a:latin typeface="Nunito"/>
                <a:ea typeface="Nunito"/>
                <a:cs typeface="Nunito"/>
                <a:sym typeface="Nunito"/>
              </a:rPr>
              <a:t>= </a:t>
            </a:r>
            <a:r>
              <a:rPr lang="vi" sz="1700">
                <a:solidFill>
                  <a:srgbClr val="A31515"/>
                </a:solidFill>
                <a:highlight>
                  <a:srgbClr val="FFFFFF"/>
                </a:highlight>
                <a:latin typeface="Nunito"/>
                <a:ea typeface="Nunito"/>
                <a:cs typeface="Nunito"/>
                <a:sym typeface="Nunito"/>
              </a:rPr>
              <a:t>"Developer"</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PI</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3.14</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__</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"__"</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35000"/>
              </a:lnSpc>
              <a:spcBef>
                <a:spcPts val="0"/>
              </a:spcBef>
              <a:spcAft>
                <a:spcPts val="0"/>
              </a:spcAft>
              <a:buNone/>
            </a:pPr>
            <a:r>
              <a:t/>
            </a:r>
            <a:endParaRPr b="1" sz="500">
              <a:solidFill>
                <a:srgbClr val="A626A4"/>
              </a:solidFill>
              <a:highlight>
                <a:srgbClr val="FAFAFA"/>
              </a:highlight>
              <a:latin typeface="Nunito"/>
              <a:ea typeface="Nunito"/>
              <a:cs typeface="Nunito"/>
              <a:sym typeface="Nunito"/>
            </a:endParaRPr>
          </a:p>
        </p:txBody>
      </p:sp>
      <p:sp>
        <p:nvSpPr>
          <p:cNvPr id="221" name="Google Shape;221;p37"/>
          <p:cNvSpPr txBox="1"/>
          <p:nvPr/>
        </p:nvSpPr>
        <p:spPr>
          <a:xfrm>
            <a:off x="4572000" y="1843900"/>
            <a:ext cx="3842400" cy="305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x5</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55</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x_X</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"OmG"</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$y__</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___</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"GOOD"</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PI</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3.14</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FIRSTNAME</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"Ba"</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birthday</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"24.05.1992"</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35000"/>
              </a:lnSpc>
              <a:spcBef>
                <a:spcPts val="0"/>
              </a:spcBef>
              <a:spcAft>
                <a:spcPts val="0"/>
              </a:spcAft>
              <a:buNone/>
            </a:pPr>
            <a:r>
              <a:t/>
            </a:r>
            <a:endParaRPr b="1" sz="500">
              <a:solidFill>
                <a:srgbClr val="A626A4"/>
              </a:solidFill>
              <a:highlight>
                <a:srgbClr val="FAFAFA"/>
              </a:highlight>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Data Types</a:t>
            </a:r>
            <a:endParaRPr>
              <a:latin typeface="Nunito"/>
              <a:ea typeface="Nunito"/>
              <a:cs typeface="Nunito"/>
              <a:sym typeface="Nunito"/>
            </a:endParaRPr>
          </a:p>
        </p:txBody>
      </p:sp>
      <p:sp>
        <p:nvSpPr>
          <p:cNvPr id="227" name="Google Shape;227;p38"/>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Data Types</a:t>
            </a:r>
            <a:endParaRPr>
              <a:latin typeface="Nunito"/>
              <a:ea typeface="Nunito"/>
              <a:cs typeface="Nunito"/>
              <a:sym typeface="Nunito"/>
            </a:endParaRPr>
          </a:p>
        </p:txBody>
      </p:sp>
      <p:sp>
        <p:nvSpPr>
          <p:cNvPr id="233" name="Google Shape;233;p3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Có </a:t>
            </a:r>
            <a:r>
              <a:rPr b="1" lang="vi">
                <a:solidFill>
                  <a:schemeClr val="dk2"/>
                </a:solidFill>
                <a:latin typeface="Nunito"/>
                <a:ea typeface="Nunito"/>
                <a:cs typeface="Nunito"/>
                <a:sym typeface="Nunito"/>
              </a:rPr>
              <a:t>9</a:t>
            </a:r>
            <a:r>
              <a:rPr lang="vi">
                <a:solidFill>
                  <a:schemeClr val="dk2"/>
                </a:solidFill>
                <a:latin typeface="Nunito"/>
                <a:ea typeface="Nunito"/>
                <a:cs typeface="Nunito"/>
                <a:sym typeface="Nunito"/>
              </a:rPr>
              <a:t> kiểu dữ liệu trong JavaScript</a:t>
            </a:r>
            <a:endParaRPr>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number</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bigint</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string</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boolean</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undefined</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null</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symbol</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object</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function</a:t>
            </a:r>
            <a:endParaRPr b="1">
              <a:solidFill>
                <a:schemeClr val="dk2"/>
              </a:solidFill>
              <a:latin typeface="Nunito"/>
              <a:ea typeface="Nunito"/>
              <a:cs typeface="Nunito"/>
              <a:sym typeface="Nunito"/>
            </a:endParaRPr>
          </a:p>
          <a:p>
            <a:pPr indent="0" lvl="0" marL="0" rtl="0" algn="l">
              <a:lnSpc>
                <a:spcPct val="115000"/>
              </a:lnSpc>
              <a:spcBef>
                <a:spcPts val="1000"/>
              </a:spcBef>
              <a:spcAft>
                <a:spcPts val="1000"/>
              </a:spcAft>
              <a:buNone/>
            </a:pPr>
            <a:r>
              <a:rPr lang="vi">
                <a:solidFill>
                  <a:schemeClr val="dk2"/>
                </a:solidFill>
                <a:latin typeface="Nunito"/>
                <a:ea typeface="Nunito"/>
                <a:cs typeface="Nunito"/>
                <a:sym typeface="Nunito"/>
              </a:rPr>
              <a:t>Kiểm tra kiểu dữ liệu của một biến/giá trị, sử dụng </a:t>
            </a:r>
            <a:r>
              <a:rPr b="1" lang="vi">
                <a:solidFill>
                  <a:schemeClr val="dk2"/>
                </a:solidFill>
                <a:latin typeface="Nunito"/>
                <a:ea typeface="Nunito"/>
                <a:cs typeface="Nunito"/>
                <a:sym typeface="Nunito"/>
              </a:rPr>
              <a:t>typeof</a:t>
            </a:r>
            <a:endParaRPr b="1">
              <a:solidFill>
                <a:schemeClr val="dk2"/>
              </a:solidFill>
              <a:latin typeface="Nunito"/>
              <a:ea typeface="Nunito"/>
              <a:cs typeface="Nunito"/>
              <a:sym typeface="Nunito"/>
            </a:endParaRPr>
          </a:p>
        </p:txBody>
      </p:sp>
      <p:pic>
        <p:nvPicPr>
          <p:cNvPr id="234" name="Google Shape;234;p39"/>
          <p:cNvPicPr preferRelativeResize="0"/>
          <p:nvPr/>
        </p:nvPicPr>
        <p:blipFill>
          <a:blip r:embed="rId3">
            <a:alphaModFix/>
          </a:blip>
          <a:stretch>
            <a:fillRect/>
          </a:stretch>
        </p:blipFill>
        <p:spPr>
          <a:xfrm>
            <a:off x="4823700" y="1560925"/>
            <a:ext cx="3161477" cy="2159626"/>
          </a:xfrm>
          <a:prstGeom prst="rect">
            <a:avLst/>
          </a:prstGeom>
          <a:noFill/>
          <a:ln>
            <a:noFill/>
          </a:ln>
        </p:spPr>
      </p:pic>
      <p:pic>
        <p:nvPicPr>
          <p:cNvPr id="235" name="Google Shape;235;p39"/>
          <p:cNvPicPr preferRelativeResize="0"/>
          <p:nvPr/>
        </p:nvPicPr>
        <p:blipFill>
          <a:blip r:embed="rId4">
            <a:alphaModFix/>
          </a:blip>
          <a:stretch>
            <a:fillRect/>
          </a:stretch>
        </p:blipFill>
        <p:spPr>
          <a:xfrm>
            <a:off x="729450" y="4288825"/>
            <a:ext cx="4094251" cy="60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Numbers</a:t>
            </a:r>
            <a:endParaRPr>
              <a:latin typeface="Nunito"/>
              <a:ea typeface="Nunito"/>
              <a:cs typeface="Nunito"/>
              <a:sym typeface="Nunito"/>
            </a:endParaRPr>
          </a:p>
        </p:txBody>
      </p:sp>
      <p:sp>
        <p:nvSpPr>
          <p:cNvPr id="241" name="Google Shape;241;p4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Bao gồm cả số nguyên và số thực, giới hạn </a:t>
            </a:r>
            <a:r>
              <a:rPr b="1" lang="vi">
                <a:solidFill>
                  <a:schemeClr val="dk2"/>
                </a:solidFill>
                <a:latin typeface="Nunito"/>
                <a:ea typeface="Nunito"/>
                <a:cs typeface="Nunito"/>
                <a:sym typeface="Nunito"/>
              </a:rPr>
              <a:t>-2^53 + 1</a:t>
            </a:r>
            <a:r>
              <a:rPr lang="vi">
                <a:solidFill>
                  <a:schemeClr val="dk2"/>
                </a:solidFill>
                <a:latin typeface="Nunito"/>
                <a:ea typeface="Nunito"/>
                <a:cs typeface="Nunito"/>
                <a:sym typeface="Nunito"/>
              </a:rPr>
              <a:t> đến </a:t>
            </a:r>
            <a:r>
              <a:rPr b="1" lang="vi">
                <a:solidFill>
                  <a:schemeClr val="dk2"/>
                </a:solidFill>
                <a:latin typeface="Nunito"/>
                <a:ea typeface="Nunito"/>
                <a:cs typeface="Nunito"/>
                <a:sym typeface="Nunito"/>
              </a:rPr>
              <a:t>2^53 - 1</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sz="1200">
              <a:solidFill>
                <a:schemeClr val="dk2"/>
              </a:solidFill>
              <a:latin typeface="Nunito"/>
              <a:ea typeface="Nunito"/>
              <a:cs typeface="Nunito"/>
              <a:sym typeface="Nunito"/>
            </a:endParaRPr>
          </a:p>
        </p:txBody>
      </p:sp>
      <p:pic>
        <p:nvPicPr>
          <p:cNvPr id="242" name="Google Shape;242;p40"/>
          <p:cNvPicPr preferRelativeResize="0"/>
          <p:nvPr/>
        </p:nvPicPr>
        <p:blipFill>
          <a:blip r:embed="rId3">
            <a:alphaModFix/>
          </a:blip>
          <a:stretch>
            <a:fillRect/>
          </a:stretch>
        </p:blipFill>
        <p:spPr>
          <a:xfrm>
            <a:off x="729451" y="1831150"/>
            <a:ext cx="5196226" cy="3065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Strings</a:t>
            </a:r>
            <a:endParaRPr>
              <a:latin typeface="Nunito"/>
              <a:ea typeface="Nunito"/>
              <a:cs typeface="Nunito"/>
              <a:sym typeface="Nunito"/>
            </a:endParaRPr>
          </a:p>
        </p:txBody>
      </p:sp>
      <p:sp>
        <p:nvSpPr>
          <p:cNvPr id="248" name="Google Shape;248;p4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Là một chuỗi ký tự được đặt trong cặp dấu </a:t>
            </a:r>
            <a:r>
              <a:rPr b="1" lang="vi">
                <a:solidFill>
                  <a:schemeClr val="dk2"/>
                </a:solidFill>
                <a:latin typeface="Nunito"/>
                <a:ea typeface="Nunito"/>
                <a:cs typeface="Nunito"/>
                <a:sym typeface="Nunito"/>
              </a:rPr>
              <a:t>‘ ’</a:t>
            </a:r>
            <a:r>
              <a:rPr lang="vi">
                <a:solidFill>
                  <a:schemeClr val="dk2"/>
                </a:solidFill>
                <a:latin typeface="Nunito"/>
                <a:ea typeface="Nunito"/>
                <a:cs typeface="Nunito"/>
                <a:sym typeface="Nunito"/>
              </a:rPr>
              <a:t> h</a:t>
            </a:r>
            <a:r>
              <a:rPr lang="vi">
                <a:solidFill>
                  <a:schemeClr val="dk2"/>
                </a:solidFill>
                <a:latin typeface="Nunito"/>
                <a:ea typeface="Nunito"/>
                <a:cs typeface="Nunito"/>
                <a:sym typeface="Nunito"/>
              </a:rPr>
              <a:t>oặc</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 ”</a:t>
            </a:r>
            <a:endParaRPr b="1" sz="1200">
              <a:solidFill>
                <a:schemeClr val="dk2"/>
              </a:solidFill>
              <a:latin typeface="Nunito"/>
              <a:ea typeface="Nunito"/>
              <a:cs typeface="Nunito"/>
              <a:sym typeface="Nunito"/>
            </a:endParaRPr>
          </a:p>
        </p:txBody>
      </p:sp>
      <p:pic>
        <p:nvPicPr>
          <p:cNvPr id="249" name="Google Shape;249;p41"/>
          <p:cNvPicPr preferRelativeResize="0"/>
          <p:nvPr/>
        </p:nvPicPr>
        <p:blipFill>
          <a:blip r:embed="rId3">
            <a:alphaModFix/>
          </a:blip>
          <a:stretch>
            <a:fillRect/>
          </a:stretch>
        </p:blipFill>
        <p:spPr>
          <a:xfrm>
            <a:off x="758375" y="1962976"/>
            <a:ext cx="7630848" cy="262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Booleans, Null, Undefined</a:t>
            </a:r>
            <a:endParaRPr>
              <a:latin typeface="Nunito"/>
              <a:ea typeface="Nunito"/>
              <a:cs typeface="Nunito"/>
              <a:sym typeface="Nunito"/>
            </a:endParaRPr>
          </a:p>
        </p:txBody>
      </p:sp>
      <p:sp>
        <p:nvSpPr>
          <p:cNvPr id="255" name="Google Shape;255;p42"/>
          <p:cNvSpPr txBox="1"/>
          <p:nvPr>
            <p:ph idx="1" type="body"/>
          </p:nvPr>
        </p:nvSpPr>
        <p:spPr>
          <a:xfrm>
            <a:off x="727657" y="1296374"/>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Kiểu </a:t>
            </a:r>
            <a:r>
              <a:rPr b="1" lang="vi">
                <a:solidFill>
                  <a:schemeClr val="dk2"/>
                </a:solidFill>
                <a:latin typeface="Nunito"/>
                <a:ea typeface="Nunito"/>
                <a:cs typeface="Nunito"/>
                <a:sym typeface="Nunito"/>
              </a:rPr>
              <a:t>boolean</a:t>
            </a:r>
            <a:r>
              <a:rPr lang="vi">
                <a:solidFill>
                  <a:schemeClr val="dk2"/>
                </a:solidFill>
                <a:latin typeface="Nunito"/>
                <a:ea typeface="Nunito"/>
                <a:cs typeface="Nunito"/>
                <a:sym typeface="Nunito"/>
              </a:rPr>
              <a:t> hay </a:t>
            </a:r>
            <a:r>
              <a:rPr b="1" i="1" lang="vi">
                <a:solidFill>
                  <a:schemeClr val="dk2"/>
                </a:solidFill>
                <a:latin typeface="Nunito"/>
                <a:ea typeface="Nunito"/>
                <a:cs typeface="Nunito"/>
                <a:sym typeface="Nunito"/>
              </a:rPr>
              <a:t>logic</a:t>
            </a:r>
            <a:r>
              <a:rPr lang="vi">
                <a:solidFill>
                  <a:schemeClr val="dk2"/>
                </a:solidFill>
                <a:latin typeface="Nunito"/>
                <a:ea typeface="Nunito"/>
                <a:cs typeface="Nunito"/>
                <a:sym typeface="Nunito"/>
              </a:rPr>
              <a:t> chỉ bao gồm hai giá trị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false</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null</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là 2 giá trị đặc biệt, </a:t>
            </a:r>
            <a:r>
              <a:rPr b="1" lang="vi">
                <a:solidFill>
                  <a:schemeClr val="dk2"/>
                </a:solidFill>
                <a:latin typeface="Nunito"/>
                <a:ea typeface="Nunito"/>
                <a:cs typeface="Nunito"/>
                <a:sym typeface="Nunito"/>
              </a:rPr>
              <a:t>null</a:t>
            </a:r>
            <a:r>
              <a:rPr lang="vi">
                <a:solidFill>
                  <a:schemeClr val="dk2"/>
                </a:solidFill>
                <a:latin typeface="Nunito"/>
                <a:ea typeface="Nunito"/>
                <a:cs typeface="Nunito"/>
                <a:sym typeface="Nunito"/>
              </a:rPr>
              <a:t> đại diện cho một đối tượng </a:t>
            </a:r>
            <a:r>
              <a:rPr i="1" lang="vi">
                <a:solidFill>
                  <a:schemeClr val="dk2"/>
                </a:solidFill>
                <a:latin typeface="Nunito"/>
                <a:ea typeface="Nunito"/>
                <a:cs typeface="Nunito"/>
                <a:sym typeface="Nunito"/>
              </a:rPr>
              <a:t>không tồn tại</a:t>
            </a:r>
            <a:r>
              <a:rPr lang="vi">
                <a:solidFill>
                  <a:schemeClr val="dk2"/>
                </a:solidFill>
                <a:latin typeface="Nunito"/>
                <a:ea typeface="Nunito"/>
                <a:cs typeface="Nunito"/>
                <a:sym typeface="Nunito"/>
              </a:rPr>
              <a:t>, còn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đại diện cho một đối tượng </a:t>
            </a:r>
            <a:r>
              <a:rPr i="1" lang="vi">
                <a:solidFill>
                  <a:schemeClr val="dk2"/>
                </a:solidFill>
                <a:latin typeface="Nunito"/>
                <a:ea typeface="Nunito"/>
                <a:cs typeface="Nunito"/>
                <a:sym typeface="Nunito"/>
              </a:rPr>
              <a:t>chưa được gán giá trị</a:t>
            </a:r>
            <a:r>
              <a:rPr lang="vi">
                <a:solidFill>
                  <a:schemeClr val="dk2"/>
                </a:solidFill>
                <a:latin typeface="Nunito"/>
                <a:ea typeface="Nunito"/>
                <a:cs typeface="Nunito"/>
                <a:sym typeface="Nunito"/>
              </a:rPr>
              <a: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Lưu ý: </a:t>
            </a:r>
            <a:r>
              <a:rPr lang="vi">
                <a:solidFill>
                  <a:schemeClr val="dk2"/>
                </a:solidFill>
                <a:latin typeface="Nunito"/>
                <a:ea typeface="Nunito"/>
                <a:cs typeface="Nunito"/>
                <a:sym typeface="Nunito"/>
              </a:rPr>
              <a:t>Khi khai báo một biến mà không gán giá trị, biến sẽ có giá trị là </a:t>
            </a:r>
            <a:r>
              <a:rPr b="1" lang="vi">
                <a:solidFill>
                  <a:schemeClr val="dk2"/>
                </a:solidFill>
                <a:latin typeface="Nunito"/>
                <a:ea typeface="Nunito"/>
                <a:cs typeface="Nunito"/>
                <a:sym typeface="Nunito"/>
              </a:rPr>
              <a:t>undefined</a:t>
            </a:r>
            <a:endParaRPr b="1">
              <a:solidFill>
                <a:schemeClr val="dk2"/>
              </a:solidFill>
              <a:latin typeface="Nunito"/>
              <a:ea typeface="Nunito"/>
              <a:cs typeface="Nunito"/>
              <a:sym typeface="Nunito"/>
            </a:endParaRPr>
          </a:p>
        </p:txBody>
      </p:sp>
      <p:pic>
        <p:nvPicPr>
          <p:cNvPr id="256" name="Google Shape;256;p42"/>
          <p:cNvPicPr preferRelativeResize="0"/>
          <p:nvPr/>
        </p:nvPicPr>
        <p:blipFill>
          <a:blip r:embed="rId3">
            <a:alphaModFix/>
          </a:blip>
          <a:stretch>
            <a:fillRect/>
          </a:stretch>
        </p:blipFill>
        <p:spPr>
          <a:xfrm>
            <a:off x="727650" y="1785588"/>
            <a:ext cx="3134052" cy="895450"/>
          </a:xfrm>
          <a:prstGeom prst="rect">
            <a:avLst/>
          </a:prstGeom>
          <a:noFill/>
          <a:ln>
            <a:noFill/>
          </a:ln>
        </p:spPr>
      </p:pic>
      <p:pic>
        <p:nvPicPr>
          <p:cNvPr id="257" name="Google Shape;257;p42"/>
          <p:cNvPicPr preferRelativeResize="0"/>
          <p:nvPr/>
        </p:nvPicPr>
        <p:blipFill>
          <a:blip r:embed="rId4">
            <a:alphaModFix/>
          </a:blip>
          <a:stretch>
            <a:fillRect/>
          </a:stretch>
        </p:blipFill>
        <p:spPr>
          <a:xfrm>
            <a:off x="727650" y="3346546"/>
            <a:ext cx="3720775" cy="895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a:t>
            </a:r>
            <a:endParaRPr>
              <a:latin typeface="Nunito"/>
              <a:ea typeface="Nunito"/>
              <a:cs typeface="Nunito"/>
              <a:sym typeface="Nunito"/>
            </a:endParaRPr>
          </a:p>
        </p:txBody>
      </p:sp>
      <p:sp>
        <p:nvSpPr>
          <p:cNvPr id="263" name="Google Shape;263;p4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là kiểu dữ liệu đặc biệt, cho phép lưu trữ cùng lúc nhiều giá trị trong một biến duy nhất, các dữ liệu được lưu trong </a:t>
            </a: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có thể thuộc </a:t>
            </a:r>
            <a:r>
              <a:rPr i="1" lang="vi">
                <a:solidFill>
                  <a:schemeClr val="dk2"/>
                </a:solidFill>
                <a:latin typeface="Nunito"/>
                <a:ea typeface="Nunito"/>
                <a:cs typeface="Nunito"/>
                <a:sym typeface="Nunito"/>
              </a:rPr>
              <a:t>bất kỳ kiểu nào</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64" name="Google Shape;264;p43"/>
          <p:cNvPicPr preferRelativeResize="0"/>
          <p:nvPr/>
        </p:nvPicPr>
        <p:blipFill>
          <a:blip r:embed="rId3">
            <a:alphaModFix/>
          </a:blip>
          <a:stretch>
            <a:fillRect/>
          </a:stretch>
        </p:blipFill>
        <p:spPr>
          <a:xfrm>
            <a:off x="729450" y="2096475"/>
            <a:ext cx="5188123" cy="2799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JavaScript?</a:t>
            </a:r>
            <a:endParaRPr>
              <a:latin typeface="Nunito"/>
              <a:ea typeface="Nunito"/>
              <a:cs typeface="Nunito"/>
              <a:sym typeface="Nunito"/>
            </a:endParaRPr>
          </a:p>
        </p:txBody>
      </p:sp>
      <p:sp>
        <p:nvSpPr>
          <p:cNvPr id="139" name="Google Shape;139;p2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JavaScript là một “ngôn ngữ lập trình kịch bản” (scripting language), ban đầu, nó được tạo ra với mục đích duy nhất - cung cấp tính tương tác cho các trang web.</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Ngày nay, JavaScript là ngôn ngữ phổ biến và có tốc độ phát triển nhanh nhất, nó được sử dụng trong nhiều mục đích và không còn bị giới hạn trong trình duyệt mà có thể sử dụng ở rất nhiều nền tảng / môi trường khác nhau, như máy chủ, điện thoại,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Trong môi trường trình duyệt, các đoạn mã JavaScript có thể được nhúng trong trang HTML và chạy tự động khi trang web được tải</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40" name="Google Shape;140;p26"/>
          <p:cNvPicPr preferRelativeResize="0"/>
          <p:nvPr/>
        </p:nvPicPr>
        <p:blipFill>
          <a:blip r:embed="rId3">
            <a:alphaModFix/>
          </a:blip>
          <a:stretch>
            <a:fillRect/>
          </a:stretch>
        </p:blipFill>
        <p:spPr>
          <a:xfrm>
            <a:off x="3937163" y="3626750"/>
            <a:ext cx="1269675" cy="1269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a:t>
            </a:r>
            <a:endParaRPr>
              <a:latin typeface="Nunito"/>
              <a:ea typeface="Nunito"/>
              <a:cs typeface="Nunito"/>
              <a:sym typeface="Nunito"/>
            </a:endParaRPr>
          </a:p>
        </p:txBody>
      </p:sp>
      <p:sp>
        <p:nvSpPr>
          <p:cNvPr id="270" name="Google Shape;270;p4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71" name="Google Shape;271;p44"/>
          <p:cNvPicPr preferRelativeResize="0"/>
          <p:nvPr/>
        </p:nvPicPr>
        <p:blipFill>
          <a:blip r:embed="rId3">
            <a:alphaModFix/>
          </a:blip>
          <a:stretch>
            <a:fillRect/>
          </a:stretch>
        </p:blipFill>
        <p:spPr>
          <a:xfrm>
            <a:off x="727650" y="1522774"/>
            <a:ext cx="7611602" cy="33736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Array</a:t>
            </a:r>
            <a:endParaRPr>
              <a:latin typeface="Nunito"/>
              <a:ea typeface="Nunito"/>
              <a:cs typeface="Nunito"/>
              <a:sym typeface="Nunito"/>
            </a:endParaRPr>
          </a:p>
        </p:txBody>
      </p:sp>
      <p:sp>
        <p:nvSpPr>
          <p:cNvPr id="277" name="Google Shape;277;p45"/>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array</a:t>
            </a:r>
            <a:r>
              <a:rPr lang="vi">
                <a:solidFill>
                  <a:schemeClr val="dk2"/>
                </a:solidFill>
                <a:latin typeface="Nunito"/>
                <a:ea typeface="Nunito"/>
                <a:cs typeface="Nunito"/>
                <a:sym typeface="Nunito"/>
              </a:rPr>
              <a:t> là cấu trúc dữ liệu cơ bản trong JavaScript, </a:t>
            </a:r>
            <a:r>
              <a:rPr b="1" lang="vi">
                <a:solidFill>
                  <a:schemeClr val="dk2"/>
                </a:solidFill>
                <a:latin typeface="Nunito"/>
                <a:ea typeface="Nunito"/>
                <a:cs typeface="Nunito"/>
                <a:sym typeface="Nunito"/>
              </a:rPr>
              <a:t>array</a:t>
            </a:r>
            <a:r>
              <a:rPr lang="vi">
                <a:solidFill>
                  <a:schemeClr val="dk2"/>
                </a:solidFill>
                <a:latin typeface="Nunito"/>
                <a:ea typeface="Nunito"/>
                <a:cs typeface="Nunito"/>
                <a:sym typeface="Nunito"/>
              </a:rPr>
              <a:t> cho phép lưu trữ một danh sách các giá trị/đối tượng </a:t>
            </a:r>
            <a:r>
              <a:rPr i="1" lang="vi">
                <a:solidFill>
                  <a:schemeClr val="dk2"/>
                </a:solidFill>
                <a:latin typeface="Nunito SemiBold"/>
                <a:ea typeface="Nunito SemiBold"/>
                <a:cs typeface="Nunito SemiBold"/>
                <a:sym typeface="Nunito SemiBold"/>
              </a:rPr>
              <a:t>có thứ tự</a:t>
            </a:r>
            <a:r>
              <a:rPr lang="vi">
                <a:solidFill>
                  <a:schemeClr val="dk2"/>
                </a:solidFill>
                <a:latin typeface="Nunito"/>
                <a:ea typeface="Nunito"/>
                <a:cs typeface="Nunito"/>
                <a:sym typeface="Nunito"/>
              </a:rPr>
              <a:t> và cung cấp các các ph</a:t>
            </a:r>
            <a:r>
              <a:rPr lang="vi">
                <a:solidFill>
                  <a:schemeClr val="dk2"/>
                </a:solidFill>
                <a:latin typeface="Nunito"/>
                <a:ea typeface="Nunito"/>
                <a:cs typeface="Nunito"/>
                <a:sym typeface="Nunito"/>
              </a:rPr>
              <a:t>ương</a:t>
            </a:r>
            <a:r>
              <a:rPr lang="vi">
                <a:solidFill>
                  <a:schemeClr val="dk2"/>
                </a:solidFill>
                <a:latin typeface="Nunito"/>
                <a:ea typeface="Nunito"/>
                <a:cs typeface="Nunito"/>
                <a:sym typeface="Nunito"/>
              </a:rPr>
              <a:t> thức đặc biệt để xử lý các giá trị trong nó</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78" name="Google Shape;278;p45"/>
          <p:cNvPicPr preferRelativeResize="0"/>
          <p:nvPr/>
        </p:nvPicPr>
        <p:blipFill>
          <a:blip r:embed="rId3">
            <a:alphaModFix/>
          </a:blip>
          <a:stretch>
            <a:fillRect/>
          </a:stretch>
        </p:blipFill>
        <p:spPr>
          <a:xfrm>
            <a:off x="729450" y="2060950"/>
            <a:ext cx="6199574" cy="283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Array</a:t>
            </a:r>
            <a:endParaRPr>
              <a:latin typeface="Nunito"/>
              <a:ea typeface="Nunito"/>
              <a:cs typeface="Nunito"/>
              <a:sym typeface="Nunito"/>
            </a:endParaRPr>
          </a:p>
        </p:txBody>
      </p:sp>
      <p:sp>
        <p:nvSpPr>
          <p:cNvPr id="284" name="Google Shape;284;p4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85" name="Google Shape;285;p46"/>
          <p:cNvPicPr preferRelativeResize="0"/>
          <p:nvPr/>
        </p:nvPicPr>
        <p:blipFill>
          <a:blip r:embed="rId3">
            <a:alphaModFix/>
          </a:blip>
          <a:stretch>
            <a:fillRect/>
          </a:stretch>
        </p:blipFill>
        <p:spPr>
          <a:xfrm>
            <a:off x="727650" y="1506262"/>
            <a:ext cx="7603474" cy="3390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291" name="Google Shape;291;p47"/>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là cách thức tổ chức mã cơ bản trong JavaScript,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đ</a:t>
            </a:r>
            <a:r>
              <a:rPr lang="vi">
                <a:solidFill>
                  <a:schemeClr val="dk2"/>
                </a:solidFill>
                <a:latin typeface="Nunito"/>
                <a:ea typeface="Nunito"/>
                <a:cs typeface="Nunito"/>
                <a:sym typeface="Nunito"/>
              </a:rPr>
              <a:t>ược sử dụng để đóng gói một đoạn mã để xử lý một công việc/tính toán giá trị nào đó, cho phép tái sử dụng đoạn mã ở nhiều nơi trong chương trình</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92" name="Google Shape;292;p47"/>
          <p:cNvPicPr preferRelativeResize="0"/>
          <p:nvPr/>
        </p:nvPicPr>
        <p:blipFill>
          <a:blip r:embed="rId3">
            <a:alphaModFix/>
          </a:blip>
          <a:stretch>
            <a:fillRect/>
          </a:stretch>
        </p:blipFill>
        <p:spPr>
          <a:xfrm>
            <a:off x="729450" y="2354100"/>
            <a:ext cx="3219301" cy="2542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298" name="Google Shape;298;p48"/>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sz="1200">
              <a:latin typeface="Fira Code"/>
              <a:ea typeface="Fira Code"/>
              <a:cs typeface="Fira Code"/>
              <a:sym typeface="Fira Code"/>
            </a:endParaRPr>
          </a:p>
        </p:txBody>
      </p:sp>
      <p:pic>
        <p:nvPicPr>
          <p:cNvPr id="299" name="Google Shape;299;p48"/>
          <p:cNvPicPr preferRelativeResize="0"/>
          <p:nvPr/>
        </p:nvPicPr>
        <p:blipFill>
          <a:blip r:embed="rId3">
            <a:alphaModFix/>
          </a:blip>
          <a:stretch>
            <a:fillRect/>
          </a:stretch>
        </p:blipFill>
        <p:spPr>
          <a:xfrm>
            <a:off x="727650" y="1451675"/>
            <a:ext cx="6698099" cy="34447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Local vs Global Variables</a:t>
            </a:r>
            <a:endParaRPr>
              <a:latin typeface="Nunito"/>
              <a:ea typeface="Nunito"/>
              <a:cs typeface="Nunito"/>
              <a:sym typeface="Nunito"/>
            </a:endParaRPr>
          </a:p>
        </p:txBody>
      </p:sp>
      <p:sp>
        <p:nvSpPr>
          <p:cNvPr id="305" name="Google Shape;305;p4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Một biến được khai báo bên trong hàm được gọi là </a:t>
            </a:r>
            <a:r>
              <a:rPr b="1" lang="vi">
                <a:solidFill>
                  <a:schemeClr val="dk2"/>
                </a:solidFill>
                <a:latin typeface="Nunito"/>
                <a:ea typeface="Nunito"/>
                <a:cs typeface="Nunito"/>
                <a:sym typeface="Nunito"/>
              </a:rPr>
              <a:t>biến local</a:t>
            </a:r>
            <a:r>
              <a:rPr lang="vi">
                <a:solidFill>
                  <a:schemeClr val="dk2"/>
                </a:solidFill>
                <a:latin typeface="Nunito"/>
                <a:ea typeface="Nunito"/>
                <a:cs typeface="Nunito"/>
                <a:sym typeface="Nunito"/>
              </a:rPr>
              <a:t> - chỉ </a:t>
            </a:r>
            <a:r>
              <a:rPr b="1" i="1" lang="vi">
                <a:solidFill>
                  <a:schemeClr val="dk2"/>
                </a:solidFill>
                <a:latin typeface="Nunito"/>
                <a:ea typeface="Nunito"/>
                <a:cs typeface="Nunito"/>
                <a:sym typeface="Nunito"/>
              </a:rPr>
              <a:t>tồn tại</a:t>
            </a:r>
            <a:r>
              <a:rPr lang="vi">
                <a:solidFill>
                  <a:schemeClr val="dk2"/>
                </a:solidFill>
                <a:latin typeface="Nunito"/>
                <a:ea typeface="Nunito"/>
                <a:cs typeface="Nunito"/>
                <a:sym typeface="Nunito"/>
              </a:rPr>
              <a:t> bên trong hàm đó</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Ngược lại các biến khai báo bên ngoài tất cả các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(hoặc khối code) được gọi là biến </a:t>
            </a:r>
            <a:r>
              <a:rPr b="1" lang="vi">
                <a:solidFill>
                  <a:schemeClr val="dk2"/>
                </a:solidFill>
                <a:latin typeface="Nunito"/>
                <a:ea typeface="Nunito"/>
                <a:cs typeface="Nunito"/>
                <a:sym typeface="Nunito"/>
              </a:rPr>
              <a:t>global</a:t>
            </a:r>
            <a:r>
              <a:rPr lang="vi">
                <a:solidFill>
                  <a:schemeClr val="dk2"/>
                </a:solidFill>
                <a:latin typeface="Nunito"/>
                <a:ea typeface="Nunito"/>
                <a:cs typeface="Nunito"/>
                <a:sym typeface="Nunito"/>
              </a:rPr>
              <a:t> - có thể truy cập ở mọi nơi</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Thông th</a:t>
            </a:r>
            <a:r>
              <a:rPr lang="vi">
                <a:solidFill>
                  <a:schemeClr val="dk2"/>
                </a:solidFill>
                <a:latin typeface="Nunito"/>
                <a:ea typeface="Nunito"/>
                <a:cs typeface="Nunito"/>
                <a:sym typeface="Nunito"/>
              </a:rPr>
              <a:t>ường, nên tránh truy cập trực tiếp tới giá trị của một biến bên ngoài hàm, thay vào đó nên sử dụng </a:t>
            </a:r>
            <a:r>
              <a:rPr b="1" lang="vi">
                <a:solidFill>
                  <a:schemeClr val="dk2"/>
                </a:solidFill>
                <a:latin typeface="Nunito"/>
                <a:ea typeface="Nunito"/>
                <a:cs typeface="Nunito"/>
                <a:sym typeface="Nunito"/>
              </a:rPr>
              <a:t>tham số - parameters</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đối số - arguments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Local vs Global Variables</a:t>
            </a:r>
            <a:endParaRPr>
              <a:latin typeface="Nunito"/>
              <a:ea typeface="Nunito"/>
              <a:cs typeface="Nunito"/>
              <a:sym typeface="Nunito"/>
            </a:endParaRPr>
          </a:p>
        </p:txBody>
      </p:sp>
      <p:sp>
        <p:nvSpPr>
          <p:cNvPr id="311" name="Google Shape;311;p5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12" name="Google Shape;312;p50"/>
          <p:cNvPicPr preferRelativeResize="0"/>
          <p:nvPr/>
        </p:nvPicPr>
        <p:blipFill>
          <a:blip r:embed="rId3">
            <a:alphaModFix/>
          </a:blip>
          <a:stretch>
            <a:fillRect/>
          </a:stretch>
        </p:blipFill>
        <p:spPr>
          <a:xfrm>
            <a:off x="729450" y="1338463"/>
            <a:ext cx="5545150" cy="35318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318" name="Google Shape;318;p5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có thể nhận các giá trị đầu vào - </a:t>
            </a:r>
            <a:r>
              <a:rPr b="1" i="1" lang="vi">
                <a:solidFill>
                  <a:schemeClr val="dk2"/>
                </a:solidFill>
                <a:latin typeface="Nunito"/>
                <a:ea typeface="Nunito"/>
                <a:cs typeface="Nunito"/>
                <a:sym typeface="Nunito"/>
              </a:rPr>
              <a:t>input</a:t>
            </a:r>
            <a:r>
              <a:rPr lang="vi">
                <a:solidFill>
                  <a:schemeClr val="dk2"/>
                </a:solidFill>
                <a:latin typeface="Nunito"/>
                <a:ea typeface="Nunito"/>
                <a:cs typeface="Nunito"/>
                <a:sym typeface="Nunito"/>
              </a:rPr>
              <a:t> - và thay đổi cách nó hoạt động dựa trên giá trị đó, mỗi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có thể nhận </a:t>
            </a:r>
            <a:r>
              <a:rPr i="1" lang="vi">
                <a:solidFill>
                  <a:schemeClr val="dk2"/>
                </a:solidFill>
                <a:latin typeface="Nunito"/>
                <a:ea typeface="Nunito"/>
                <a:cs typeface="Nunito"/>
                <a:sym typeface="Nunito"/>
              </a:rPr>
              <a:t>số lượng giá trị đầu vào bất kỳ</a:t>
            </a:r>
            <a:r>
              <a:rPr lang="vi">
                <a:solidFill>
                  <a:schemeClr val="dk2"/>
                </a:solidFill>
                <a:latin typeface="Nunito"/>
                <a:ea typeface="Nunito"/>
                <a:cs typeface="Nunito"/>
                <a:sym typeface="Nunito"/>
              </a:rPr>
              <a: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19" name="Google Shape;319;p51"/>
          <p:cNvPicPr preferRelativeResize="0"/>
          <p:nvPr/>
        </p:nvPicPr>
        <p:blipFill>
          <a:blip r:embed="rId3">
            <a:alphaModFix/>
          </a:blip>
          <a:stretch>
            <a:fillRect/>
          </a:stretch>
        </p:blipFill>
        <p:spPr>
          <a:xfrm>
            <a:off x="729450" y="2087600"/>
            <a:ext cx="5106976" cy="28088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325" name="Google Shape;325;p5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26" name="Google Shape;326;p52"/>
          <p:cNvPicPr preferRelativeResize="0"/>
          <p:nvPr/>
        </p:nvPicPr>
        <p:blipFill>
          <a:blip r:embed="rId3">
            <a:alphaModFix/>
          </a:blip>
          <a:stretch>
            <a:fillRect/>
          </a:stretch>
        </p:blipFill>
        <p:spPr>
          <a:xfrm>
            <a:off x="727650" y="1369925"/>
            <a:ext cx="6094824" cy="3526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Two Types of Function</a:t>
            </a:r>
            <a:endParaRPr>
              <a:latin typeface="Nunito"/>
              <a:ea typeface="Nunito"/>
              <a:cs typeface="Nunito"/>
              <a:sym typeface="Nunito"/>
            </a:endParaRPr>
          </a:p>
        </p:txBody>
      </p:sp>
      <p:sp>
        <p:nvSpPr>
          <p:cNvPr id="332" name="Google Shape;332;p5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Các hàm được chia thành 2 loại </a:t>
            </a:r>
            <a:r>
              <a:rPr i="1" lang="vi">
                <a:solidFill>
                  <a:schemeClr val="dk2"/>
                </a:solidFill>
                <a:latin typeface="Nunito"/>
                <a:ea typeface="Nunito"/>
                <a:cs typeface="Nunito"/>
                <a:sym typeface="Nunito"/>
              </a:rPr>
              <a:t>(kiểu)</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Thực thi một công việc </a:t>
            </a:r>
            <a:r>
              <a:rPr i="1" lang="vi">
                <a:solidFill>
                  <a:schemeClr val="dk2"/>
                </a:solidFill>
                <a:latin typeface="Nunito"/>
                <a:ea typeface="Nunito"/>
                <a:cs typeface="Nunito"/>
                <a:sym typeface="Nunito"/>
              </a:rPr>
              <a:t>(tác vụ)</a:t>
            </a:r>
            <a:r>
              <a:rPr lang="vi">
                <a:solidFill>
                  <a:schemeClr val="dk2"/>
                </a:solidFill>
                <a:latin typeface="Nunito"/>
                <a:ea typeface="Nunito"/>
                <a:cs typeface="Nunito"/>
                <a:sym typeface="Nunito"/>
              </a:rPr>
              <a:t> nào đó, không quan tâm kết quả</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Tính toán một giá trị và trả về kết quả</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ặc định, mọi hàm luôn trả về một giá trị sau mỗi câu lệnh gọi hàm là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Để chỉ định một giá trị cụ thể là kết quả trả về của hàm, sử dụng câu lệnh </a:t>
            </a:r>
            <a:r>
              <a:rPr b="1" lang="vi">
                <a:solidFill>
                  <a:schemeClr val="dk2"/>
                </a:solidFill>
                <a:latin typeface="Nunito"/>
                <a:ea typeface="Nunito"/>
                <a:cs typeface="Nunito"/>
                <a:sym typeface="Nunito"/>
              </a:rPr>
              <a:t>return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33" name="Google Shape;333;p53"/>
          <p:cNvPicPr preferRelativeResize="0"/>
          <p:nvPr/>
        </p:nvPicPr>
        <p:blipFill>
          <a:blip r:embed="rId3">
            <a:alphaModFix/>
          </a:blip>
          <a:stretch>
            <a:fillRect/>
          </a:stretch>
        </p:blipFill>
        <p:spPr>
          <a:xfrm>
            <a:off x="729450" y="3101175"/>
            <a:ext cx="3160475" cy="179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JavaScript?</a:t>
            </a:r>
            <a:endParaRPr>
              <a:latin typeface="Nunito"/>
              <a:ea typeface="Nunito"/>
              <a:cs typeface="Nunito"/>
              <a:sym typeface="Nunito"/>
            </a:endParaRPr>
          </a:p>
        </p:txBody>
      </p:sp>
      <p:sp>
        <p:nvSpPr>
          <p:cNvPr id="146" name="Google Shape;146;p27"/>
          <p:cNvSpPr txBox="1"/>
          <p:nvPr>
            <p:ph idx="1" type="body"/>
          </p:nvPr>
        </p:nvSpPr>
        <p:spPr>
          <a:xfrm>
            <a:off x="729450" y="4440275"/>
            <a:ext cx="7688700" cy="456000"/>
          </a:xfrm>
          <a:prstGeom prst="rect">
            <a:avLst/>
          </a:prstGeom>
        </p:spPr>
        <p:txBody>
          <a:bodyPr anchorCtr="0" anchor="ctr" bIns="91425" lIns="91425" spcFirstLastPara="1" rIns="91425" wrap="square" tIns="91425">
            <a:noAutofit/>
          </a:bodyPr>
          <a:lstStyle/>
          <a:p>
            <a:pPr indent="0" lvl="0" marL="0" rtl="0" algn="ctr">
              <a:lnSpc>
                <a:spcPct val="150000"/>
              </a:lnSpc>
              <a:spcBef>
                <a:spcPts val="1000"/>
              </a:spcBef>
              <a:spcAft>
                <a:spcPts val="1000"/>
              </a:spcAft>
              <a:buNone/>
            </a:pPr>
            <a:r>
              <a:rPr i="1" lang="vi">
                <a:solidFill>
                  <a:schemeClr val="dk2"/>
                </a:solidFill>
                <a:latin typeface="Nunito"/>
                <a:ea typeface="Nunito"/>
                <a:cs typeface="Nunito"/>
                <a:sym typeface="Nunito"/>
              </a:rPr>
              <a:t>Top 10 ngôn ngữ phổ biến nhất 2020 (stackoverflow)</a:t>
            </a:r>
            <a:endParaRPr i="1">
              <a:solidFill>
                <a:schemeClr val="dk2"/>
              </a:solidFill>
              <a:latin typeface="Nunito"/>
              <a:ea typeface="Nunito"/>
              <a:cs typeface="Nunito"/>
              <a:sym typeface="Nunito"/>
            </a:endParaRPr>
          </a:p>
        </p:txBody>
      </p:sp>
      <p:pic>
        <p:nvPicPr>
          <p:cNvPr id="147" name="Google Shape;147;p27"/>
          <p:cNvPicPr preferRelativeResize="0"/>
          <p:nvPr/>
        </p:nvPicPr>
        <p:blipFill>
          <a:blip r:embed="rId3">
            <a:alphaModFix/>
          </a:blip>
          <a:stretch>
            <a:fillRect/>
          </a:stretch>
        </p:blipFill>
        <p:spPr>
          <a:xfrm>
            <a:off x="729451" y="1312322"/>
            <a:ext cx="7688701" cy="31279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Two Types of Function</a:t>
            </a:r>
            <a:endParaRPr>
              <a:latin typeface="Nunito"/>
              <a:ea typeface="Nunito"/>
              <a:cs typeface="Nunito"/>
              <a:sym typeface="Nunito"/>
            </a:endParaRPr>
          </a:p>
        </p:txBody>
      </p:sp>
      <p:sp>
        <p:nvSpPr>
          <p:cNvPr id="339" name="Google Shape;339;p5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40" name="Google Shape;340;p54"/>
          <p:cNvPicPr preferRelativeResize="0"/>
          <p:nvPr/>
        </p:nvPicPr>
        <p:blipFill>
          <a:blip r:embed="rId3">
            <a:alphaModFix/>
          </a:blip>
          <a:stretch>
            <a:fillRect/>
          </a:stretch>
        </p:blipFill>
        <p:spPr>
          <a:xfrm>
            <a:off x="727650" y="1466850"/>
            <a:ext cx="6254725" cy="335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can you do with JavaScript?</a:t>
            </a:r>
            <a:endParaRPr>
              <a:latin typeface="Nunito"/>
              <a:ea typeface="Nunito"/>
              <a:cs typeface="Nunito"/>
              <a:sym typeface="Nunito"/>
            </a:endParaRPr>
          </a:p>
        </p:txBody>
      </p:sp>
      <p:sp>
        <p:nvSpPr>
          <p:cNvPr id="153" name="Google Shape;153;p28"/>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JavaScript ngày càng mạnh mẽ và có thể làm được rất nhiều thứ như:</a:t>
            </a:r>
            <a:endParaRPr>
              <a:solidFill>
                <a:schemeClr val="dk2"/>
              </a:solidFill>
              <a:latin typeface="Nunito"/>
              <a:ea typeface="Nunito"/>
              <a:cs typeface="Nunito"/>
              <a:sym typeface="Nunito"/>
            </a:endParaRPr>
          </a:p>
          <a:p>
            <a:pPr indent="-311150" lvl="0" marL="457200" rtl="0" algn="l">
              <a:lnSpc>
                <a:spcPct val="150000"/>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Web / Mobile Apps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Real-time Networking Apps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Command-line Tools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Games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54" name="Google Shape;154;p28"/>
          <p:cNvPicPr preferRelativeResize="0"/>
          <p:nvPr/>
        </p:nvPicPr>
        <p:blipFill>
          <a:blip r:embed="rId3">
            <a:alphaModFix/>
          </a:blip>
          <a:stretch>
            <a:fillRect/>
          </a:stretch>
        </p:blipFill>
        <p:spPr>
          <a:xfrm>
            <a:off x="6022750" y="1797550"/>
            <a:ext cx="2393600" cy="1637950"/>
          </a:xfrm>
          <a:prstGeom prst="rect">
            <a:avLst/>
          </a:prstGeom>
          <a:noFill/>
          <a:ln>
            <a:noFill/>
          </a:ln>
        </p:spPr>
      </p:pic>
      <p:pic>
        <p:nvPicPr>
          <p:cNvPr id="155" name="Google Shape;155;p28"/>
          <p:cNvPicPr preferRelativeResize="0"/>
          <p:nvPr/>
        </p:nvPicPr>
        <p:blipFill>
          <a:blip r:embed="rId4">
            <a:alphaModFix/>
          </a:blip>
          <a:stretch>
            <a:fillRect/>
          </a:stretch>
        </p:blipFill>
        <p:spPr>
          <a:xfrm>
            <a:off x="4286750" y="2171450"/>
            <a:ext cx="1338625" cy="2185725"/>
          </a:xfrm>
          <a:prstGeom prst="rect">
            <a:avLst/>
          </a:prstGeom>
          <a:noFill/>
          <a:ln>
            <a:noFill/>
          </a:ln>
        </p:spPr>
      </p:pic>
      <p:pic>
        <p:nvPicPr>
          <p:cNvPr id="156" name="Google Shape;156;p28"/>
          <p:cNvPicPr preferRelativeResize="0"/>
          <p:nvPr/>
        </p:nvPicPr>
        <p:blipFill>
          <a:blip r:embed="rId5">
            <a:alphaModFix/>
          </a:blip>
          <a:stretch>
            <a:fillRect/>
          </a:stretch>
        </p:blipFill>
        <p:spPr>
          <a:xfrm>
            <a:off x="2023625" y="3435500"/>
            <a:ext cx="1865751" cy="1160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Hello World</a:t>
            </a:r>
            <a:endParaRPr>
              <a:latin typeface="Nunito"/>
              <a:ea typeface="Nunito"/>
              <a:cs typeface="Nunito"/>
              <a:sym typeface="Nunito"/>
            </a:endParaRPr>
          </a:p>
        </p:txBody>
      </p:sp>
      <p:sp>
        <p:nvSpPr>
          <p:cNvPr id="162" name="Google Shape;162;p2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Nhúng mã JavaScript vào trang web</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63" name="Google Shape;163;p29"/>
          <p:cNvPicPr preferRelativeResize="0"/>
          <p:nvPr/>
        </p:nvPicPr>
        <p:blipFill>
          <a:blip r:embed="rId3">
            <a:alphaModFix/>
          </a:blip>
          <a:stretch>
            <a:fillRect/>
          </a:stretch>
        </p:blipFill>
        <p:spPr>
          <a:xfrm>
            <a:off x="729450" y="1795625"/>
            <a:ext cx="6234800" cy="3100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Hello World</a:t>
            </a:r>
            <a:endParaRPr>
              <a:latin typeface="Nunito"/>
              <a:ea typeface="Nunito"/>
              <a:cs typeface="Nunito"/>
              <a:sym typeface="Nunito"/>
            </a:endParaRPr>
          </a:p>
        </p:txBody>
      </p:sp>
      <p:sp>
        <p:nvSpPr>
          <p:cNvPr id="169" name="Google Shape;169;p3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Statements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highlight>
                <a:srgbClr val="EFEFEF"/>
              </a:highlight>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highlight>
                <a:srgbClr val="EFEFEF"/>
              </a:highlight>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Comments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b="1">
              <a:solidFill>
                <a:schemeClr val="dk2"/>
              </a:solidFill>
              <a:latin typeface="Nunito"/>
              <a:ea typeface="Nunito"/>
              <a:cs typeface="Nunito"/>
              <a:sym typeface="Nunito"/>
            </a:endParaRPr>
          </a:p>
        </p:txBody>
      </p:sp>
      <p:pic>
        <p:nvPicPr>
          <p:cNvPr id="170" name="Google Shape;170;p30"/>
          <p:cNvPicPr preferRelativeResize="0"/>
          <p:nvPr/>
        </p:nvPicPr>
        <p:blipFill>
          <a:blip r:embed="rId3">
            <a:alphaModFix/>
          </a:blip>
          <a:stretch>
            <a:fillRect/>
          </a:stretch>
        </p:blipFill>
        <p:spPr>
          <a:xfrm>
            <a:off x="729450" y="1918325"/>
            <a:ext cx="7044548" cy="1030325"/>
          </a:xfrm>
          <a:prstGeom prst="rect">
            <a:avLst/>
          </a:prstGeom>
          <a:noFill/>
          <a:ln>
            <a:noFill/>
          </a:ln>
        </p:spPr>
      </p:pic>
      <p:pic>
        <p:nvPicPr>
          <p:cNvPr id="171" name="Google Shape;171;p30"/>
          <p:cNvPicPr preferRelativeResize="0"/>
          <p:nvPr/>
        </p:nvPicPr>
        <p:blipFill>
          <a:blip r:embed="rId4">
            <a:alphaModFix/>
          </a:blip>
          <a:stretch>
            <a:fillRect/>
          </a:stretch>
        </p:blipFill>
        <p:spPr>
          <a:xfrm>
            <a:off x="729438" y="3664800"/>
            <a:ext cx="4332217" cy="103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Interactions</a:t>
            </a:r>
            <a:endParaRPr>
              <a:latin typeface="Nunito"/>
              <a:ea typeface="Nunito"/>
              <a:cs typeface="Nunito"/>
              <a:sym typeface="Nunito"/>
            </a:endParaRPr>
          </a:p>
        </p:txBody>
      </p:sp>
      <p:sp>
        <p:nvSpPr>
          <p:cNvPr id="177" name="Google Shape;177;p3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ột số hàm cơ b</a:t>
            </a:r>
            <a:r>
              <a:rPr lang="vi">
                <a:solidFill>
                  <a:schemeClr val="dk2"/>
                </a:solidFill>
                <a:latin typeface="Nunito"/>
                <a:ea typeface="Nunito"/>
                <a:cs typeface="Nunito"/>
                <a:sym typeface="Nunito"/>
              </a:rPr>
              <a:t>ản</a:t>
            </a:r>
            <a:r>
              <a:rPr lang="vi">
                <a:solidFill>
                  <a:schemeClr val="dk2"/>
                </a:solidFill>
                <a:latin typeface="Nunito"/>
                <a:ea typeface="Nunito"/>
                <a:cs typeface="Nunito"/>
                <a:sym typeface="Nunito"/>
              </a:rPr>
              <a:t> để tương tác (hiển thị dữ liệu) trên trình duyệt/c</a:t>
            </a:r>
            <a:r>
              <a:rPr lang="vi">
                <a:solidFill>
                  <a:schemeClr val="dk2"/>
                </a:solidFill>
                <a:latin typeface="Nunito"/>
                <a:ea typeface="Nunito"/>
                <a:cs typeface="Nunito"/>
                <a:sym typeface="Nunito"/>
              </a:rPr>
              <a:t>onsole</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178" name="Google Shape;178;p31"/>
          <p:cNvPicPr preferRelativeResize="0"/>
          <p:nvPr/>
        </p:nvPicPr>
        <p:blipFill>
          <a:blip r:embed="rId3">
            <a:alphaModFix/>
          </a:blip>
          <a:stretch>
            <a:fillRect/>
          </a:stretch>
        </p:blipFill>
        <p:spPr>
          <a:xfrm>
            <a:off x="727650" y="1991363"/>
            <a:ext cx="4868901" cy="2226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Dev Tools</a:t>
            </a:r>
            <a:endParaRPr>
              <a:latin typeface="Nunito"/>
              <a:ea typeface="Nunito"/>
              <a:cs typeface="Nunito"/>
              <a:sym typeface="Nunito"/>
            </a:endParaRPr>
          </a:p>
        </p:txBody>
      </p:sp>
      <p:sp>
        <p:nvSpPr>
          <p:cNvPr id="184" name="Google Shape;184;p3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1000"/>
              </a:spcAft>
              <a:buNone/>
            </a:pPr>
            <a:r>
              <a:t/>
            </a:r>
            <a:endParaRPr>
              <a:latin typeface="Lora"/>
              <a:ea typeface="Lora"/>
              <a:cs typeface="Lora"/>
              <a:sym typeface="Lora"/>
            </a:endParaRPr>
          </a:p>
        </p:txBody>
      </p:sp>
      <p:pic>
        <p:nvPicPr>
          <p:cNvPr id="185" name="Google Shape;185;p32"/>
          <p:cNvPicPr preferRelativeResize="0"/>
          <p:nvPr/>
        </p:nvPicPr>
        <p:blipFill>
          <a:blip r:embed="rId3">
            <a:alphaModFix/>
          </a:blip>
          <a:stretch>
            <a:fillRect/>
          </a:stretch>
        </p:blipFill>
        <p:spPr>
          <a:xfrm>
            <a:off x="1890638" y="1453950"/>
            <a:ext cx="5366324" cy="3300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Basic</a:t>
            </a:r>
            <a:endParaRPr>
              <a:latin typeface="Nunito"/>
              <a:ea typeface="Nunito"/>
              <a:cs typeface="Nunito"/>
              <a:sym typeface="Nunito"/>
            </a:endParaRPr>
          </a:p>
        </p:txBody>
      </p:sp>
      <p:sp>
        <p:nvSpPr>
          <p:cNvPr id="191" name="Google Shape;191;p3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