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Nunito"/>
      <p:regular r:id="rId36"/>
      <p:bold r:id="rId37"/>
      <p:italic r:id="rId38"/>
      <p:boldItalic r:id="rId39"/>
    </p:embeddedFont>
    <p:embeddedFont>
      <p:font typeface="Lato"/>
      <p:regular r:id="rId40"/>
      <p:bold r:id="rId41"/>
      <p:italic r:id="rId42"/>
      <p:boldItalic r:id="rId43"/>
    </p:embeddedFont>
    <p:embeddedFont>
      <p:font typeface="Lora"/>
      <p:regular r:id="rId44"/>
      <p:bold r:id="rId45"/>
      <p:italic r:id="rId46"/>
      <p:boldItalic r:id="rId47"/>
    </p:embeddedFont>
    <p:embeddedFont>
      <p:font typeface="Fira Code"/>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Lora-regular.fntdata"/><Relationship Id="rId43" Type="http://schemas.openxmlformats.org/officeDocument/2006/relationships/font" Target="fonts/Lato-boldItalic.fntdata"/><Relationship Id="rId46" Type="http://schemas.openxmlformats.org/officeDocument/2006/relationships/font" Target="fonts/Lora-italic.fntdata"/><Relationship Id="rId45" Type="http://schemas.openxmlformats.org/officeDocument/2006/relationships/font" Target="fonts/Lor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FiraCode-regular.fntdata"/><Relationship Id="rId47" Type="http://schemas.openxmlformats.org/officeDocument/2006/relationships/font" Target="fonts/Lora-boldItalic.fntdata"/><Relationship Id="rId49" Type="http://schemas.openxmlformats.org/officeDocument/2006/relationships/font" Target="fonts/FiraCod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Nunito-bold.fntdata"/><Relationship Id="rId36" Type="http://schemas.openxmlformats.org/officeDocument/2006/relationships/font" Target="fonts/Nunito-regular.fntdata"/><Relationship Id="rId39" Type="http://schemas.openxmlformats.org/officeDocument/2006/relationships/font" Target="fonts/Nunito-boldItalic.fntdata"/><Relationship Id="rId38" Type="http://schemas.openxmlformats.org/officeDocument/2006/relationships/font" Target="fonts/Nuni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e8c582d4e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e8c582d4e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eadafae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eadafae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e8c582d4e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e8c582d4e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e8c582d4e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e8c582d4e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1f95daf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1f95daf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e8c582d4e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e8c582d4e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e8c582d4e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e8c582d4e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e8c582d4e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e8c582d4e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e8c582d4e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e8c582d4e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1f95daf7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1f95daf7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e8c582d4e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e8c582d4e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e8c582d4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e8c582d4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e8c582d4e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e8c582d4e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e8c582d4e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e8c582d4e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e8c582d4e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e8c582d4e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13af2a0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13af2a0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13af2a0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13af2a0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13af2a0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13af2a0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e8c582d4e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e8c582d4e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e8c582d4e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e8c582d4e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1f95daf7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1f95daf7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e8c582d4e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e8c582d4e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e8c582d4e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e8c582d4e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e8c582d4e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e8c582d4e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e8c582d4e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e8c582d4e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Lora"/>
                <a:ea typeface="Lora"/>
                <a:cs typeface="Lora"/>
                <a:sym typeface="Lora"/>
              </a:rPr>
              <a:t>Ba Nguyễn</a:t>
            </a:r>
            <a:endParaRPr>
              <a:solidFill>
                <a:schemeClr val="dk2"/>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 to primitive</a:t>
            </a:r>
            <a:endParaRPr>
              <a:latin typeface="Nunito"/>
              <a:ea typeface="Nunito"/>
              <a:cs typeface="Nunito"/>
              <a:sym typeface="Nunito"/>
            </a:endParaRPr>
          </a:p>
        </p:txBody>
      </p:sp>
      <p:pic>
        <p:nvPicPr>
          <p:cNvPr id="195" name="Google Shape;195;p34"/>
          <p:cNvPicPr preferRelativeResize="0"/>
          <p:nvPr/>
        </p:nvPicPr>
        <p:blipFill>
          <a:blip r:embed="rId3">
            <a:alphaModFix/>
          </a:blip>
          <a:stretch>
            <a:fillRect/>
          </a:stretch>
        </p:blipFill>
        <p:spPr>
          <a:xfrm>
            <a:off x="727650" y="1284975"/>
            <a:ext cx="5788876" cy="363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chemeClr val="dk2"/>
              </a:buClr>
              <a:buSzPts val="1300"/>
              <a:buFont typeface="Nunito"/>
              <a:buChar char="●"/>
            </a:pPr>
            <a:r>
              <a:rPr b="1" lang="vi">
                <a:solidFill>
                  <a:schemeClr val="dk2"/>
                </a:solidFill>
                <a:latin typeface="Nunito"/>
                <a:ea typeface="Nunito"/>
                <a:cs typeface="Nunito"/>
                <a:sym typeface="Nunito"/>
              </a:rPr>
              <a:t>Key</a:t>
            </a:r>
            <a:r>
              <a:rPr lang="vi">
                <a:solidFill>
                  <a:schemeClr val="dk2"/>
                </a:solidFill>
                <a:latin typeface="Nunito"/>
                <a:ea typeface="Nunito"/>
                <a:cs typeface="Nunito"/>
                <a:sym typeface="Nunito"/>
              </a:rPr>
              <a:t> được lưu với kiểu dữ liệu </a:t>
            </a:r>
            <a:r>
              <a:rPr b="1" lang="vi">
                <a:solidFill>
                  <a:schemeClr val="dk2"/>
                </a:solidFill>
                <a:latin typeface="Nunito"/>
                <a:ea typeface="Nunito"/>
                <a:cs typeface="Nunito"/>
                <a:sym typeface="Nunito"/>
              </a:rPr>
              <a:t>string</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Lora"/>
              <a:buChar char="●"/>
            </a:pPr>
            <a:r>
              <a:rPr b="1" lang="vi">
                <a:solidFill>
                  <a:schemeClr val="dk2"/>
                </a:solidFill>
                <a:latin typeface="Nunito"/>
                <a:ea typeface="Nunito"/>
                <a:cs typeface="Nunito"/>
                <a:sym typeface="Nunito"/>
              </a:rPr>
              <a:t>Key</a:t>
            </a:r>
            <a:r>
              <a:rPr lang="vi">
                <a:solidFill>
                  <a:schemeClr val="dk2"/>
                </a:solidFill>
                <a:latin typeface="Nunito"/>
                <a:ea typeface="Nunito"/>
                <a:cs typeface="Nunito"/>
                <a:sym typeface="Nunito"/>
              </a:rPr>
              <a:t> không bị giới hạn về đặt tên giống như biến, nó có thể chứa ký tự đặc biệt, trùng với keyword hay ch</a:t>
            </a:r>
            <a:r>
              <a:rPr lang="vi">
                <a:solidFill>
                  <a:schemeClr val="dk2"/>
                </a:solidFill>
                <a:latin typeface="Nunito"/>
                <a:ea typeface="Nunito"/>
                <a:cs typeface="Nunito"/>
                <a:sym typeface="Nunito"/>
              </a:rPr>
              <a:t>ứa dấu cách</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Key</a:t>
            </a:r>
            <a:r>
              <a:rPr lang="vi">
                <a:solidFill>
                  <a:schemeClr val="dk2"/>
                </a:solidFill>
                <a:latin typeface="Nunito"/>
                <a:ea typeface="Nunito"/>
                <a:cs typeface="Nunito"/>
                <a:sym typeface="Nunito"/>
              </a:rPr>
              <a:t> nên sử dụng cú pháp </a:t>
            </a:r>
            <a:r>
              <a:rPr b="1" lang="vi">
                <a:solidFill>
                  <a:schemeClr val="dk2"/>
                </a:solidFill>
                <a:latin typeface="Nunito"/>
                <a:ea typeface="Nunito"/>
                <a:cs typeface="Nunito"/>
                <a:sym typeface="Nunito"/>
              </a:rPr>
              <a:t>camelCase</a:t>
            </a:r>
            <a:r>
              <a:rPr lang="vi">
                <a:solidFill>
                  <a:schemeClr val="dk2"/>
                </a:solidFill>
                <a:latin typeface="Nunito"/>
                <a:ea typeface="Nunito"/>
                <a:cs typeface="Nunito"/>
                <a:sym typeface="Nunito"/>
              </a:rPr>
              <a:t> giống như biến và hàm</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Lora"/>
              <a:buChar char="●"/>
            </a:pPr>
            <a:r>
              <a:rPr lang="vi">
                <a:solidFill>
                  <a:schemeClr val="dk2"/>
                </a:solidFill>
                <a:latin typeface="Nunito"/>
                <a:ea typeface="Nunito"/>
                <a:cs typeface="Nunito"/>
                <a:sym typeface="Nunito"/>
              </a:rPr>
              <a:t>Cú pháp truy cập thông tin trong object:</a:t>
            </a:r>
            <a:endParaRPr>
              <a:solidFill>
                <a:schemeClr val="dk2"/>
              </a:solidFill>
              <a:latin typeface="Nunito"/>
              <a:ea typeface="Nunito"/>
              <a:cs typeface="Nunito"/>
              <a:sym typeface="Nunito"/>
            </a:endParaRPr>
          </a:p>
          <a:p>
            <a:pPr indent="-311150" lvl="1" marL="914400" rtl="0" algn="l">
              <a:lnSpc>
                <a:spcPct val="150000"/>
              </a:lnSpc>
              <a:spcBef>
                <a:spcPts val="0"/>
              </a:spcBef>
              <a:spcAft>
                <a:spcPts val="0"/>
              </a:spcAft>
              <a:buClr>
                <a:schemeClr val="dk2"/>
              </a:buClr>
              <a:buSzPts val="1300"/>
              <a:buFont typeface="Nunito"/>
              <a:buChar char="○"/>
            </a:pPr>
            <a:r>
              <a:rPr lang="vi" sz="1300">
                <a:solidFill>
                  <a:schemeClr val="dk2"/>
                </a:solidFill>
                <a:latin typeface="Nunito"/>
                <a:ea typeface="Nunito"/>
                <a:cs typeface="Nunito"/>
                <a:sym typeface="Nunito"/>
              </a:rPr>
              <a:t>Dot Notation: </a:t>
            </a:r>
            <a:r>
              <a:rPr b="1" lang="vi" sz="1300">
                <a:solidFill>
                  <a:schemeClr val="dk2"/>
                </a:solidFill>
                <a:latin typeface="Nunito"/>
                <a:ea typeface="Nunito"/>
                <a:cs typeface="Nunito"/>
                <a:sym typeface="Nunito"/>
              </a:rPr>
              <a:t>object.key</a:t>
            </a:r>
            <a:r>
              <a:rPr lang="vi" sz="1300">
                <a:solidFill>
                  <a:schemeClr val="dk2"/>
                </a:solidFill>
                <a:latin typeface="Nunito"/>
                <a:ea typeface="Nunito"/>
                <a:cs typeface="Nunito"/>
                <a:sym typeface="Nunito"/>
              </a:rPr>
              <a:t> (key ph</a:t>
            </a:r>
            <a:r>
              <a:rPr lang="vi" sz="1300">
                <a:solidFill>
                  <a:schemeClr val="dk2"/>
                </a:solidFill>
                <a:latin typeface="Nunito"/>
                <a:ea typeface="Nunito"/>
                <a:cs typeface="Nunito"/>
                <a:sym typeface="Nunito"/>
              </a:rPr>
              <a:t>ải là một thuộc tính có trong object)</a:t>
            </a:r>
            <a:endParaRPr sz="1300">
              <a:solidFill>
                <a:schemeClr val="dk2"/>
              </a:solidFill>
              <a:latin typeface="Nunito"/>
              <a:ea typeface="Nunito"/>
              <a:cs typeface="Nunito"/>
              <a:sym typeface="Nunito"/>
            </a:endParaRPr>
          </a:p>
          <a:p>
            <a:pPr indent="-311150" lvl="1" marL="914400" rtl="0" algn="l">
              <a:lnSpc>
                <a:spcPct val="150000"/>
              </a:lnSpc>
              <a:spcBef>
                <a:spcPts val="0"/>
              </a:spcBef>
              <a:spcAft>
                <a:spcPts val="0"/>
              </a:spcAft>
              <a:buClr>
                <a:schemeClr val="dk2"/>
              </a:buClr>
              <a:buSzPts val="1300"/>
              <a:buFont typeface="Nunito"/>
              <a:buChar char="○"/>
            </a:pPr>
            <a:r>
              <a:rPr lang="vi" sz="1300">
                <a:solidFill>
                  <a:schemeClr val="dk2"/>
                </a:solidFill>
                <a:latin typeface="Nunito"/>
                <a:ea typeface="Nunito"/>
                <a:cs typeface="Nunito"/>
                <a:sym typeface="Nunito"/>
              </a:rPr>
              <a:t>Bracket Notation: </a:t>
            </a:r>
            <a:r>
              <a:rPr b="1" lang="vi" sz="1300">
                <a:solidFill>
                  <a:schemeClr val="dk2"/>
                </a:solidFill>
                <a:latin typeface="Nunito"/>
                <a:ea typeface="Nunito"/>
                <a:cs typeface="Nunito"/>
                <a:sym typeface="Nunito"/>
              </a:rPr>
              <a:t>object[“key”]</a:t>
            </a:r>
            <a:r>
              <a:rPr lang="vi" sz="1300">
                <a:solidFill>
                  <a:schemeClr val="dk2"/>
                </a:solidFill>
                <a:latin typeface="Nunito"/>
                <a:ea typeface="Nunito"/>
                <a:cs typeface="Nunito"/>
                <a:sym typeface="Nunito"/>
              </a:rPr>
              <a:t> dùng cho các key với tên đặc biệt hoặc sử dụng với biến</a:t>
            </a:r>
            <a:endParaRPr sz="1300">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Lora"/>
              <a:buChar char="●"/>
            </a:pPr>
            <a:r>
              <a:rPr lang="vi">
                <a:solidFill>
                  <a:schemeClr val="dk2"/>
                </a:solidFill>
                <a:latin typeface="Nunito"/>
                <a:ea typeface="Nunito"/>
                <a:cs typeface="Nunito"/>
                <a:sym typeface="Nunito"/>
              </a:rPr>
              <a:t>Khi truy cập một property không tồn tại trong object, giá trị trả về sẽ là </a:t>
            </a:r>
            <a:r>
              <a:rPr b="1" lang="vi">
                <a:solidFill>
                  <a:schemeClr val="dk2"/>
                </a:solidFill>
                <a:latin typeface="Nunito"/>
                <a:ea typeface="Nunito"/>
                <a:cs typeface="Nunito"/>
                <a:sym typeface="Nunito"/>
              </a:rPr>
              <a:t>undefined</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trong phương thức là từ khóa thay thế, tham chiếu đến chính đối tượng</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0"/>
              </a:spcBef>
              <a:spcAft>
                <a:spcPts val="1600"/>
              </a:spcAft>
              <a:buNone/>
            </a:pPr>
            <a:r>
              <a:t/>
            </a:r>
            <a:endParaRPr>
              <a:solidFill>
                <a:schemeClr val="dk2"/>
              </a:solidFill>
              <a:latin typeface="Nunito"/>
              <a:ea typeface="Nunito"/>
              <a:cs typeface="Nunito"/>
              <a:sym typeface="Nunito"/>
            </a:endParaRPr>
          </a:p>
        </p:txBody>
      </p:sp>
      <p:sp>
        <p:nvSpPr>
          <p:cNvPr id="201" name="Google Shape;201;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Note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Với các giá trị nguyên thủy - primitive:</a:t>
            </a:r>
            <a:endParaRPr>
              <a:solidFill>
                <a:schemeClr val="dk2"/>
              </a:solidFill>
              <a:latin typeface="Nunito"/>
              <a:ea typeface="Nunito"/>
              <a:cs typeface="Nunito"/>
              <a:sym typeface="Nunito"/>
            </a:endParaRPr>
          </a:p>
          <a:p>
            <a:pPr indent="-311150" lvl="0" marL="457200" rtl="0" algn="l">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Giá trị là không thể thay đổi - immutable</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Biến lưu trữ trực tiếp giá trị trong vùng nhớ của nó</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Thay đổi giá trị của biến đồng thời làm thay đổi vùng nhớ của nó</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So sánh trực tiếp trên giá trị</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biến khác sao chép trực tiếp giá trị</a:t>
            </a:r>
            <a:endParaRPr>
              <a:solidFill>
                <a:schemeClr val="dk2"/>
              </a:solidFill>
              <a:latin typeface="Nunito"/>
              <a:ea typeface="Nunito"/>
              <a:cs typeface="Nunito"/>
              <a:sym typeface="Nunito"/>
            </a:endParaRPr>
          </a:p>
          <a:p>
            <a:pPr indent="0" lvl="0" marL="0" rtl="0" algn="l">
              <a:spcBef>
                <a:spcPts val="1000"/>
              </a:spcBef>
              <a:spcAft>
                <a:spcPts val="0"/>
              </a:spcAft>
              <a:buNone/>
            </a:pPr>
            <a:r>
              <a:rPr lang="vi">
                <a:solidFill>
                  <a:schemeClr val="dk2"/>
                </a:solidFill>
                <a:latin typeface="Nunito"/>
                <a:ea typeface="Nunito"/>
                <a:cs typeface="Nunito"/>
                <a:sym typeface="Nunito"/>
              </a:rPr>
              <a:t>Với object:</a:t>
            </a:r>
            <a:endParaRPr>
              <a:solidFill>
                <a:schemeClr val="dk2"/>
              </a:solidFill>
              <a:latin typeface="Nunito"/>
              <a:ea typeface="Nunito"/>
              <a:cs typeface="Nunito"/>
              <a:sym typeface="Nunito"/>
            </a:endParaRPr>
          </a:p>
          <a:p>
            <a:pPr indent="-311150" lvl="0" marL="457200" rtl="0" algn="l">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Biến chỉ lưu trữ địa chỉ ô nhớ (tham chiếu - reference) đến đối tượng thực</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Thay đổi giá trị (thuộc tính) đối tượng không làm thay đổi vùng nhớ của biến</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So sánh dựa trên giá trị tham chiếu - reference</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biến khác sao chép địa chỉ ô nhớ</a:t>
            </a:r>
            <a:endParaRPr>
              <a:solidFill>
                <a:schemeClr val="dk2"/>
              </a:solidFill>
              <a:latin typeface="Nunito"/>
              <a:ea typeface="Nunito"/>
              <a:cs typeface="Nunito"/>
              <a:sym typeface="Nunito"/>
            </a:endParaRPr>
          </a:p>
        </p:txBody>
      </p:sp>
      <p:sp>
        <p:nvSpPr>
          <p:cNvPr id="207" name="Google Shape;207;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Primitive vs </a:t>
            </a:r>
            <a:r>
              <a:rPr lang="vi">
                <a:latin typeface="Nunito"/>
                <a:ea typeface="Nunito"/>
                <a:cs typeface="Nunito"/>
                <a:sym typeface="Nunito"/>
              </a:rPr>
              <a:t>Reference</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Primitive vs Reference</a:t>
            </a:r>
            <a:endParaRPr>
              <a:latin typeface="Nunito"/>
              <a:ea typeface="Nunito"/>
              <a:cs typeface="Nunito"/>
              <a:sym typeface="Nunito"/>
            </a:endParaRPr>
          </a:p>
        </p:txBody>
      </p:sp>
      <p:pic>
        <p:nvPicPr>
          <p:cNvPr id="213" name="Google Shape;213;p37"/>
          <p:cNvPicPr preferRelativeResize="0"/>
          <p:nvPr/>
        </p:nvPicPr>
        <p:blipFill>
          <a:blip r:embed="rId3">
            <a:alphaModFix/>
          </a:blip>
          <a:stretch>
            <a:fillRect/>
          </a:stretch>
        </p:blipFill>
        <p:spPr>
          <a:xfrm>
            <a:off x="1677088" y="1757450"/>
            <a:ext cx="5789824" cy="245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rPr lang="vi">
                <a:solidFill>
                  <a:schemeClr val="dk2"/>
                </a:solidFill>
                <a:latin typeface="Lora"/>
                <a:ea typeface="Lora"/>
                <a:cs typeface="Lora"/>
                <a:sym typeface="Lora"/>
              </a:rPr>
              <a:t>Khi 2 biến cùng tham chiếu tới một đối tượng, một biến thay đổi giá trị của đối tượng, biến còn lại cũng nhận được sự thay đổi đó</a:t>
            </a:r>
            <a:endParaRPr>
              <a:solidFill>
                <a:schemeClr val="dk2"/>
              </a:solidFill>
              <a:latin typeface="Lora"/>
              <a:ea typeface="Lora"/>
              <a:cs typeface="Lora"/>
              <a:sym typeface="Lora"/>
            </a:endParaRPr>
          </a:p>
        </p:txBody>
      </p:sp>
      <p:sp>
        <p:nvSpPr>
          <p:cNvPr id="219" name="Google Shape;219;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Reference</a:t>
            </a:r>
            <a:endParaRPr>
              <a:latin typeface="Nunito"/>
              <a:ea typeface="Nunito"/>
              <a:cs typeface="Nunito"/>
              <a:sym typeface="Nunito"/>
            </a:endParaRPr>
          </a:p>
        </p:txBody>
      </p:sp>
      <p:pic>
        <p:nvPicPr>
          <p:cNvPr id="220" name="Google Shape;220;p38"/>
          <p:cNvPicPr preferRelativeResize="0"/>
          <p:nvPr/>
        </p:nvPicPr>
        <p:blipFill>
          <a:blip r:embed="rId3">
            <a:alphaModFix/>
          </a:blip>
          <a:stretch>
            <a:fillRect/>
          </a:stretch>
        </p:blipFill>
        <p:spPr>
          <a:xfrm>
            <a:off x="729450" y="2179250"/>
            <a:ext cx="7036452" cy="185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Reference</a:t>
            </a:r>
            <a:endParaRPr>
              <a:latin typeface="Nunito"/>
              <a:ea typeface="Nunito"/>
              <a:cs typeface="Nunito"/>
              <a:sym typeface="Nunito"/>
            </a:endParaRPr>
          </a:p>
        </p:txBody>
      </p:sp>
      <p:pic>
        <p:nvPicPr>
          <p:cNvPr id="226" name="Google Shape;226;p39"/>
          <p:cNvPicPr preferRelativeResize="0"/>
          <p:nvPr/>
        </p:nvPicPr>
        <p:blipFill>
          <a:blip r:embed="rId3">
            <a:alphaModFix/>
          </a:blip>
          <a:stretch>
            <a:fillRect/>
          </a:stretch>
        </p:blipFill>
        <p:spPr>
          <a:xfrm>
            <a:off x="727650" y="1298525"/>
            <a:ext cx="5561799" cy="3630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Copying Object</a:t>
            </a:r>
            <a:endParaRPr>
              <a:latin typeface="Nunito"/>
              <a:ea typeface="Nunito"/>
              <a:cs typeface="Nunito"/>
              <a:sym typeface="Nunito"/>
            </a:endParaRPr>
          </a:p>
        </p:txBody>
      </p:sp>
      <p:pic>
        <p:nvPicPr>
          <p:cNvPr id="232" name="Google Shape;232;p40"/>
          <p:cNvPicPr preferRelativeResize="0"/>
          <p:nvPr/>
        </p:nvPicPr>
        <p:blipFill>
          <a:blip r:embed="rId3">
            <a:alphaModFix/>
          </a:blip>
          <a:stretch>
            <a:fillRect/>
          </a:stretch>
        </p:blipFill>
        <p:spPr>
          <a:xfrm>
            <a:off x="727650" y="1521750"/>
            <a:ext cx="7187473" cy="3149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Property Flags</a:t>
            </a:r>
            <a:endParaRPr>
              <a:latin typeface="Nunito"/>
              <a:ea typeface="Nunito"/>
              <a:cs typeface="Nunito"/>
              <a:sym typeface="Nunito"/>
            </a:endParaRPr>
          </a:p>
        </p:txBody>
      </p:sp>
      <p:sp>
        <p:nvSpPr>
          <p:cNvPr id="238" name="Google Shape;238;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Mỗi key của object cũng là một đối tượng đặc biệt, bao gồm 4 thuộc tính - </a:t>
            </a:r>
            <a:r>
              <a:rPr b="1" lang="vi">
                <a:solidFill>
                  <a:schemeClr val="dk2"/>
                </a:solidFill>
                <a:latin typeface="Nunito"/>
                <a:ea typeface="Nunito"/>
                <a:cs typeface="Nunito"/>
                <a:sym typeface="Nunito"/>
              </a:rPr>
              <a:t>flag</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Nunito"/>
              <a:buChar char="-"/>
            </a:pP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là giá trị của thuộc tính đó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writeable</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giá trị có thể thay đổi, nếu </a:t>
            </a:r>
            <a:r>
              <a:rPr b="1" lang="vi">
                <a:solidFill>
                  <a:schemeClr val="dk2"/>
                </a:solidFill>
                <a:latin typeface="Nunito"/>
                <a:ea typeface="Nunito"/>
                <a:cs typeface="Nunito"/>
                <a:sym typeface="Nunito"/>
              </a:rPr>
              <a:t>false</a:t>
            </a:r>
            <a:r>
              <a:rPr lang="vi">
                <a:solidFill>
                  <a:schemeClr val="dk2"/>
                </a:solidFill>
                <a:latin typeface="Nunito"/>
                <a:ea typeface="Nunito"/>
                <a:cs typeface="Nunito"/>
                <a:sym typeface="Nunito"/>
              </a:rPr>
              <a:t> thì thuộc tính chỉ có thể đọc</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enumerable</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thuộc tính xuất hiện trong vòng lặp </a:t>
            </a:r>
            <a:r>
              <a:rPr b="1" lang="vi">
                <a:solidFill>
                  <a:schemeClr val="dk2"/>
                </a:solidFill>
                <a:latin typeface="Nunito"/>
                <a:ea typeface="Nunito"/>
                <a:cs typeface="Nunito"/>
                <a:sym typeface="Nunito"/>
              </a:rPr>
              <a:t>for in</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Object.assign()</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false</a:t>
            </a:r>
            <a:r>
              <a:rPr lang="vi">
                <a:solidFill>
                  <a:schemeClr val="dk2"/>
                </a:solidFill>
                <a:latin typeface="Nunito"/>
                <a:ea typeface="Nunito"/>
                <a:cs typeface="Nunito"/>
                <a:sym typeface="Nunito"/>
              </a:rPr>
              <a:t> thì không</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configurable</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thuộc tính có thể xóa hoặc thay đổi, nếu </a:t>
            </a:r>
            <a:r>
              <a:rPr b="1" lang="vi">
                <a:solidFill>
                  <a:schemeClr val="dk2"/>
                </a:solidFill>
                <a:latin typeface="Nunito"/>
                <a:ea typeface="Nunito"/>
                <a:cs typeface="Nunito"/>
                <a:sym typeface="Nunito"/>
              </a:rPr>
              <a:t>false</a:t>
            </a:r>
            <a:r>
              <a:rPr lang="vi">
                <a:solidFill>
                  <a:schemeClr val="dk2"/>
                </a:solidFill>
                <a:latin typeface="Nunito"/>
                <a:ea typeface="Nunito"/>
                <a:cs typeface="Nunito"/>
                <a:sym typeface="Nunito"/>
              </a:rPr>
              <a:t> thì không</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Mặc định khi khai báo object và thuộc tính với </a:t>
            </a:r>
            <a:r>
              <a:rPr b="1" lang="vi">
                <a:solidFill>
                  <a:schemeClr val="dk2"/>
                </a:solidFill>
                <a:latin typeface="Nunito"/>
                <a:ea typeface="Nunito"/>
                <a:cs typeface="Nunito"/>
                <a:sym typeface="Nunito"/>
              </a:rPr>
              <a:t>literal syntax</a:t>
            </a:r>
            <a:r>
              <a:rPr lang="vi">
                <a:solidFill>
                  <a:schemeClr val="dk2"/>
                </a:solidFill>
                <a:latin typeface="Nunito"/>
                <a:ea typeface="Nunito"/>
                <a:cs typeface="Nunito"/>
                <a:sym typeface="Nunito"/>
              </a:rPr>
              <a:t>, các </a:t>
            </a:r>
            <a:r>
              <a:rPr b="1" lang="vi">
                <a:solidFill>
                  <a:schemeClr val="dk2"/>
                </a:solidFill>
                <a:latin typeface="Nunito"/>
                <a:ea typeface="Nunito"/>
                <a:cs typeface="Nunito"/>
                <a:sym typeface="Nunito"/>
              </a:rPr>
              <a:t>flags</a:t>
            </a:r>
            <a:r>
              <a:rPr lang="vi">
                <a:solidFill>
                  <a:schemeClr val="dk2"/>
                </a:solidFill>
                <a:latin typeface="Nunito"/>
                <a:ea typeface="Nunito"/>
                <a:cs typeface="Nunito"/>
                <a:sym typeface="Nunito"/>
              </a:rPr>
              <a:t> được đặt thành </a:t>
            </a:r>
            <a:r>
              <a:rPr b="1" lang="vi">
                <a:solidFill>
                  <a:schemeClr val="dk2"/>
                </a:solidFill>
                <a:latin typeface="Nunito"/>
                <a:ea typeface="Nunito"/>
                <a:cs typeface="Nunito"/>
                <a:sym typeface="Nunito"/>
              </a:rPr>
              <a:t>true</a:t>
            </a:r>
            <a:endParaRPr b="1">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💡Để xem chi tiết các flag cho một thuộc tính, sử dụng:</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239" name="Google Shape;239;p41"/>
          <p:cNvPicPr preferRelativeResize="0"/>
          <p:nvPr/>
        </p:nvPicPr>
        <p:blipFill>
          <a:blip r:embed="rId3">
            <a:alphaModFix/>
          </a:blip>
          <a:stretch>
            <a:fillRect/>
          </a:stretch>
        </p:blipFill>
        <p:spPr>
          <a:xfrm>
            <a:off x="727650" y="4072648"/>
            <a:ext cx="6685157" cy="53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Property Flags</a:t>
            </a:r>
            <a:endParaRPr>
              <a:latin typeface="Nunito"/>
              <a:ea typeface="Nunito"/>
              <a:cs typeface="Nunito"/>
              <a:sym typeface="Nunito"/>
            </a:endParaRPr>
          </a:p>
        </p:txBody>
      </p:sp>
      <p:sp>
        <p:nvSpPr>
          <p:cNvPr id="245" name="Google Shape;245;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Để thay đổi giá trị cho các </a:t>
            </a:r>
            <a:r>
              <a:rPr b="1" lang="vi">
                <a:solidFill>
                  <a:schemeClr val="dk2"/>
                </a:solidFill>
                <a:latin typeface="Nunito"/>
                <a:ea typeface="Nunito"/>
                <a:cs typeface="Nunito"/>
                <a:sym typeface="Nunito"/>
              </a:rPr>
              <a:t>flag</a:t>
            </a:r>
            <a:r>
              <a:rPr lang="vi">
                <a:solidFill>
                  <a:schemeClr val="dk2"/>
                </a:solidFill>
                <a:latin typeface="Nunito"/>
                <a:ea typeface="Nunito"/>
                <a:cs typeface="Nunito"/>
                <a:sym typeface="Nunito"/>
              </a:rPr>
              <a:t>, sử dụng:</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246" name="Google Shape;246;p42"/>
          <p:cNvPicPr preferRelativeResize="0"/>
          <p:nvPr/>
        </p:nvPicPr>
        <p:blipFill>
          <a:blip r:embed="rId3">
            <a:alphaModFix/>
          </a:blip>
          <a:stretch>
            <a:fillRect/>
          </a:stretch>
        </p:blipFill>
        <p:spPr>
          <a:xfrm>
            <a:off x="729450" y="1794900"/>
            <a:ext cx="6617149" cy="3101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Property Flags</a:t>
            </a:r>
            <a:endParaRPr>
              <a:latin typeface="Nunito"/>
              <a:ea typeface="Nunito"/>
              <a:cs typeface="Nunito"/>
              <a:sym typeface="Nunito"/>
            </a:endParaRPr>
          </a:p>
        </p:txBody>
      </p:sp>
      <p:pic>
        <p:nvPicPr>
          <p:cNvPr id="252" name="Google Shape;252;p43"/>
          <p:cNvPicPr preferRelativeResize="0"/>
          <p:nvPr/>
        </p:nvPicPr>
        <p:blipFill>
          <a:blip r:embed="rId3">
            <a:alphaModFix/>
          </a:blip>
          <a:stretch>
            <a:fillRect/>
          </a:stretch>
        </p:blipFill>
        <p:spPr>
          <a:xfrm>
            <a:off x="727650" y="1494575"/>
            <a:ext cx="7214123" cy="3363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vi">
                <a:solidFill>
                  <a:schemeClr val="dk2"/>
                </a:solidFill>
                <a:latin typeface="Nunito"/>
                <a:ea typeface="Nunito"/>
                <a:cs typeface="Nunito"/>
                <a:sym typeface="Nunito"/>
              </a:rPr>
              <a:t>Object </a:t>
            </a:r>
            <a:r>
              <a:rPr lang="vi">
                <a:solidFill>
                  <a:schemeClr val="dk2"/>
                </a:solidFill>
                <a:latin typeface="Nunito"/>
                <a:ea typeface="Nunito"/>
                <a:cs typeface="Nunito"/>
                <a:sym typeface="Nunito"/>
              </a:rPr>
              <a:t>(đối tượng) là kiểu dữ liệu đặc biệt, object</a:t>
            </a:r>
            <a:r>
              <a:rPr b="1" i="1" lang="vi">
                <a:solidFill>
                  <a:schemeClr val="dk2"/>
                </a:solidFill>
                <a:latin typeface="Nunito"/>
                <a:ea typeface="Nunito"/>
                <a:cs typeface="Nunito"/>
                <a:sym typeface="Nunito"/>
              </a:rPr>
              <a:t> mô phỏng một đối tượng thực tế trong ngôn ngữ lập trình</a:t>
            </a:r>
            <a:r>
              <a:rPr lang="vi">
                <a:solidFill>
                  <a:schemeClr val="dk2"/>
                </a:solidFill>
                <a:latin typeface="Nunito"/>
                <a:ea typeface="Nunito"/>
                <a:cs typeface="Nunito"/>
                <a:sym typeface="Nunito"/>
              </a:rPr>
              <a:t>, mỗi object bao gồm 2 phần: </a:t>
            </a:r>
            <a:r>
              <a:rPr b="1" i="1" lang="vi">
                <a:solidFill>
                  <a:schemeClr val="dk2"/>
                </a:solidFill>
                <a:latin typeface="Nunito"/>
                <a:ea typeface="Nunito"/>
                <a:cs typeface="Nunito"/>
                <a:sym typeface="Nunito"/>
              </a:rPr>
              <a:t>properties</a:t>
            </a:r>
            <a:r>
              <a:rPr i="1" lang="vi">
                <a:solidFill>
                  <a:schemeClr val="dk2"/>
                </a:solidFill>
                <a:latin typeface="Nunito"/>
                <a:ea typeface="Nunito"/>
                <a:cs typeface="Nunito"/>
                <a:sym typeface="Nunito"/>
              </a:rPr>
              <a:t> (thuộc tính)</a:t>
            </a:r>
            <a:r>
              <a:rPr lang="vi">
                <a:solidFill>
                  <a:schemeClr val="dk2"/>
                </a:solidFill>
                <a:latin typeface="Nunito"/>
                <a:ea typeface="Nunito"/>
                <a:cs typeface="Nunito"/>
                <a:sym typeface="Nunito"/>
              </a:rPr>
              <a:t> và </a:t>
            </a:r>
            <a:r>
              <a:rPr b="1" i="1" lang="vi">
                <a:solidFill>
                  <a:schemeClr val="dk2"/>
                </a:solidFill>
                <a:latin typeface="Nunito"/>
                <a:ea typeface="Nunito"/>
                <a:cs typeface="Nunito"/>
                <a:sym typeface="Nunito"/>
              </a:rPr>
              <a:t>methods</a:t>
            </a:r>
            <a:r>
              <a:rPr i="1" lang="vi">
                <a:solidFill>
                  <a:schemeClr val="dk2"/>
                </a:solidFill>
                <a:latin typeface="Nunito"/>
                <a:ea typeface="Nunito"/>
                <a:cs typeface="Nunito"/>
                <a:sym typeface="Nunito"/>
              </a:rPr>
              <a:t> (phương thức)</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Thông tin về đ</a:t>
            </a:r>
            <a:r>
              <a:rPr lang="vi">
                <a:solidFill>
                  <a:schemeClr val="dk2"/>
                </a:solidFill>
                <a:latin typeface="Nunito"/>
                <a:ea typeface="Nunito"/>
                <a:cs typeface="Nunito"/>
                <a:sym typeface="Nunito"/>
              </a:rPr>
              <a:t>ối tượng</a:t>
            </a:r>
            <a:r>
              <a:rPr lang="vi">
                <a:solidFill>
                  <a:schemeClr val="dk2"/>
                </a:solidFill>
                <a:latin typeface="Nunito"/>
                <a:ea typeface="Nunito"/>
                <a:cs typeface="Nunito"/>
                <a:sym typeface="Nunito"/>
              </a:rPr>
              <a:t> được lưu trữ dưới dạng các cặp </a:t>
            </a:r>
            <a:r>
              <a:rPr b="1" lang="vi">
                <a:solidFill>
                  <a:schemeClr val="dk2"/>
                </a:solidFill>
                <a:latin typeface="Nunito"/>
                <a:ea typeface="Nunito"/>
                <a:cs typeface="Nunito"/>
                <a:sym typeface="Nunito"/>
              </a:rPr>
              <a:t>key: value</a:t>
            </a:r>
            <a:r>
              <a:rPr lang="vi">
                <a:solidFill>
                  <a:schemeClr val="dk2"/>
                </a:solidFill>
                <a:latin typeface="Nunito"/>
                <a:ea typeface="Nunito"/>
                <a:cs typeface="Nunito"/>
                <a:sym typeface="Nunito"/>
              </a:rPr>
              <a:t>, k</a:t>
            </a:r>
            <a:r>
              <a:rPr lang="vi">
                <a:solidFill>
                  <a:schemeClr val="dk2"/>
                </a:solidFill>
                <a:latin typeface="Nunito"/>
                <a:ea typeface="Nunito"/>
                <a:cs typeface="Nunito"/>
                <a:sym typeface="Nunito"/>
              </a:rPr>
              <a:t>ey có kiểu string, value có thể là bất kỳ kiểu dữ liệu nào. </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ỗi </a:t>
            </a:r>
            <a:r>
              <a:rPr b="1" lang="vi">
                <a:solidFill>
                  <a:schemeClr val="dk2"/>
                </a:solidFill>
                <a:latin typeface="Nunito"/>
                <a:ea typeface="Nunito"/>
                <a:cs typeface="Nunito"/>
                <a:sym typeface="Nunito"/>
              </a:rPr>
              <a:t>p</a:t>
            </a:r>
            <a:r>
              <a:rPr b="1" lang="vi">
                <a:solidFill>
                  <a:schemeClr val="dk2"/>
                </a:solidFill>
                <a:latin typeface="Nunito"/>
                <a:ea typeface="Nunito"/>
                <a:cs typeface="Nunito"/>
                <a:sym typeface="Nunito"/>
              </a:rPr>
              <a:t>roperty</a:t>
            </a:r>
            <a:r>
              <a:rPr lang="vi">
                <a:solidFill>
                  <a:schemeClr val="dk2"/>
                </a:solidFill>
                <a:latin typeface="Nunito"/>
                <a:ea typeface="Nunito"/>
                <a:cs typeface="Nunito"/>
                <a:sym typeface="Nunito"/>
              </a:rPr>
              <a:t> là một thông tin mô tả về đối tượng, một đ</a:t>
            </a:r>
            <a:r>
              <a:rPr lang="vi">
                <a:solidFill>
                  <a:schemeClr val="dk2"/>
                </a:solidFill>
                <a:latin typeface="Nunito"/>
                <a:ea typeface="Nunito"/>
                <a:cs typeface="Nunito"/>
                <a:sym typeface="Nunito"/>
              </a:rPr>
              <a:t>ối tượng</a:t>
            </a:r>
            <a:r>
              <a:rPr lang="vi">
                <a:solidFill>
                  <a:schemeClr val="dk2"/>
                </a:solidFill>
                <a:latin typeface="Nunito"/>
                <a:ea typeface="Nunito"/>
                <a:cs typeface="Nunito"/>
                <a:sym typeface="Nunito"/>
              </a:rPr>
              <a:t> có thể có nhiều properties.</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160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ỗi </a:t>
            </a:r>
            <a:r>
              <a:rPr b="1" lang="vi">
                <a:solidFill>
                  <a:schemeClr val="dk2"/>
                </a:solidFill>
                <a:latin typeface="Nunito"/>
                <a:ea typeface="Nunito"/>
                <a:cs typeface="Nunito"/>
                <a:sym typeface="Nunito"/>
              </a:rPr>
              <a:t>m</a:t>
            </a:r>
            <a:r>
              <a:rPr b="1" lang="vi">
                <a:solidFill>
                  <a:schemeClr val="dk2"/>
                </a:solidFill>
                <a:latin typeface="Nunito"/>
                <a:ea typeface="Nunito"/>
                <a:cs typeface="Nunito"/>
                <a:sym typeface="Nunito"/>
              </a:rPr>
              <a:t>ethod</a:t>
            </a:r>
            <a:r>
              <a:rPr lang="vi">
                <a:solidFill>
                  <a:schemeClr val="dk2"/>
                </a:solidFill>
                <a:latin typeface="Nunito"/>
                <a:ea typeface="Nunito"/>
                <a:cs typeface="Nunito"/>
                <a:sym typeface="Nunito"/>
              </a:rPr>
              <a:t> là một hành động (chức năng) mà đối tượng có thể thực hiện, method là một key có giá trị là một </a:t>
            </a:r>
            <a:r>
              <a:rPr b="1" lang="vi">
                <a:solidFill>
                  <a:schemeClr val="dk2"/>
                </a:solidFill>
                <a:latin typeface="Nunito"/>
                <a:ea typeface="Nunito"/>
                <a:cs typeface="Nunito"/>
                <a:sym typeface="Nunito"/>
              </a:rPr>
              <a:t>function</a:t>
            </a:r>
            <a:endParaRPr>
              <a:solidFill>
                <a:schemeClr val="dk2"/>
              </a:solidFill>
              <a:latin typeface="Nunito"/>
              <a:ea typeface="Nunito"/>
              <a:cs typeface="Nunito"/>
              <a:sym typeface="Nunito"/>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is object?</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Getter vs Setter</a:t>
            </a:r>
            <a:endParaRPr>
              <a:latin typeface="Nunito"/>
              <a:ea typeface="Nunito"/>
              <a:cs typeface="Nunito"/>
              <a:sym typeface="Nunito"/>
            </a:endParaRPr>
          </a:p>
        </p:txBody>
      </p:sp>
      <p:sp>
        <p:nvSpPr>
          <p:cNvPr id="258" name="Google Shape;258;p4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Ngoài các properties thông thường </a:t>
            </a:r>
            <a:r>
              <a:rPr i="1" lang="vi">
                <a:solidFill>
                  <a:schemeClr val="dk2"/>
                </a:solidFill>
                <a:latin typeface="Nunito"/>
                <a:ea typeface="Nunito"/>
                <a:cs typeface="Nunito"/>
                <a:sym typeface="Nunito"/>
              </a:rPr>
              <a:t>(data properties)</a:t>
            </a:r>
            <a:r>
              <a:rPr lang="vi">
                <a:solidFill>
                  <a:schemeClr val="dk2"/>
                </a:solidFill>
                <a:latin typeface="Nunito"/>
                <a:ea typeface="Nunito"/>
                <a:cs typeface="Nunito"/>
                <a:sym typeface="Nunito"/>
              </a:rPr>
              <a:t>, object có thể có các properties khác </a:t>
            </a:r>
            <a:r>
              <a:rPr i="1" lang="vi">
                <a:solidFill>
                  <a:schemeClr val="dk2"/>
                </a:solidFill>
                <a:latin typeface="Nunito"/>
                <a:ea typeface="Nunito"/>
                <a:cs typeface="Nunito"/>
                <a:sym typeface="Nunito"/>
              </a:rPr>
              <a:t>(accessor properties)</a:t>
            </a:r>
            <a:r>
              <a:rPr lang="vi">
                <a:solidFill>
                  <a:schemeClr val="dk2"/>
                </a:solidFill>
                <a:latin typeface="Nunito"/>
                <a:ea typeface="Nunito"/>
                <a:cs typeface="Nunito"/>
                <a:sym typeface="Nunito"/>
              </a:rPr>
              <a:t> là các hàm được biệt được thực thi khi muốn lấy giá trị thuộc tính </a:t>
            </a:r>
            <a:r>
              <a:rPr i="1" lang="vi">
                <a:solidFill>
                  <a:schemeClr val="dk2"/>
                </a:solidFill>
                <a:latin typeface="Nunito"/>
                <a:ea typeface="Nunito"/>
                <a:cs typeface="Nunito"/>
                <a:sym typeface="Nunito"/>
              </a:rPr>
              <a:t>(</a:t>
            </a:r>
            <a:r>
              <a:rPr b="1" i="1" lang="vi">
                <a:solidFill>
                  <a:schemeClr val="dk2"/>
                </a:solidFill>
                <a:latin typeface="Nunito"/>
                <a:ea typeface="Nunito"/>
                <a:cs typeface="Nunito"/>
                <a:sym typeface="Nunito"/>
              </a:rPr>
              <a:t>getter</a:t>
            </a:r>
            <a:r>
              <a:rPr i="1"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 hoặc khi muốn cập nhật giá trị cho thuộc tính </a:t>
            </a:r>
            <a:r>
              <a:rPr i="1" lang="vi">
                <a:solidFill>
                  <a:schemeClr val="dk2"/>
                </a:solidFill>
                <a:latin typeface="Nunito"/>
                <a:ea typeface="Nunito"/>
                <a:cs typeface="Nunito"/>
                <a:sym typeface="Nunito"/>
              </a:rPr>
              <a:t>(</a:t>
            </a:r>
            <a:r>
              <a:rPr b="1" i="1" lang="vi">
                <a:solidFill>
                  <a:schemeClr val="dk2"/>
                </a:solidFill>
                <a:latin typeface="Nunito"/>
                <a:ea typeface="Nunito"/>
                <a:cs typeface="Nunito"/>
                <a:sym typeface="Nunito"/>
              </a:rPr>
              <a:t>setter</a:t>
            </a:r>
            <a:r>
              <a:rPr i="1"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Lora"/>
              <a:buChar char="-"/>
            </a:pPr>
            <a:r>
              <a:rPr b="1" i="1" lang="vi">
                <a:solidFill>
                  <a:schemeClr val="dk2"/>
                </a:solidFill>
                <a:latin typeface="Nunito"/>
                <a:ea typeface="Nunito"/>
                <a:cs typeface="Nunito"/>
                <a:sym typeface="Nunito"/>
              </a:rPr>
              <a:t>Getter</a:t>
            </a:r>
            <a:r>
              <a:rPr lang="vi">
                <a:solidFill>
                  <a:schemeClr val="dk2"/>
                </a:solidFill>
                <a:latin typeface="Nunito"/>
                <a:ea typeface="Nunito"/>
                <a:cs typeface="Nunito"/>
                <a:sym typeface="Nunito"/>
              </a:rPr>
              <a:t> và </a:t>
            </a:r>
            <a:r>
              <a:rPr b="1" i="1" lang="vi">
                <a:solidFill>
                  <a:schemeClr val="dk2"/>
                </a:solidFill>
                <a:latin typeface="Nunito"/>
                <a:ea typeface="Nunito"/>
                <a:cs typeface="Nunito"/>
                <a:sym typeface="Nunito"/>
              </a:rPr>
              <a:t>Setter</a:t>
            </a:r>
            <a:r>
              <a:rPr lang="vi">
                <a:solidFill>
                  <a:schemeClr val="dk2"/>
                </a:solidFill>
                <a:latin typeface="Nunito"/>
                <a:ea typeface="Nunito"/>
                <a:cs typeface="Nunito"/>
                <a:sym typeface="Nunito"/>
              </a:rPr>
              <a:t> là 2 function đặc biệt, đối với mã bên ngoài object, nó giống như thuộc tính thông thường</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i="1" lang="vi">
                <a:solidFill>
                  <a:schemeClr val="dk2"/>
                </a:solidFill>
                <a:latin typeface="Nunito"/>
                <a:ea typeface="Nunito"/>
                <a:cs typeface="Nunito"/>
                <a:sym typeface="Nunito"/>
              </a:rPr>
              <a:t>Getter</a:t>
            </a:r>
            <a:r>
              <a:rPr lang="vi">
                <a:solidFill>
                  <a:schemeClr val="dk2"/>
                </a:solidFill>
                <a:latin typeface="Nunito"/>
                <a:ea typeface="Nunito"/>
                <a:cs typeface="Nunito"/>
                <a:sym typeface="Nunito"/>
              </a:rPr>
              <a:t> cho phép tùy chỉnh giá trị trả về khi mã bên ngoài muốn truy cập giá trị của một thuộc tính</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i="1" lang="vi">
                <a:solidFill>
                  <a:schemeClr val="dk2"/>
                </a:solidFill>
                <a:latin typeface="Nunito"/>
                <a:ea typeface="Nunito"/>
                <a:cs typeface="Nunito"/>
                <a:sym typeface="Nunito"/>
              </a:rPr>
              <a:t>Setter</a:t>
            </a:r>
            <a:r>
              <a:rPr lang="vi">
                <a:solidFill>
                  <a:schemeClr val="dk2"/>
                </a:solidFill>
                <a:latin typeface="Nunito"/>
                <a:ea typeface="Nunito"/>
                <a:cs typeface="Nunito"/>
                <a:sym typeface="Nunito"/>
              </a:rPr>
              <a:t> cho phép thêm các logic xử lý khi mã bên ngoài muốn cập nhật giá trị của một thuộc tính (validate dữ liệu phải hợp lệ, format lại dữ liệu,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Getter vs Setter</a:t>
            </a:r>
            <a:endParaRPr>
              <a:latin typeface="Nunito"/>
              <a:ea typeface="Nunito"/>
              <a:cs typeface="Nunito"/>
              <a:sym typeface="Nunito"/>
            </a:endParaRPr>
          </a:p>
        </p:txBody>
      </p:sp>
      <p:sp>
        <p:nvSpPr>
          <p:cNvPr id="264" name="Google Shape;264;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t/>
            </a:r>
            <a:endParaRPr>
              <a:solidFill>
                <a:schemeClr val="dk2"/>
              </a:solidFill>
              <a:latin typeface="Nunito"/>
              <a:ea typeface="Nunito"/>
              <a:cs typeface="Nunito"/>
              <a:sym typeface="Nunito"/>
            </a:endParaRPr>
          </a:p>
        </p:txBody>
      </p:sp>
      <p:pic>
        <p:nvPicPr>
          <p:cNvPr id="265" name="Google Shape;265;p45"/>
          <p:cNvPicPr preferRelativeResize="0"/>
          <p:nvPr/>
        </p:nvPicPr>
        <p:blipFill>
          <a:blip r:embed="rId3">
            <a:alphaModFix/>
          </a:blip>
          <a:stretch>
            <a:fillRect/>
          </a:stretch>
        </p:blipFill>
        <p:spPr>
          <a:xfrm>
            <a:off x="729450" y="1312325"/>
            <a:ext cx="6407139" cy="3666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Khi cần tạo ra nhiều đối tượng giống nhau, việc xử dụng cú pháp thông thường khiến code bị lặp lại, khó quản lý và chỉnh sửa.</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Cú pháp hàm khởi tạo - </a:t>
            </a:r>
            <a:r>
              <a:rPr b="1" lang="vi">
                <a:solidFill>
                  <a:schemeClr val="dk2"/>
                </a:solidFill>
                <a:latin typeface="Nunito"/>
                <a:ea typeface="Nunito"/>
                <a:cs typeface="Nunito"/>
                <a:sym typeface="Nunito"/>
              </a:rPr>
              <a:t>constructor function</a:t>
            </a:r>
            <a:r>
              <a:rPr lang="vi">
                <a:solidFill>
                  <a:schemeClr val="dk2"/>
                </a:solidFill>
                <a:latin typeface="Nunito"/>
                <a:ea typeface="Nunito"/>
                <a:cs typeface="Nunito"/>
                <a:sym typeface="Nunito"/>
              </a:rPr>
              <a:t> </a:t>
            </a:r>
            <a:r>
              <a:rPr lang="vi">
                <a:solidFill>
                  <a:schemeClr val="dk2"/>
                </a:solidFill>
                <a:latin typeface="Nunito"/>
                <a:ea typeface="Nunito"/>
                <a:cs typeface="Nunito"/>
                <a:sym typeface="Nunito"/>
              </a:rPr>
              <a:t>cho phép tạo ra nhiều đối tượng dựa trên một bản mẫu với danh sách properties và methods được xác định trước, gi</a:t>
            </a:r>
            <a:r>
              <a:rPr lang="vi">
                <a:solidFill>
                  <a:schemeClr val="dk2"/>
                </a:solidFill>
                <a:latin typeface="Nunito"/>
                <a:ea typeface="Nunito"/>
                <a:cs typeface="Nunito"/>
                <a:sym typeface="Nunito"/>
              </a:rPr>
              <a:t>úp giảm thiểu code so với cú pháp tạo đối tượng thông thường, dễ dàng quản lý hơn</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Với hàm khởi tạo:</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Nunito"/>
              <a:buChar char="-"/>
            </a:pPr>
            <a:r>
              <a:rPr lang="vi">
                <a:solidFill>
                  <a:schemeClr val="dk2"/>
                </a:solidFill>
                <a:latin typeface="Nunito"/>
                <a:ea typeface="Nunito"/>
                <a:cs typeface="Nunito"/>
                <a:sym typeface="Nunito"/>
              </a:rPr>
              <a:t>Quy ước tên hàm viết hoa những chữ cái đầu tiên</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Khởi tạo đối tượng mới sử dụng từ khóa </a:t>
            </a:r>
            <a:r>
              <a:rPr b="1" lang="vi">
                <a:solidFill>
                  <a:schemeClr val="dk2"/>
                </a:solidFill>
                <a:latin typeface="Nunito"/>
                <a:ea typeface="Nunito"/>
                <a:cs typeface="Nunito"/>
                <a:sym typeface="Nunito"/>
              </a:rPr>
              <a:t>new</a:t>
            </a:r>
            <a:endParaRPr>
              <a:solidFill>
                <a:schemeClr val="dk2"/>
              </a:solidFill>
              <a:latin typeface="Nunito"/>
              <a:ea typeface="Nunito"/>
              <a:cs typeface="Nunito"/>
              <a:sym typeface="Nunito"/>
            </a:endParaRPr>
          </a:p>
        </p:txBody>
      </p:sp>
      <p:sp>
        <p:nvSpPr>
          <p:cNvPr id="271" name="Google Shape;271;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Constructor Function</a:t>
            </a: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Constructor Function</a:t>
            </a:r>
            <a:endParaRPr>
              <a:latin typeface="Nunito"/>
              <a:ea typeface="Nunito"/>
              <a:cs typeface="Nunito"/>
              <a:sym typeface="Nunito"/>
            </a:endParaRPr>
          </a:p>
        </p:txBody>
      </p:sp>
      <p:pic>
        <p:nvPicPr>
          <p:cNvPr id="277" name="Google Shape;277;p47"/>
          <p:cNvPicPr preferRelativeResize="0"/>
          <p:nvPr/>
        </p:nvPicPr>
        <p:blipFill>
          <a:blip r:embed="rId3">
            <a:alphaModFix/>
          </a:blip>
          <a:stretch>
            <a:fillRect/>
          </a:stretch>
        </p:blipFill>
        <p:spPr>
          <a:xfrm>
            <a:off x="729450" y="1312325"/>
            <a:ext cx="6644780" cy="3584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Exercises</a:t>
            </a:r>
            <a:endParaRPr>
              <a:latin typeface="Nunito"/>
              <a:ea typeface="Nunito"/>
              <a:cs typeface="Nunito"/>
              <a:sym typeface="Nunito"/>
            </a:endParaRPr>
          </a:p>
        </p:txBody>
      </p:sp>
      <p:sp>
        <p:nvSpPr>
          <p:cNvPr id="283" name="Google Shape;283;p4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Tạo đối tượng </a:t>
            </a:r>
            <a:r>
              <a:rPr b="1" lang="vi">
                <a:solidFill>
                  <a:schemeClr val="dk2"/>
                </a:solidFill>
                <a:latin typeface="Nunito"/>
                <a:ea typeface="Nunito"/>
                <a:cs typeface="Nunito"/>
                <a:sym typeface="Nunito"/>
              </a:rPr>
              <a:t>counter</a:t>
            </a:r>
            <a:r>
              <a:rPr lang="vi">
                <a:solidFill>
                  <a:schemeClr val="dk2"/>
                </a:solidFill>
                <a:latin typeface="Nunito"/>
                <a:ea typeface="Nunito"/>
                <a:cs typeface="Nunito"/>
                <a:sym typeface="Nunito"/>
              </a:rPr>
              <a:t> bao gồm:</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Nunito"/>
              <a:buChar char="-"/>
            </a:pPr>
            <a:r>
              <a:rPr lang="vi">
                <a:solidFill>
                  <a:schemeClr val="dk2"/>
                </a:solidFill>
                <a:latin typeface="Nunito"/>
                <a:ea typeface="Nunito"/>
                <a:cs typeface="Nunito"/>
                <a:sym typeface="Nunito"/>
              </a:rPr>
              <a:t>Thuộc tính </a:t>
            </a: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giá trị ban đầu bằng </a:t>
            </a:r>
            <a:r>
              <a:rPr b="1" lang="vi">
                <a:solidFill>
                  <a:schemeClr val="dk2"/>
                </a:solidFill>
                <a:latin typeface="Nunito"/>
                <a:ea typeface="Nunito"/>
                <a:cs typeface="Nunito"/>
                <a:sym typeface="Nunito"/>
              </a:rPr>
              <a:t>0</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Phương thức </a:t>
            </a:r>
            <a:r>
              <a:rPr b="1" lang="vi">
                <a:solidFill>
                  <a:schemeClr val="dk2"/>
                </a:solidFill>
                <a:latin typeface="Nunito"/>
                <a:ea typeface="Nunito"/>
                <a:cs typeface="Nunito"/>
                <a:sym typeface="Nunito"/>
              </a:rPr>
              <a:t>up()</a:t>
            </a:r>
            <a:r>
              <a:rPr lang="vi">
                <a:solidFill>
                  <a:schemeClr val="dk2"/>
                </a:solidFill>
                <a:latin typeface="Nunito"/>
                <a:ea typeface="Nunito"/>
                <a:cs typeface="Nunito"/>
                <a:sym typeface="Nunito"/>
              </a:rPr>
              <a:t> tăng </a:t>
            </a: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lên </a:t>
            </a:r>
            <a:r>
              <a:rPr b="1" lang="vi">
                <a:solidFill>
                  <a:schemeClr val="dk2"/>
                </a:solidFill>
                <a:latin typeface="Nunito"/>
                <a:ea typeface="Nunito"/>
                <a:cs typeface="Nunito"/>
                <a:sym typeface="Nunito"/>
              </a:rPr>
              <a:t>1</a:t>
            </a:r>
            <a:endParaRPr b="1">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Phương thức </a:t>
            </a:r>
            <a:r>
              <a:rPr b="1" lang="vi">
                <a:solidFill>
                  <a:schemeClr val="dk2"/>
                </a:solidFill>
                <a:latin typeface="Nunito"/>
                <a:ea typeface="Nunito"/>
                <a:cs typeface="Nunito"/>
                <a:sym typeface="Nunito"/>
              </a:rPr>
              <a:t>down()</a:t>
            </a:r>
            <a:r>
              <a:rPr lang="vi">
                <a:solidFill>
                  <a:schemeClr val="dk2"/>
                </a:solidFill>
                <a:latin typeface="Nunito"/>
                <a:ea typeface="Nunito"/>
                <a:cs typeface="Nunito"/>
                <a:sym typeface="Nunito"/>
              </a:rPr>
              <a:t> giảm </a:t>
            </a: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1</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Phương thức </a:t>
            </a:r>
            <a:r>
              <a:rPr b="1" lang="vi">
                <a:solidFill>
                  <a:schemeClr val="dk2"/>
                </a:solidFill>
                <a:latin typeface="Nunito"/>
                <a:ea typeface="Nunito"/>
                <a:cs typeface="Nunito"/>
                <a:sym typeface="Nunito"/>
              </a:rPr>
              <a:t>get()</a:t>
            </a:r>
            <a:r>
              <a:rPr lang="vi">
                <a:solidFill>
                  <a:schemeClr val="dk2"/>
                </a:solidFill>
                <a:latin typeface="Nunito"/>
                <a:ea typeface="Nunito"/>
                <a:cs typeface="Nunito"/>
                <a:sym typeface="Nunito"/>
              </a:rPr>
              <a:t> trả về giá trị hiện tại của </a:t>
            </a:r>
            <a:r>
              <a:rPr b="1" lang="vi">
                <a:solidFill>
                  <a:schemeClr val="dk2"/>
                </a:solidFill>
                <a:latin typeface="Nunito"/>
                <a:ea typeface="Nunito"/>
                <a:cs typeface="Nunito"/>
                <a:sym typeface="Nunito"/>
              </a:rPr>
              <a:t>value</a:t>
            </a:r>
            <a:endParaRPr b="1">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 Làm thế nào để gọi nối các phương thức???</a:t>
            </a:r>
            <a:endParaRPr>
              <a:solidFill>
                <a:schemeClr val="dk2"/>
              </a:solidFill>
              <a:latin typeface="Nunito"/>
              <a:ea typeface="Nunito"/>
              <a:cs typeface="Nunito"/>
              <a:sym typeface="Nunito"/>
            </a:endParaRPr>
          </a:p>
          <a:p>
            <a:pPr indent="0" lvl="0" marL="0" rtl="0" algn="l">
              <a:spcBef>
                <a:spcPts val="1600"/>
              </a:spcBef>
              <a:spcAft>
                <a:spcPts val="1600"/>
              </a:spcAft>
              <a:buNone/>
            </a:pPr>
            <a:r>
              <a:rPr lang="vi">
                <a:solidFill>
                  <a:schemeClr val="dk2"/>
                </a:solidFill>
                <a:latin typeface="Nunito"/>
                <a:ea typeface="Nunito"/>
                <a:cs typeface="Nunito"/>
                <a:sym typeface="Nunito"/>
              </a:rPr>
              <a:t>VD: </a:t>
            </a:r>
            <a:r>
              <a:rPr b="1" lang="vi">
                <a:solidFill>
                  <a:schemeClr val="dk2"/>
                </a:solidFill>
                <a:latin typeface="Nunito"/>
                <a:ea typeface="Nunito"/>
                <a:cs typeface="Nunito"/>
                <a:sym typeface="Nunito"/>
              </a:rPr>
              <a:t>counter.up().down().up().down().get().up().down().get()....</a:t>
            </a:r>
            <a:endParaRPr b="1">
              <a:solidFill>
                <a:schemeClr val="dk2"/>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Exercises</a:t>
            </a:r>
            <a:endParaRPr>
              <a:latin typeface="Nunito"/>
              <a:ea typeface="Nunito"/>
              <a:cs typeface="Nunito"/>
              <a:sym typeface="Nunito"/>
            </a:endParaRPr>
          </a:p>
        </p:txBody>
      </p:sp>
      <p:sp>
        <p:nvSpPr>
          <p:cNvPr id="289" name="Google Shape;289;p4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Viết hàm khởi tạo </a:t>
            </a:r>
            <a:r>
              <a:rPr b="1" lang="vi">
                <a:solidFill>
                  <a:schemeClr val="dk2"/>
                </a:solidFill>
                <a:latin typeface="Nunito"/>
                <a:ea typeface="Nunito"/>
                <a:cs typeface="Nunito"/>
                <a:sym typeface="Nunito"/>
              </a:rPr>
              <a:t>Character</a:t>
            </a:r>
            <a:r>
              <a:rPr lang="vi">
                <a:solidFill>
                  <a:schemeClr val="dk2"/>
                </a:solidFill>
                <a:latin typeface="Nunito"/>
                <a:ea typeface="Nunito"/>
                <a:cs typeface="Nunito"/>
                <a:sym typeface="Nunito"/>
              </a:rPr>
              <a:t> tạo các đối tượng bao gồm một số thông tin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level</a:t>
            </a:r>
            <a:r>
              <a:rPr lang="vi">
                <a:solidFill>
                  <a:schemeClr val="dk2"/>
                </a:solidFill>
                <a:latin typeface="Nunito"/>
                <a:ea typeface="Nunito"/>
                <a:cs typeface="Nunito"/>
                <a:sym typeface="Nunito"/>
              </a:rPr>
              <a:t>, …, </a:t>
            </a:r>
            <a:r>
              <a:rPr b="1" lang="vi">
                <a:solidFill>
                  <a:schemeClr val="dk2"/>
                </a:solidFill>
                <a:latin typeface="Nunito"/>
                <a:ea typeface="Nunito"/>
                <a:cs typeface="Nunito"/>
                <a:sym typeface="Nunito"/>
              </a:rPr>
              <a:t>weapon</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Viết hàm khởi tạo </a:t>
            </a:r>
            <a:r>
              <a:rPr b="1" lang="vi">
                <a:solidFill>
                  <a:schemeClr val="dk2"/>
                </a:solidFill>
                <a:latin typeface="Nunito"/>
                <a:ea typeface="Nunito"/>
                <a:cs typeface="Nunito"/>
                <a:sym typeface="Nunito"/>
              </a:rPr>
              <a:t>Weapon</a:t>
            </a:r>
            <a:r>
              <a:rPr lang="vi">
                <a:solidFill>
                  <a:schemeClr val="dk2"/>
                </a:solidFill>
                <a:latin typeface="Nunito"/>
                <a:ea typeface="Nunito"/>
                <a:cs typeface="Nunito"/>
                <a:sym typeface="Nunito"/>
              </a:rPr>
              <a:t> tạo các đối tượng bao gồm một số thông tin như </a:t>
            </a:r>
            <a:r>
              <a:rPr b="1" lang="vi">
                <a:solidFill>
                  <a:schemeClr val="dk2"/>
                </a:solidFill>
                <a:latin typeface="Nunito"/>
                <a:ea typeface="Nunito"/>
                <a:cs typeface="Nunito"/>
                <a:sym typeface="Nunito"/>
              </a:rPr>
              <a:t>type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damage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speed</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Thêm các phương thức cho </a:t>
            </a:r>
            <a:r>
              <a:rPr b="1" lang="vi">
                <a:solidFill>
                  <a:schemeClr val="dk2"/>
                </a:solidFill>
                <a:latin typeface="Nunito"/>
                <a:ea typeface="Nunito"/>
                <a:cs typeface="Nunito"/>
                <a:sym typeface="Nunito"/>
              </a:rPr>
              <a:t>Character</a:t>
            </a:r>
            <a:r>
              <a:rPr lang="vi">
                <a:solidFill>
                  <a:schemeClr val="dk2"/>
                </a:solidFill>
                <a:latin typeface="Nunito"/>
                <a:ea typeface="Nunito"/>
                <a:cs typeface="Nunito"/>
                <a:sym typeface="Nunito"/>
              </a:rPr>
              <a:t> như </a:t>
            </a:r>
            <a:r>
              <a:rPr b="1" lang="vi">
                <a:solidFill>
                  <a:schemeClr val="dk2"/>
                </a:solidFill>
                <a:latin typeface="Nunito"/>
                <a:ea typeface="Nunito"/>
                <a:cs typeface="Nunito"/>
                <a:sym typeface="Nunito"/>
              </a:rPr>
              <a:t>attack()</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changeWeapon()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729450" y="1312325"/>
            <a:ext cx="5987400" cy="3584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person</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age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job</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speak</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laugh</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eat</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computer</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brand</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series</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size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cpu</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memory</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start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shutdown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cat</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breed</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weight</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meow</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run</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bite</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character</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level</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weapon</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damage</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attack</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run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45" name="Google Shape;145;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46" name="Google Shape;146;p27"/>
          <p:cNvPicPr preferRelativeResize="0"/>
          <p:nvPr/>
        </p:nvPicPr>
        <p:blipFill>
          <a:blip r:embed="rId3">
            <a:alphaModFix/>
          </a:blip>
          <a:stretch>
            <a:fillRect/>
          </a:stretch>
        </p:blipFill>
        <p:spPr>
          <a:xfrm>
            <a:off x="7233300" y="1312322"/>
            <a:ext cx="860425" cy="860425"/>
          </a:xfrm>
          <a:prstGeom prst="rect">
            <a:avLst/>
          </a:prstGeom>
          <a:noFill/>
          <a:ln>
            <a:noFill/>
          </a:ln>
        </p:spPr>
      </p:pic>
      <p:pic>
        <p:nvPicPr>
          <p:cNvPr id="147" name="Google Shape;147;p27"/>
          <p:cNvPicPr preferRelativeResize="0"/>
          <p:nvPr/>
        </p:nvPicPr>
        <p:blipFill>
          <a:blip r:embed="rId4">
            <a:alphaModFix/>
          </a:blip>
          <a:stretch>
            <a:fillRect/>
          </a:stretch>
        </p:blipFill>
        <p:spPr>
          <a:xfrm>
            <a:off x="7166073" y="4223184"/>
            <a:ext cx="994874" cy="618741"/>
          </a:xfrm>
          <a:prstGeom prst="rect">
            <a:avLst/>
          </a:prstGeom>
          <a:noFill/>
          <a:ln>
            <a:noFill/>
          </a:ln>
        </p:spPr>
      </p:pic>
      <p:pic>
        <p:nvPicPr>
          <p:cNvPr id="148" name="Google Shape;148;p27"/>
          <p:cNvPicPr preferRelativeResize="0"/>
          <p:nvPr/>
        </p:nvPicPr>
        <p:blipFill>
          <a:blip r:embed="rId5">
            <a:alphaModFix/>
          </a:blip>
          <a:stretch>
            <a:fillRect/>
          </a:stretch>
        </p:blipFill>
        <p:spPr>
          <a:xfrm>
            <a:off x="7166087" y="2944825"/>
            <a:ext cx="994861" cy="860425"/>
          </a:xfrm>
          <a:prstGeom prst="rect">
            <a:avLst/>
          </a:prstGeom>
          <a:noFill/>
          <a:ln>
            <a:noFill/>
          </a:ln>
        </p:spPr>
      </p:pic>
      <p:pic>
        <p:nvPicPr>
          <p:cNvPr id="149" name="Google Shape;149;p27"/>
          <p:cNvPicPr preferRelativeResize="0"/>
          <p:nvPr/>
        </p:nvPicPr>
        <p:blipFill>
          <a:blip r:embed="rId6">
            <a:alphaModFix/>
          </a:blip>
          <a:stretch>
            <a:fillRect/>
          </a:stretch>
        </p:blipFill>
        <p:spPr>
          <a:xfrm>
            <a:off x="7089888" y="2210012"/>
            <a:ext cx="1147240" cy="860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55" name="Google Shape;155;p28"/>
          <p:cNvPicPr preferRelativeResize="0"/>
          <p:nvPr/>
        </p:nvPicPr>
        <p:blipFill>
          <a:blip r:embed="rId3">
            <a:alphaModFix/>
          </a:blip>
          <a:stretch>
            <a:fillRect/>
          </a:stretch>
        </p:blipFill>
        <p:spPr>
          <a:xfrm>
            <a:off x="727650" y="1349250"/>
            <a:ext cx="6901048" cy="3570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61" name="Google Shape;161;p29"/>
          <p:cNvPicPr preferRelativeResize="0"/>
          <p:nvPr/>
        </p:nvPicPr>
        <p:blipFill>
          <a:blip r:embed="rId3">
            <a:alphaModFix/>
          </a:blip>
          <a:stretch>
            <a:fillRect/>
          </a:stretch>
        </p:blipFill>
        <p:spPr>
          <a:xfrm>
            <a:off x="727650" y="1338125"/>
            <a:ext cx="5321950" cy="3652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sp>
        <p:nvSpPr>
          <p:cNvPr id="167" name="Google Shape;167;p30"/>
          <p:cNvSpPr txBox="1"/>
          <p:nvPr/>
        </p:nvSpPr>
        <p:spPr>
          <a:xfrm>
            <a:off x="729450" y="18964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sz="1200">
              <a:solidFill>
                <a:srgbClr val="93A1A1"/>
              </a:solidFill>
              <a:latin typeface="Fira Code"/>
              <a:ea typeface="Fira Code"/>
              <a:cs typeface="Fira Code"/>
              <a:sym typeface="Fira Code"/>
            </a:endParaRPr>
          </a:p>
        </p:txBody>
      </p:sp>
      <p:sp>
        <p:nvSpPr>
          <p:cNvPr id="168" name="Google Shape;168;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Truy cập thông tin trong đối tượng sử dụng cú pháp: </a:t>
            </a:r>
            <a:r>
              <a:rPr b="1" lang="vi">
                <a:solidFill>
                  <a:schemeClr val="dk2"/>
                </a:solidFill>
                <a:latin typeface="Nunito"/>
                <a:ea typeface="Nunito"/>
                <a:cs typeface="Nunito"/>
                <a:sym typeface="Nunito"/>
              </a:rPr>
              <a:t>obj.key</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obj[“key”]</a:t>
            </a:r>
            <a:endParaRPr b="1">
              <a:solidFill>
                <a:schemeClr val="dk2"/>
              </a:solidFill>
              <a:latin typeface="Nunito"/>
              <a:ea typeface="Nunito"/>
              <a:cs typeface="Nunito"/>
              <a:sym typeface="Nunito"/>
            </a:endParaRPr>
          </a:p>
        </p:txBody>
      </p:sp>
      <p:pic>
        <p:nvPicPr>
          <p:cNvPr id="169" name="Google Shape;169;p30"/>
          <p:cNvPicPr preferRelativeResize="0"/>
          <p:nvPr/>
        </p:nvPicPr>
        <p:blipFill>
          <a:blip r:embed="rId3">
            <a:alphaModFix/>
          </a:blip>
          <a:stretch>
            <a:fillRect/>
          </a:stretch>
        </p:blipFill>
        <p:spPr>
          <a:xfrm>
            <a:off x="729450" y="1796197"/>
            <a:ext cx="5914974" cy="310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Một số thao tác khác với object</a:t>
            </a:r>
            <a:endParaRPr b="1">
              <a:solidFill>
                <a:schemeClr val="dk2"/>
              </a:solidFill>
              <a:latin typeface="Nunito"/>
              <a:ea typeface="Nunito"/>
              <a:cs typeface="Nunito"/>
              <a:sym typeface="Nunito"/>
            </a:endParaRPr>
          </a:p>
        </p:txBody>
      </p:sp>
      <p:sp>
        <p:nvSpPr>
          <p:cNvPr id="175" name="Google Shape;175;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76" name="Google Shape;176;p31"/>
          <p:cNvPicPr preferRelativeResize="0"/>
          <p:nvPr/>
        </p:nvPicPr>
        <p:blipFill>
          <a:blip r:embed="rId3">
            <a:alphaModFix/>
          </a:blip>
          <a:stretch>
            <a:fillRect/>
          </a:stretch>
        </p:blipFill>
        <p:spPr>
          <a:xfrm>
            <a:off x="729450" y="1789550"/>
            <a:ext cx="6181849" cy="310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Trong hàm</a:t>
            </a:r>
            <a:r>
              <a:rPr lang="vi">
                <a:solidFill>
                  <a:schemeClr val="dk2"/>
                </a:solidFill>
                <a:latin typeface="Nunito"/>
                <a:ea typeface="Nunito"/>
                <a:cs typeface="Nunito"/>
                <a:sym typeface="Nunito"/>
              </a:rPr>
              <a:t> tồn tại một </a:t>
            </a:r>
            <a:r>
              <a:rPr b="1" lang="vi">
                <a:solidFill>
                  <a:schemeClr val="dk2"/>
                </a:solidFill>
                <a:latin typeface="Nunito"/>
                <a:ea typeface="Nunito"/>
                <a:cs typeface="Nunito"/>
                <a:sym typeface="Nunito"/>
              </a:rPr>
              <a:t>biến </a:t>
            </a:r>
            <a:r>
              <a:rPr lang="vi">
                <a:solidFill>
                  <a:schemeClr val="dk2"/>
                </a:solidFill>
                <a:latin typeface="Nunito"/>
                <a:ea typeface="Nunito"/>
                <a:cs typeface="Nunito"/>
                <a:sym typeface="Nunito"/>
              </a:rPr>
              <a:t>đặc biệt - </a:t>
            </a: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 tham chiếu tới đ</a:t>
            </a:r>
            <a:r>
              <a:rPr lang="vi">
                <a:solidFill>
                  <a:schemeClr val="dk2"/>
                </a:solidFill>
                <a:latin typeface="Nunito"/>
                <a:ea typeface="Nunito"/>
                <a:cs typeface="Nunito"/>
                <a:sym typeface="Nunito"/>
              </a:rPr>
              <a:t>ối tượng</a:t>
            </a:r>
            <a:r>
              <a:rPr lang="vi">
                <a:solidFill>
                  <a:schemeClr val="dk2"/>
                </a:solidFill>
                <a:latin typeface="Nunito"/>
                <a:ea typeface="Nunito"/>
                <a:cs typeface="Nunito"/>
                <a:sym typeface="Nunito"/>
              </a:rPr>
              <a:t> gọi nó (tr</a:t>
            </a:r>
            <a:r>
              <a:rPr lang="vi">
                <a:solidFill>
                  <a:schemeClr val="dk2"/>
                </a:solidFill>
                <a:latin typeface="Nunito"/>
                <a:ea typeface="Nunito"/>
                <a:cs typeface="Nunito"/>
                <a:sym typeface="Nunito"/>
              </a:rPr>
              <a:t>ước dấu </a:t>
            </a:r>
            <a:r>
              <a:rPr b="1"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 thông qua </a:t>
            </a: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methods có thể truy cập được tới các thuộc tính trong object</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sp>
        <p:nvSpPr>
          <p:cNvPr id="182" name="Google Shape;182;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T</a:t>
            </a:r>
            <a:r>
              <a:rPr lang="vi">
                <a:latin typeface="Nunito"/>
                <a:ea typeface="Nunito"/>
                <a:cs typeface="Nunito"/>
                <a:sym typeface="Nunito"/>
              </a:rPr>
              <a:t>his</a:t>
            </a:r>
            <a:endParaRPr>
              <a:latin typeface="Nunito"/>
              <a:ea typeface="Nunito"/>
              <a:cs typeface="Nunito"/>
              <a:sym typeface="Nunito"/>
            </a:endParaRPr>
          </a:p>
        </p:txBody>
      </p:sp>
      <p:pic>
        <p:nvPicPr>
          <p:cNvPr id="183" name="Google Shape;183;p32"/>
          <p:cNvPicPr preferRelativeResize="0"/>
          <p:nvPr/>
        </p:nvPicPr>
        <p:blipFill>
          <a:blip r:embed="rId3">
            <a:alphaModFix/>
          </a:blip>
          <a:stretch>
            <a:fillRect/>
          </a:stretch>
        </p:blipFill>
        <p:spPr>
          <a:xfrm>
            <a:off x="729450" y="1973425"/>
            <a:ext cx="5391474" cy="292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JavaScript hỗ trợ chuyển đổi kiểu dữ liệu tự động, đối với object cũng tương tự. </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Object được tự động chuyển đổi về kiểu </a:t>
            </a:r>
            <a:r>
              <a:rPr b="1" lang="vi">
                <a:solidFill>
                  <a:schemeClr val="dk2"/>
                </a:solidFill>
                <a:latin typeface="Nunito"/>
                <a:ea typeface="Nunito"/>
                <a:cs typeface="Nunito"/>
                <a:sym typeface="Nunito"/>
              </a:rPr>
              <a:t>primitive</a:t>
            </a:r>
            <a:r>
              <a:rPr lang="vi">
                <a:solidFill>
                  <a:schemeClr val="dk2"/>
                </a:solidFill>
                <a:latin typeface="Nunito"/>
                <a:ea typeface="Nunito"/>
                <a:cs typeface="Nunito"/>
                <a:sym typeface="Nunito"/>
              </a:rPr>
              <a:t> khi sử dụng các built-in function hoặc toán tử yêu cầu kiểu dữ liệu </a:t>
            </a:r>
            <a:r>
              <a:rPr b="1" lang="vi">
                <a:solidFill>
                  <a:schemeClr val="dk2"/>
                </a:solidFill>
                <a:latin typeface="Nunito"/>
                <a:ea typeface="Nunito"/>
                <a:cs typeface="Nunito"/>
                <a:sym typeface="Nunito"/>
              </a:rPr>
              <a:t>primitive</a:t>
            </a:r>
            <a:r>
              <a:rPr lang="vi">
                <a:solidFill>
                  <a:schemeClr val="dk2"/>
                </a:solidFill>
                <a:latin typeface="Nunito"/>
                <a:ea typeface="Nunito"/>
                <a:cs typeface="Nunito"/>
                <a:sym typeface="Nunito"/>
              </a:rPr>
              <a:t> bằng cách gọi các phương thức đặc biệt </a:t>
            </a:r>
            <a:r>
              <a:rPr b="1" lang="vi">
                <a:solidFill>
                  <a:schemeClr val="dk2"/>
                </a:solidFill>
                <a:latin typeface="Nunito"/>
                <a:ea typeface="Nunito"/>
                <a:cs typeface="Nunito"/>
                <a:sym typeface="Nunito"/>
              </a:rPr>
              <a:t>toString()</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valueOf()</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Lora"/>
              <a:buChar char="-"/>
            </a:pPr>
            <a:r>
              <a:rPr lang="vi">
                <a:solidFill>
                  <a:schemeClr val="dk2"/>
                </a:solidFill>
                <a:latin typeface="Nunito"/>
                <a:ea typeface="Nunito"/>
                <a:cs typeface="Nunito"/>
                <a:sym typeface="Nunito"/>
              </a:rPr>
              <a:t>Đối với các built-in function và toán tử cần kiểu dữ liệu </a:t>
            </a:r>
            <a:r>
              <a:rPr b="1" lang="vi">
                <a:solidFill>
                  <a:schemeClr val="dk2"/>
                </a:solidFill>
                <a:latin typeface="Nunito"/>
                <a:ea typeface="Nunito"/>
                <a:cs typeface="Nunito"/>
                <a:sym typeface="Nunito"/>
              </a:rPr>
              <a:t>string</a:t>
            </a:r>
            <a:r>
              <a:rPr lang="vi">
                <a:solidFill>
                  <a:schemeClr val="dk2"/>
                </a:solidFill>
                <a:latin typeface="Nunito"/>
                <a:ea typeface="Nunito"/>
                <a:cs typeface="Nunito"/>
                <a:sym typeface="Nunito"/>
              </a:rPr>
              <a:t>: object </a:t>
            </a:r>
            <a:r>
              <a:rPr b="1" lang="vi">
                <a:solidFill>
                  <a:schemeClr val="dk2"/>
                </a:solidFill>
                <a:latin typeface="Nunito"/>
                <a:ea typeface="Nunito"/>
                <a:cs typeface="Nunito"/>
                <a:sym typeface="Nunito"/>
              </a:rPr>
              <a:t>ưu tiên</a:t>
            </a:r>
            <a:r>
              <a:rPr lang="vi">
                <a:solidFill>
                  <a:schemeClr val="dk2"/>
                </a:solidFill>
                <a:latin typeface="Nunito"/>
                <a:ea typeface="Nunito"/>
                <a:cs typeface="Nunito"/>
                <a:sym typeface="Nunito"/>
              </a:rPr>
              <a:t> gọi phương thức </a:t>
            </a:r>
            <a:r>
              <a:rPr b="1" lang="vi">
                <a:solidFill>
                  <a:schemeClr val="dk2"/>
                </a:solidFill>
                <a:latin typeface="Nunito"/>
                <a:ea typeface="Nunito"/>
                <a:cs typeface="Nunito"/>
                <a:sym typeface="Nunito"/>
              </a:rPr>
              <a:t>toString()</a:t>
            </a:r>
            <a:r>
              <a:rPr lang="vi">
                <a:solidFill>
                  <a:schemeClr val="dk2"/>
                </a:solidFill>
                <a:latin typeface="Nunito"/>
                <a:ea typeface="Nunito"/>
                <a:cs typeface="Nunito"/>
                <a:sym typeface="Nunito"/>
              </a:rPr>
              <a:t>, nếu không có </a:t>
            </a:r>
            <a:r>
              <a:rPr b="1" lang="vi">
                <a:solidFill>
                  <a:schemeClr val="dk2"/>
                </a:solidFill>
                <a:latin typeface="Nunito"/>
                <a:ea typeface="Nunito"/>
                <a:cs typeface="Nunito"/>
                <a:sym typeface="Nunito"/>
              </a:rPr>
              <a:t>toString()</a:t>
            </a:r>
            <a:r>
              <a:rPr lang="vi">
                <a:solidFill>
                  <a:schemeClr val="dk2"/>
                </a:solidFill>
                <a:latin typeface="Nunito"/>
                <a:ea typeface="Nunito"/>
                <a:cs typeface="Nunito"/>
                <a:sym typeface="Nunito"/>
              </a:rPr>
              <a:t> thì gọi phương thức </a:t>
            </a:r>
            <a:r>
              <a:rPr b="1" lang="vi">
                <a:solidFill>
                  <a:schemeClr val="dk2"/>
                </a:solidFill>
                <a:latin typeface="Nunito"/>
                <a:ea typeface="Nunito"/>
                <a:cs typeface="Nunito"/>
                <a:sym typeface="Nunito"/>
              </a:rPr>
              <a:t>valueOf()</a:t>
            </a:r>
            <a:endParaRPr>
              <a:solidFill>
                <a:schemeClr val="dk2"/>
              </a:solidFill>
              <a:latin typeface="Nunito"/>
              <a:ea typeface="Nunito"/>
              <a:cs typeface="Nunito"/>
              <a:sym typeface="Nunito"/>
            </a:endParaRPr>
          </a:p>
          <a:p>
            <a:pPr indent="-311150" lvl="0" marL="457200" rtl="0" algn="l">
              <a:spcBef>
                <a:spcPts val="1000"/>
              </a:spcBef>
              <a:spcAft>
                <a:spcPts val="0"/>
              </a:spcAft>
              <a:buClr>
                <a:schemeClr val="dk2"/>
              </a:buClr>
              <a:buSzPts val="1300"/>
              <a:buFont typeface="Lora"/>
              <a:buChar char="-"/>
            </a:pPr>
            <a:r>
              <a:rPr lang="vi">
                <a:solidFill>
                  <a:schemeClr val="dk2"/>
                </a:solidFill>
                <a:latin typeface="Nunito"/>
                <a:ea typeface="Nunito"/>
                <a:cs typeface="Nunito"/>
                <a:sym typeface="Nunito"/>
              </a:rPr>
              <a:t>Đối với các built-in function và toán tử cần kiểu dữ liệu </a:t>
            </a:r>
            <a:r>
              <a:rPr b="1" lang="vi">
                <a:solidFill>
                  <a:schemeClr val="dk2"/>
                </a:solidFill>
                <a:latin typeface="Nunito"/>
                <a:ea typeface="Nunito"/>
                <a:cs typeface="Nunito"/>
                <a:sym typeface="Nunito"/>
              </a:rPr>
              <a:t>number</a:t>
            </a:r>
            <a:r>
              <a:rPr lang="vi">
                <a:solidFill>
                  <a:schemeClr val="dk2"/>
                </a:solidFill>
                <a:latin typeface="Nunito"/>
                <a:ea typeface="Nunito"/>
                <a:cs typeface="Nunito"/>
                <a:sym typeface="Nunito"/>
              </a:rPr>
              <a:t>: object </a:t>
            </a:r>
            <a:r>
              <a:rPr b="1" lang="vi">
                <a:solidFill>
                  <a:schemeClr val="dk2"/>
                </a:solidFill>
                <a:latin typeface="Nunito"/>
                <a:ea typeface="Nunito"/>
                <a:cs typeface="Nunito"/>
                <a:sym typeface="Nunito"/>
              </a:rPr>
              <a:t>ưu tiên</a:t>
            </a:r>
            <a:r>
              <a:rPr lang="vi">
                <a:solidFill>
                  <a:schemeClr val="dk2"/>
                </a:solidFill>
                <a:latin typeface="Nunito"/>
                <a:ea typeface="Nunito"/>
                <a:cs typeface="Nunito"/>
                <a:sym typeface="Nunito"/>
              </a:rPr>
              <a:t> gọi phương thức </a:t>
            </a:r>
            <a:r>
              <a:rPr b="1" lang="vi">
                <a:solidFill>
                  <a:schemeClr val="dk2"/>
                </a:solidFill>
                <a:latin typeface="Nunito"/>
                <a:ea typeface="Nunito"/>
                <a:cs typeface="Nunito"/>
                <a:sym typeface="Nunito"/>
              </a:rPr>
              <a:t>valueOf()</a:t>
            </a:r>
            <a:r>
              <a:rPr lang="vi">
                <a:solidFill>
                  <a:schemeClr val="dk2"/>
                </a:solidFill>
                <a:latin typeface="Nunito"/>
                <a:ea typeface="Nunito"/>
                <a:cs typeface="Nunito"/>
                <a:sym typeface="Nunito"/>
              </a:rPr>
              <a:t>, nếu không có </a:t>
            </a:r>
            <a:r>
              <a:rPr b="1" lang="vi">
                <a:solidFill>
                  <a:schemeClr val="dk2"/>
                </a:solidFill>
                <a:latin typeface="Nunito"/>
                <a:ea typeface="Nunito"/>
                <a:cs typeface="Nunito"/>
                <a:sym typeface="Nunito"/>
              </a:rPr>
              <a:t>valueOf()</a:t>
            </a:r>
            <a:r>
              <a:rPr lang="vi">
                <a:solidFill>
                  <a:schemeClr val="dk2"/>
                </a:solidFill>
                <a:latin typeface="Nunito"/>
                <a:ea typeface="Nunito"/>
                <a:cs typeface="Nunito"/>
                <a:sym typeface="Nunito"/>
              </a:rPr>
              <a:t> thì gọi phương thức </a:t>
            </a:r>
            <a:r>
              <a:rPr b="1" lang="vi">
                <a:solidFill>
                  <a:schemeClr val="dk2"/>
                </a:solidFill>
                <a:latin typeface="Nunito"/>
                <a:ea typeface="Nunito"/>
                <a:cs typeface="Nunito"/>
                <a:sym typeface="Nunito"/>
              </a:rPr>
              <a:t>toString()</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sp>
        <p:nvSpPr>
          <p:cNvPr id="189" name="Google Shape;189;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 to primitive</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