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ora Medium"/>
      <p:regular r:id="rId34"/>
      <p:bold r:id="rId35"/>
      <p:italic r:id="rId36"/>
      <p:boldItalic r:id="rId37"/>
    </p:embeddedFont>
    <p:embeddedFont>
      <p:font typeface="Raleway"/>
      <p:regular r:id="rId38"/>
      <p:bold r:id="rId39"/>
      <p:italic r:id="rId40"/>
      <p:boldItalic r:id="rId41"/>
    </p:embeddedFont>
    <p:embeddedFont>
      <p:font typeface="Lato"/>
      <p:regular r:id="rId42"/>
      <p:bold r:id="rId43"/>
      <p:italic r:id="rId44"/>
      <p:boldItalic r:id="rId45"/>
    </p:embeddedFont>
    <p:embeddedFont>
      <p:font typeface="Fira Code Medium"/>
      <p:regular r:id="rId46"/>
      <p:bold r:id="rId47"/>
    </p:embeddedFont>
    <p:embeddedFont>
      <p:font typeface="Lora"/>
      <p:regular r:id="rId48"/>
      <p:bold r:id="rId49"/>
      <p:italic r:id="rId50"/>
      <p:boldItalic r:id="rId51"/>
    </p:embeddedFont>
    <p:embeddedFont>
      <p:font typeface="Fira Code"/>
      <p:regular r:id="rId52"/>
      <p:bold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Lato-regular.fntdata"/><Relationship Id="rId41" Type="http://schemas.openxmlformats.org/officeDocument/2006/relationships/font" Target="fonts/Raleway-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FiraCodeMedium-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ora-regular.fntdata"/><Relationship Id="rId47" Type="http://schemas.openxmlformats.org/officeDocument/2006/relationships/font" Target="fonts/FiraCodeMedium-bold.fntdata"/><Relationship Id="rId49" Type="http://schemas.openxmlformats.org/officeDocument/2006/relationships/font" Target="fonts/Lo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LoraMedium-bold.fntdata"/><Relationship Id="rId34" Type="http://schemas.openxmlformats.org/officeDocument/2006/relationships/font" Target="fonts/LoraMedium-regular.fntdata"/><Relationship Id="rId37" Type="http://schemas.openxmlformats.org/officeDocument/2006/relationships/font" Target="fonts/LoraMedium-boldItalic.fntdata"/><Relationship Id="rId36" Type="http://schemas.openxmlformats.org/officeDocument/2006/relationships/font" Target="fonts/LoraMedium-italic.fntdata"/><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FiraCode-bold.fntdata"/><Relationship Id="rId52" Type="http://schemas.openxmlformats.org/officeDocument/2006/relationships/font" Target="fonts/FiraCode-regular.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OpenSans-regular.fntdata"/><Relationship Id="rId13" Type="http://schemas.openxmlformats.org/officeDocument/2006/relationships/slide" Target="slides/slide7.xml"/><Relationship Id="rId57" Type="http://schemas.openxmlformats.org/officeDocument/2006/relationships/font" Target="fonts/OpenSans-boldItalic.fntdata"/><Relationship Id="rId12" Type="http://schemas.openxmlformats.org/officeDocument/2006/relationships/slide" Target="slides/slide6.xml"/><Relationship Id="rId56"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26ad9ab0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26ad9ab0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26ad9ab0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26ad9ab0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26ad9ab01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26ad9ab01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26ad9ab0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26ad9ab0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26ad9ab0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26ad9ab0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26ad9ab0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26ad9ab0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26ad9ab01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26ad9ab0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f720d0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f720d0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f720d02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f720d02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f720d02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f720d02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f720d023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f720d023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26ad9ab0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26ad9ab0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f720d02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f720d02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f720d02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f720d02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f720d02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f720d02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f720d02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f720d02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f720d02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f720d02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f720d023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f720d023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f720d023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f720d023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f720d02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f720d023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26ad9ab01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26ad9ab0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26ad9ab0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26ad9ab0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26ad9ab0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26ad9ab0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898559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898559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898559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d898559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26ad9ab0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26ad9ab0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26ad9ab0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26ad9ab0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Asynchronous Programming</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 (Updated 2021)</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các quy trình bất đồng bộ, một công việc bắt đầu tại một thời điểm nhưng kết thúc ở một thời điểm khác. Khi công việc hoàn thành nó gọi lại hàm </a:t>
            </a:r>
            <a:r>
              <a:rPr i="1" lang="vi">
                <a:latin typeface="Lora"/>
                <a:ea typeface="Lora"/>
                <a:cs typeface="Lora"/>
                <a:sym typeface="Lora"/>
              </a:rPr>
              <a:t>callback</a:t>
            </a:r>
            <a:r>
              <a:rPr lang="vi">
                <a:latin typeface="Lora"/>
                <a:ea typeface="Lora"/>
                <a:cs typeface="Lora"/>
                <a:sym typeface="Lora"/>
              </a:rPr>
              <a:t> với kết quả của nó, nhưng cũng có trường hợp công việc đó không thể hoàn thành </a:t>
            </a:r>
            <a:r>
              <a:rPr i="1" lang="vi">
                <a:latin typeface="Lora"/>
                <a:ea typeface="Lora"/>
                <a:cs typeface="Lora"/>
                <a:sym typeface="Lora"/>
              </a:rPr>
              <a:t>(lỗi)</a:t>
            </a:r>
            <a:r>
              <a:rPr lang="vi">
                <a:latin typeface="Lora"/>
                <a:ea typeface="Lora"/>
                <a:cs typeface="Lora"/>
                <a:sym typeface="Lora"/>
              </a:rPr>
              <a:t>, hàm </a:t>
            </a:r>
            <a:r>
              <a:rPr i="1" lang="vi">
                <a:latin typeface="Lora"/>
                <a:ea typeface="Lora"/>
                <a:cs typeface="Lora"/>
                <a:sym typeface="Lora"/>
              </a:rPr>
              <a:t>callback</a:t>
            </a:r>
            <a:r>
              <a:rPr lang="vi">
                <a:latin typeface="Lora"/>
                <a:ea typeface="Lora"/>
                <a:cs typeface="Lora"/>
                <a:sym typeface="Lora"/>
              </a:rPr>
              <a:t> có thể sử dụng thêm một tham số lỗi để xử lý trường hợp đó</a:t>
            </a:r>
            <a:endParaRPr>
              <a:latin typeface="Lora"/>
              <a:ea typeface="Lora"/>
              <a:cs typeface="Lora"/>
              <a:sym typeface="Lora"/>
            </a:endParaRPr>
          </a:p>
        </p:txBody>
      </p:sp>
      <p:sp>
        <p:nvSpPr>
          <p:cNvPr id="193" name="Google Shape;193;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Handling errors</a:t>
            </a:r>
            <a:endParaRPr/>
          </a:p>
        </p:txBody>
      </p:sp>
      <p:pic>
        <p:nvPicPr>
          <p:cNvPr id="194" name="Google Shape;194;p34"/>
          <p:cNvPicPr preferRelativeResize="0"/>
          <p:nvPr/>
        </p:nvPicPr>
        <p:blipFill>
          <a:blip r:embed="rId3">
            <a:alphaModFix/>
          </a:blip>
          <a:stretch>
            <a:fillRect/>
          </a:stretch>
        </p:blipFill>
        <p:spPr>
          <a:xfrm>
            <a:off x="2189625" y="2571747"/>
            <a:ext cx="4764750" cy="234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Một hạn chế của việc sử dụng </a:t>
            </a:r>
            <a:r>
              <a:rPr i="1" lang="vi">
                <a:latin typeface="Lora"/>
                <a:ea typeface="Lora"/>
                <a:cs typeface="Lora"/>
                <a:sym typeface="Lora"/>
              </a:rPr>
              <a:t>callback</a:t>
            </a:r>
            <a:r>
              <a:rPr lang="vi">
                <a:latin typeface="Lora"/>
                <a:ea typeface="Lora"/>
                <a:cs typeface="Lora"/>
                <a:sym typeface="Lora"/>
              </a:rPr>
              <a:t> trong lập trình bất đồng bộ là khi muốn thực hiện nhiều thao tác bất đồng bộ, việc lồng </a:t>
            </a:r>
            <a:r>
              <a:rPr i="1" lang="vi">
                <a:latin typeface="Lora"/>
                <a:ea typeface="Lora"/>
                <a:cs typeface="Lora"/>
                <a:sym typeface="Lora"/>
              </a:rPr>
              <a:t>callback</a:t>
            </a:r>
            <a:r>
              <a:rPr lang="vi">
                <a:latin typeface="Lora"/>
                <a:ea typeface="Lora"/>
                <a:cs typeface="Lora"/>
                <a:sym typeface="Lora"/>
              </a:rPr>
              <a:t> dẫn tới tình trạng mã rất khó đọc, khó bảo trì, … (được gọi là </a:t>
            </a:r>
            <a:r>
              <a:rPr i="1" lang="vi">
                <a:latin typeface="Lora"/>
                <a:ea typeface="Lora"/>
                <a:cs typeface="Lora"/>
                <a:sym typeface="Lora"/>
              </a:rPr>
              <a:t>callback hell</a:t>
            </a:r>
            <a:r>
              <a:rPr lang="vi">
                <a:latin typeface="Lora"/>
                <a:ea typeface="Lora"/>
                <a:cs typeface="Lora"/>
                <a:sym typeface="Lora"/>
              </a:rPr>
              <a:t>)</a:t>
            </a:r>
            <a:endParaRPr>
              <a:latin typeface="Lora"/>
              <a:ea typeface="Lora"/>
              <a:cs typeface="Lora"/>
              <a:sym typeface="Lora"/>
            </a:endParaRPr>
          </a:p>
        </p:txBody>
      </p:sp>
      <p:sp>
        <p:nvSpPr>
          <p:cNvPr id="200" name="Google Shape;200;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Callback hell</a:t>
            </a:r>
            <a:endParaRPr/>
          </a:p>
        </p:txBody>
      </p:sp>
      <p:pic>
        <p:nvPicPr>
          <p:cNvPr id="201" name="Google Shape;201;p35"/>
          <p:cNvPicPr preferRelativeResize="0"/>
          <p:nvPr/>
        </p:nvPicPr>
        <p:blipFill>
          <a:blip r:embed="rId3">
            <a:alphaModFix/>
          </a:blip>
          <a:stretch>
            <a:fillRect/>
          </a:stretch>
        </p:blipFill>
        <p:spPr>
          <a:xfrm>
            <a:off x="2643900" y="2124625"/>
            <a:ext cx="3856201" cy="2771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ES6 cung cấp cách thức mới để lập trình bất đồng bộ, khắc phục được nhược điểm của </a:t>
            </a:r>
            <a:r>
              <a:rPr i="1" lang="vi">
                <a:latin typeface="Lora"/>
                <a:ea typeface="Lora"/>
                <a:cs typeface="Lora"/>
                <a:sym typeface="Lora"/>
              </a:rPr>
              <a:t>callback</a:t>
            </a:r>
            <a:r>
              <a:rPr lang="vi">
                <a:latin typeface="Lora"/>
                <a:ea typeface="Lora"/>
                <a:cs typeface="Lora"/>
                <a:sym typeface="Lora"/>
              </a:rPr>
              <a:t> đó là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t>
            </a:r>
            <a:r>
              <a:rPr b="1" i="1" lang="vi">
                <a:latin typeface="Lora"/>
                <a:ea typeface="Lora"/>
                <a:cs typeface="Lora"/>
                <a:sym typeface="Lora"/>
              </a:rPr>
              <a:t> là đối tượng đặc biệt, đại diện cho một sự kiện sẽ xảy ra trong tương lai</a:t>
            </a:r>
            <a:r>
              <a:rPr lang="vi">
                <a:latin typeface="Lora"/>
                <a:ea typeface="Lora"/>
                <a:cs typeface="Lora"/>
                <a:sym typeface="Lora"/>
              </a:rPr>
              <a:t>, nó thực hiện một thao tác nào đó và tại thời điểm hoàn thành, nó sẽ thông báo đến tất cả các mã </a:t>
            </a:r>
            <a:r>
              <a:rPr i="1" lang="vi">
                <a:latin typeface="Lora"/>
                <a:ea typeface="Lora"/>
                <a:cs typeface="Lora"/>
                <a:sym typeface="Lora"/>
              </a:rPr>
              <a:t>đang chờ nhận kết quả</a:t>
            </a:r>
            <a:r>
              <a:rPr lang="vi">
                <a:latin typeface="Lora"/>
                <a:ea typeface="Lora"/>
                <a:cs typeface="Lora"/>
                <a:sym typeface="Lora"/>
              </a:rPr>
              <a:t> từ nó.</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Khởi tạo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a:t>
            </a:r>
            <a:endParaRPr>
              <a:latin typeface="Lora"/>
              <a:ea typeface="Lora"/>
              <a:cs typeface="Lora"/>
              <a:sym typeface="Lora"/>
            </a:endParaRPr>
          </a:p>
        </p:txBody>
      </p:sp>
      <p:sp>
        <p:nvSpPr>
          <p:cNvPr id="207" name="Google Shape;207;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08" name="Google Shape;208;p36"/>
          <p:cNvPicPr preferRelativeResize="0"/>
          <p:nvPr/>
        </p:nvPicPr>
        <p:blipFill>
          <a:blip r:embed="rId3">
            <a:alphaModFix/>
          </a:blip>
          <a:stretch>
            <a:fillRect/>
          </a:stretch>
        </p:blipFill>
        <p:spPr>
          <a:xfrm>
            <a:off x="762112" y="3152725"/>
            <a:ext cx="7619774" cy="134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nhận một hàm </a:t>
            </a:r>
            <a:r>
              <a:rPr i="1" lang="vi">
                <a:latin typeface="Lora"/>
                <a:ea typeface="Lora"/>
                <a:cs typeface="Lora"/>
                <a:sym typeface="Lora"/>
              </a:rPr>
              <a:t>callback</a:t>
            </a:r>
            <a:r>
              <a:rPr lang="vi">
                <a:latin typeface="Lora"/>
                <a:ea typeface="Lora"/>
                <a:cs typeface="Lora"/>
                <a:sym typeface="Lora"/>
              </a:rPr>
              <a:t> (được gọi là </a:t>
            </a:r>
            <a:r>
              <a:rPr i="1" lang="vi">
                <a:latin typeface="Lora"/>
                <a:ea typeface="Lora"/>
                <a:cs typeface="Lora"/>
                <a:sym typeface="Lora"/>
              </a:rPr>
              <a:t>executor</a:t>
            </a:r>
            <a:r>
              <a:rPr lang="vi">
                <a:latin typeface="Lora"/>
                <a:ea typeface="Lora"/>
                <a:cs typeface="Lora"/>
                <a:sym typeface="Lora"/>
              </a:rPr>
              <a:t>), nó sẽ tự động thực thi khi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được khởi tạo. Tham số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là </a:t>
            </a:r>
            <a:r>
              <a:rPr i="1" lang="vi">
                <a:latin typeface="Lora"/>
                <a:ea typeface="Lora"/>
                <a:cs typeface="Lora"/>
                <a:sym typeface="Lora"/>
              </a:rPr>
              <a:t>callback</a:t>
            </a:r>
            <a:r>
              <a:rPr lang="vi">
                <a:latin typeface="Lora"/>
                <a:ea typeface="Lora"/>
                <a:cs typeface="Lora"/>
                <a:sym typeface="Lora"/>
              </a:rPr>
              <a:t> đặc biệt, khi </a:t>
            </a:r>
            <a:r>
              <a:rPr i="1" lang="vi">
                <a:latin typeface="Lora"/>
                <a:ea typeface="Lora"/>
                <a:cs typeface="Lora"/>
                <a:sym typeface="Lora"/>
              </a:rPr>
              <a:t>executor</a:t>
            </a:r>
            <a:r>
              <a:rPr lang="vi">
                <a:latin typeface="Lora"/>
                <a:ea typeface="Lora"/>
                <a:cs typeface="Lora"/>
                <a:sym typeface="Lora"/>
              </a:rPr>
              <a:t> thực thi xong và tạo ra kết quả (bất kể thành công hay có lỗi) nó sẽ gọi một trong 2 hàm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Nếu thao tác thành công, kết thúc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với kết quả - </a:t>
            </a:r>
            <a:r>
              <a:rPr lang="vi">
                <a:highlight>
                  <a:srgbClr val="EFEFEF"/>
                </a:highlight>
                <a:latin typeface="Fira Code Medium"/>
                <a:ea typeface="Fira Code Medium"/>
                <a:cs typeface="Fira Code Medium"/>
                <a:sym typeface="Fira Code Medium"/>
              </a:rPr>
              <a:t>resolve(data)</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Nếu có lỗi, kết thúc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với lỗi - </a:t>
            </a:r>
            <a:r>
              <a:rPr lang="vi">
                <a:highlight>
                  <a:srgbClr val="EFEFEF"/>
                </a:highlight>
                <a:latin typeface="Fira Code Medium"/>
                <a:ea typeface="Fira Code Medium"/>
                <a:cs typeface="Fira Code Medium"/>
                <a:sym typeface="Fira Code Medium"/>
              </a:rPr>
              <a:t>reject(error)</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14" name="Google Shape;214;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15" name="Google Shape;215;p37"/>
          <p:cNvPicPr preferRelativeResize="0"/>
          <p:nvPr/>
        </p:nvPicPr>
        <p:blipFill>
          <a:blip r:embed="rId3">
            <a:alphaModFix/>
          </a:blip>
          <a:stretch>
            <a:fillRect/>
          </a:stretch>
        </p:blipFill>
        <p:spPr>
          <a:xfrm>
            <a:off x="1857800" y="3005300"/>
            <a:ext cx="5428400" cy="189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Mỗi đối tượng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được tạo đi kèm 2 thuộc tính đặc biệt: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state</a:t>
            </a:r>
            <a:r>
              <a:rPr lang="vi">
                <a:latin typeface="Lora"/>
                <a:ea typeface="Lora"/>
                <a:cs typeface="Lora"/>
                <a:sym typeface="Lora"/>
              </a:rPr>
              <a:t> - trạng thái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giá trị khi khởi tạo là </a:t>
            </a:r>
            <a:r>
              <a:rPr lang="vi">
                <a:highlight>
                  <a:srgbClr val="EFEFEF"/>
                </a:highlight>
                <a:latin typeface="Fira Code Medium"/>
                <a:ea typeface="Fira Code Medium"/>
                <a:cs typeface="Fira Code Medium"/>
                <a:sym typeface="Fira Code Medium"/>
              </a:rPr>
              <a:t>pending</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được gọi giá trị của nó là </a:t>
            </a:r>
            <a:r>
              <a:rPr lang="vi">
                <a:highlight>
                  <a:srgbClr val="EFEFEF"/>
                </a:highlight>
                <a:latin typeface="Fira Code Medium"/>
                <a:ea typeface="Fira Code Medium"/>
                <a:cs typeface="Fira Code Medium"/>
                <a:sym typeface="Fira Code Medium"/>
              </a:rPr>
              <a:t>fulfiled</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rejected</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được gọi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result</a:t>
            </a:r>
            <a:r>
              <a:rPr lang="vi">
                <a:latin typeface="Lora"/>
                <a:ea typeface="Lora"/>
                <a:cs typeface="Lora"/>
                <a:sym typeface="Lora"/>
              </a:rPr>
              <a:t> - kết quả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giá trị khi khởi tạo là </a:t>
            </a:r>
            <a:r>
              <a:rPr lang="vi">
                <a:highlight>
                  <a:srgbClr val="EFEFEF"/>
                </a:highlight>
                <a:latin typeface="Fira Code Medium"/>
                <a:ea typeface="Fira Code Medium"/>
                <a:cs typeface="Fira Code Medium"/>
                <a:sym typeface="Fira Code Medium"/>
              </a:rPr>
              <a:t>undefined</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resolve(data)</a:t>
            </a:r>
            <a:r>
              <a:rPr lang="vi">
                <a:latin typeface="Lora"/>
                <a:ea typeface="Lora"/>
                <a:cs typeface="Lora"/>
                <a:sym typeface="Lora"/>
              </a:rPr>
              <a:t> được gọi giá trị của nó là </a:t>
            </a:r>
            <a:r>
              <a:rPr lang="vi">
                <a:highlight>
                  <a:srgbClr val="EFEFEF"/>
                </a:highlight>
                <a:latin typeface="Fira Code Medium"/>
                <a:ea typeface="Fira Code Medium"/>
                <a:cs typeface="Fira Code Medium"/>
                <a:sym typeface="Fira Code Medium"/>
              </a:rPr>
              <a:t>data</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error</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reject(error)</a:t>
            </a:r>
            <a:r>
              <a:rPr lang="vi">
                <a:latin typeface="Lora"/>
                <a:ea typeface="Lora"/>
                <a:cs typeface="Lora"/>
                <a:sym typeface="Lora"/>
              </a:rPr>
              <a:t> được gọi</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21" name="Google Shape;221;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22" name="Google Shape;222;p38"/>
          <p:cNvPicPr preferRelativeResize="0"/>
          <p:nvPr/>
        </p:nvPicPr>
        <p:blipFill>
          <a:blip r:embed="rId3">
            <a:alphaModFix/>
          </a:blip>
          <a:stretch>
            <a:fillRect/>
          </a:stretch>
        </p:blipFill>
        <p:spPr>
          <a:xfrm>
            <a:off x="2011335" y="3325872"/>
            <a:ext cx="5121325" cy="157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28" name="Google Shape;228;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sp>
        <p:nvSpPr>
          <p:cNvPr id="229" name="Google Shape;229;p39"/>
          <p:cNvSpPr/>
          <p:nvPr/>
        </p:nvSpPr>
        <p:spPr>
          <a:xfrm>
            <a:off x="1509750" y="2693675"/>
            <a:ext cx="2190600" cy="821400"/>
          </a:xfrm>
          <a:prstGeom prst="rect">
            <a:avLst/>
          </a:prstGeom>
          <a:solidFill>
            <a:srgbClr val="FFF9EB"/>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pending</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undefined</a:t>
            </a:r>
            <a:endParaRPr>
              <a:latin typeface="Fira Code Medium"/>
              <a:ea typeface="Fira Code Medium"/>
              <a:cs typeface="Fira Code Medium"/>
              <a:sym typeface="Fira Code Medium"/>
            </a:endParaRPr>
          </a:p>
        </p:txBody>
      </p:sp>
      <p:sp>
        <p:nvSpPr>
          <p:cNvPr id="230" name="Google Shape;230;p39"/>
          <p:cNvSpPr/>
          <p:nvPr/>
        </p:nvSpPr>
        <p:spPr>
          <a:xfrm>
            <a:off x="5007275" y="1872275"/>
            <a:ext cx="2190600" cy="821400"/>
          </a:xfrm>
          <a:prstGeom prst="rect">
            <a:avLst/>
          </a:prstGeom>
          <a:solidFill>
            <a:srgbClr val="FFF9EB"/>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fulfiled</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data</a:t>
            </a:r>
            <a:endParaRPr>
              <a:latin typeface="Fira Code Medium"/>
              <a:ea typeface="Fira Code Medium"/>
              <a:cs typeface="Fira Code Medium"/>
              <a:sym typeface="Fira Code Medium"/>
            </a:endParaRPr>
          </a:p>
        </p:txBody>
      </p:sp>
      <p:sp>
        <p:nvSpPr>
          <p:cNvPr id="231" name="Google Shape;231;p39"/>
          <p:cNvSpPr/>
          <p:nvPr/>
        </p:nvSpPr>
        <p:spPr>
          <a:xfrm>
            <a:off x="5007275" y="3515075"/>
            <a:ext cx="2190600" cy="821400"/>
          </a:xfrm>
          <a:prstGeom prst="rect">
            <a:avLst/>
          </a:prstGeom>
          <a:solidFill>
            <a:srgbClr val="FCDFE1"/>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rejected</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error</a:t>
            </a:r>
            <a:endParaRPr>
              <a:latin typeface="Fira Code Medium"/>
              <a:ea typeface="Fira Code Medium"/>
              <a:cs typeface="Fira Code Medium"/>
              <a:sym typeface="Fira Code Medium"/>
            </a:endParaRPr>
          </a:p>
        </p:txBody>
      </p:sp>
      <p:cxnSp>
        <p:nvCxnSpPr>
          <p:cNvPr id="232" name="Google Shape;232;p39"/>
          <p:cNvCxnSpPr>
            <a:stCxn id="229" idx="3"/>
            <a:endCxn id="230" idx="1"/>
          </p:cNvCxnSpPr>
          <p:nvPr/>
        </p:nvCxnSpPr>
        <p:spPr>
          <a:xfrm flipH="1" rot="10800000">
            <a:off x="3700350" y="2282975"/>
            <a:ext cx="1306800" cy="821400"/>
          </a:xfrm>
          <a:prstGeom prst="straightConnector1">
            <a:avLst/>
          </a:prstGeom>
          <a:noFill/>
          <a:ln cap="flat" cmpd="sng" w="9525">
            <a:solidFill>
              <a:srgbClr val="C9DAF8"/>
            </a:solidFill>
            <a:prstDash val="solid"/>
            <a:round/>
            <a:headEnd len="med" w="med" type="none"/>
            <a:tailEnd len="med" w="med" type="triangle"/>
          </a:ln>
        </p:spPr>
      </p:cxnSp>
      <p:cxnSp>
        <p:nvCxnSpPr>
          <p:cNvPr id="233" name="Google Shape;233;p39"/>
          <p:cNvCxnSpPr>
            <a:stCxn id="229" idx="3"/>
            <a:endCxn id="231" idx="1"/>
          </p:cNvCxnSpPr>
          <p:nvPr/>
        </p:nvCxnSpPr>
        <p:spPr>
          <a:xfrm>
            <a:off x="3700350" y="3104375"/>
            <a:ext cx="1306800" cy="821400"/>
          </a:xfrm>
          <a:prstGeom prst="straightConnector1">
            <a:avLst/>
          </a:prstGeom>
          <a:noFill/>
          <a:ln cap="flat" cmpd="sng" w="9525">
            <a:solidFill>
              <a:srgbClr val="C9DAF8"/>
            </a:solidFill>
            <a:prstDash val="solid"/>
            <a:round/>
            <a:headEnd len="med" w="med" type="none"/>
            <a:tailEnd len="med" w="med" type="triangle"/>
          </a:ln>
        </p:spPr>
      </p:cxnSp>
      <p:sp>
        <p:nvSpPr>
          <p:cNvPr id="234" name="Google Shape;234;p39"/>
          <p:cNvSpPr txBox="1"/>
          <p:nvPr/>
        </p:nvSpPr>
        <p:spPr>
          <a:xfrm>
            <a:off x="1509750" y="233967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new Promise(exercutor)</a:t>
            </a:r>
            <a:endParaRPr sz="1100">
              <a:latin typeface="Fira Code Medium"/>
              <a:ea typeface="Fira Code Medium"/>
              <a:cs typeface="Fira Code Medium"/>
              <a:sym typeface="Fira Code Medium"/>
            </a:endParaRPr>
          </a:p>
        </p:txBody>
      </p:sp>
      <p:sp>
        <p:nvSpPr>
          <p:cNvPr id="235" name="Google Shape;235;p39"/>
          <p:cNvSpPr txBox="1"/>
          <p:nvPr/>
        </p:nvSpPr>
        <p:spPr>
          <a:xfrm>
            <a:off x="5007275" y="152452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resolve(data)</a:t>
            </a:r>
            <a:endParaRPr sz="1100">
              <a:latin typeface="Fira Code Medium"/>
              <a:ea typeface="Fira Code Medium"/>
              <a:cs typeface="Fira Code Medium"/>
              <a:sym typeface="Fira Code Medium"/>
            </a:endParaRPr>
          </a:p>
        </p:txBody>
      </p:sp>
      <p:sp>
        <p:nvSpPr>
          <p:cNvPr id="236" name="Google Shape;236;p39"/>
          <p:cNvSpPr txBox="1"/>
          <p:nvPr/>
        </p:nvSpPr>
        <p:spPr>
          <a:xfrm>
            <a:off x="5007275" y="313272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reject(error)</a:t>
            </a:r>
            <a:endParaRPr sz="1100">
              <a:latin typeface="Fira Code Medium"/>
              <a:ea typeface="Fira Code Medium"/>
              <a:cs typeface="Fira Code Medium"/>
              <a:sym typeface="Fira Code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 Note</a:t>
            </a:r>
            <a:endParaRPr>
              <a:latin typeface="Lora"/>
              <a:ea typeface="Lora"/>
              <a:cs typeface="Lora"/>
              <a:sym typeface="Lora"/>
            </a:endParaRPr>
          </a:p>
          <a:p>
            <a:pPr indent="-311150" lvl="0" marL="457200" rtl="0" algn="l">
              <a:lnSpc>
                <a:spcPct val="135714"/>
              </a:lnSpc>
              <a:spcBef>
                <a:spcPts val="1000"/>
              </a:spcBef>
              <a:spcAft>
                <a:spcPts val="0"/>
              </a:spcAft>
              <a:buSzPts val="1300"/>
              <a:buChar char="-"/>
            </a:pPr>
            <a:r>
              <a:rPr lang="vi">
                <a:latin typeface="Lora"/>
                <a:ea typeface="Lora"/>
                <a:cs typeface="Lora"/>
                <a:sym typeface="Lora"/>
              </a:rPr>
              <a:t>Chỉ có thể có 1 lệnh trả về kết quả là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Khi gọi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nên trả về một đối tượng </a:t>
            </a:r>
            <a:r>
              <a:rPr lang="vi">
                <a:highlight>
                  <a:srgbClr val="EFEFEF"/>
                </a:highlight>
                <a:latin typeface="Fira Code Medium"/>
                <a:ea typeface="Fira Code Medium"/>
                <a:cs typeface="Fira Code Medium"/>
                <a:sym typeface="Fira Code Medium"/>
              </a:rPr>
              <a:t>Error()</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Có thể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ngay lập tức</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42" name="Google Shape;242;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43" name="Google Shape;243;p40"/>
          <p:cNvPicPr preferRelativeResize="0"/>
          <p:nvPr/>
        </p:nvPicPr>
        <p:blipFill>
          <a:blip r:embed="rId3">
            <a:alphaModFix/>
          </a:blip>
          <a:stretch>
            <a:fillRect/>
          </a:stretch>
        </p:blipFill>
        <p:spPr>
          <a:xfrm>
            <a:off x="1071563" y="3020113"/>
            <a:ext cx="7000875"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Sau khi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trả về một kết quả (bất kể hoàn thành hay lỗi). Để xử lý kết quả đó,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cung cấp các trình xử lý:</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 xử lý kết quả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bao gồm cả hoàn thành hoặc lỗi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catch()</a:t>
            </a:r>
            <a:r>
              <a:rPr lang="vi">
                <a:latin typeface="Lora"/>
                <a:ea typeface="Lora"/>
                <a:cs typeface="Lora"/>
                <a:sym typeface="Lora"/>
              </a:rPr>
              <a:t> - xử lý trường hợp lỗi (thay cho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finally()</a:t>
            </a:r>
            <a:r>
              <a:rPr lang="vi">
                <a:latin typeface="Lora"/>
                <a:ea typeface="Lora"/>
                <a:cs typeface="Lora"/>
                <a:sym typeface="Lora"/>
              </a:rPr>
              <a:t> - luôn chạy bất kể hoàn thành hoặc lỗi, khác một chút với </a:t>
            </a:r>
            <a:r>
              <a:rPr lang="vi">
                <a:highlight>
                  <a:srgbClr val="EFEFEF"/>
                </a:highlight>
                <a:latin typeface="Fira Code Medium"/>
                <a:ea typeface="Fira Code Medium"/>
                <a:cs typeface="Fira Code Medium"/>
                <a:sym typeface="Fira Code Medium"/>
              </a:rPr>
              <a:t>then()</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49" name="Google Shape;249;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50" name="Google Shape;250;p41"/>
          <p:cNvPicPr preferRelativeResize="0"/>
          <p:nvPr/>
        </p:nvPicPr>
        <p:blipFill>
          <a:blip r:embed="rId3">
            <a:alphaModFix/>
          </a:blip>
          <a:stretch>
            <a:fillRect/>
          </a:stretch>
        </p:blipFill>
        <p:spPr>
          <a:xfrm>
            <a:off x="2174738" y="3012100"/>
            <a:ext cx="4794525" cy="188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Phương thức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nhận 2 tham số là 2 hàm </a:t>
            </a:r>
            <a:r>
              <a:rPr i="1" lang="vi">
                <a:latin typeface="Lora"/>
                <a:ea typeface="Lora"/>
                <a:cs typeface="Lora"/>
                <a:sym typeface="Lora"/>
              </a:rPr>
              <a:t>callback</a:t>
            </a:r>
            <a:r>
              <a:rPr lang="vi">
                <a:latin typeface="Lora"/>
                <a:ea typeface="Lora"/>
                <a:cs typeface="Lora"/>
                <a:sym typeface="Lora"/>
              </a:rPr>
              <a:t> tương ứng với 2 trường hợp hoàn thành hoặc lỗi, mỗi hàm được gọi với giá trị tương ứng</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56" name="Google Shape;256;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57" name="Google Shape;257;p42"/>
          <p:cNvPicPr preferRelativeResize="0"/>
          <p:nvPr/>
        </p:nvPicPr>
        <p:blipFill>
          <a:blip r:embed="rId3">
            <a:alphaModFix/>
          </a:blip>
          <a:stretch>
            <a:fillRect/>
          </a:stretch>
        </p:blipFill>
        <p:spPr>
          <a:xfrm>
            <a:off x="1871447" y="2026422"/>
            <a:ext cx="5401099" cy="287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Phương thức </a:t>
            </a:r>
            <a:r>
              <a:rPr lang="vi">
                <a:highlight>
                  <a:srgbClr val="EFEFEF"/>
                </a:highlight>
                <a:latin typeface="Fira Code Medium"/>
                <a:ea typeface="Fira Code Medium"/>
                <a:cs typeface="Fira Code Medium"/>
                <a:sym typeface="Fira Code Medium"/>
              </a:rPr>
              <a:t>catch</a:t>
            </a:r>
            <a:r>
              <a:rPr lang="vi">
                <a:highlight>
                  <a:srgbClr val="EFEFEF"/>
                </a:highlight>
                <a:latin typeface="Fira Code Medium"/>
                <a:ea typeface="Fira Code Medium"/>
                <a:cs typeface="Fira Code Medium"/>
                <a:sym typeface="Fira Code Medium"/>
              </a:rPr>
              <a:t>()</a:t>
            </a:r>
            <a:r>
              <a:rPr lang="vi">
                <a:latin typeface="Lora"/>
                <a:ea typeface="Lora"/>
                <a:cs typeface="Lora"/>
                <a:sym typeface="Lora"/>
              </a:rPr>
              <a:t> là cú pháp ngắn gọn thay thế cho trường hợp lỗi của </a:t>
            </a:r>
            <a:r>
              <a:rPr lang="vi">
                <a:highlight>
                  <a:srgbClr val="EFEFEF"/>
                </a:highlight>
                <a:latin typeface="Fira Code Medium"/>
                <a:ea typeface="Fira Code Medium"/>
                <a:cs typeface="Fira Code Medium"/>
                <a:sym typeface="Fira Code Medium"/>
              </a:rPr>
              <a:t>then()</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63" name="Google Shape;263;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64" name="Google Shape;264;p43"/>
          <p:cNvPicPr preferRelativeResize="0"/>
          <p:nvPr/>
        </p:nvPicPr>
        <p:blipFill>
          <a:blip r:embed="rId3">
            <a:alphaModFix/>
          </a:blip>
          <a:stretch>
            <a:fillRect/>
          </a:stretch>
        </p:blipFill>
        <p:spPr>
          <a:xfrm>
            <a:off x="1463375" y="1820075"/>
            <a:ext cx="6217249" cy="307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i="1" lang="vi">
                <a:latin typeface="Lora"/>
                <a:ea typeface="Lora"/>
                <a:cs typeface="Lora"/>
                <a:sym typeface="Lora"/>
              </a:rPr>
              <a:t>Synchronous</a:t>
            </a:r>
            <a:r>
              <a:rPr lang="vi">
                <a:latin typeface="Lora"/>
                <a:ea typeface="Lora"/>
                <a:cs typeface="Lora"/>
                <a:sym typeface="Lora"/>
              </a:rPr>
              <a:t> - Chương trình sẽ thực thi các câu lệnh được thực hiện lần lượt theo thứ tự trong mã, câu lệnh trước đó phải hoàn thành mới xử lý câu lệnh tiếp theo.</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pic>
        <p:nvPicPr>
          <p:cNvPr id="140" name="Google Shape;140;p26"/>
          <p:cNvPicPr preferRelativeResize="0"/>
          <p:nvPr/>
        </p:nvPicPr>
        <p:blipFill>
          <a:blip r:embed="rId3">
            <a:alphaModFix/>
          </a:blip>
          <a:stretch>
            <a:fillRect/>
          </a:stretch>
        </p:blipFill>
        <p:spPr>
          <a:xfrm>
            <a:off x="2385775" y="2190074"/>
            <a:ext cx="4372450" cy="2706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Font typeface="Lora"/>
              <a:buAutoNum type="arabicPeriod"/>
            </a:pPr>
            <a:r>
              <a:rPr lang="vi">
                <a:latin typeface="Lora"/>
                <a:ea typeface="Lora"/>
                <a:cs typeface="Lora"/>
                <a:sym typeface="Lora"/>
              </a:rPr>
              <a:t>Viết hàm </a:t>
            </a:r>
            <a:r>
              <a:rPr lang="vi">
                <a:highlight>
                  <a:srgbClr val="EFEFEF"/>
                </a:highlight>
                <a:latin typeface="Fira Code Medium"/>
                <a:ea typeface="Fira Code Medium"/>
                <a:cs typeface="Fira Code Medium"/>
                <a:sym typeface="Fira Code Medium"/>
              </a:rPr>
              <a:t>capitalize(param, ms)</a:t>
            </a:r>
            <a:r>
              <a:rPr lang="vi">
                <a:latin typeface="Lora"/>
                <a:ea typeface="Lora"/>
                <a:cs typeface="Lora"/>
                <a:sym typeface="Lora"/>
              </a:rPr>
              <a:t> nhận vào 2 tham số, trả về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(sau số milisecond là tham số </a:t>
            </a:r>
            <a:r>
              <a:rPr lang="vi">
                <a:highlight>
                  <a:srgbClr val="EFEFEF"/>
                </a:highlight>
                <a:latin typeface="Fira Code Medium"/>
                <a:ea typeface="Fira Code Medium"/>
                <a:cs typeface="Fira Code Medium"/>
                <a:sym typeface="Fira Code Medium"/>
              </a:rPr>
              <a:t>ms</a:t>
            </a:r>
            <a:r>
              <a:rPr lang="vi">
                <a:latin typeface="Lora"/>
                <a:ea typeface="Lora"/>
                <a:cs typeface="Lora"/>
                <a:sym typeface="Lora"/>
              </a:rPr>
              <a:t>). Nếu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là chuỗi, chuyển đổi nó thành dạng </a:t>
            </a:r>
            <a:r>
              <a:rPr lang="vi">
                <a:highlight>
                  <a:srgbClr val="EFEFEF"/>
                </a:highlight>
                <a:latin typeface="Fira Code Medium"/>
                <a:ea typeface="Fira Code Medium"/>
                <a:cs typeface="Fira Code Medium"/>
                <a:sym typeface="Fira Code Medium"/>
              </a:rPr>
              <a:t>capitalize</a:t>
            </a:r>
            <a:r>
              <a:rPr lang="vi">
                <a:latin typeface="Lora"/>
                <a:ea typeface="Lora"/>
                <a:cs typeface="Lora"/>
                <a:sym typeface="Lora"/>
              </a:rPr>
              <a:t> và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với giá trị đó, nếu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không phải chuỗi,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nó với thông báo lỗi. Hiển thị kết quả lên màn hình </a:t>
            </a:r>
            <a:r>
              <a:rPr lang="vi">
                <a:highlight>
                  <a:srgbClr val="EFEFEF"/>
                </a:highlight>
                <a:latin typeface="Fira Code Medium"/>
                <a:ea typeface="Fira Code Medium"/>
                <a:cs typeface="Fira Code Medium"/>
                <a:sym typeface="Fira Code Medium"/>
              </a:rPr>
              <a:t>console</a:t>
            </a:r>
            <a:endParaRPr>
              <a:latin typeface="Lora"/>
              <a:ea typeface="Lora"/>
              <a:cs typeface="Lora"/>
              <a:sym typeface="Lora"/>
            </a:endParaRPr>
          </a:p>
          <a:p>
            <a:pPr indent="-311150" lvl="0" marL="457200" rtl="0" algn="l">
              <a:lnSpc>
                <a:spcPct val="150000"/>
              </a:lnSpc>
              <a:spcBef>
                <a:spcPts val="0"/>
              </a:spcBef>
              <a:spcAft>
                <a:spcPts val="0"/>
              </a:spcAft>
              <a:buSzPts val="1300"/>
              <a:buFont typeface="Lora"/>
              <a:buAutoNum type="arabicPeriod"/>
            </a:pPr>
            <a:r>
              <a:rPr lang="vi">
                <a:latin typeface="Lora"/>
                <a:ea typeface="Lora"/>
                <a:cs typeface="Lora"/>
                <a:sym typeface="Lora"/>
              </a:rPr>
              <a:t>Sửa đổi hàm </a:t>
            </a:r>
            <a:r>
              <a:rPr lang="vi">
                <a:highlight>
                  <a:srgbClr val="EFEFEF"/>
                </a:highlight>
                <a:latin typeface="Fira Code Medium"/>
                <a:ea typeface="Fira Code Medium"/>
                <a:cs typeface="Fira Code Medium"/>
                <a:sym typeface="Fira Code Medium"/>
              </a:rPr>
              <a:t>capitalize(param, ms)</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là một mảng chuỗi, chuyển đổi tất cả chuỗi trong mảng thành dạng </a:t>
            </a:r>
            <a:r>
              <a:rPr lang="vi">
                <a:highlight>
                  <a:srgbClr val="EFEFEF"/>
                </a:highlight>
                <a:latin typeface="Fira Code Medium"/>
                <a:ea typeface="Fira Code Medium"/>
                <a:cs typeface="Fira Code Medium"/>
                <a:sym typeface="Fira Code Medium"/>
              </a:rPr>
              <a:t>capitalize</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mảng đó. Nếu một phần tử không phải là chuỗi,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với thông báo lỗi. Hiển thị kết quả lên màn hình </a:t>
            </a:r>
            <a:r>
              <a:rPr lang="vi">
                <a:highlight>
                  <a:srgbClr val="EFEFEF"/>
                </a:highlight>
                <a:latin typeface="Fira Code Medium"/>
                <a:ea typeface="Fira Code Medium"/>
                <a:cs typeface="Fira Code Medium"/>
                <a:sym typeface="Fira Code Medium"/>
              </a:rPr>
              <a:t>console</a:t>
            </a:r>
            <a:endParaRPr>
              <a:latin typeface="Lora"/>
              <a:ea typeface="Lora"/>
              <a:cs typeface="Lora"/>
              <a:sym typeface="Lora"/>
            </a:endParaRPr>
          </a:p>
        </p:txBody>
      </p:sp>
      <p:sp>
        <p:nvSpPr>
          <p:cNvPr id="270" name="Google Shape;270;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Lab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Các trình xử lý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catch()</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finally()</a:t>
            </a:r>
            <a:r>
              <a:rPr lang="vi">
                <a:latin typeface="Lora"/>
                <a:ea typeface="Lora"/>
                <a:cs typeface="Lora"/>
                <a:sym typeface="Lora"/>
              </a:rPr>
              <a:t> cũng trả về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có thể kết hợp nhiều trình xử lý để tạo thành một chuỗi các tác vụ</a:t>
            </a:r>
            <a:endParaRPr>
              <a:latin typeface="Lora"/>
              <a:ea typeface="Lora"/>
              <a:cs typeface="Lora"/>
              <a:sym typeface="Lora"/>
            </a:endParaRPr>
          </a:p>
        </p:txBody>
      </p:sp>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chaining</a:t>
            </a:r>
            <a:endParaRPr/>
          </a:p>
        </p:txBody>
      </p:sp>
      <p:pic>
        <p:nvPicPr>
          <p:cNvPr id="277" name="Google Shape;277;p45"/>
          <p:cNvPicPr preferRelativeResize="0"/>
          <p:nvPr/>
        </p:nvPicPr>
        <p:blipFill>
          <a:blip r:embed="rId3">
            <a:alphaModFix/>
          </a:blip>
          <a:stretch>
            <a:fillRect/>
          </a:stretch>
        </p:blipFill>
        <p:spPr>
          <a:xfrm>
            <a:off x="799788" y="2246125"/>
            <a:ext cx="7544425" cy="253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Promise.all()</a:t>
            </a:r>
            <a:r>
              <a:rPr lang="vi">
                <a:latin typeface="Lora"/>
                <a:ea typeface="Lora"/>
                <a:cs typeface="Lora"/>
                <a:sym typeface="Lora"/>
              </a:rPr>
              <a:t> nhận vào một danh sách các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chờ đợi tất cả chúng hoàn thành và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chứa kết quả của chúng. Nếu một trong các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gọi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Promise.all()</a:t>
            </a:r>
            <a:r>
              <a:rPr lang="vi">
                <a:latin typeface="Lora"/>
                <a:ea typeface="Lora"/>
                <a:cs typeface="Lora"/>
                <a:sym typeface="Lora"/>
              </a:rPr>
              <a:t> cũng sẽ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với lỗi đó</a:t>
            </a:r>
            <a:endParaRPr>
              <a:latin typeface="Lora"/>
              <a:ea typeface="Lora"/>
              <a:cs typeface="Lora"/>
              <a:sym typeface="Lora"/>
            </a:endParaRPr>
          </a:p>
        </p:txBody>
      </p:sp>
      <p:sp>
        <p:nvSpPr>
          <p:cNvPr id="283" name="Google Shape;283;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84" name="Google Shape;284;p46"/>
          <p:cNvPicPr preferRelativeResize="0"/>
          <p:nvPr/>
        </p:nvPicPr>
        <p:blipFill>
          <a:blip r:embed="rId3">
            <a:alphaModFix/>
          </a:blip>
          <a:stretch>
            <a:fillRect/>
          </a:stretch>
        </p:blipFill>
        <p:spPr>
          <a:xfrm>
            <a:off x="1824025" y="2448488"/>
            <a:ext cx="5495925" cy="244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Promise.any()</a:t>
            </a:r>
            <a:r>
              <a:rPr lang="vi">
                <a:latin typeface="Lora"/>
                <a:ea typeface="Lora"/>
                <a:cs typeface="Lora"/>
                <a:sym typeface="Lora"/>
              </a:rPr>
              <a:t> nhận vào một danh sách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nó đợi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đầu tiên thành công (khác </a:t>
            </a:r>
            <a:r>
              <a:rPr lang="vi">
                <a:highlight>
                  <a:srgbClr val="EFEFEF"/>
                </a:highlight>
                <a:latin typeface="Fira Code Medium"/>
                <a:ea typeface="Fira Code Medium"/>
                <a:cs typeface="Fira Code Medium"/>
                <a:sym typeface="Fira Code Medium"/>
              </a:rPr>
              <a:t>Promise.race()</a:t>
            </a:r>
            <a:r>
              <a:rPr lang="vi">
                <a:latin typeface="Lora"/>
                <a:ea typeface="Lora"/>
                <a:cs typeface="Lora"/>
                <a:sym typeface="Lora"/>
              </a:rPr>
              <a:t>), nếu tất cả đều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nó sẽ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về một danh sách lỗi.</a:t>
            </a:r>
            <a:endParaRPr>
              <a:latin typeface="Lora"/>
              <a:ea typeface="Lora"/>
              <a:cs typeface="Lora"/>
              <a:sym typeface="Lora"/>
            </a:endParaRPr>
          </a:p>
        </p:txBody>
      </p:sp>
      <p:sp>
        <p:nvSpPr>
          <p:cNvPr id="290" name="Google Shape;290;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91" name="Google Shape;291;p47"/>
          <p:cNvPicPr preferRelativeResize="0"/>
          <p:nvPr/>
        </p:nvPicPr>
        <p:blipFill>
          <a:blip r:embed="rId3">
            <a:alphaModFix/>
          </a:blip>
          <a:stretch>
            <a:fillRect/>
          </a:stretch>
        </p:blipFill>
        <p:spPr>
          <a:xfrm>
            <a:off x="1824025" y="2309863"/>
            <a:ext cx="5495925" cy="2447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Promise.race()</a:t>
            </a:r>
            <a:r>
              <a:rPr lang="vi">
                <a:latin typeface="Lora"/>
                <a:ea typeface="Lora"/>
                <a:cs typeface="Lora"/>
                <a:sym typeface="Lora"/>
              </a:rPr>
              <a:t> nhận vào một danh sách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tuy nhiên nó chỉ đợi kết quả sớm nhất trả về (bất kể thành công hay lỗi) và bỏ qua những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khác</a:t>
            </a:r>
            <a:endParaRPr>
              <a:latin typeface="Lora"/>
              <a:ea typeface="Lora"/>
              <a:cs typeface="Lora"/>
              <a:sym typeface="Lora"/>
            </a:endParaRPr>
          </a:p>
        </p:txBody>
      </p:sp>
      <p:sp>
        <p:nvSpPr>
          <p:cNvPr id="297" name="Google Shape;297;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98" name="Google Shape;298;p48"/>
          <p:cNvPicPr preferRelativeResize="0"/>
          <p:nvPr/>
        </p:nvPicPr>
        <p:blipFill>
          <a:blip r:embed="rId3">
            <a:alphaModFix/>
          </a:blip>
          <a:stretch>
            <a:fillRect/>
          </a:stretch>
        </p:blipFill>
        <p:spPr>
          <a:xfrm>
            <a:off x="1824025" y="2309863"/>
            <a:ext cx="5495925" cy="2447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Async</a:t>
            </a:r>
            <a:r>
              <a:rPr lang="vi">
                <a:latin typeface="Open Sans"/>
                <a:ea typeface="Open Sans"/>
                <a:cs typeface="Open Sans"/>
                <a:sym typeface="Open Sans"/>
              </a:rPr>
              <a:t> function tự động đặt kết quả trả về từ một hàm vào một </a:t>
            </a:r>
            <a:r>
              <a:rPr lang="vi">
                <a:highlight>
                  <a:srgbClr val="EFEFEF"/>
                </a:highlight>
                <a:latin typeface="Fira Code Medium"/>
                <a:ea typeface="Fira Code Medium"/>
                <a:cs typeface="Fira Code Medium"/>
                <a:sym typeface="Fira Code Medium"/>
              </a:rPr>
              <a:t>Promise</a:t>
            </a:r>
            <a:r>
              <a:rPr lang="vi">
                <a:latin typeface="Open Sans"/>
                <a:ea typeface="Open Sans"/>
                <a:cs typeface="Open Sans"/>
                <a:sym typeface="Open Sans"/>
              </a:rPr>
              <a:t>, thêm từ khóa </a:t>
            </a:r>
            <a:r>
              <a:rPr lang="vi">
                <a:highlight>
                  <a:srgbClr val="EFEFEF"/>
                </a:highlight>
                <a:latin typeface="Fira Code Medium"/>
                <a:ea typeface="Fira Code Medium"/>
                <a:cs typeface="Fira Code Medium"/>
                <a:sym typeface="Fira Code Medium"/>
              </a:rPr>
              <a:t>async</a:t>
            </a:r>
            <a:r>
              <a:rPr lang="vi">
                <a:latin typeface="Open Sans"/>
                <a:ea typeface="Open Sans"/>
                <a:cs typeface="Open Sans"/>
                <a:sym typeface="Open Sans"/>
              </a:rPr>
              <a:t> vào trước khai báo hàm</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04" name="Google Shape;304;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05" name="Google Shape;305;p49"/>
          <p:cNvPicPr preferRelativeResize="0"/>
          <p:nvPr/>
        </p:nvPicPr>
        <p:blipFill>
          <a:blip r:embed="rId3">
            <a:alphaModFix/>
          </a:blip>
          <a:stretch>
            <a:fillRect/>
          </a:stretch>
        </p:blipFill>
        <p:spPr>
          <a:xfrm>
            <a:off x="2376675" y="2038875"/>
            <a:ext cx="4390650" cy="2857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Open Sans"/>
                <a:ea typeface="Open Sans"/>
                <a:cs typeface="Open Sans"/>
                <a:sym typeface="Open Sans"/>
              </a:rPr>
              <a:t>Keyword </a:t>
            </a:r>
            <a:r>
              <a:rPr lang="vi">
                <a:highlight>
                  <a:srgbClr val="EFEFEF"/>
                </a:highlight>
                <a:latin typeface="Fira Code Medium"/>
                <a:ea typeface="Fira Code Medium"/>
                <a:cs typeface="Fira Code Medium"/>
                <a:sym typeface="Fira Code Medium"/>
              </a:rPr>
              <a:t>await</a:t>
            </a:r>
            <a:r>
              <a:rPr lang="vi">
                <a:latin typeface="Open Sans"/>
                <a:ea typeface="Open Sans"/>
                <a:cs typeface="Open Sans"/>
                <a:sym typeface="Open Sans"/>
              </a:rPr>
              <a:t> </a:t>
            </a:r>
            <a:r>
              <a:rPr b="1" i="1" lang="vi">
                <a:latin typeface="Open Sans"/>
                <a:ea typeface="Open Sans"/>
                <a:cs typeface="Open Sans"/>
                <a:sym typeface="Open Sans"/>
              </a:rPr>
              <a:t>chỉ sử dụng được trong</a:t>
            </a:r>
            <a:r>
              <a:rPr b="1" lang="vi">
                <a:latin typeface="Open Sans"/>
                <a:ea typeface="Open Sans"/>
                <a:cs typeface="Open Sans"/>
                <a:sym typeface="Open Sans"/>
              </a:rPr>
              <a:t> </a:t>
            </a:r>
            <a:r>
              <a:rPr lang="vi">
                <a:highlight>
                  <a:srgbClr val="EFEFEF"/>
                </a:highlight>
                <a:latin typeface="Fira Code Medium"/>
                <a:ea typeface="Fira Code Medium"/>
                <a:cs typeface="Fira Code Medium"/>
                <a:sym typeface="Fira Code Medium"/>
              </a:rPr>
              <a:t>async</a:t>
            </a:r>
            <a:r>
              <a:rPr b="1" lang="vi">
                <a:latin typeface="Open Sans"/>
                <a:ea typeface="Open Sans"/>
                <a:cs typeface="Open Sans"/>
                <a:sym typeface="Open Sans"/>
              </a:rPr>
              <a:t> </a:t>
            </a:r>
            <a:r>
              <a:rPr b="1" i="1" lang="vi">
                <a:latin typeface="Open Sans"/>
                <a:ea typeface="Open Sans"/>
                <a:cs typeface="Open Sans"/>
                <a:sym typeface="Open Sans"/>
              </a:rPr>
              <a:t>function</a:t>
            </a:r>
            <a:r>
              <a:rPr lang="vi">
                <a:latin typeface="Open Sans"/>
                <a:ea typeface="Open Sans"/>
                <a:cs typeface="Open Sans"/>
                <a:sym typeface="Open Sans"/>
              </a:rPr>
              <a:t>, nó chờ một </a:t>
            </a:r>
            <a:r>
              <a:rPr lang="vi">
                <a:highlight>
                  <a:srgbClr val="EFEFEF"/>
                </a:highlight>
                <a:latin typeface="Fira Code Medium"/>
                <a:ea typeface="Fira Code Medium"/>
                <a:cs typeface="Fira Code Medium"/>
                <a:sym typeface="Fira Code Medium"/>
              </a:rPr>
              <a:t>Promise</a:t>
            </a:r>
            <a:r>
              <a:rPr lang="vi">
                <a:latin typeface="Open Sans"/>
                <a:ea typeface="Open Sans"/>
                <a:cs typeface="Open Sans"/>
                <a:sym typeface="Open Sans"/>
              </a:rPr>
              <a:t> hoàn thành và trả về kết quả.</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11" name="Google Shape;311;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12" name="Google Shape;312;p50"/>
          <p:cNvPicPr preferRelativeResize="0"/>
          <p:nvPr/>
        </p:nvPicPr>
        <p:blipFill>
          <a:blip r:embed="rId3">
            <a:alphaModFix/>
          </a:blip>
          <a:stretch>
            <a:fillRect/>
          </a:stretch>
        </p:blipFill>
        <p:spPr>
          <a:xfrm>
            <a:off x="1242450" y="2073725"/>
            <a:ext cx="6659076" cy="282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Open Sans"/>
                <a:ea typeface="Open Sans"/>
                <a:cs typeface="Open Sans"/>
                <a:sym typeface="Open Sans"/>
              </a:rPr>
              <a:t>Khi sử dụng </a:t>
            </a:r>
            <a:r>
              <a:rPr lang="vi">
                <a:highlight>
                  <a:srgbClr val="EFEFEF"/>
                </a:highlight>
                <a:latin typeface="Fira Code Medium"/>
                <a:ea typeface="Fira Code Medium"/>
                <a:cs typeface="Fira Code Medium"/>
                <a:sym typeface="Fira Code Medium"/>
              </a:rPr>
              <a:t>async/await</a:t>
            </a:r>
            <a:r>
              <a:rPr lang="vi">
                <a:latin typeface="Open Sans"/>
                <a:ea typeface="Open Sans"/>
                <a:cs typeface="Open Sans"/>
                <a:sym typeface="Open Sans"/>
              </a:rPr>
              <a:t> có thể thay thế cho </a:t>
            </a:r>
            <a:r>
              <a:rPr lang="vi">
                <a:highlight>
                  <a:srgbClr val="EFEFEF"/>
                </a:highlight>
                <a:latin typeface="Fira Code Medium"/>
                <a:ea typeface="Fira Code Medium"/>
                <a:cs typeface="Fira Code Medium"/>
                <a:sym typeface="Fira Code Medium"/>
              </a:rPr>
              <a:t>then()</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18" name="Google Shape;318;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19" name="Google Shape;319;p51"/>
          <p:cNvPicPr preferRelativeResize="0"/>
          <p:nvPr/>
        </p:nvPicPr>
        <p:blipFill>
          <a:blip r:embed="rId3">
            <a:alphaModFix/>
          </a:blip>
          <a:stretch>
            <a:fillRect/>
          </a:stretch>
        </p:blipFill>
        <p:spPr>
          <a:xfrm>
            <a:off x="1688525" y="1835375"/>
            <a:ext cx="5766950" cy="311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latin typeface="Lora"/>
                <a:ea typeface="Lora"/>
                <a:cs typeface="Lora"/>
                <a:sym typeface="Lora"/>
              </a:rPr>
              <a:t>Ưu điểm của </a:t>
            </a:r>
            <a:r>
              <a:rPr b="1" i="1" lang="vi">
                <a:latin typeface="Lora"/>
                <a:ea typeface="Lora"/>
                <a:cs typeface="Lora"/>
                <a:sym typeface="Lora"/>
              </a:rPr>
              <a:t>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Các câu lệnh trong trương trình được thực thi lần lượt sẽ dễ kiểm soát hơn</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Nếu một câu lệnh có lỗi chương trình sẽ dừng mà không chạy tiếp</a:t>
            </a:r>
            <a:endParaRPr>
              <a:latin typeface="Lora"/>
              <a:ea typeface="Lora"/>
              <a:cs typeface="Lora"/>
              <a:sym typeface="Lora"/>
            </a:endParaRPr>
          </a:p>
          <a:p>
            <a:pPr indent="0" lvl="0" marL="0" marR="0" rtl="0" algn="l">
              <a:lnSpc>
                <a:spcPct val="135714"/>
              </a:lnSpc>
              <a:spcBef>
                <a:spcPts val="1000"/>
              </a:spcBef>
              <a:spcAft>
                <a:spcPts val="0"/>
              </a:spcAft>
              <a:buNone/>
            </a:pPr>
            <a:r>
              <a:rPr lang="vi">
                <a:latin typeface="Lora"/>
                <a:ea typeface="Lora"/>
                <a:cs typeface="Lora"/>
                <a:sym typeface="Lora"/>
              </a:rPr>
              <a:t>Nhược điểm của </a:t>
            </a:r>
            <a:r>
              <a:rPr b="1" i="1" lang="vi">
                <a:latin typeface="Lora"/>
                <a:ea typeface="Lora"/>
                <a:cs typeface="Lora"/>
                <a:sym typeface="Lora"/>
              </a:rPr>
              <a:t>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Khi chương trình cần thao tác với dữ liệu bên ngoài (như truy vấn dữ liệu, lấy dữ liệu từ server, đọc ghi file, …) và mỗi thao tác cần một khoảng thời gian nhất định để thực thi. Khi đó, nếu tất cả thao tác được xử lý đồng bộ sẽ cần rất nhiều thời gian để hoàn thành</a:t>
            </a:r>
            <a:endParaRPr>
              <a:latin typeface="Lora"/>
              <a:ea typeface="Lora"/>
              <a:cs typeface="Lora"/>
              <a:sym typeface="Lora"/>
            </a:endParaRPr>
          </a:p>
        </p:txBody>
      </p:sp>
      <p:sp>
        <p:nvSpPr>
          <p:cNvPr id="146" name="Google Shape;146;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b="1" i="1" lang="vi">
                <a:latin typeface="Lora"/>
                <a:ea typeface="Lora"/>
                <a:cs typeface="Lora"/>
                <a:sym typeface="Lora"/>
              </a:rPr>
              <a:t>Asynchronous</a:t>
            </a:r>
            <a:r>
              <a:rPr lang="vi">
                <a:latin typeface="Lora"/>
                <a:ea typeface="Lora"/>
                <a:cs typeface="Lora"/>
                <a:sym typeface="Lora"/>
              </a:rPr>
              <a:t> - Chương trình sẽ thực thi tất cả câu lệnh cùng một lúc, các câu lệnh sau có thể chạy mà không cần câu lệnh trước đó đã thực hiện xong hay chưa. Rất nhiều chức năng có sẵn trong JavaScript cho phép lập lịch các thao tác </a:t>
            </a:r>
            <a:r>
              <a:rPr i="1" lang="vi">
                <a:latin typeface="Lora"/>
                <a:ea typeface="Lora"/>
                <a:cs typeface="Lora"/>
                <a:sym typeface="Lora"/>
              </a:rPr>
              <a:t>bất đồng bộ</a:t>
            </a:r>
            <a:r>
              <a:rPr lang="vi">
                <a:latin typeface="Lora"/>
                <a:ea typeface="Lora"/>
                <a:cs typeface="Lora"/>
                <a:sym typeface="Lora"/>
              </a:rPr>
              <a:t>.</a:t>
            </a:r>
            <a:endParaRPr>
              <a:latin typeface="Lora"/>
              <a:ea typeface="Lora"/>
              <a:cs typeface="Lora"/>
              <a:sym typeface="Lora"/>
            </a:endParaRPr>
          </a:p>
        </p:txBody>
      </p:sp>
      <p:sp>
        <p:nvSpPr>
          <p:cNvPr id="152" name="Google Shape;152;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pic>
        <p:nvPicPr>
          <p:cNvPr id="153" name="Google Shape;153;p28"/>
          <p:cNvPicPr preferRelativeResize="0"/>
          <p:nvPr/>
        </p:nvPicPr>
        <p:blipFill>
          <a:blip r:embed="rId3">
            <a:alphaModFix/>
          </a:blip>
          <a:stretch>
            <a:fillRect/>
          </a:stretch>
        </p:blipFill>
        <p:spPr>
          <a:xfrm>
            <a:off x="2577687" y="2301625"/>
            <a:ext cx="3988626" cy="259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latin typeface="Lora"/>
                <a:ea typeface="Lora"/>
                <a:cs typeface="Lora"/>
                <a:sym typeface="Lora"/>
              </a:rPr>
              <a:t>Ưu điểm của </a:t>
            </a:r>
            <a:r>
              <a:rPr b="1" i="1" lang="vi">
                <a:latin typeface="Lora"/>
                <a:ea typeface="Lora"/>
                <a:cs typeface="Lora"/>
                <a:sym typeface="Lora"/>
              </a:rPr>
              <a:t>asynchronous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Tối ưu thời gian chạy của chương trình</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Luồng xử lý của chương trình không bị ảnh hưởng bởi các thao tác cần nhiều thời gian</a:t>
            </a:r>
            <a:endParaRPr>
              <a:latin typeface="Lora"/>
              <a:ea typeface="Lora"/>
              <a:cs typeface="Lora"/>
              <a:sym typeface="Lora"/>
            </a:endParaRPr>
          </a:p>
          <a:p>
            <a:pPr indent="0" lvl="0" marL="0" marR="0" rtl="0" algn="l">
              <a:lnSpc>
                <a:spcPct val="135714"/>
              </a:lnSpc>
              <a:spcBef>
                <a:spcPts val="1000"/>
              </a:spcBef>
              <a:spcAft>
                <a:spcPts val="0"/>
              </a:spcAft>
              <a:buNone/>
            </a:pPr>
            <a:r>
              <a:rPr lang="vi">
                <a:latin typeface="Lora"/>
                <a:ea typeface="Lora"/>
                <a:cs typeface="Lora"/>
                <a:sym typeface="Lora"/>
              </a:rPr>
              <a:t>Nhược điểm của </a:t>
            </a:r>
            <a:r>
              <a:rPr b="1" i="1" lang="vi">
                <a:latin typeface="Lora"/>
                <a:ea typeface="Lora"/>
                <a:cs typeface="Lora"/>
                <a:sym typeface="Lora"/>
              </a:rPr>
              <a:t>asynchronous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Các câu lệnh không thực hiện theo đúng thứ tự, đồng thời kết quả trả về cũng không đúng thứ tự khiến cho việc kiểm soát và gỡ lỗi rất khó khăn</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Các cách lập trình bất đồng bộ trong JavaScript: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i="1" lang="vi">
                <a:latin typeface="Lora"/>
                <a:ea typeface="Lora"/>
                <a:cs typeface="Lora"/>
                <a:sym typeface="Lora"/>
              </a:rPr>
              <a:t>Callback</a:t>
            </a:r>
            <a:r>
              <a:rPr lang="vi">
                <a:latin typeface="Lora"/>
                <a:ea typeface="Lora"/>
                <a:cs typeface="Lora"/>
                <a:sym typeface="Lora"/>
              </a:rPr>
              <a:t> </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i="1" lang="vi">
                <a:latin typeface="Lora"/>
                <a:ea typeface="Lora"/>
                <a:cs typeface="Lora"/>
                <a:sym typeface="Lora"/>
              </a:rPr>
              <a:t>Promise</a:t>
            </a:r>
            <a:r>
              <a:rPr lang="vi">
                <a:latin typeface="Lora"/>
                <a:ea typeface="Lora"/>
                <a:cs typeface="Lora"/>
                <a:sym typeface="Lora"/>
              </a:rPr>
              <a:t> </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i="1" lang="vi">
                <a:latin typeface="Lora"/>
                <a:ea typeface="Lora"/>
                <a:cs typeface="Lora"/>
                <a:sym typeface="Lora"/>
              </a:rPr>
              <a:t>Async/await</a:t>
            </a:r>
            <a:r>
              <a:rPr lang="vi">
                <a:latin typeface="Lora"/>
                <a:ea typeface="Lora"/>
                <a:cs typeface="Lora"/>
                <a:sym typeface="Lora"/>
              </a:rPr>
              <a:t> </a:t>
            </a:r>
            <a:endParaRPr>
              <a:latin typeface="Lora"/>
              <a:ea typeface="Lora"/>
              <a:cs typeface="Lora"/>
              <a:sym typeface="Lora"/>
            </a:endParaRPr>
          </a:p>
        </p:txBody>
      </p:sp>
      <p:sp>
        <p:nvSpPr>
          <p:cNvPr id="159" name="Google Shape;159;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setTimeout()</a:t>
            </a:r>
            <a:r>
              <a:rPr lang="vi">
                <a:latin typeface="Lora"/>
                <a:ea typeface="Lora"/>
                <a:cs typeface="Lora"/>
                <a:sym typeface="Lora"/>
              </a:rPr>
              <a:t> cho phép “đặt lịch” cho một hành động nào đó, sẽ được thực thi sau một khoảng thời gian nhất định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Cú pháp:</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func</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code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delay</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args</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clearTimeout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b="1" sz="1050">
              <a:solidFill>
                <a:srgbClr val="93A1A1"/>
              </a:solidFill>
              <a:highlight>
                <a:srgbClr val="002B36"/>
              </a:highlight>
              <a:latin typeface="Courier New"/>
              <a:ea typeface="Courier New"/>
              <a:cs typeface="Courier New"/>
              <a:sym typeface="Courier New"/>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alert</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"Hello babe"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thông báo alert() sau 1s</a:t>
            </a:r>
            <a:endParaRPr>
              <a:latin typeface="Fira Code"/>
              <a:ea typeface="Fira Code"/>
              <a:cs typeface="Fira Code"/>
              <a:sym typeface="Fira Code"/>
            </a:endParaRPr>
          </a:p>
          <a:p>
            <a:pPr indent="0" lvl="0" marL="0" rtl="0" algn="l">
              <a:lnSpc>
                <a:spcPct val="135714"/>
              </a:lnSpc>
              <a:spcBef>
                <a:spcPts val="0"/>
              </a:spcBef>
              <a:spcAft>
                <a:spcPts val="0"/>
              </a:spcAft>
              <a:buNone/>
            </a:pPr>
            <a:r>
              <a:t/>
            </a:r>
            <a:endParaRPr>
              <a:latin typeface="Lora"/>
              <a:ea typeface="Lora"/>
              <a:cs typeface="Lora"/>
              <a:sym typeface="Lora"/>
            </a:endParaRPr>
          </a:p>
        </p:txBody>
      </p:sp>
      <p:sp>
        <p:nvSpPr>
          <p:cNvPr id="165" name="Google Shape;165;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setTimeout()</a:t>
            </a:r>
            <a:endParaRPr/>
          </a:p>
        </p:txBody>
      </p:sp>
      <p:sp>
        <p:nvSpPr>
          <p:cNvPr id="166" name="Google Shape;166;p30"/>
          <p:cNvSpPr txBox="1"/>
          <p:nvPr/>
        </p:nvSpPr>
        <p:spPr>
          <a:xfrm>
            <a:off x="4713050" y="3468550"/>
            <a:ext cx="3961800" cy="142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93A1A1"/>
                </a:solidFill>
                <a:latin typeface="Fira Code"/>
                <a:ea typeface="Fira Code"/>
                <a:cs typeface="Fira Code"/>
                <a:sym typeface="Fira Code"/>
              </a:rPr>
              <a:t>function</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hi</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alert</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"Hello babe"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hi</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lặp thông báo alert() mỗi 1s</a:t>
            </a:r>
            <a:endParaRPr sz="1200">
              <a:solidFill>
                <a:srgbClr val="BBBBBB"/>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setInterval()</a:t>
            </a:r>
            <a:r>
              <a:rPr lang="vi">
                <a:latin typeface="Lora"/>
                <a:ea typeface="Lora"/>
                <a:cs typeface="Lora"/>
                <a:sym typeface="Lora"/>
              </a:rPr>
              <a:t> cho phép “đặt lịch” cho một hành động nào đó, sẽ được thực thi lặp đi lặp lại sau mỗi khoảng thời gian nhất định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Cú pháp:</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func</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code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delay</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args</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clearInterval</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a:t>
            </a:r>
            <a:endParaRPr sz="1200">
              <a:solidFill>
                <a:srgbClr val="93A1A1"/>
              </a:solidFill>
              <a:latin typeface="Fira Code"/>
              <a:ea typeface="Fira Code"/>
              <a:cs typeface="Fira Code"/>
              <a:sym typeface="Fira Code"/>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b="1" sz="1050">
              <a:solidFill>
                <a:srgbClr val="93A1A1"/>
              </a:solidFill>
              <a:highlight>
                <a:srgbClr val="002B36"/>
              </a:highlight>
              <a:latin typeface="Courier New"/>
              <a:ea typeface="Courier New"/>
              <a:cs typeface="Courier New"/>
              <a:sym typeface="Courier New"/>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"I love you!"</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mỗi 1s in ra “I love you!”</a:t>
            </a:r>
            <a:endParaRPr sz="1200">
              <a:solidFill>
                <a:srgbClr val="93A1A1"/>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a:latin typeface="Lora"/>
              <a:ea typeface="Lora"/>
              <a:cs typeface="Lora"/>
              <a:sym typeface="Lora"/>
            </a:endParaRPr>
          </a:p>
        </p:txBody>
      </p:sp>
      <p:sp>
        <p:nvSpPr>
          <p:cNvPr id="172" name="Google Shape;172;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setInterval()</a:t>
            </a:r>
            <a:endParaRPr/>
          </a:p>
        </p:txBody>
      </p:sp>
      <p:sp>
        <p:nvSpPr>
          <p:cNvPr id="173" name="Google Shape;173;p31"/>
          <p:cNvSpPr txBox="1"/>
          <p:nvPr/>
        </p:nvSpPr>
        <p:spPr>
          <a:xfrm>
            <a:off x="5080675" y="3468550"/>
            <a:ext cx="3367800" cy="142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200">
                <a:solidFill>
                  <a:srgbClr val="93A1A1"/>
                </a:solidFill>
                <a:latin typeface="Lora Medium"/>
                <a:ea typeface="Lora Medium"/>
                <a:cs typeface="Lora Medium"/>
                <a:sym typeface="Lora Medium"/>
              </a:rPr>
              <a:t>l</a:t>
            </a:r>
            <a:r>
              <a:rPr lang="vi" sz="1200">
                <a:solidFill>
                  <a:srgbClr val="93A1A1"/>
                </a:solidFill>
                <a:latin typeface="Fira Code"/>
                <a:ea typeface="Fira Code"/>
                <a:cs typeface="Fira Code"/>
                <a:sym typeface="Fira Code"/>
              </a:rPr>
              <a:t>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seconds</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seconds</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mỗi 1s in ra seconds</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Cách tiếp cận đơn giản với lập trình bất đồng bộ đó là cung cấp cho các hàm bất đồng bộ thêm một tham số được gọi là hàm </a:t>
            </a:r>
            <a:r>
              <a:rPr i="1" lang="vi">
                <a:latin typeface="Lora"/>
                <a:ea typeface="Lora"/>
                <a:cs typeface="Lora"/>
                <a:sym typeface="Lora"/>
              </a:rPr>
              <a:t>callback</a:t>
            </a:r>
            <a:r>
              <a:rPr lang="vi">
                <a:latin typeface="Lora"/>
                <a:ea typeface="Lora"/>
                <a:cs typeface="Lora"/>
                <a:sym typeface="Lora"/>
              </a:rPr>
              <a:t>, khi nó thực hiện xong tác vụ, hàm </a:t>
            </a:r>
            <a:r>
              <a:rPr i="1" lang="vi">
                <a:latin typeface="Lora"/>
                <a:ea typeface="Lora"/>
                <a:cs typeface="Lora"/>
                <a:sym typeface="Lora"/>
              </a:rPr>
              <a:t>callback</a:t>
            </a:r>
            <a:r>
              <a:rPr lang="vi">
                <a:latin typeface="Lora"/>
                <a:ea typeface="Lora"/>
                <a:cs typeface="Lora"/>
                <a:sym typeface="Lora"/>
              </a:rPr>
              <a:t> sẽ được gọi cùng với kết quả đó.</a:t>
            </a:r>
            <a:endParaRPr>
              <a:latin typeface="Lora"/>
              <a:ea typeface="Lora"/>
              <a:cs typeface="Lora"/>
              <a:sym typeface="Lora"/>
            </a:endParaRPr>
          </a:p>
        </p:txBody>
      </p:sp>
      <p:sp>
        <p:nvSpPr>
          <p:cNvPr id="179" name="Google Shape;179;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Callback</a:t>
            </a:r>
            <a:endParaRPr/>
          </a:p>
        </p:txBody>
      </p:sp>
      <p:pic>
        <p:nvPicPr>
          <p:cNvPr id="180" name="Google Shape;180;p32"/>
          <p:cNvPicPr preferRelativeResize="0"/>
          <p:nvPr/>
        </p:nvPicPr>
        <p:blipFill>
          <a:blip r:embed="rId3">
            <a:alphaModFix/>
          </a:blip>
          <a:stretch>
            <a:fillRect/>
          </a:stretch>
        </p:blipFill>
        <p:spPr>
          <a:xfrm>
            <a:off x="1903213" y="2375900"/>
            <a:ext cx="5337574" cy="252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các quy trình bất đồng bộ, một công việc bắt đầu tại một thời điểm nhưng kết thúc ở một thời điểm khác. Khi công việc hoàn thành nó gọi lại hàm </a:t>
            </a:r>
            <a:r>
              <a:rPr i="1" lang="vi">
                <a:latin typeface="Lora"/>
                <a:ea typeface="Lora"/>
                <a:cs typeface="Lora"/>
                <a:sym typeface="Lora"/>
              </a:rPr>
              <a:t>callback</a:t>
            </a:r>
            <a:r>
              <a:rPr lang="vi">
                <a:latin typeface="Lora"/>
                <a:ea typeface="Lora"/>
                <a:cs typeface="Lora"/>
                <a:sym typeface="Lora"/>
              </a:rPr>
              <a:t> với kết quả của nó, nhưng cũng có trường hợp công việc đó không thể hoàn thành </a:t>
            </a:r>
            <a:r>
              <a:rPr i="1" lang="vi">
                <a:latin typeface="Lora"/>
                <a:ea typeface="Lora"/>
                <a:cs typeface="Lora"/>
                <a:sym typeface="Lora"/>
              </a:rPr>
              <a:t>(lỗi)</a:t>
            </a:r>
            <a:r>
              <a:rPr lang="vi">
                <a:latin typeface="Lora"/>
                <a:ea typeface="Lora"/>
                <a:cs typeface="Lora"/>
                <a:sym typeface="Lora"/>
              </a:rPr>
              <a:t>, hàm </a:t>
            </a:r>
            <a:r>
              <a:rPr i="1" lang="vi">
                <a:latin typeface="Lora"/>
                <a:ea typeface="Lora"/>
                <a:cs typeface="Lora"/>
                <a:sym typeface="Lora"/>
              </a:rPr>
              <a:t>callback</a:t>
            </a:r>
            <a:r>
              <a:rPr lang="vi">
                <a:latin typeface="Lora"/>
                <a:ea typeface="Lora"/>
                <a:cs typeface="Lora"/>
                <a:sym typeface="Lora"/>
              </a:rPr>
              <a:t> có thể sử dụng thêm một tham số lỗi để xử lý trường hợp đó</a:t>
            </a:r>
            <a:endParaRPr>
              <a:latin typeface="Lora"/>
              <a:ea typeface="Lora"/>
              <a:cs typeface="Lora"/>
              <a:sym typeface="Lora"/>
            </a:endParaRPr>
          </a:p>
        </p:txBody>
      </p:sp>
      <p:sp>
        <p:nvSpPr>
          <p:cNvPr id="186" name="Google Shape;186;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Handling errors</a:t>
            </a:r>
            <a:endParaRPr/>
          </a:p>
        </p:txBody>
      </p:sp>
      <p:pic>
        <p:nvPicPr>
          <p:cNvPr id="187" name="Google Shape;187;p33"/>
          <p:cNvPicPr preferRelativeResize="0"/>
          <p:nvPr/>
        </p:nvPicPr>
        <p:blipFill>
          <a:blip r:embed="rId3">
            <a:alphaModFix/>
          </a:blip>
          <a:stretch>
            <a:fillRect/>
          </a:stretch>
        </p:blipFill>
        <p:spPr>
          <a:xfrm>
            <a:off x="1116550" y="2648049"/>
            <a:ext cx="6910901" cy="205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