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9" r:id="rId1"/>
  </p:sldMasterIdLst>
  <p:notesMasterIdLst>
    <p:notesMasterId r:id="rId22"/>
  </p:notesMasterIdLst>
  <p:sldIdLst>
    <p:sldId id="256" r:id="rId2"/>
    <p:sldId id="280" r:id="rId3"/>
    <p:sldId id="283" r:id="rId4"/>
    <p:sldId id="281" r:id="rId5"/>
    <p:sldId id="282" r:id="rId6"/>
    <p:sldId id="295" r:id="rId7"/>
    <p:sldId id="292" r:id="rId8"/>
    <p:sldId id="285" r:id="rId9"/>
    <p:sldId id="284" r:id="rId10"/>
    <p:sldId id="302" r:id="rId11"/>
    <p:sldId id="303" r:id="rId12"/>
    <p:sldId id="304" r:id="rId13"/>
    <p:sldId id="305" r:id="rId14"/>
    <p:sldId id="289" r:id="rId15"/>
    <p:sldId id="290" r:id="rId16"/>
    <p:sldId id="286" r:id="rId17"/>
    <p:sldId id="306" r:id="rId18"/>
    <p:sldId id="307" r:id="rId19"/>
    <p:sldId id="308" r:id="rId20"/>
    <p:sldId id="30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1"/>
    <p:restoredTop sz="86370" autoAdjust="0"/>
  </p:normalViewPr>
  <p:slideViewPr>
    <p:cSldViewPr snapToGrid="0">
      <p:cViewPr varScale="1">
        <p:scale>
          <a:sx n="100" d="100"/>
          <a:sy n="100" d="100"/>
        </p:scale>
        <p:origin x="51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00531-1213-354E-8C03-83538912B05B}" type="datetimeFigureOut">
              <a:rPr lang="en-US" smtClean="0"/>
              <a:t>6/30/17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4B3CB-30CC-4F4A-A042-A82D29324FD0}" type="slidenum">
              <a:rPr lang="en-US" smtClean="0"/>
              <a:t>‹#›</a:t>
            </a:fld>
            <a:endParaRPr lang="en-US"/>
          </a:p>
        </p:txBody>
      </p:sp>
    </p:spTree>
    <p:extLst>
      <p:ext uri="{BB962C8B-B14F-4D97-AF65-F5344CB8AC3E}">
        <p14:creationId xmlns:p14="http://schemas.microsoft.com/office/powerpoint/2010/main" val="191225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Stream Builder:</a:t>
            </a:r>
          </a:p>
          <a:p>
            <a:endParaRPr lang="en-US" dirty="0" smtClean="0"/>
          </a:p>
          <a:p>
            <a:r>
              <a:rPr lang="en-US" dirty="0" err="1" smtClean="0"/>
              <a:t>Stream.Builder</a:t>
            </a:r>
            <a:r>
              <a:rPr lang="en-US" dirty="0" smtClean="0"/>
              <a:t> </a:t>
            </a:r>
            <a:r>
              <a:rPr lang="en-US" dirty="0" err="1" smtClean="0"/>
              <a:t>sb</a:t>
            </a:r>
            <a:r>
              <a:rPr lang="en-US" dirty="0" smtClean="0"/>
              <a:t> = </a:t>
            </a:r>
            <a:r>
              <a:rPr lang="en-US" dirty="0" err="1" smtClean="0"/>
              <a:t>Stream.builder</a:t>
            </a:r>
            <a:r>
              <a:rPr lang="en-US" dirty="0" smtClean="0"/>
              <a:t>(); </a:t>
            </a:r>
            <a:r>
              <a:rPr lang="en-US" dirty="0" err="1" smtClean="0"/>
              <a:t>sb.accept</a:t>
            </a:r>
            <a:r>
              <a:rPr lang="en-US" dirty="0" smtClean="0"/>
              <a:t>(s1); </a:t>
            </a:r>
            <a:r>
              <a:rPr lang="en-US" dirty="0" err="1" smtClean="0"/>
              <a:t>sb.accept</a:t>
            </a:r>
            <a:r>
              <a:rPr lang="en-US" dirty="0" smtClean="0"/>
              <a:t>(s2); Stream s = </a:t>
            </a:r>
            <a:r>
              <a:rPr lang="en-US" dirty="0" err="1" smtClean="0"/>
              <a:t>sb.build</a:t>
            </a:r>
            <a:r>
              <a:rPr lang="en-US" dirty="0" smtClean="0"/>
              <a:t>(). …; </a:t>
            </a:r>
          </a:p>
          <a:p>
            <a:r>
              <a:rPr lang="en-US" dirty="0" smtClean="0"/>
              <a:t>or </a:t>
            </a:r>
          </a:p>
          <a:p>
            <a:r>
              <a:rPr lang="en-US" dirty="0" smtClean="0"/>
              <a:t>Stream s = </a:t>
            </a:r>
            <a:r>
              <a:rPr lang="en-US" dirty="0" err="1" smtClean="0"/>
              <a:t>Stream.builder</a:t>
            </a:r>
            <a:r>
              <a:rPr lang="en-US" dirty="0" smtClean="0"/>
              <a:t>().add(s1).add(s2).build();</a:t>
            </a:r>
          </a:p>
          <a:p>
            <a:endParaRPr lang="en-US" dirty="0" smtClean="0"/>
          </a:p>
          <a:p>
            <a:endParaRPr lang="en-US" dirty="0" smtClean="0"/>
          </a:p>
          <a:p>
            <a:r>
              <a:rPr lang="en-US" dirty="0" smtClean="0"/>
              <a:t>Generator:</a:t>
            </a:r>
          </a:p>
          <a:p>
            <a:r>
              <a:rPr lang="en-US" dirty="0" err="1" smtClean="0"/>
              <a:t>Stream.generate</a:t>
            </a:r>
            <a:r>
              <a:rPr lang="en-US" dirty="0" smtClean="0"/>
              <a:t>(</a:t>
            </a:r>
            <a:r>
              <a:rPr lang="en-US" sz="1200" b="1" kern="1200" dirty="0" smtClean="0">
                <a:solidFill>
                  <a:schemeClr val="tx1"/>
                </a:solidFill>
                <a:effectLst/>
                <a:latin typeface="+mn-lt"/>
                <a:ea typeface="+mn-ea"/>
                <a:cs typeface="+mn-cs"/>
              </a:rPr>
              <a:t>new</a:t>
            </a:r>
            <a:r>
              <a:rPr lang="en-US" dirty="0" smtClean="0"/>
              <a:t> Random()::</a:t>
            </a:r>
            <a:r>
              <a:rPr lang="en-US" dirty="0" err="1" smtClean="0"/>
              <a:t>nextDouble</a:t>
            </a:r>
            <a:r>
              <a:rPr lang="en-US" dirty="0" smtClean="0"/>
              <a:t>).</a:t>
            </a:r>
            <a:r>
              <a:rPr lang="en-US" dirty="0" err="1" smtClean="0"/>
              <a:t>forEach</a:t>
            </a:r>
            <a:r>
              <a:rPr lang="en-US" dirty="0" smtClean="0"/>
              <a:t>(</a:t>
            </a:r>
            <a:r>
              <a:rPr lang="en-US" dirty="0" err="1" smtClean="0"/>
              <a:t>System.out</a:t>
            </a:r>
            <a:r>
              <a:rPr lang="en-US" dirty="0" smtClean="0"/>
              <a:t>::</a:t>
            </a:r>
            <a:r>
              <a:rPr lang="en-US" dirty="0" err="1" smtClean="0"/>
              <a:t>println</a:t>
            </a:r>
            <a:r>
              <a:rPr lang="en-US" dirty="0" smtClean="0"/>
              <a:t>); </a:t>
            </a:r>
            <a:endParaRPr lang="en-US" dirty="0"/>
          </a:p>
        </p:txBody>
      </p:sp>
      <p:sp>
        <p:nvSpPr>
          <p:cNvPr id="4" name="Slide Number Placeholder 3"/>
          <p:cNvSpPr>
            <a:spLocks noGrp="1"/>
          </p:cNvSpPr>
          <p:nvPr>
            <p:ph type="sldNum" sz="quarter" idx="10"/>
          </p:nvPr>
        </p:nvSpPr>
        <p:spPr/>
        <p:txBody>
          <a:bodyPr/>
          <a:lstStyle/>
          <a:p>
            <a:fld id="{5794B3CB-30CC-4F4A-A042-A82D29324FD0}" type="slidenum">
              <a:rPr lang="en-US" smtClean="0"/>
              <a:t>11</a:t>
            </a:fld>
            <a:endParaRPr lang="en-US"/>
          </a:p>
        </p:txBody>
      </p:sp>
    </p:spTree>
    <p:extLst>
      <p:ext uri="{BB962C8B-B14F-4D97-AF65-F5344CB8AC3E}">
        <p14:creationId xmlns:p14="http://schemas.microsoft.com/office/powerpoint/2010/main" val="22532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Stream operations are divided into </a:t>
            </a:r>
            <a:r>
              <a:rPr lang="en-US" sz="1200" b="0" i="1" u="none" strike="noStrike" kern="1200" dirty="0" smtClean="0">
                <a:solidFill>
                  <a:schemeClr val="tx1"/>
                </a:solidFill>
                <a:effectLst/>
                <a:latin typeface="+mn-lt"/>
                <a:ea typeface="+mn-ea"/>
                <a:cs typeface="+mn-cs"/>
              </a:rPr>
              <a:t>intermediate</a:t>
            </a:r>
            <a:r>
              <a:rPr lang="en-US" sz="1200" b="0" i="0" u="none" strike="noStrike"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rPr>
              <a:t>terminal</a:t>
            </a:r>
            <a:r>
              <a:rPr lang="en-US" sz="1200" b="0" i="0" u="none" strike="noStrike" kern="1200" dirty="0" smtClean="0">
                <a:solidFill>
                  <a:schemeClr val="tx1"/>
                </a:solidFill>
                <a:effectLst/>
                <a:latin typeface="+mn-lt"/>
                <a:ea typeface="+mn-ea"/>
                <a:cs typeface="+mn-cs"/>
              </a:rPr>
              <a:t> operations, and are combined to form </a:t>
            </a:r>
            <a:r>
              <a:rPr lang="en-US" sz="1200" b="0" i="1" u="none" strike="noStrike" kern="1200" dirty="0" smtClean="0">
                <a:solidFill>
                  <a:schemeClr val="tx1"/>
                </a:solidFill>
                <a:effectLst/>
                <a:latin typeface="+mn-lt"/>
                <a:ea typeface="+mn-ea"/>
                <a:cs typeface="+mn-cs"/>
              </a:rPr>
              <a:t>stream pipelines</a:t>
            </a:r>
            <a:r>
              <a:rPr lang="en-US" sz="1200" b="0" i="0" u="none" strike="noStrike" kern="1200" dirty="0" smtClean="0">
                <a:solidFill>
                  <a:schemeClr val="tx1"/>
                </a:solidFill>
                <a:effectLst/>
                <a:latin typeface="+mn-lt"/>
                <a:ea typeface="+mn-ea"/>
                <a:cs typeface="+mn-cs"/>
              </a:rPr>
              <a:t>. A stream pipeline consists of a source (such as </a:t>
            </a:r>
            <a:r>
              <a:rPr lang="en-US" sz="1200" b="0" i="0" u="none" strike="noStrike" kern="1200" dirty="0" err="1" smtClean="0">
                <a:solidFill>
                  <a:schemeClr val="tx1"/>
                </a:solidFill>
                <a:effectLst/>
                <a:latin typeface="+mn-lt"/>
                <a:ea typeface="+mn-ea"/>
                <a:cs typeface="+mn-cs"/>
              </a:rPr>
              <a:t>aCollection</a:t>
            </a:r>
            <a:r>
              <a:rPr lang="en-US" sz="1200" b="0" i="0" u="none" strike="noStrike" kern="1200" dirty="0" smtClean="0">
                <a:solidFill>
                  <a:schemeClr val="tx1"/>
                </a:solidFill>
                <a:effectLst/>
                <a:latin typeface="+mn-lt"/>
                <a:ea typeface="+mn-ea"/>
                <a:cs typeface="+mn-cs"/>
              </a:rPr>
              <a:t>, an array, a generator function, or an I/O channel); followed by zero or more intermediate operations such as </a:t>
            </a:r>
            <a:r>
              <a:rPr lang="en-US" sz="1200" b="0" i="0" u="none" strike="noStrike" kern="1200" dirty="0" err="1" smtClean="0">
                <a:solidFill>
                  <a:schemeClr val="tx1"/>
                </a:solidFill>
                <a:effectLst/>
                <a:latin typeface="+mn-lt"/>
                <a:ea typeface="+mn-ea"/>
                <a:cs typeface="+mn-cs"/>
              </a:rPr>
              <a:t>Stream.filter</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Stream.map</a:t>
            </a:r>
            <a:r>
              <a:rPr lang="en-US" sz="1200" b="0" i="0" u="none" strike="noStrike" kern="1200" dirty="0" smtClean="0">
                <a:solidFill>
                  <a:schemeClr val="tx1"/>
                </a:solidFill>
                <a:effectLst/>
                <a:latin typeface="+mn-lt"/>
                <a:ea typeface="+mn-ea"/>
                <a:cs typeface="+mn-cs"/>
              </a:rPr>
              <a:t>; and a terminal operation such as </a:t>
            </a:r>
            <a:r>
              <a:rPr lang="en-US" sz="1200" b="0" i="0" u="none" strike="noStrike" kern="1200" dirty="0" err="1" smtClean="0">
                <a:solidFill>
                  <a:schemeClr val="tx1"/>
                </a:solidFill>
                <a:effectLst/>
                <a:latin typeface="+mn-lt"/>
                <a:ea typeface="+mn-ea"/>
                <a:cs typeface="+mn-cs"/>
              </a:rPr>
              <a:t>Stream.forEach</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Stream.reduce</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Intermediate operations return a new stream. They are always </a:t>
            </a:r>
            <a:r>
              <a:rPr lang="en-US" sz="1200" b="0" i="1" u="none" strike="noStrike" kern="1200" dirty="0" smtClean="0">
                <a:solidFill>
                  <a:schemeClr val="tx1"/>
                </a:solidFill>
                <a:effectLst/>
                <a:latin typeface="+mn-lt"/>
                <a:ea typeface="+mn-ea"/>
                <a:cs typeface="+mn-cs"/>
              </a:rPr>
              <a:t>lazy</a:t>
            </a:r>
            <a:r>
              <a:rPr lang="en-US" sz="1200" b="0" i="0" u="none" strike="noStrike" kern="1200" dirty="0" smtClean="0">
                <a:solidFill>
                  <a:schemeClr val="tx1"/>
                </a:solidFill>
                <a:effectLst/>
                <a:latin typeface="+mn-lt"/>
                <a:ea typeface="+mn-ea"/>
                <a:cs typeface="+mn-cs"/>
              </a:rPr>
              <a:t>; executing an intermediate operation such as filter() does not actually perform any filtering, but instead creates a new stream that, when traversed, contains the elements of the initial stream that match the given predicate. Traversal of the pipeline source does not begin until the terminal operation of the pipeline is executed.</a:t>
            </a:r>
            <a:endParaRPr lang="en-US" b="0" dirty="0" smtClean="0">
              <a:effectLst/>
            </a:endParaRPr>
          </a:p>
          <a:p>
            <a:pPr rtl="0"/>
            <a:r>
              <a:rPr lang="en-US" sz="1200" b="0" i="0" u="none" strike="noStrike" kern="1200" dirty="0" smtClean="0">
                <a:solidFill>
                  <a:schemeClr val="tx1"/>
                </a:solidFill>
                <a:effectLst/>
                <a:latin typeface="+mn-lt"/>
                <a:ea typeface="+mn-ea"/>
                <a:cs typeface="+mn-cs"/>
              </a:rPr>
              <a:t>Terminal operations, such as </a:t>
            </a:r>
            <a:r>
              <a:rPr lang="en-US" sz="1200" b="0" i="0" u="none" strike="noStrike" kern="1200" dirty="0" err="1" smtClean="0">
                <a:solidFill>
                  <a:schemeClr val="tx1"/>
                </a:solidFill>
                <a:effectLst/>
                <a:latin typeface="+mn-lt"/>
                <a:ea typeface="+mn-ea"/>
                <a:cs typeface="+mn-cs"/>
              </a:rPr>
              <a:t>Stream.forEach</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IntStream.sum</a:t>
            </a:r>
            <a:r>
              <a:rPr lang="en-US" sz="1200" b="0" i="0" u="none" strike="noStrike" kern="1200" dirty="0" smtClean="0">
                <a:solidFill>
                  <a:schemeClr val="tx1"/>
                </a:solidFill>
                <a:effectLst/>
                <a:latin typeface="+mn-lt"/>
                <a:ea typeface="+mn-ea"/>
                <a:cs typeface="+mn-cs"/>
              </a:rPr>
              <a:t>, may traverse the stream to produce a result or a side-effect. After the terminal operation is performed, the stream pipeline is considered consumed, and can no longer be used; if you need to traverse the same data source again, you must return to the data source to get a new stream. In almost all cases, terminal operations are </a:t>
            </a:r>
            <a:r>
              <a:rPr lang="en-US" sz="1200" b="0" i="1" u="none" strike="noStrike" kern="1200" dirty="0" smtClean="0">
                <a:solidFill>
                  <a:schemeClr val="tx1"/>
                </a:solidFill>
                <a:effectLst/>
                <a:latin typeface="+mn-lt"/>
                <a:ea typeface="+mn-ea"/>
                <a:cs typeface="+mn-cs"/>
              </a:rPr>
              <a:t>eager</a:t>
            </a:r>
            <a:r>
              <a:rPr lang="en-US" sz="1200" b="0" i="0" u="none" strike="noStrike" kern="1200" dirty="0" smtClean="0">
                <a:solidFill>
                  <a:schemeClr val="tx1"/>
                </a:solidFill>
                <a:effectLst/>
                <a:latin typeface="+mn-lt"/>
                <a:ea typeface="+mn-ea"/>
                <a:cs typeface="+mn-cs"/>
              </a:rPr>
              <a:t>, completing their traversal of the data source and processing of the pipeline before returning. Only the terminal operations iterator() and </a:t>
            </a:r>
            <a:r>
              <a:rPr lang="en-US" sz="1200" b="0" i="0" u="none" strike="noStrike" kern="1200" dirty="0" err="1" smtClean="0">
                <a:solidFill>
                  <a:schemeClr val="tx1"/>
                </a:solidFill>
                <a:effectLst/>
                <a:latin typeface="+mn-lt"/>
                <a:ea typeface="+mn-ea"/>
                <a:cs typeface="+mn-cs"/>
              </a:rPr>
              <a:t>spliterator</a:t>
            </a:r>
            <a:r>
              <a:rPr lang="en-US" sz="1200" b="0" i="0" u="none" strike="noStrike" kern="1200" dirty="0" smtClean="0">
                <a:solidFill>
                  <a:schemeClr val="tx1"/>
                </a:solidFill>
                <a:effectLst/>
                <a:latin typeface="+mn-lt"/>
                <a:ea typeface="+mn-ea"/>
                <a:cs typeface="+mn-cs"/>
              </a:rPr>
              <a:t>() are not; these are provided as an "escape hatch" to enable arbitrary client-controlled pipeline traversals in the event that the existing operations are not sufficient to the task.</a:t>
            </a:r>
            <a:endParaRPr lang="en-US" b="0" dirty="0" smtClean="0">
              <a:effectLst/>
            </a:endParaRPr>
          </a:p>
          <a:p>
            <a:pPr rtl="0"/>
            <a:r>
              <a:rPr lang="en-US" sz="1200" b="0" i="0" u="none" strike="noStrike" kern="1200" dirty="0" smtClean="0">
                <a:solidFill>
                  <a:schemeClr val="tx1"/>
                </a:solidFill>
                <a:effectLst/>
                <a:latin typeface="+mn-lt"/>
                <a:ea typeface="+mn-ea"/>
                <a:cs typeface="+mn-cs"/>
              </a:rPr>
              <a:t>Processing streams lazily allows for significant efficiencies; in a pipeline such as the filter-map-sum example above, filtering, mapping, and summing can be fused into a single pass on the data, with minimal intermediate state. Laziness also allows avoiding examining all the data when it is not necessary; for operations such as "find the first string longer than 1000 characters", it is only necessary to examine just enough strings to find one that has the desired characteristics without examining all of the strings available from the source. (This behavior becomes even more important when the input stream is infinite and not merely large.)</a:t>
            </a:r>
            <a:endParaRPr lang="en-US" b="0" dirty="0" smtClean="0">
              <a:effectLst/>
            </a:endParaRPr>
          </a:p>
          <a:p>
            <a:pPr rtl="0"/>
            <a:r>
              <a:rPr lang="en-US" sz="1200" b="0" i="0" u="none" strike="noStrike" kern="1200" dirty="0" smtClean="0">
                <a:solidFill>
                  <a:schemeClr val="tx1"/>
                </a:solidFill>
                <a:effectLst/>
                <a:latin typeface="+mn-lt"/>
                <a:ea typeface="+mn-ea"/>
                <a:cs typeface="+mn-cs"/>
              </a:rPr>
              <a:t>Intermediate operations are further divided into </a:t>
            </a:r>
            <a:r>
              <a:rPr lang="en-US" sz="1200" b="0" i="1" u="none" strike="noStrike" kern="1200" dirty="0" smtClean="0">
                <a:solidFill>
                  <a:schemeClr val="tx1"/>
                </a:solidFill>
                <a:effectLst/>
                <a:latin typeface="+mn-lt"/>
                <a:ea typeface="+mn-ea"/>
                <a:cs typeface="+mn-cs"/>
              </a:rPr>
              <a:t>stateless</a:t>
            </a:r>
            <a:r>
              <a:rPr lang="en-US" sz="1200" b="0" i="0" u="none" strike="noStrike" kern="1200" dirty="0" smtClean="0">
                <a:solidFill>
                  <a:schemeClr val="tx1"/>
                </a:solidFill>
                <a:effectLst/>
                <a:latin typeface="+mn-lt"/>
                <a:ea typeface="+mn-ea"/>
                <a:cs typeface="+mn-cs"/>
              </a:rPr>
              <a:t> and </a:t>
            </a:r>
            <a:r>
              <a:rPr lang="en-US" sz="1200" b="0" i="1" u="none" strike="noStrike" kern="1200" dirty="0" err="1" smtClean="0">
                <a:solidFill>
                  <a:schemeClr val="tx1"/>
                </a:solidFill>
                <a:effectLst/>
                <a:latin typeface="+mn-lt"/>
                <a:ea typeface="+mn-ea"/>
                <a:cs typeface="+mn-cs"/>
              </a:rPr>
              <a:t>stateful</a:t>
            </a:r>
            <a:r>
              <a:rPr lang="en-US" sz="1200" b="0" i="0" u="none" strike="noStrike" kern="1200" dirty="0" smtClean="0">
                <a:solidFill>
                  <a:schemeClr val="tx1"/>
                </a:solidFill>
                <a:effectLst/>
                <a:latin typeface="+mn-lt"/>
                <a:ea typeface="+mn-ea"/>
                <a:cs typeface="+mn-cs"/>
              </a:rPr>
              <a:t> operations. Stateless operations, such as filter and map, retain no state from previously seen element when processing a new element -- each element can be processed independently of operations on other elements. </a:t>
            </a:r>
            <a:r>
              <a:rPr lang="en-US" sz="1200" b="0" i="0" u="none" strike="noStrike" kern="1200" dirty="0" err="1" smtClean="0">
                <a:solidFill>
                  <a:schemeClr val="tx1"/>
                </a:solidFill>
                <a:effectLst/>
                <a:latin typeface="+mn-lt"/>
                <a:ea typeface="+mn-ea"/>
                <a:cs typeface="+mn-cs"/>
              </a:rPr>
              <a:t>Stateful</a:t>
            </a:r>
            <a:r>
              <a:rPr lang="en-US" sz="1200" b="0" i="0" u="none" strike="noStrike" kern="1200" dirty="0" smtClean="0">
                <a:solidFill>
                  <a:schemeClr val="tx1"/>
                </a:solidFill>
                <a:effectLst/>
                <a:latin typeface="+mn-lt"/>
                <a:ea typeface="+mn-ea"/>
                <a:cs typeface="+mn-cs"/>
              </a:rPr>
              <a:t> operations, such as distinct and sorted, may incorporate state from previously seen elements when processing new elements.</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Stateful</a:t>
            </a:r>
            <a:r>
              <a:rPr lang="en-US" sz="1200" b="0" i="0" u="none" strike="noStrike" kern="1200" dirty="0" smtClean="0">
                <a:solidFill>
                  <a:schemeClr val="tx1"/>
                </a:solidFill>
                <a:effectLst/>
                <a:latin typeface="+mn-lt"/>
                <a:ea typeface="+mn-ea"/>
                <a:cs typeface="+mn-cs"/>
              </a:rPr>
              <a:t> operations may need to process the entire input before producing a result. For example, one cannot produce any results from sorting a stream until one has seen all elements of the stream. As a result, under parallel computation, some pipelines containing </a:t>
            </a:r>
            <a:r>
              <a:rPr lang="en-US" sz="1200" b="0" i="0" u="none" strike="noStrike" kern="1200" dirty="0" err="1" smtClean="0">
                <a:solidFill>
                  <a:schemeClr val="tx1"/>
                </a:solidFill>
                <a:effectLst/>
                <a:latin typeface="+mn-lt"/>
                <a:ea typeface="+mn-ea"/>
                <a:cs typeface="+mn-cs"/>
              </a:rPr>
              <a:t>stateful</a:t>
            </a:r>
            <a:r>
              <a:rPr lang="en-US" sz="1200" b="0" i="0" u="none" strike="noStrike" kern="1200" dirty="0" smtClean="0">
                <a:solidFill>
                  <a:schemeClr val="tx1"/>
                </a:solidFill>
                <a:effectLst/>
                <a:latin typeface="+mn-lt"/>
                <a:ea typeface="+mn-ea"/>
                <a:cs typeface="+mn-cs"/>
              </a:rPr>
              <a:t> intermediate operations may require multiple passes on the data or may need to buffer significant data. Pipelines containing exclusively stateless intermediate operations can be processed in a single pass, whether sequential or parallel, with minimal data buffering.</a:t>
            </a:r>
            <a:endParaRPr lang="en-US" b="0" dirty="0" smtClean="0">
              <a:effectLst/>
            </a:endParaRPr>
          </a:p>
          <a:p>
            <a:pPr rtl="0"/>
            <a:r>
              <a:rPr lang="en-US" sz="1200" b="0" i="0" u="none" strike="noStrike" kern="1200" dirty="0" smtClean="0">
                <a:solidFill>
                  <a:schemeClr val="tx1"/>
                </a:solidFill>
                <a:effectLst/>
                <a:latin typeface="+mn-lt"/>
                <a:ea typeface="+mn-ea"/>
                <a:cs typeface="+mn-cs"/>
              </a:rPr>
              <a:t>Further, some operations are deemed </a:t>
            </a:r>
            <a:r>
              <a:rPr lang="en-US" sz="1200" b="0" i="1" u="none" strike="noStrike" kern="1200" dirty="0" smtClean="0">
                <a:solidFill>
                  <a:schemeClr val="tx1"/>
                </a:solidFill>
                <a:effectLst/>
                <a:latin typeface="+mn-lt"/>
                <a:ea typeface="+mn-ea"/>
                <a:cs typeface="+mn-cs"/>
              </a:rPr>
              <a:t>short-circuiting</a:t>
            </a:r>
            <a:r>
              <a:rPr lang="en-US" sz="1200" b="0" i="0" u="none" strike="noStrike" kern="1200" dirty="0" smtClean="0">
                <a:solidFill>
                  <a:schemeClr val="tx1"/>
                </a:solidFill>
                <a:effectLst/>
                <a:latin typeface="+mn-lt"/>
                <a:ea typeface="+mn-ea"/>
                <a:cs typeface="+mn-cs"/>
              </a:rPr>
              <a:t> operations. An intermediate operation is short-circuiting if, when presented with infinite input, it may produce a finite stream as a result. A terminal operation is short-circuiting if, when presented with infinite input, it may terminate in finite time. Having a short-circuiting operation in the pipeline is a necessary, but not sufficient, condition for the processing of an infinite stream to terminate normally in finite time</a:t>
            </a:r>
            <a:endParaRPr lang="en-US" b="0" dirty="0" smtClean="0">
              <a:effectLst/>
            </a:endParaRPr>
          </a:p>
          <a:p>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0"/>
          </p:nvPr>
        </p:nvSpPr>
        <p:spPr/>
        <p:txBody>
          <a:bodyPr/>
          <a:lstStyle/>
          <a:p>
            <a:fld id="{5794B3CB-30CC-4F4A-A042-A82D29324FD0}" type="slidenum">
              <a:rPr lang="en-US" smtClean="0"/>
              <a:t>12</a:t>
            </a:fld>
            <a:endParaRPr lang="en-US"/>
          </a:p>
        </p:txBody>
      </p:sp>
    </p:spTree>
    <p:extLst>
      <p:ext uri="{BB962C8B-B14F-4D97-AF65-F5344CB8AC3E}">
        <p14:creationId xmlns:p14="http://schemas.microsoft.com/office/powerpoint/2010/main" val="181925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4B3CB-30CC-4F4A-A042-A82D29324FD0}" type="slidenum">
              <a:rPr lang="en-US" smtClean="0"/>
              <a:t>17</a:t>
            </a:fld>
            <a:endParaRPr lang="en-US"/>
          </a:p>
        </p:txBody>
      </p:sp>
    </p:spTree>
    <p:extLst>
      <p:ext uri="{BB962C8B-B14F-4D97-AF65-F5344CB8AC3E}">
        <p14:creationId xmlns:p14="http://schemas.microsoft.com/office/powerpoint/2010/main" val="41702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AD196E-DCF2-4D27-8A26-87C8CA323CB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15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2C327-B7B1-4EDE-BECE-5CE971994BE8}"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254592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73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3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2488844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947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77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375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20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14839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2C327-B7B1-4EDE-BECE-5CE971994BE8}" type="datetimeFigureOut">
              <a:rPr lang="en-US" smtClean="0"/>
              <a:t>6/30/17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D196E-DCF2-4D27-8A26-87C8CA323CB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8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2C327-B7B1-4EDE-BECE-5CE971994BE8}"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40224254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2C327-B7B1-4EDE-BECE-5CE971994BE8}" type="datetimeFigureOut">
              <a:rPr lang="en-US" smtClean="0"/>
              <a:t>6/30/17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D196E-DCF2-4D27-8A26-87C8CA323CB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4756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2C327-B7B1-4EDE-BECE-5CE971994BE8}" type="datetimeFigureOut">
              <a:rPr lang="en-US" smtClean="0"/>
              <a:t>6/30/17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D196E-DCF2-4D27-8A26-87C8CA323CB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234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2C327-B7B1-4EDE-BECE-5CE971994BE8}" type="datetimeFigureOut">
              <a:rPr lang="en-US" smtClean="0"/>
              <a:t>6/30/17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37845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2C327-B7B1-4EDE-BECE-5CE971994BE8}"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96E-DCF2-4D27-8A26-87C8CA323CB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9309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D2C327-B7B1-4EDE-BECE-5CE971994BE8}" type="datetimeFigureOut">
              <a:rPr lang="en-US" smtClean="0"/>
              <a:t>6/30/17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D196E-DCF2-4D27-8A26-87C8CA323CBD}" type="slidenum">
              <a:rPr lang="en-US" smtClean="0"/>
              <a:t>‹#›</a:t>
            </a:fld>
            <a:endParaRPr lang="en-US"/>
          </a:p>
        </p:txBody>
      </p:sp>
    </p:spTree>
    <p:extLst>
      <p:ext uri="{BB962C8B-B14F-4D97-AF65-F5344CB8AC3E}">
        <p14:creationId xmlns:p14="http://schemas.microsoft.com/office/powerpoint/2010/main" val="3666702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D2C327-B7B1-4EDE-BECE-5CE971994BE8}" type="datetimeFigureOut">
              <a:rPr lang="en-US" smtClean="0"/>
              <a:t>6/30/17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D196E-DCF2-4D27-8A26-87C8CA323CBD}" type="slidenum">
              <a:rPr lang="en-US" smtClean="0"/>
              <a:t>‹#›</a:t>
            </a:fld>
            <a:endParaRPr lang="en-US"/>
          </a:p>
        </p:txBody>
      </p:sp>
    </p:spTree>
    <p:extLst>
      <p:ext uri="{BB962C8B-B14F-4D97-AF65-F5344CB8AC3E}">
        <p14:creationId xmlns:p14="http://schemas.microsoft.com/office/powerpoint/2010/main" val="2404635445"/>
      </p:ext>
    </p:extLst>
  </p:cSld>
  <p:clrMap bg1="lt1" tx1="dk1" bg2="lt2" tx2="dk2" accent1="accent1" accent2="accent2" accent3="accent3" accent4="accent4" accent5="accent5" accent6="accent6" hlink="hlink" folHlink="folHlink"/>
  <p:sldLayoutIdLst>
    <p:sldLayoutId id="2147484240"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 id="2147484251" r:id="rId12"/>
    <p:sldLayoutId id="2147484252" r:id="rId13"/>
    <p:sldLayoutId id="2147484253" r:id="rId14"/>
    <p:sldLayoutId id="2147484254" r:id="rId15"/>
    <p:sldLayoutId id="2147484255" r:id="rId16"/>
    <p:sldLayoutId id="214748425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java8/java8_streams.htm" TargetMode="External"/><Relationship Id="rId3" Type="http://schemas.openxmlformats.org/officeDocument/2006/relationships/hyperlink" Target="http://winterbe.com/posts/2014/07/31/java8-stream-tutorial-ex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85925"/>
            <a:ext cx="6815669" cy="1508688"/>
          </a:xfrm>
        </p:spPr>
        <p:txBody>
          <a:bodyPr>
            <a:normAutofit/>
          </a:bodyPr>
          <a:lstStyle/>
          <a:p>
            <a:r>
              <a:rPr lang="en-US" b="1" dirty="0" smtClean="0"/>
              <a:t>Java Streams</a:t>
            </a:r>
            <a:endParaRPr lang="en-US" b="1" dirty="0"/>
          </a:p>
        </p:txBody>
      </p:sp>
      <p:sp>
        <p:nvSpPr>
          <p:cNvPr id="3" name="Subtitle 2"/>
          <p:cNvSpPr>
            <a:spLocks noGrp="1"/>
          </p:cNvSpPr>
          <p:nvPr>
            <p:ph type="subTitle" idx="1"/>
          </p:nvPr>
        </p:nvSpPr>
        <p:spPr/>
        <p:txBody>
          <a:bodyPr>
            <a:normAutofit/>
          </a:bodyPr>
          <a:lstStyle/>
          <a:p>
            <a:r>
              <a:rPr lang="en-US" b="1" smtClean="0"/>
              <a:t>Van Quach </a:t>
            </a:r>
            <a:r>
              <a:rPr lang="en-US" b="1" dirty="0" smtClean="0"/>
              <a:t>, Pankaja A</a:t>
            </a:r>
            <a:endParaRPr lang="en-US" b="1" dirty="0"/>
          </a:p>
        </p:txBody>
      </p:sp>
    </p:spTree>
    <p:extLst>
      <p:ext uri="{BB962C8B-B14F-4D97-AF65-F5344CB8AC3E}">
        <p14:creationId xmlns:p14="http://schemas.microsoft.com/office/powerpoint/2010/main" val="306867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Stream Formula</a:t>
            </a:r>
            <a:endParaRPr lang="en-US" dirty="0"/>
          </a:p>
        </p:txBody>
      </p:sp>
      <p:sp>
        <p:nvSpPr>
          <p:cNvPr id="3" name="Content Placeholder 2"/>
          <p:cNvSpPr>
            <a:spLocks noGrp="1"/>
          </p:cNvSpPr>
          <p:nvPr>
            <p:ph idx="1"/>
          </p:nvPr>
        </p:nvSpPr>
        <p:spPr/>
        <p:txBody>
          <a:bodyPr/>
          <a:lstStyle/>
          <a:p>
            <a:r>
              <a:rPr lang="en-US" dirty="0" smtClean="0"/>
              <a:t>Source</a:t>
            </a:r>
          </a:p>
          <a:p>
            <a:r>
              <a:rPr lang="en-US" dirty="0" smtClean="0"/>
              <a:t>[.Intermediate Operations]*</a:t>
            </a:r>
          </a:p>
          <a:p>
            <a:r>
              <a:rPr lang="en-US" dirty="0" smtClean="0"/>
              <a:t>Terminal Operation</a:t>
            </a:r>
            <a:endParaRPr lang="en-US" dirty="0"/>
          </a:p>
        </p:txBody>
      </p:sp>
    </p:spTree>
    <p:extLst>
      <p:ext uri="{BB962C8B-B14F-4D97-AF65-F5344CB8AC3E}">
        <p14:creationId xmlns:p14="http://schemas.microsoft.com/office/powerpoint/2010/main" val="176214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Creating Streams</a:t>
            </a:r>
            <a:endParaRPr lang="en-US" dirty="0"/>
          </a:p>
        </p:txBody>
      </p:sp>
      <p:sp>
        <p:nvSpPr>
          <p:cNvPr id="3" name="Content Placeholder 2"/>
          <p:cNvSpPr>
            <a:spLocks noGrp="1"/>
          </p:cNvSpPr>
          <p:nvPr>
            <p:ph idx="1"/>
          </p:nvPr>
        </p:nvSpPr>
        <p:spPr/>
        <p:txBody>
          <a:bodyPr>
            <a:normAutofit lnSpcReduction="10000"/>
          </a:bodyPr>
          <a:lstStyle/>
          <a:p>
            <a:r>
              <a:rPr lang="en-US" dirty="0" smtClean="0"/>
              <a:t>Must have a Source</a:t>
            </a:r>
          </a:p>
          <a:p>
            <a:pPr lvl="1"/>
            <a:r>
              <a:rPr lang="en-US" dirty="0" smtClean="0"/>
              <a:t>Collections: </a:t>
            </a:r>
            <a:r>
              <a:rPr lang="en-US" dirty="0" err="1" smtClean="0"/>
              <a:t>myList.stream</a:t>
            </a:r>
            <a:r>
              <a:rPr lang="en-US" dirty="0" smtClean="0"/>
              <a:t>() or </a:t>
            </a:r>
            <a:r>
              <a:rPr lang="en-US" dirty="0" err="1" smtClean="0"/>
              <a:t>myList.parallelStream</a:t>
            </a:r>
            <a:r>
              <a:rPr lang="en-US" dirty="0"/>
              <a:t>()</a:t>
            </a:r>
            <a:endParaRPr lang="en-US" dirty="0" smtClean="0"/>
          </a:p>
          <a:p>
            <a:pPr lvl="1"/>
            <a:r>
              <a:rPr lang="en-US" dirty="0" smtClean="0"/>
              <a:t>Arrays: </a:t>
            </a:r>
            <a:r>
              <a:rPr lang="en-US" dirty="0" err="1" smtClean="0"/>
              <a:t>Arrays.stream</a:t>
            </a:r>
            <a:r>
              <a:rPr lang="en-US" dirty="0" smtClean="0"/>
              <a:t>(</a:t>
            </a:r>
            <a:r>
              <a:rPr lang="en-US" dirty="0" err="1" smtClean="0"/>
              <a:t>myArray</a:t>
            </a:r>
            <a:r>
              <a:rPr lang="en-US" dirty="0" smtClean="0"/>
              <a:t>) or </a:t>
            </a:r>
            <a:r>
              <a:rPr lang="en-US" dirty="0" err="1" smtClean="0"/>
              <a:t>Stream.of</a:t>
            </a:r>
            <a:r>
              <a:rPr lang="en-US" dirty="0" smtClean="0"/>
              <a:t>(</a:t>
            </a:r>
            <a:r>
              <a:rPr lang="en-US" dirty="0" err="1" smtClean="0"/>
              <a:t>myArray</a:t>
            </a:r>
            <a:r>
              <a:rPr lang="en-US" dirty="0" smtClean="0"/>
              <a:t>)</a:t>
            </a:r>
          </a:p>
          <a:p>
            <a:pPr lvl="1"/>
            <a:r>
              <a:rPr lang="en-US" dirty="0" smtClean="0"/>
              <a:t>Individual values: </a:t>
            </a:r>
            <a:r>
              <a:rPr lang="en-US" dirty="0" err="1" smtClean="0"/>
              <a:t>Stream.of</a:t>
            </a:r>
            <a:r>
              <a:rPr lang="en-US" dirty="0" smtClean="0"/>
              <a:t>(o1, o2, o3)</a:t>
            </a:r>
          </a:p>
          <a:p>
            <a:pPr lvl="1"/>
            <a:r>
              <a:rPr lang="en-US" dirty="0" smtClean="0"/>
              <a:t>Stream Builder: </a:t>
            </a:r>
            <a:r>
              <a:rPr lang="en-US" dirty="0" err="1"/>
              <a:t>Stream.Builder</a:t>
            </a:r>
            <a:r>
              <a:rPr lang="en-US" dirty="0"/>
              <a:t> </a:t>
            </a:r>
            <a:r>
              <a:rPr lang="en-US" dirty="0" err="1"/>
              <a:t>sb</a:t>
            </a:r>
            <a:r>
              <a:rPr lang="en-US" dirty="0"/>
              <a:t> = </a:t>
            </a:r>
            <a:r>
              <a:rPr lang="en-US" dirty="0" err="1"/>
              <a:t>Stream.builder</a:t>
            </a:r>
            <a:r>
              <a:rPr lang="en-US" dirty="0"/>
              <a:t>(); </a:t>
            </a:r>
            <a:r>
              <a:rPr lang="en-US" dirty="0" err="1"/>
              <a:t>sb.accept</a:t>
            </a:r>
            <a:r>
              <a:rPr lang="en-US" dirty="0"/>
              <a:t>(s1); </a:t>
            </a:r>
            <a:r>
              <a:rPr lang="en-US" dirty="0" err="1"/>
              <a:t>sb.accept</a:t>
            </a:r>
            <a:r>
              <a:rPr lang="en-US" dirty="0"/>
              <a:t>(s2); Stream s = </a:t>
            </a:r>
            <a:r>
              <a:rPr lang="en-US" dirty="0" err="1"/>
              <a:t>sb.build</a:t>
            </a:r>
            <a:r>
              <a:rPr lang="en-US" dirty="0"/>
              <a:t>(). …; </a:t>
            </a:r>
            <a:endParaRPr lang="en-US" dirty="0" smtClean="0"/>
          </a:p>
          <a:p>
            <a:pPr lvl="1"/>
            <a:r>
              <a:rPr lang="en-US" dirty="0" smtClean="0"/>
              <a:t>Generator functions: </a:t>
            </a:r>
            <a:r>
              <a:rPr lang="en-US" dirty="0" err="1"/>
              <a:t>Stream.generate</a:t>
            </a:r>
            <a:r>
              <a:rPr lang="en-US" dirty="0"/>
              <a:t>(</a:t>
            </a:r>
            <a:r>
              <a:rPr lang="en-US" b="1" dirty="0">
                <a:solidFill>
                  <a:schemeClr val="tx1"/>
                </a:solidFill>
              </a:rPr>
              <a:t>new</a:t>
            </a:r>
            <a:r>
              <a:rPr lang="en-US" dirty="0"/>
              <a:t> Random()::</a:t>
            </a:r>
            <a:r>
              <a:rPr lang="en-US" dirty="0" err="1"/>
              <a:t>nextDouble</a:t>
            </a:r>
            <a:r>
              <a:rPr lang="en-US" dirty="0"/>
              <a:t>).</a:t>
            </a:r>
            <a:r>
              <a:rPr lang="en-US" dirty="0" err="1"/>
              <a:t>forEach</a:t>
            </a:r>
            <a:r>
              <a:rPr lang="en-US" dirty="0"/>
              <a:t>(</a:t>
            </a:r>
            <a:r>
              <a:rPr lang="en-US" dirty="0" err="1"/>
              <a:t>System.out</a:t>
            </a:r>
            <a:r>
              <a:rPr lang="en-US" dirty="0"/>
              <a:t>::</a:t>
            </a:r>
            <a:r>
              <a:rPr lang="en-US" dirty="0" err="1"/>
              <a:t>println</a:t>
            </a:r>
            <a:r>
              <a:rPr lang="en-US" dirty="0"/>
              <a:t>); </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299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Stream operations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Source</a:t>
            </a:r>
          </a:p>
          <a:p>
            <a:pPr fontAlgn="base"/>
            <a:r>
              <a:rPr lang="en-US" dirty="0" smtClean="0"/>
              <a:t>Intermediate </a:t>
            </a:r>
            <a:r>
              <a:rPr lang="en-US" dirty="0"/>
              <a:t>operations - return another stream, does NOT perform any actions until terminal operations are called</a:t>
            </a:r>
          </a:p>
          <a:p>
            <a:pPr lvl="1" fontAlgn="base"/>
            <a:r>
              <a:rPr lang="en-US" dirty="0"/>
              <a:t>Stateless (filter, map, etc.): retain no state from previously seen elements.</a:t>
            </a:r>
          </a:p>
          <a:p>
            <a:pPr lvl="1" fontAlgn="base"/>
            <a:r>
              <a:rPr lang="en-US" dirty="0" err="1"/>
              <a:t>Stateful</a:t>
            </a:r>
            <a:r>
              <a:rPr lang="en-US" dirty="0"/>
              <a:t> (distinct, sorted): may incorporate state from previously seen elements</a:t>
            </a:r>
          </a:p>
          <a:p>
            <a:pPr fontAlgn="base"/>
            <a:r>
              <a:rPr lang="en-US" dirty="0"/>
              <a:t>Terminal operations: stream is considered consumed after terminal operation called.</a:t>
            </a:r>
          </a:p>
          <a:p>
            <a:pPr fontAlgn="base"/>
            <a:r>
              <a:rPr lang="en-US" dirty="0"/>
              <a:t>Short-circuiting operations: for infinite input streams</a:t>
            </a:r>
          </a:p>
          <a:p>
            <a:pPr lvl="1" fontAlgn="base"/>
            <a:r>
              <a:rPr lang="en-US" dirty="0"/>
              <a:t>Intermediate short-circuiting operations (limit): MAY produce a finite stream from infinite stream</a:t>
            </a:r>
          </a:p>
          <a:p>
            <a:pPr lvl="1" fontAlgn="base"/>
            <a:r>
              <a:rPr lang="en-US" dirty="0"/>
              <a:t>Terminal short-circuiting operations (</a:t>
            </a:r>
            <a:r>
              <a:rPr lang="en-US" dirty="0" err="1"/>
              <a:t>findFirst</a:t>
            </a:r>
            <a:r>
              <a:rPr lang="en-US" dirty="0"/>
              <a:t>, </a:t>
            </a:r>
            <a:r>
              <a:rPr lang="en-US" dirty="0" err="1"/>
              <a:t>findAny</a:t>
            </a:r>
            <a:r>
              <a:rPr lang="en-US" dirty="0"/>
              <a:t>, etc.): MAY terminate in finite time</a:t>
            </a:r>
          </a:p>
          <a:p>
            <a:endParaRPr lang="en-US" dirty="0"/>
          </a:p>
        </p:txBody>
      </p:sp>
    </p:spTree>
    <p:extLst>
      <p:ext uri="{BB962C8B-B14F-4D97-AF65-F5344CB8AC3E}">
        <p14:creationId xmlns:p14="http://schemas.microsoft.com/office/powerpoint/2010/main" val="1024849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Stream intermediate operations</a:t>
            </a:r>
            <a:endParaRPr lang="en-US" dirty="0"/>
          </a:p>
        </p:txBody>
      </p:sp>
      <p:sp>
        <p:nvSpPr>
          <p:cNvPr id="3" name="Content Placeholder 2"/>
          <p:cNvSpPr>
            <a:spLocks noGrp="1"/>
          </p:cNvSpPr>
          <p:nvPr>
            <p:ph idx="1"/>
          </p:nvPr>
        </p:nvSpPr>
        <p:spPr/>
        <p:txBody>
          <a:bodyPr/>
          <a:lstStyle/>
          <a:p>
            <a:r>
              <a:rPr lang="en-US" dirty="0" smtClean="0"/>
              <a:t>Transform</a:t>
            </a:r>
          </a:p>
          <a:p>
            <a:r>
              <a:rPr lang="en-US" dirty="0" smtClean="0"/>
              <a:t>Aggregate</a:t>
            </a:r>
          </a:p>
          <a:p>
            <a:r>
              <a:rPr lang="en-US" dirty="0" smtClean="0"/>
              <a:t>Find</a:t>
            </a:r>
          </a:p>
          <a:p>
            <a:pPr marL="0" indent="0">
              <a:buNone/>
            </a:pPr>
            <a:endParaRPr lang="en-US" dirty="0"/>
          </a:p>
        </p:txBody>
      </p:sp>
    </p:spTree>
    <p:extLst>
      <p:ext uri="{BB962C8B-B14F-4D97-AF65-F5344CB8AC3E}">
        <p14:creationId xmlns:p14="http://schemas.microsoft.com/office/powerpoint/2010/main" val="297189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69432"/>
            <a:ext cx="9601196" cy="1303867"/>
          </a:xfrm>
        </p:spPr>
        <p:txBody>
          <a:bodyPr/>
          <a:lstStyle/>
          <a:p>
            <a:pPr algn="l"/>
            <a:r>
              <a:rPr lang="en-US" dirty="0" smtClean="0"/>
              <a:t>Stream methods</a:t>
            </a:r>
            <a:endParaRPr lang="en-US" dirty="0"/>
          </a:p>
        </p:txBody>
      </p:sp>
      <p:sp>
        <p:nvSpPr>
          <p:cNvPr id="3" name="Content Placeholder 2"/>
          <p:cNvSpPr>
            <a:spLocks noGrp="1"/>
          </p:cNvSpPr>
          <p:nvPr>
            <p:ph idx="1"/>
          </p:nvPr>
        </p:nvSpPr>
        <p:spPr>
          <a:xfrm>
            <a:off x="1295401" y="2556932"/>
            <a:ext cx="3867149" cy="3318936"/>
          </a:xfrm>
        </p:spPr>
        <p:txBody>
          <a:bodyPr>
            <a:normAutofit/>
          </a:bodyPr>
          <a:lstStyle/>
          <a:p>
            <a:r>
              <a:rPr lang="en-US" dirty="0"/>
              <a:t>For each – iterates each element of the stream</a:t>
            </a:r>
          </a:p>
          <a:p>
            <a:r>
              <a:rPr lang="en-US" dirty="0"/>
              <a:t>Limit – Reduces the size of the stream.</a:t>
            </a:r>
          </a:p>
          <a:p>
            <a:r>
              <a:rPr lang="en-US" dirty="0"/>
              <a:t>Sorted -  Sorts the stream.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231759"/>
            <a:ext cx="5652211" cy="4434047"/>
          </a:xfrm>
          <a:prstGeom prst="rect">
            <a:avLst/>
          </a:prstGeom>
        </p:spPr>
      </p:pic>
    </p:spTree>
    <p:extLst>
      <p:ext uri="{BB962C8B-B14F-4D97-AF65-F5344CB8AC3E}">
        <p14:creationId xmlns:p14="http://schemas.microsoft.com/office/powerpoint/2010/main" val="481994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Stream methods </a:t>
            </a:r>
            <a:endParaRPr lang="en-US" dirty="0"/>
          </a:p>
        </p:txBody>
      </p:sp>
      <p:sp>
        <p:nvSpPr>
          <p:cNvPr id="3" name="Content Placeholder 2"/>
          <p:cNvSpPr>
            <a:spLocks noGrp="1"/>
          </p:cNvSpPr>
          <p:nvPr>
            <p:ph idx="1"/>
          </p:nvPr>
        </p:nvSpPr>
        <p:spPr>
          <a:xfrm>
            <a:off x="1295401" y="2556932"/>
            <a:ext cx="3867149" cy="3318936"/>
          </a:xfrm>
        </p:spPr>
        <p:txBody>
          <a:bodyPr>
            <a:normAutofit/>
          </a:bodyPr>
          <a:lstStyle/>
          <a:p>
            <a:r>
              <a:rPr lang="en-US" dirty="0"/>
              <a:t>Map – Map each element to its corresponding result.</a:t>
            </a:r>
          </a:p>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1634065"/>
            <a:ext cx="5925033" cy="3891529"/>
          </a:xfrm>
          <a:prstGeom prst="rect">
            <a:avLst/>
          </a:prstGeom>
        </p:spPr>
      </p:pic>
    </p:spTree>
    <p:extLst>
      <p:ext uri="{BB962C8B-B14F-4D97-AF65-F5344CB8AC3E}">
        <p14:creationId xmlns:p14="http://schemas.microsoft.com/office/powerpoint/2010/main" val="575228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Stream methods </a:t>
            </a:r>
            <a:endParaRPr lang="en-US" dirty="0"/>
          </a:p>
        </p:txBody>
      </p:sp>
      <p:sp>
        <p:nvSpPr>
          <p:cNvPr id="3" name="Content Placeholder 2"/>
          <p:cNvSpPr>
            <a:spLocks noGrp="1"/>
          </p:cNvSpPr>
          <p:nvPr>
            <p:ph idx="1"/>
          </p:nvPr>
        </p:nvSpPr>
        <p:spPr>
          <a:xfrm>
            <a:off x="1295401" y="2556932"/>
            <a:ext cx="3867149" cy="3318936"/>
          </a:xfrm>
        </p:spPr>
        <p:txBody>
          <a:bodyPr>
            <a:normAutofit/>
          </a:bodyPr>
          <a:lstStyle/>
          <a:p>
            <a:r>
              <a:rPr lang="en-US" dirty="0"/>
              <a:t>Filter–  eliminate elements based on a criteria</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011" y="2022992"/>
            <a:ext cx="5470525" cy="3446477"/>
          </a:xfrm>
          <a:prstGeom prst="rect">
            <a:avLst/>
          </a:prstGeom>
        </p:spPr>
      </p:pic>
    </p:spTree>
    <p:extLst>
      <p:ext uri="{BB962C8B-B14F-4D97-AF65-F5344CB8AC3E}">
        <p14:creationId xmlns:p14="http://schemas.microsoft.com/office/powerpoint/2010/main" val="1461117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Collectors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Stream.collect</a:t>
            </a:r>
            <a:r>
              <a:rPr lang="en-US" dirty="0" smtClean="0"/>
              <a:t>() - one of terminal operations</a:t>
            </a:r>
          </a:p>
          <a:p>
            <a:r>
              <a:rPr lang="en-US" dirty="0" smtClean="0"/>
              <a:t>Predefined collectors package: </a:t>
            </a:r>
            <a:r>
              <a:rPr lang="en-US" dirty="0" err="1" smtClean="0"/>
              <a:t>stream.Collectors</a:t>
            </a:r>
            <a:r>
              <a:rPr lang="en-US" dirty="0" smtClean="0"/>
              <a:t>.*</a:t>
            </a:r>
          </a:p>
          <a:p>
            <a:pPr lvl="1"/>
            <a:r>
              <a:rPr lang="en-US" dirty="0" err="1" smtClean="0"/>
              <a:t>toList</a:t>
            </a:r>
            <a:r>
              <a:rPr lang="en-US" dirty="0" smtClean="0"/>
              <a:t>()</a:t>
            </a:r>
          </a:p>
          <a:p>
            <a:pPr lvl="1"/>
            <a:r>
              <a:rPr lang="en-US" dirty="0" err="1" smtClean="0"/>
              <a:t>toMap</a:t>
            </a:r>
            <a:r>
              <a:rPr lang="en-US" dirty="0" smtClean="0"/>
              <a:t>()</a:t>
            </a:r>
          </a:p>
          <a:p>
            <a:pPr lvl="1"/>
            <a:r>
              <a:rPr lang="en-US" dirty="0" err="1" smtClean="0"/>
              <a:t>toSet</a:t>
            </a:r>
            <a:r>
              <a:rPr lang="en-US" dirty="0" smtClean="0"/>
              <a:t>()</a:t>
            </a:r>
          </a:p>
          <a:p>
            <a:pPr lvl="1"/>
            <a:r>
              <a:rPr lang="en-US" dirty="0" err="1" smtClean="0"/>
              <a:t>etc</a:t>
            </a:r>
            <a:r>
              <a:rPr lang="mr-IN" dirty="0" smtClean="0"/>
              <a:t>…</a:t>
            </a:r>
            <a:endParaRPr lang="en-US" dirty="0" smtClean="0"/>
          </a:p>
          <a:p>
            <a:r>
              <a:rPr lang="en-US" dirty="0" smtClean="0"/>
              <a:t>Custom collector </a:t>
            </a:r>
            <a:r>
              <a:rPr lang="mr-IN" dirty="0" smtClean="0"/>
              <a:t>–</a:t>
            </a:r>
            <a:r>
              <a:rPr lang="en-US" dirty="0" smtClean="0"/>
              <a:t> implement interface: interface Collector&lt;T, A, R&gt;</a:t>
            </a:r>
          </a:p>
          <a:p>
            <a:endParaRPr lang="en-US" dirty="0" smtClean="0"/>
          </a:p>
          <a:p>
            <a:endParaRPr lang="en-US" dirty="0"/>
          </a:p>
        </p:txBody>
      </p:sp>
    </p:spTree>
    <p:extLst>
      <p:ext uri="{BB962C8B-B14F-4D97-AF65-F5344CB8AC3E}">
        <p14:creationId xmlns:p14="http://schemas.microsoft.com/office/powerpoint/2010/main" val="707632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 In Actions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53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TextBox 2"/>
          <p:cNvSpPr txBox="1"/>
          <p:nvPr/>
        </p:nvSpPr>
        <p:spPr>
          <a:xfrm>
            <a:off x="1124263" y="2923081"/>
            <a:ext cx="6805534" cy="2031325"/>
          </a:xfrm>
          <a:prstGeom prst="rect">
            <a:avLst/>
          </a:prstGeom>
          <a:noFill/>
        </p:spPr>
        <p:txBody>
          <a:bodyPr wrap="square" rtlCol="0">
            <a:spAutoFit/>
          </a:bodyPr>
          <a:lstStyle/>
          <a:p>
            <a:r>
              <a:rPr lang="en-US" dirty="0">
                <a:hlinkClick r:id="rId2"/>
              </a:rPr>
              <a:t>https://</a:t>
            </a:r>
            <a:r>
              <a:rPr lang="en-US" dirty="0" smtClean="0">
                <a:hlinkClick r:id="rId2"/>
              </a:rPr>
              <a:t>www.tutorialspoint.com/java8/java8_streams.htm</a:t>
            </a:r>
            <a:endParaRPr lang="en-US" dirty="0" smtClean="0"/>
          </a:p>
          <a:p>
            <a:endParaRPr lang="en-US" dirty="0"/>
          </a:p>
          <a:p>
            <a:r>
              <a:rPr lang="en-US" dirty="0">
                <a:hlinkClick r:id="rId3"/>
              </a:rPr>
              <a:t>http://winterbe.com/posts/2014/07/31/java8-stream-tutorial-examples</a:t>
            </a:r>
            <a:r>
              <a:rPr lang="en-US" dirty="0" smtClean="0">
                <a:hlinkClick r:id="rId3"/>
              </a:rPr>
              <a:t>/</a:t>
            </a:r>
            <a:endParaRPr lang="en-US" dirty="0" smtClean="0"/>
          </a:p>
          <a:p>
            <a:endParaRPr lang="en-US" dirty="0"/>
          </a:p>
          <a:p>
            <a:r>
              <a:rPr lang="en-US" dirty="0"/>
              <a:t>http://</a:t>
            </a:r>
            <a:r>
              <a:rPr lang="en-US" dirty="0" err="1"/>
              <a:t>www.journaldev.com</a:t>
            </a:r>
            <a:r>
              <a:rPr lang="en-US" dirty="0"/>
              <a:t>/2774/java-8-stream</a:t>
            </a:r>
            <a:endParaRPr lang="en-US" dirty="0" smtClean="0"/>
          </a:p>
          <a:p>
            <a:endParaRPr lang="en-US" dirty="0"/>
          </a:p>
          <a:p>
            <a:endParaRPr lang="en-US" dirty="0"/>
          </a:p>
        </p:txBody>
      </p:sp>
    </p:spTree>
    <p:extLst>
      <p:ext uri="{BB962C8B-B14F-4D97-AF65-F5344CB8AC3E}">
        <p14:creationId xmlns:p14="http://schemas.microsoft.com/office/powerpoint/2010/main" val="1996092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Topics</a:t>
            </a:r>
            <a:endParaRPr lang="en-US" dirty="0"/>
          </a:p>
        </p:txBody>
      </p:sp>
      <p:sp>
        <p:nvSpPr>
          <p:cNvPr id="3" name="Content Placeholder 2"/>
          <p:cNvSpPr>
            <a:spLocks noGrp="1"/>
          </p:cNvSpPr>
          <p:nvPr>
            <p:ph idx="1"/>
          </p:nvPr>
        </p:nvSpPr>
        <p:spPr/>
        <p:txBody>
          <a:bodyPr>
            <a:normAutofit/>
          </a:bodyPr>
          <a:lstStyle/>
          <a:p>
            <a:r>
              <a:rPr lang="en-US" dirty="0" smtClean="0"/>
              <a:t>Introduction </a:t>
            </a:r>
            <a:r>
              <a:rPr lang="en-US" dirty="0"/>
              <a:t>to </a:t>
            </a:r>
            <a:r>
              <a:rPr lang="en-US" dirty="0" smtClean="0"/>
              <a:t>Streams.</a:t>
            </a:r>
          </a:p>
          <a:p>
            <a:r>
              <a:rPr lang="en-US" dirty="0" smtClean="0"/>
              <a:t>Motivation</a:t>
            </a:r>
            <a:endParaRPr lang="en-US" dirty="0"/>
          </a:p>
          <a:p>
            <a:r>
              <a:rPr lang="en-US" dirty="0" smtClean="0"/>
              <a:t>Collections and Java Streams</a:t>
            </a:r>
            <a:endParaRPr lang="en-US" dirty="0"/>
          </a:p>
          <a:p>
            <a:r>
              <a:rPr lang="en-US" dirty="0" smtClean="0"/>
              <a:t>Stream Operations</a:t>
            </a:r>
            <a:endParaRPr lang="en-US" dirty="0"/>
          </a:p>
          <a:p>
            <a:r>
              <a:rPr lang="en-US" dirty="0" smtClean="0"/>
              <a:t>Stream methods</a:t>
            </a:r>
            <a:endParaRPr lang="en-US" dirty="0" smtClean="0"/>
          </a:p>
          <a:p>
            <a:r>
              <a:rPr lang="en-US" dirty="0" smtClean="0"/>
              <a:t>Examples</a:t>
            </a:r>
            <a:endParaRPr lang="en-US" dirty="0"/>
          </a:p>
        </p:txBody>
      </p:sp>
    </p:spTree>
    <p:extLst>
      <p:ext uri="{BB962C8B-B14F-4D97-AF65-F5344CB8AC3E}">
        <p14:creationId xmlns:p14="http://schemas.microsoft.com/office/powerpoint/2010/main" val="79761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Thank You</a:t>
            </a:r>
            <a:endParaRPr lang="en-US" dirty="0"/>
          </a:p>
        </p:txBody>
      </p:sp>
    </p:spTree>
    <p:extLst>
      <p:ext uri="{BB962C8B-B14F-4D97-AF65-F5344CB8AC3E}">
        <p14:creationId xmlns:p14="http://schemas.microsoft.com/office/powerpoint/2010/main" val="330643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Stream  </a:t>
            </a:r>
            <a:endParaRPr lang="en-US" dirty="0"/>
          </a:p>
        </p:txBody>
      </p:sp>
      <p:sp>
        <p:nvSpPr>
          <p:cNvPr id="3" name="Content Placeholder 2"/>
          <p:cNvSpPr>
            <a:spLocks noGrp="1"/>
          </p:cNvSpPr>
          <p:nvPr>
            <p:ph idx="1"/>
          </p:nvPr>
        </p:nvSpPr>
        <p:spPr>
          <a:xfrm>
            <a:off x="1295401" y="2556932"/>
            <a:ext cx="9601197" cy="3318936"/>
          </a:xfrm>
        </p:spPr>
        <p:txBody>
          <a:bodyPr>
            <a:normAutofit/>
          </a:bodyPr>
          <a:lstStyle/>
          <a:p>
            <a:r>
              <a:rPr lang="en-US" dirty="0"/>
              <a:t>Abstract </a:t>
            </a:r>
            <a:r>
              <a:rPr lang="en-US" dirty="0" smtClean="0"/>
              <a:t>layer – java 8.</a:t>
            </a:r>
            <a:endParaRPr lang="en-US" dirty="0"/>
          </a:p>
          <a:p>
            <a:r>
              <a:rPr lang="en-US" dirty="0"/>
              <a:t>Process data in declarative way</a:t>
            </a:r>
          </a:p>
          <a:p>
            <a:r>
              <a:rPr lang="en-US" dirty="0"/>
              <a:t>Leverage Multicore architecture</a:t>
            </a:r>
          </a:p>
          <a:p>
            <a:endParaRPr lang="en-US" dirty="0"/>
          </a:p>
        </p:txBody>
      </p:sp>
    </p:spTree>
    <p:extLst>
      <p:ext uri="{BB962C8B-B14F-4D97-AF65-F5344CB8AC3E}">
        <p14:creationId xmlns:p14="http://schemas.microsoft.com/office/powerpoint/2010/main" val="432276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Streams  </a:t>
            </a:r>
            <a:endParaRPr lang="en-US" dirty="0"/>
          </a:p>
        </p:txBody>
      </p:sp>
      <p:sp>
        <p:nvSpPr>
          <p:cNvPr id="3" name="Content Placeholder 2"/>
          <p:cNvSpPr>
            <a:spLocks noGrp="1"/>
          </p:cNvSpPr>
          <p:nvPr>
            <p:ph idx="1"/>
          </p:nvPr>
        </p:nvSpPr>
        <p:spPr>
          <a:xfrm>
            <a:off x="1295401" y="2556932"/>
            <a:ext cx="3867149" cy="3318936"/>
          </a:xfrm>
        </p:spPr>
        <p:txBody>
          <a:bodyPr>
            <a:normAutofit/>
          </a:bodyPr>
          <a:lstStyle/>
          <a:p>
            <a:pPr>
              <a:buFont typeface="Arial" charset="0"/>
              <a:buChar char="•"/>
            </a:pPr>
            <a:r>
              <a:rPr lang="en-US" dirty="0"/>
              <a:t>External Iteration</a:t>
            </a:r>
          </a:p>
          <a:p>
            <a:pPr>
              <a:buFont typeface="Arial" charset="0"/>
              <a:buChar char="•"/>
            </a:pPr>
            <a:r>
              <a:rPr lang="en-US" dirty="0"/>
              <a:t>Sequential execution</a:t>
            </a:r>
          </a:p>
          <a:p>
            <a:pPr>
              <a:buFont typeface="Arial" charset="0"/>
              <a:buChar char="•"/>
            </a:pPr>
            <a:r>
              <a:rPr lang="en-US" dirty="0"/>
              <a:t>Lot of Code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887" y="2556932"/>
            <a:ext cx="6062711" cy="2738968"/>
          </a:xfrm>
          <a:prstGeom prst="rect">
            <a:avLst/>
          </a:prstGeom>
        </p:spPr>
      </p:pic>
    </p:spTree>
    <p:extLst>
      <p:ext uri="{BB962C8B-B14F-4D97-AF65-F5344CB8AC3E}">
        <p14:creationId xmlns:p14="http://schemas.microsoft.com/office/powerpoint/2010/main" val="42129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Streams  </a:t>
            </a:r>
            <a:endParaRPr lang="en-US" dirty="0"/>
          </a:p>
        </p:txBody>
      </p:sp>
      <p:sp>
        <p:nvSpPr>
          <p:cNvPr id="3" name="Content Placeholder 2"/>
          <p:cNvSpPr>
            <a:spLocks noGrp="1"/>
          </p:cNvSpPr>
          <p:nvPr>
            <p:ph idx="1"/>
          </p:nvPr>
        </p:nvSpPr>
        <p:spPr>
          <a:xfrm>
            <a:off x="1295401" y="2556932"/>
            <a:ext cx="3867149" cy="3318936"/>
          </a:xfrm>
        </p:spPr>
        <p:txBody>
          <a:bodyPr>
            <a:normAutofit/>
          </a:bodyPr>
          <a:lstStyle/>
          <a:p>
            <a:r>
              <a:rPr lang="en-US" dirty="0"/>
              <a:t>Internal Iteration</a:t>
            </a:r>
          </a:p>
          <a:p>
            <a:r>
              <a:rPr lang="en-US" dirty="0"/>
              <a:t>Sequential and Parallel execution</a:t>
            </a:r>
          </a:p>
          <a:p>
            <a:r>
              <a:rPr lang="en-US" dirty="0"/>
              <a:t>Less code</a:t>
            </a: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66" y="2783415"/>
            <a:ext cx="5470525" cy="1216844"/>
          </a:xfrm>
          <a:prstGeom prst="rect">
            <a:avLst/>
          </a:prstGeom>
        </p:spPr>
      </p:pic>
    </p:spTree>
    <p:extLst>
      <p:ext uri="{BB962C8B-B14F-4D97-AF65-F5344CB8AC3E}">
        <p14:creationId xmlns:p14="http://schemas.microsoft.com/office/powerpoint/2010/main" val="33060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Generating a Stream</a:t>
            </a:r>
            <a:endParaRPr lang="en-US" dirty="0"/>
          </a:p>
        </p:txBody>
      </p:sp>
      <p:sp>
        <p:nvSpPr>
          <p:cNvPr id="3" name="Content Placeholder 2"/>
          <p:cNvSpPr>
            <a:spLocks noGrp="1"/>
          </p:cNvSpPr>
          <p:nvPr>
            <p:ph idx="1"/>
          </p:nvPr>
        </p:nvSpPr>
        <p:spPr/>
        <p:txBody>
          <a:bodyPr/>
          <a:lstStyle/>
          <a:p>
            <a:r>
              <a:rPr lang="en-US" dirty="0" smtClean="0"/>
              <a:t>Sequential: stream()</a:t>
            </a:r>
          </a:p>
          <a:p>
            <a:r>
              <a:rPr lang="en-US" dirty="0" smtClean="0"/>
              <a:t>Parallel: parallelStream()</a:t>
            </a:r>
            <a:endParaRPr lang="en-US" dirty="0"/>
          </a:p>
        </p:txBody>
      </p:sp>
    </p:spTree>
    <p:extLst>
      <p:ext uri="{BB962C8B-B14F-4D97-AF65-F5344CB8AC3E}">
        <p14:creationId xmlns:p14="http://schemas.microsoft.com/office/powerpoint/2010/main" val="314353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Parallel Stream</a:t>
            </a:r>
            <a:endParaRPr lang="en-US" dirty="0"/>
          </a:p>
        </p:txBody>
      </p:sp>
      <p:sp>
        <p:nvSpPr>
          <p:cNvPr id="6" name="TextBox 5"/>
          <p:cNvSpPr txBox="1"/>
          <p:nvPr/>
        </p:nvSpPr>
        <p:spPr>
          <a:xfrm>
            <a:off x="1295402" y="2679700"/>
            <a:ext cx="3618555" cy="2215991"/>
          </a:xfrm>
          <a:prstGeom prst="rect">
            <a:avLst/>
          </a:prstGeom>
          <a:noFill/>
        </p:spPr>
        <p:txBody>
          <a:bodyPr wrap="none" rtlCol="0">
            <a:spAutoFit/>
          </a:bodyPr>
          <a:lstStyle/>
          <a:p>
            <a:r>
              <a:rPr lang="en-US" sz="2400" dirty="0" smtClean="0"/>
              <a:t>Executed in Parallel</a:t>
            </a:r>
          </a:p>
          <a:p>
            <a:r>
              <a:rPr lang="en-US" sz="2400" dirty="0"/>
              <a:t> </a:t>
            </a:r>
            <a:endParaRPr lang="en-US" sz="2400" dirty="0" smtClean="0"/>
          </a:p>
          <a:p>
            <a:r>
              <a:rPr lang="en-US" sz="2400" dirty="0" smtClean="0"/>
              <a:t>ForkjoinPool.commonPool()</a:t>
            </a:r>
          </a:p>
          <a:p>
            <a:endParaRPr lang="en-US" sz="2400" dirty="0"/>
          </a:p>
          <a:p>
            <a:r>
              <a:rPr lang="en-US" sz="2400" dirty="0" smtClean="0"/>
              <a:t>Sort done sequentially</a:t>
            </a:r>
          </a:p>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4800" y="2443163"/>
            <a:ext cx="5292425" cy="3462337"/>
          </a:xfrm>
        </p:spPr>
      </p:pic>
    </p:spTree>
    <p:extLst>
      <p:ext uri="{BB962C8B-B14F-4D97-AF65-F5344CB8AC3E}">
        <p14:creationId xmlns:p14="http://schemas.microsoft.com/office/powerpoint/2010/main" val="2423910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Collections and Java Stream  </a:t>
            </a:r>
            <a:endParaRPr lang="en-US" dirty="0"/>
          </a:p>
        </p:txBody>
      </p:sp>
      <p:sp>
        <p:nvSpPr>
          <p:cNvPr id="3" name="Content Placeholder 2"/>
          <p:cNvSpPr>
            <a:spLocks noGrp="1"/>
          </p:cNvSpPr>
          <p:nvPr>
            <p:ph idx="1"/>
          </p:nvPr>
        </p:nvSpPr>
        <p:spPr>
          <a:xfrm>
            <a:off x="1295401" y="2556932"/>
            <a:ext cx="9265919" cy="3318936"/>
          </a:xfrm>
        </p:spPr>
        <p:txBody>
          <a:bodyPr>
            <a:normAutofit/>
          </a:bodyPr>
          <a:lstStyle/>
          <a:p>
            <a:r>
              <a:rPr lang="en-US" dirty="0"/>
              <a:t>Computed on-demand.</a:t>
            </a:r>
          </a:p>
          <a:p>
            <a:r>
              <a:rPr lang="en-US" dirty="0"/>
              <a:t>Use of functional interfaces</a:t>
            </a:r>
          </a:p>
          <a:p>
            <a:r>
              <a:rPr lang="en-US" dirty="0"/>
              <a:t>Internal iteration </a:t>
            </a:r>
          </a:p>
          <a:p>
            <a:r>
              <a:rPr lang="en-US" dirty="0"/>
              <a:t>Consumable</a:t>
            </a:r>
          </a:p>
          <a:p>
            <a:r>
              <a:rPr lang="en-US" dirty="0"/>
              <a:t>Sequential and parallel processing</a:t>
            </a:r>
          </a:p>
          <a:p>
            <a:r>
              <a:rPr lang="en-US" dirty="0" err="1"/>
              <a:t>java.util.stream</a:t>
            </a:r>
            <a:r>
              <a:rPr lang="en-US" dirty="0">
                <a:solidFill>
                  <a:srgbClr val="666666"/>
                </a:solidFill>
              </a:rPr>
              <a:t> package.</a:t>
            </a:r>
            <a:endParaRPr lang="en-US" dirty="0"/>
          </a:p>
          <a:p>
            <a:endParaRPr lang="en-US" dirty="0"/>
          </a:p>
        </p:txBody>
      </p:sp>
    </p:spTree>
    <p:extLst>
      <p:ext uri="{BB962C8B-B14F-4D97-AF65-F5344CB8AC3E}">
        <p14:creationId xmlns:p14="http://schemas.microsoft.com/office/powerpoint/2010/main" val="1024572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Characteristics of a Stream </a:t>
            </a:r>
            <a:endParaRPr lang="en-US" dirty="0"/>
          </a:p>
        </p:txBody>
      </p:sp>
      <p:sp>
        <p:nvSpPr>
          <p:cNvPr id="3" name="Content Placeholder 2"/>
          <p:cNvSpPr>
            <a:spLocks noGrp="1"/>
          </p:cNvSpPr>
          <p:nvPr>
            <p:ph idx="1"/>
          </p:nvPr>
        </p:nvSpPr>
        <p:spPr>
          <a:xfrm>
            <a:off x="1295401" y="2556932"/>
            <a:ext cx="9410699" cy="3318936"/>
          </a:xfrm>
        </p:spPr>
        <p:txBody>
          <a:bodyPr>
            <a:normAutofit/>
          </a:bodyPr>
          <a:lstStyle/>
          <a:p>
            <a:r>
              <a:rPr lang="en-US" dirty="0"/>
              <a:t>Sequence of elements</a:t>
            </a:r>
          </a:p>
          <a:p>
            <a:r>
              <a:rPr lang="en-US" dirty="0"/>
              <a:t>Source</a:t>
            </a:r>
          </a:p>
          <a:p>
            <a:r>
              <a:rPr lang="en-US" dirty="0"/>
              <a:t>Aggregate operations</a:t>
            </a:r>
          </a:p>
          <a:p>
            <a:r>
              <a:rPr lang="en-US" dirty="0"/>
              <a:t>Pipelining</a:t>
            </a:r>
          </a:p>
          <a:p>
            <a:r>
              <a:rPr lang="en-US" dirty="0"/>
              <a:t>Automatic Iterations</a:t>
            </a:r>
          </a:p>
        </p:txBody>
      </p:sp>
    </p:spTree>
    <p:extLst>
      <p:ext uri="{BB962C8B-B14F-4D97-AF65-F5344CB8AC3E}">
        <p14:creationId xmlns:p14="http://schemas.microsoft.com/office/powerpoint/2010/main" val="994263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2251</TotalTime>
  <Words>1036</Words>
  <Application>Microsoft Macintosh PowerPoint</Application>
  <PresentationFormat>Widescreen</PresentationFormat>
  <Paragraphs>111</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Garamond</vt:lpstr>
      <vt:lpstr>Mangal</vt:lpstr>
      <vt:lpstr>Arial</vt:lpstr>
      <vt:lpstr>Organic</vt:lpstr>
      <vt:lpstr>Java Streams</vt:lpstr>
      <vt:lpstr>Topics</vt:lpstr>
      <vt:lpstr>What is Stream  </vt:lpstr>
      <vt:lpstr>Why Streams  </vt:lpstr>
      <vt:lpstr>Why Streams  </vt:lpstr>
      <vt:lpstr>Generating a Stream</vt:lpstr>
      <vt:lpstr>Parallel Stream</vt:lpstr>
      <vt:lpstr>Collections and Java Stream  </vt:lpstr>
      <vt:lpstr>Characteristics of a Stream </vt:lpstr>
      <vt:lpstr>Stream Formula</vt:lpstr>
      <vt:lpstr>Creating Streams</vt:lpstr>
      <vt:lpstr>Stream operations</vt:lpstr>
      <vt:lpstr>Stream intermediate operations</vt:lpstr>
      <vt:lpstr>Stream methods</vt:lpstr>
      <vt:lpstr>Stream methods </vt:lpstr>
      <vt:lpstr>Stream methods </vt:lpstr>
      <vt:lpstr>Collectors</vt:lpstr>
      <vt:lpstr>Stream In Actions</vt:lpstr>
      <vt:lpstr>References</vt:lpstr>
      <vt:lpstr>Thank You</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Thomas</dc:creator>
  <cp:lastModifiedBy>Microsoft Office User</cp:lastModifiedBy>
  <cp:revision>106</cp:revision>
  <dcterms:created xsi:type="dcterms:W3CDTF">2016-11-03T20:29:50Z</dcterms:created>
  <dcterms:modified xsi:type="dcterms:W3CDTF">2017-07-01T02:24:13Z</dcterms:modified>
</cp:coreProperties>
</file>