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6" r:id="rId1"/>
  </p:sldMasterIdLst>
  <p:sldIdLst>
    <p:sldId id="256" r:id="rId2"/>
    <p:sldId id="257" r:id="rId3"/>
    <p:sldId id="258" r:id="rId4"/>
    <p:sldId id="259" r:id="rId5"/>
    <p:sldId id="260" r:id="rId6"/>
    <p:sldId id="261" r:id="rId7"/>
    <p:sldId id="262" r:id="rId8"/>
    <p:sldId id="279" r:id="rId9"/>
    <p:sldId id="263" r:id="rId10"/>
    <p:sldId id="268" r:id="rId11"/>
    <p:sldId id="270" r:id="rId12"/>
    <p:sldId id="274" r:id="rId13"/>
    <p:sldId id="275" r:id="rId14"/>
    <p:sldId id="278" r:id="rId15"/>
    <p:sldId id="266" r:id="rId16"/>
    <p:sldId id="26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FA262EC-A2D9-481C-BB48-C2501A90B5CF}" type="datetimeFigureOut">
              <a:rPr lang="en-IN" smtClean="0"/>
              <a:t>29-11-2024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2144065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409012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2348053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02399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878254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A262EC-A2D9-481C-BB48-C2501A90B5CF}" type="datetimeFigureOut">
              <a:rPr lang="en-IN" smtClean="0"/>
              <a:t>29-11-2024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1934706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A262EC-A2D9-481C-BB48-C2501A90B5CF}" type="datetimeFigureOut">
              <a:rPr lang="en-IN" smtClean="0"/>
              <a:t>29-11-2024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2071290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262EC-A2D9-481C-BB48-C2501A90B5CF}"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2598264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262EC-A2D9-481C-BB48-C2501A90B5CF}"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1246887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A262EC-A2D9-481C-BB48-C2501A90B5CF}"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2521823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A262EC-A2D9-481C-BB48-C2501A90B5CF}" type="datetimeFigureOut">
              <a:rPr lang="en-IN" smtClean="0"/>
              <a:t>29-11-2024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243549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A262EC-A2D9-481C-BB48-C2501A90B5CF}"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3358574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A262EC-A2D9-481C-BB48-C2501A90B5CF}" type="datetimeFigureOut">
              <a:rPr lang="en-IN" smtClean="0"/>
              <a:t>29-11-2024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200888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A262EC-A2D9-481C-BB48-C2501A90B5CF}" type="datetimeFigureOut">
              <a:rPr lang="en-IN" smtClean="0"/>
              <a:t>29-11-2024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104040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262EC-A2D9-481C-BB48-C2501A90B5CF}" type="datetimeFigureOut">
              <a:rPr lang="en-IN" smtClean="0"/>
              <a:t>29-11-2024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744782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385434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FA262EC-A2D9-481C-BB48-C2501A90B5CF}" type="datetimeFigureOut">
              <a:rPr lang="en-IN" smtClean="0"/>
              <a:t>29-11-2024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B214AC-47CF-42F7-9CED-AA71AD2ACEE9}" type="slidenum">
              <a:rPr lang="en-IN" smtClean="0"/>
              <a:t>‹#›</a:t>
            </a:fld>
            <a:endParaRPr lang="en-IN"/>
          </a:p>
        </p:txBody>
      </p:sp>
    </p:spTree>
    <p:extLst>
      <p:ext uri="{BB962C8B-B14F-4D97-AF65-F5344CB8AC3E}">
        <p14:creationId xmlns:p14="http://schemas.microsoft.com/office/powerpoint/2010/main" val="187101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FA262EC-A2D9-481C-BB48-C2501A90B5CF}" type="datetimeFigureOut">
              <a:rPr lang="en-IN" smtClean="0"/>
              <a:t>29-11-2024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5B214AC-47CF-42F7-9CED-AA71AD2ACEE9}" type="slidenum">
              <a:rPr lang="en-IN" smtClean="0"/>
              <a:t>‹#›</a:t>
            </a:fld>
            <a:endParaRPr lang="en-IN"/>
          </a:p>
        </p:txBody>
      </p:sp>
    </p:spTree>
    <p:extLst>
      <p:ext uri="{BB962C8B-B14F-4D97-AF65-F5344CB8AC3E}">
        <p14:creationId xmlns:p14="http://schemas.microsoft.com/office/powerpoint/2010/main" val="3283630481"/>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D6F9-AD75-4452-AC91-BDF4C7D84830}"/>
              </a:ext>
            </a:extLst>
          </p:cNvPr>
          <p:cNvSpPr>
            <a:spLocks noGrp="1"/>
          </p:cNvSpPr>
          <p:nvPr>
            <p:ph type="ctrTitle"/>
          </p:nvPr>
        </p:nvSpPr>
        <p:spPr>
          <a:xfrm>
            <a:off x="1876424" y="1871131"/>
            <a:ext cx="7567862" cy="1515533"/>
          </a:xfrm>
        </p:spPr>
        <p:txBody>
          <a:bodyPr>
            <a:normAutofit fontScale="90000"/>
          </a:bodyPr>
          <a:lstStyle/>
          <a:p>
            <a:r>
              <a:rPr lang="en-US" sz="4400" b="1" dirty="0"/>
              <a:t>BREAST Cancer Prediction Analysis</a:t>
            </a:r>
            <a:br>
              <a:rPr lang="en-US" sz="4400" b="1" dirty="0"/>
            </a:br>
            <a:endParaRPr lang="en-IN" sz="4400" b="1" dirty="0"/>
          </a:p>
        </p:txBody>
      </p:sp>
      <p:sp>
        <p:nvSpPr>
          <p:cNvPr id="3" name="Subtitle 2">
            <a:extLst>
              <a:ext uri="{FF2B5EF4-FFF2-40B4-BE49-F238E27FC236}">
                <a16:creationId xmlns:a16="http://schemas.microsoft.com/office/drawing/2014/main" id="{2444C9AF-AD1B-4D42-BD92-7D21E0E696B7}"/>
              </a:ext>
            </a:extLst>
          </p:cNvPr>
          <p:cNvSpPr>
            <a:spLocks noGrp="1"/>
          </p:cNvSpPr>
          <p:nvPr>
            <p:ph type="subTitle" idx="1"/>
          </p:nvPr>
        </p:nvSpPr>
        <p:spPr/>
        <p:txBody>
          <a:bodyPr>
            <a:normAutofit lnSpcReduction="10000"/>
          </a:bodyPr>
          <a:lstStyle/>
          <a:p>
            <a:r>
              <a:rPr lang="en-US" sz="2600" b="1" dirty="0"/>
              <a:t>Presented by:</a:t>
            </a:r>
          </a:p>
          <a:p>
            <a:r>
              <a:rPr lang="en-US" sz="2600" b="1" dirty="0"/>
              <a:t>AAHANA R</a:t>
            </a:r>
          </a:p>
          <a:p>
            <a:r>
              <a:rPr lang="en-US" sz="2600" b="1" dirty="0"/>
              <a:t>ABHINAYA K</a:t>
            </a:r>
          </a:p>
        </p:txBody>
      </p:sp>
    </p:spTree>
    <p:extLst>
      <p:ext uri="{BB962C8B-B14F-4D97-AF65-F5344CB8AC3E}">
        <p14:creationId xmlns:p14="http://schemas.microsoft.com/office/powerpoint/2010/main" val="28388704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876300" y="386104"/>
            <a:ext cx="9781674" cy="584775"/>
          </a:xfrm>
          <a:prstGeom prst="rect">
            <a:avLst/>
          </a:prstGeom>
          <a:noFill/>
        </p:spPr>
        <p:txBody>
          <a:bodyPr wrap="square" rtlCol="0">
            <a:spAutoFit/>
          </a:bodyPr>
          <a:lstStyle/>
          <a:p>
            <a:pPr algn="ctr"/>
            <a:r>
              <a:rPr lang="en-US" sz="3200" b="1" dirty="0"/>
              <a:t>DATA VISUALIZATION</a:t>
            </a:r>
            <a:endParaRPr lang="en-IN" sz="3200" b="1" dirty="0"/>
          </a:p>
        </p:txBody>
      </p:sp>
      <p:pic>
        <p:nvPicPr>
          <p:cNvPr id="7" name="Picture 6"/>
          <p:cNvPicPr>
            <a:picLocks noChangeAspect="1"/>
          </p:cNvPicPr>
          <p:nvPr/>
        </p:nvPicPr>
        <p:blipFill>
          <a:blip r:embed="rId2"/>
          <a:stretch>
            <a:fillRect/>
          </a:stretch>
        </p:blipFill>
        <p:spPr>
          <a:xfrm>
            <a:off x="3467099" y="2694118"/>
            <a:ext cx="4383881" cy="3883654"/>
          </a:xfrm>
          <a:prstGeom prst="rect">
            <a:avLst/>
          </a:prstGeom>
        </p:spPr>
      </p:pic>
      <p:sp>
        <p:nvSpPr>
          <p:cNvPr id="9" name="Rectangle 2"/>
          <p:cNvSpPr>
            <a:spLocks noChangeArrowheads="1"/>
          </p:cNvSpPr>
          <p:nvPr/>
        </p:nvSpPr>
        <p:spPr bwMode="auto">
          <a:xfrm rot="10800000" flipV="1">
            <a:off x="876300" y="1170779"/>
            <a:ext cx="1067702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T</a:t>
            </a:r>
            <a:r>
              <a:rPr kumimoji="0" lang="en-US" sz="2000" b="0" i="0" u="none" strike="noStrike" cap="none" normalizeH="0" baseline="0" dirty="0">
                <a:ln>
                  <a:noFill/>
                </a:ln>
                <a:solidFill>
                  <a:schemeClr val="tx1"/>
                </a:solidFill>
                <a:effectLst/>
              </a:rPr>
              <a:t>he pair plot visualizes the relationships between multiple features in the dataset, such as 'mean radius', 'mean texture', 'mean area', and 'mean smoothness', while grouping data points by the 'diagnosis' (e.g., malignant or benign). Different diagnoses are represented by distinct colors, allowing you to observe how these features interact and vary between cancer types. </a:t>
            </a:r>
          </a:p>
        </p:txBody>
      </p:sp>
    </p:spTree>
    <p:extLst>
      <p:ext uri="{BB962C8B-B14F-4D97-AF65-F5344CB8AC3E}">
        <p14:creationId xmlns:p14="http://schemas.microsoft.com/office/powerpoint/2010/main" val="1304919261"/>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205163" y="656493"/>
            <a:ext cx="9781674" cy="584775"/>
          </a:xfrm>
          <a:prstGeom prst="rect">
            <a:avLst/>
          </a:prstGeom>
          <a:noFill/>
        </p:spPr>
        <p:txBody>
          <a:bodyPr wrap="square" rtlCol="0">
            <a:spAutoFit/>
          </a:bodyPr>
          <a:lstStyle/>
          <a:p>
            <a:pPr algn="ctr"/>
            <a:r>
              <a:rPr lang="en-US" sz="3200" b="1" dirty="0"/>
              <a:t>DATA VISUALIZATION</a:t>
            </a:r>
            <a:endParaRPr lang="en-IN" sz="3200" b="1" dirty="0"/>
          </a:p>
        </p:txBody>
      </p:sp>
      <p:pic>
        <p:nvPicPr>
          <p:cNvPr id="4" name="Picture 3"/>
          <p:cNvPicPr>
            <a:picLocks noChangeAspect="1"/>
          </p:cNvPicPr>
          <p:nvPr/>
        </p:nvPicPr>
        <p:blipFill>
          <a:blip r:embed="rId2"/>
          <a:stretch>
            <a:fillRect/>
          </a:stretch>
        </p:blipFill>
        <p:spPr>
          <a:xfrm>
            <a:off x="3943350" y="3123406"/>
            <a:ext cx="4305300" cy="3385939"/>
          </a:xfrm>
          <a:prstGeom prst="rect">
            <a:avLst/>
          </a:prstGeom>
        </p:spPr>
      </p:pic>
      <p:sp>
        <p:nvSpPr>
          <p:cNvPr id="8" name="Rectangle 1"/>
          <p:cNvSpPr>
            <a:spLocks noChangeArrowheads="1"/>
          </p:cNvSpPr>
          <p:nvPr/>
        </p:nvSpPr>
        <p:spPr bwMode="auto">
          <a:xfrm>
            <a:off x="938462" y="1241268"/>
            <a:ext cx="1077728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rPr>
              <a:t>Cat Plot</a:t>
            </a:r>
            <a:r>
              <a:rPr kumimoji="0" lang="en-US" sz="2000" b="0" i="0" u="none" strike="noStrike" cap="none" normalizeH="0" baseline="0" dirty="0">
                <a:ln>
                  <a:noFill/>
                </a:ln>
                <a:solidFill>
                  <a:schemeClr val="tx1"/>
                </a:solidFill>
                <a:effectLst/>
              </a:rPr>
              <a:t>: The cat plot is used here to visualize the relationship between the categorical variable (diagnosis, e.g., malignant or benign) and continuous features such as 'mean radius', 'mean texture', 'mean area', and 'mean smoothness</a:t>
            </a:r>
            <a:r>
              <a:rPr kumimoji="0" lang="en-US" sz="2000" b="0" i="0" u="none" strike="noStrike" cap="none" normalizeH="0" baseline="0" dirty="0">
                <a:ln>
                  <a:noFill/>
                </a:ln>
                <a:solidFill>
                  <a:schemeClr val="tx1"/>
                </a:solidFill>
                <a:effectLst/>
                <a:latin typeface="Arial Unicode MS" panose="020B0604020202020204" pitchFamily="34" charset="-128"/>
              </a:rPr>
              <a:t>'</a:t>
            </a:r>
            <a:r>
              <a:rPr kumimoji="0" lang="en-US" sz="2000" b="0" i="0" u="none" strike="noStrike" cap="none" normalizeH="0" baseline="0" dirty="0">
                <a:ln>
                  <a:noFill/>
                </a:ln>
                <a:solidFill>
                  <a:schemeClr val="tx1"/>
                </a:solidFill>
                <a:effectLst/>
              </a:rPr>
              <a:t>.</a:t>
            </a:r>
            <a:r>
              <a:rPr kumimoji="0" lang="en-US" sz="2000" b="0" i="0" u="none" strike="noStrike" cap="none" normalizeH="0" dirty="0">
                <a:ln>
                  <a:noFill/>
                </a:ln>
                <a:solidFill>
                  <a:schemeClr val="tx1"/>
                </a:solidFill>
                <a:effectLst/>
              </a:rPr>
              <a:t> </a:t>
            </a:r>
            <a:r>
              <a:rPr lang="en-US" sz="2000" dirty="0"/>
              <a:t>It helps to compare the distribution and trends of these continuous variables across the two diagnosis categories, providing insights into how these features differ between malignant and benign cases, which is crucial for predictive modeling and understanding the dataset.</a:t>
            </a:r>
            <a:r>
              <a:rPr kumimoji="0" lang="en-US" sz="2000" b="0" i="0" u="none" strike="noStrike" cap="none" normalizeH="0" baseline="0" dirty="0">
                <a:ln>
                  <a:noFill/>
                </a:ln>
                <a:solidFill>
                  <a:schemeClr val="tx1"/>
                </a:solidFill>
                <a:effectLst/>
              </a:rPr>
              <a:t> </a:t>
            </a:r>
            <a:endParaRPr kumimoji="0" 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1473937"/>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437105"/>
            <a:ext cx="9781674" cy="584775"/>
          </a:xfrm>
          <a:prstGeom prst="rect">
            <a:avLst/>
          </a:prstGeom>
          <a:noFill/>
        </p:spPr>
        <p:txBody>
          <a:bodyPr wrap="square" rtlCol="0">
            <a:spAutoFit/>
          </a:bodyPr>
          <a:lstStyle/>
          <a:p>
            <a:pPr algn="ctr"/>
            <a:r>
              <a:rPr lang="en-US" sz="3200" b="1" dirty="0"/>
              <a:t>DATA VISUALIZATION</a:t>
            </a:r>
            <a:endParaRPr lang="en-IN" sz="3200" b="1" dirty="0"/>
          </a:p>
        </p:txBody>
      </p:sp>
      <p:pic>
        <p:nvPicPr>
          <p:cNvPr id="4" name="Picture 3"/>
          <p:cNvPicPr>
            <a:picLocks noChangeAspect="1"/>
          </p:cNvPicPr>
          <p:nvPr/>
        </p:nvPicPr>
        <p:blipFill>
          <a:blip r:embed="rId2"/>
          <a:stretch>
            <a:fillRect/>
          </a:stretch>
        </p:blipFill>
        <p:spPr>
          <a:xfrm>
            <a:off x="3561719" y="2960872"/>
            <a:ext cx="5068562" cy="3715947"/>
          </a:xfrm>
          <a:prstGeom prst="rect">
            <a:avLst/>
          </a:prstGeom>
        </p:spPr>
      </p:pic>
      <p:sp>
        <p:nvSpPr>
          <p:cNvPr id="6" name="Rectangle 1"/>
          <p:cNvSpPr>
            <a:spLocks noChangeArrowheads="1"/>
          </p:cNvSpPr>
          <p:nvPr/>
        </p:nvSpPr>
        <p:spPr bwMode="auto">
          <a:xfrm>
            <a:off x="1143000" y="1021880"/>
            <a:ext cx="10591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rPr>
              <a:t>Scatter Plot</a:t>
            </a:r>
            <a:r>
              <a:rPr kumimoji="0" lang="en-US" sz="2000" b="0" i="0" u="none" strike="noStrike" cap="none" normalizeH="0" baseline="0" dirty="0">
                <a:ln>
                  <a:noFill/>
                </a:ln>
                <a:solidFill>
                  <a:schemeClr val="tx1"/>
                </a:solidFill>
                <a:effectLst/>
              </a:rPr>
              <a:t>: The scatter plots visualize the relationships between continuous variables such as 'mean radius', 'mean texture', 'mean area', and 'mean smoothness', with the points differentiated by the categorical variable diagnosis (e.g., malignant or benign).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These plots allow you to observe patterns or correlations between features and how they vary across the two diagnosis categories, helping to identify clusters or trends that are significant for prediction and analysis.</a:t>
            </a:r>
          </a:p>
        </p:txBody>
      </p:sp>
    </p:spTree>
    <p:extLst>
      <p:ext uri="{BB962C8B-B14F-4D97-AF65-F5344CB8AC3E}">
        <p14:creationId xmlns:p14="http://schemas.microsoft.com/office/powerpoint/2010/main" val="3675939530"/>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B0C06E-0DF5-465C-9CC9-0AEB03248BCA}"/>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MODELLING</a:t>
            </a:r>
            <a:endParaRPr lang="en-IN" sz="3200" b="1" dirty="0"/>
          </a:p>
        </p:txBody>
      </p:sp>
      <p:sp>
        <p:nvSpPr>
          <p:cNvPr id="7" name="TextBox 6">
            <a:extLst>
              <a:ext uri="{FF2B5EF4-FFF2-40B4-BE49-F238E27FC236}">
                <a16:creationId xmlns:a16="http://schemas.microsoft.com/office/drawing/2014/main" id="{B9C5C79A-CDA6-4858-BD90-A21CA68A6FDC}"/>
              </a:ext>
            </a:extLst>
          </p:cNvPr>
          <p:cNvSpPr txBox="1"/>
          <p:nvPr/>
        </p:nvSpPr>
        <p:spPr>
          <a:xfrm>
            <a:off x="2097396" y="1607290"/>
            <a:ext cx="3998604" cy="254621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Importing necessary Libraries</a:t>
            </a:r>
          </a:p>
          <a:p>
            <a:pPr marL="285750" indent="-285750">
              <a:lnSpc>
                <a:spcPct val="150000"/>
              </a:lnSpc>
              <a:buFont typeface="Wingdings" panose="05000000000000000000" pitchFamily="2" charset="2"/>
              <a:buChar char="Ø"/>
            </a:pPr>
            <a:r>
              <a:rPr lang="en-US" b="1" dirty="0"/>
              <a:t>Train Test Split</a:t>
            </a:r>
          </a:p>
          <a:p>
            <a:pPr marL="285750" indent="-285750">
              <a:lnSpc>
                <a:spcPct val="150000"/>
              </a:lnSpc>
              <a:buFont typeface="Wingdings" panose="05000000000000000000" pitchFamily="2" charset="2"/>
              <a:buChar char="Ø"/>
            </a:pPr>
            <a:r>
              <a:rPr lang="en-US" b="1" dirty="0"/>
              <a:t>Model Training</a:t>
            </a:r>
          </a:p>
          <a:p>
            <a:pPr marL="285750" indent="-285750">
              <a:lnSpc>
                <a:spcPct val="150000"/>
              </a:lnSpc>
              <a:buFont typeface="Wingdings" panose="05000000000000000000" pitchFamily="2" charset="2"/>
              <a:buChar char="Ø"/>
            </a:pPr>
            <a:r>
              <a:rPr lang="en-US" b="1" dirty="0"/>
              <a:t>Model Prediction</a:t>
            </a:r>
          </a:p>
          <a:p>
            <a:pPr marL="285750" indent="-285750">
              <a:lnSpc>
                <a:spcPct val="150000"/>
              </a:lnSpc>
              <a:buFont typeface="Wingdings" panose="05000000000000000000" pitchFamily="2" charset="2"/>
              <a:buChar char="Ø"/>
            </a:pPr>
            <a:r>
              <a:rPr lang="en-US" b="1" dirty="0"/>
              <a:t>Standard Scalar</a:t>
            </a:r>
          </a:p>
          <a:p>
            <a:pPr marL="285750" indent="-285750">
              <a:lnSpc>
                <a:spcPct val="150000"/>
              </a:lnSpc>
              <a:buFont typeface="Wingdings" panose="05000000000000000000" pitchFamily="2" charset="2"/>
              <a:buChar char="Ø"/>
            </a:pPr>
            <a:r>
              <a:rPr lang="en-US" b="1" dirty="0"/>
              <a:t>Confusion Matrices</a:t>
            </a:r>
          </a:p>
        </p:txBody>
      </p:sp>
      <p:sp>
        <p:nvSpPr>
          <p:cNvPr id="8" name="TextBox 7">
            <a:extLst>
              <a:ext uri="{FF2B5EF4-FFF2-40B4-BE49-F238E27FC236}">
                <a16:creationId xmlns:a16="http://schemas.microsoft.com/office/drawing/2014/main" id="{51877844-8642-4B64-B1CA-FB137C08EE48}"/>
              </a:ext>
            </a:extLst>
          </p:cNvPr>
          <p:cNvSpPr txBox="1"/>
          <p:nvPr/>
        </p:nvSpPr>
        <p:spPr>
          <a:xfrm>
            <a:off x="6096000" y="1607290"/>
            <a:ext cx="3998604" cy="337720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Logistic Regression</a:t>
            </a:r>
          </a:p>
          <a:p>
            <a:pPr marL="285750" indent="-285750">
              <a:lnSpc>
                <a:spcPct val="150000"/>
              </a:lnSpc>
              <a:buFont typeface="Wingdings" panose="05000000000000000000" pitchFamily="2" charset="2"/>
              <a:buChar char="Ø"/>
            </a:pPr>
            <a:r>
              <a:rPr lang="en-US" b="1" dirty="0"/>
              <a:t>Support Vector Machine (SVM)</a:t>
            </a:r>
          </a:p>
          <a:p>
            <a:pPr marL="285750" indent="-285750">
              <a:lnSpc>
                <a:spcPct val="150000"/>
              </a:lnSpc>
              <a:buFont typeface="Wingdings" panose="05000000000000000000" pitchFamily="2" charset="2"/>
              <a:buChar char="Ø"/>
            </a:pPr>
            <a:r>
              <a:rPr lang="en-US" b="1" dirty="0"/>
              <a:t>K-Neighbors Classifier</a:t>
            </a:r>
          </a:p>
          <a:p>
            <a:pPr marL="285750" indent="-285750">
              <a:lnSpc>
                <a:spcPct val="150000"/>
              </a:lnSpc>
              <a:buFont typeface="Wingdings" panose="05000000000000000000" pitchFamily="2" charset="2"/>
              <a:buChar char="Ø"/>
            </a:pPr>
            <a:r>
              <a:rPr lang="en-US" b="1" dirty="0"/>
              <a:t>Decision Tree Classifier</a:t>
            </a:r>
          </a:p>
          <a:p>
            <a:pPr marL="285750" indent="-285750">
              <a:lnSpc>
                <a:spcPct val="150000"/>
              </a:lnSpc>
              <a:buFont typeface="Wingdings" panose="05000000000000000000" pitchFamily="2" charset="2"/>
              <a:buChar char="Ø"/>
            </a:pPr>
            <a:r>
              <a:rPr lang="en-US" b="1" dirty="0"/>
              <a:t>Random Forest </a:t>
            </a:r>
          </a:p>
          <a:p>
            <a:pPr marL="285750" indent="-285750">
              <a:lnSpc>
                <a:spcPct val="150000"/>
              </a:lnSpc>
              <a:buFont typeface="Wingdings" panose="05000000000000000000" pitchFamily="2" charset="2"/>
              <a:buChar char="Ø"/>
            </a:pPr>
            <a:r>
              <a:rPr lang="en-US" b="1" dirty="0"/>
              <a:t>Naïve Bayes</a:t>
            </a:r>
          </a:p>
          <a:p>
            <a:pPr marL="285750" indent="-285750">
              <a:lnSpc>
                <a:spcPct val="150000"/>
              </a:lnSpc>
              <a:buFont typeface="Wingdings" panose="05000000000000000000" pitchFamily="2" charset="2"/>
              <a:buChar char="Ø"/>
            </a:pPr>
            <a:r>
              <a:rPr lang="en-US" b="1" dirty="0"/>
              <a:t>XG Boost</a:t>
            </a:r>
          </a:p>
          <a:p>
            <a:pPr marL="285750" indent="-285750">
              <a:lnSpc>
                <a:spcPct val="150000"/>
              </a:lnSpc>
              <a:buFont typeface="Wingdings" panose="05000000000000000000" pitchFamily="2" charset="2"/>
              <a:buChar char="Ø"/>
            </a:pPr>
            <a:r>
              <a:rPr lang="en-US" b="1" dirty="0"/>
              <a:t>Model Evaluation Metrics</a:t>
            </a:r>
          </a:p>
        </p:txBody>
      </p:sp>
    </p:spTree>
    <p:extLst>
      <p:ext uri="{BB962C8B-B14F-4D97-AF65-F5344CB8AC3E}">
        <p14:creationId xmlns:p14="http://schemas.microsoft.com/office/powerpoint/2010/main" val="2156105041"/>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C88B2-57A8-4312-A189-C335BA0AE3E8}"/>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LABEL ENCODING</a:t>
            </a:r>
            <a:endParaRPr lang="en-IN" sz="32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7286" y="2129776"/>
            <a:ext cx="8015538" cy="3925769"/>
          </a:xfrm>
          <a:prstGeom prst="rect">
            <a:avLst/>
          </a:prstGeom>
        </p:spPr>
      </p:pic>
      <p:sp>
        <p:nvSpPr>
          <p:cNvPr id="3" name="TextBox 2"/>
          <p:cNvSpPr txBox="1"/>
          <p:nvPr/>
        </p:nvSpPr>
        <p:spPr>
          <a:xfrm>
            <a:off x="1143000" y="1560278"/>
            <a:ext cx="10419008"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The cancer data is being encoded into numbers for easier model evaluation </a:t>
            </a:r>
          </a:p>
        </p:txBody>
      </p:sp>
    </p:spTree>
    <p:extLst>
      <p:ext uri="{BB962C8B-B14F-4D97-AF65-F5344CB8AC3E}">
        <p14:creationId xmlns:p14="http://schemas.microsoft.com/office/powerpoint/2010/main" val="2173660453"/>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CONCLUSION</a:t>
            </a:r>
            <a:endParaRPr lang="en-IN" sz="3200" b="1" dirty="0"/>
          </a:p>
        </p:txBody>
      </p:sp>
      <p:sp>
        <p:nvSpPr>
          <p:cNvPr id="4" name="TextBox 3">
            <a:extLst>
              <a:ext uri="{FF2B5EF4-FFF2-40B4-BE49-F238E27FC236}">
                <a16:creationId xmlns:a16="http://schemas.microsoft.com/office/drawing/2014/main" id="{CA286663-F5E8-4C44-9803-2E81C9FE0AEB}"/>
              </a:ext>
            </a:extLst>
          </p:cNvPr>
          <p:cNvSpPr txBox="1"/>
          <p:nvPr/>
        </p:nvSpPr>
        <p:spPr>
          <a:xfrm>
            <a:off x="1205163" y="1607291"/>
            <a:ext cx="9781674" cy="2802819"/>
          </a:xfrm>
          <a:prstGeom prst="rect">
            <a:avLst/>
          </a:prstGeom>
          <a:noFill/>
        </p:spPr>
        <p:txBody>
          <a:bodyPr wrap="square" rtlCol="0">
            <a:spAutoFit/>
          </a:bodyPr>
          <a:lstStyle/>
          <a:p>
            <a:pPr algn="just">
              <a:lnSpc>
                <a:spcPct val="150000"/>
              </a:lnSpc>
            </a:pPr>
            <a:r>
              <a:rPr lang="en-US" sz="2400" dirty="0"/>
              <a:t>This project aims to enhance the understanding of breast cancer prediction by applying data analysis and machine learning techniques. The insights gained from this analysis will provide valuable information for healthcare providers, aiding in the development of more accurate diagnostic tools and improving decision-making in the management of breast cancer treatment.</a:t>
            </a:r>
          </a:p>
        </p:txBody>
      </p:sp>
    </p:spTree>
    <p:extLst>
      <p:ext uri="{BB962C8B-B14F-4D97-AF65-F5344CB8AC3E}">
        <p14:creationId xmlns:p14="http://schemas.microsoft.com/office/powerpoint/2010/main" val="1880029746"/>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475536-850A-4FD3-A85C-D48D366CC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167" y="1197142"/>
            <a:ext cx="4673666" cy="4463716"/>
          </a:xfrm>
          <a:prstGeom prst="rect">
            <a:avLst/>
          </a:prstGeom>
        </p:spPr>
      </p:pic>
    </p:spTree>
    <p:extLst>
      <p:ext uri="{BB962C8B-B14F-4D97-AF65-F5344CB8AC3E}">
        <p14:creationId xmlns:p14="http://schemas.microsoft.com/office/powerpoint/2010/main" val="4015139384"/>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INTRODUCTION</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933450" y="1390892"/>
            <a:ext cx="10706100" cy="4524315"/>
          </a:xfrm>
          <a:prstGeom prst="rect">
            <a:avLst/>
          </a:prstGeom>
          <a:noFill/>
        </p:spPr>
        <p:txBody>
          <a:bodyPr wrap="square" rtlCol="0">
            <a:spAutoFit/>
          </a:bodyPr>
          <a:lstStyle/>
          <a:p>
            <a:r>
              <a:rPr lang="en-US" sz="2400" dirty="0"/>
              <a:t>Breast cancer prediction is crucial for early detection and improving treatment outcomes, particularly in the healthcare sector.</a:t>
            </a:r>
            <a:br>
              <a:rPr lang="en-US" sz="2400" dirty="0"/>
            </a:br>
            <a:r>
              <a:rPr lang="en-US" sz="2400" dirty="0"/>
              <a:t>This project utilizes patient data and machine learning techniques to predict the likelihood of breast cancer based on factors such as age, family history, genetic mutations, and lifestyle factors.</a:t>
            </a:r>
          </a:p>
          <a:p>
            <a:r>
              <a:rPr lang="en-US" sz="2400" dirty="0"/>
              <a:t>It involves:</a:t>
            </a:r>
          </a:p>
          <a:p>
            <a:r>
              <a:rPr lang="en-US" sz="2400" b="1" dirty="0"/>
              <a:t>Data Collection</a:t>
            </a:r>
            <a:r>
              <a:rPr lang="en-US" sz="2400" dirty="0"/>
              <a:t>: Gathering medical records, imaging data, and lifestyle information related to breast health.</a:t>
            </a:r>
          </a:p>
          <a:p>
            <a:r>
              <a:rPr lang="en-US" sz="2400" b="1" dirty="0"/>
              <a:t>Data Preprocessing</a:t>
            </a:r>
            <a:r>
              <a:rPr lang="en-US" sz="2400" dirty="0"/>
              <a:t>: Cleaning, normalizing, and encoding the data for analysis to ensure quality and consistency.</a:t>
            </a:r>
          </a:p>
          <a:p>
            <a:r>
              <a:rPr lang="en-US" sz="2400" b="1" dirty="0"/>
              <a:t>Model Development</a:t>
            </a:r>
            <a:r>
              <a:rPr lang="en-US" sz="2400" dirty="0"/>
              <a:t>: Implementing predictive models like Logistic Regression, Random Forest, or Neural Networks to achieve high accuracy in predicting breast cancer risk.</a:t>
            </a:r>
          </a:p>
        </p:txBody>
      </p:sp>
    </p:spTree>
    <p:extLst>
      <p:ext uri="{BB962C8B-B14F-4D97-AF65-F5344CB8AC3E}">
        <p14:creationId xmlns:p14="http://schemas.microsoft.com/office/powerpoint/2010/main" val="3636539305"/>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425116"/>
            <a:ext cx="9781674" cy="584775"/>
          </a:xfrm>
          <a:prstGeom prst="rect">
            <a:avLst/>
          </a:prstGeom>
          <a:noFill/>
        </p:spPr>
        <p:txBody>
          <a:bodyPr wrap="square" rtlCol="0">
            <a:spAutoFit/>
          </a:bodyPr>
          <a:lstStyle/>
          <a:p>
            <a:pPr algn="ctr"/>
            <a:r>
              <a:rPr lang="en-US" sz="3200" b="1" dirty="0"/>
              <a:t>ABOUT DATASET</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143000" y="1295019"/>
            <a:ext cx="9781674" cy="4401205"/>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t>The dataset is sourced from </a:t>
            </a:r>
            <a:r>
              <a:rPr lang="en-US" sz="2000" dirty="0" err="1"/>
              <a:t>Kaggle</a:t>
            </a:r>
            <a:r>
              <a:rPr lang="en-US" sz="2000" dirty="0"/>
              <a:t> and includes columns specific to patient data and breast cancer risk factors.</a:t>
            </a:r>
            <a:br>
              <a:rPr lang="en-US" sz="2000" dirty="0"/>
            </a:br>
            <a:r>
              <a:rPr lang="en-US" sz="2000" dirty="0"/>
              <a:t>The columns consist of the following details:</a:t>
            </a:r>
          </a:p>
          <a:p>
            <a:pPr marL="285750" indent="-285750">
              <a:buFont typeface="Wingdings" panose="05000000000000000000" pitchFamily="2" charset="2"/>
              <a:buChar char="Ø"/>
            </a:pPr>
            <a:r>
              <a:rPr lang="en-US" sz="2000" b="1" dirty="0"/>
              <a:t>Age</a:t>
            </a:r>
            <a:r>
              <a:rPr lang="en-US" sz="2000" dirty="0"/>
              <a:t>: Records the age of the patient, helping to identify age-related risks for breast cancer.</a:t>
            </a:r>
          </a:p>
          <a:p>
            <a:pPr marL="285750" indent="-285750">
              <a:buFont typeface="Wingdings" panose="05000000000000000000" pitchFamily="2" charset="2"/>
              <a:buChar char="Ø"/>
            </a:pPr>
            <a:r>
              <a:rPr lang="en-US" sz="2000" b="1" dirty="0"/>
              <a:t>Family History</a:t>
            </a:r>
            <a:r>
              <a:rPr lang="en-US" sz="2000" dirty="0"/>
              <a:t>: Indicates whether there is a genetic predisposition to breast cancer due to family medical history.</a:t>
            </a:r>
          </a:p>
          <a:p>
            <a:pPr marL="285750" indent="-285750">
              <a:buFont typeface="Wingdings" panose="05000000000000000000" pitchFamily="2" charset="2"/>
              <a:buChar char="Ø"/>
            </a:pPr>
            <a:r>
              <a:rPr lang="en-US" sz="2000" b="1" dirty="0"/>
              <a:t>Hormone Replacement Therapy (HRT)</a:t>
            </a:r>
            <a:r>
              <a:rPr lang="en-US" sz="2000" dirty="0"/>
              <a:t>: Represents whether the patient has used hormone therapy, which can influence breast cancer risk.</a:t>
            </a:r>
          </a:p>
          <a:p>
            <a:pPr marL="285750" indent="-285750">
              <a:buFont typeface="Wingdings" panose="05000000000000000000" pitchFamily="2" charset="2"/>
              <a:buChar char="Ø"/>
            </a:pPr>
            <a:r>
              <a:rPr lang="en-US" sz="2000" b="1" dirty="0"/>
              <a:t>Genetic Mutations</a:t>
            </a:r>
            <a:r>
              <a:rPr lang="en-US" sz="2000" dirty="0"/>
              <a:t>: Includes information about mutations in genes like BRCA1 or BRCA2, which are linked to an increased risk of breast cancer.</a:t>
            </a:r>
          </a:p>
          <a:p>
            <a:pPr marL="285750" indent="-285750">
              <a:buFont typeface="Wingdings" panose="05000000000000000000" pitchFamily="2" charset="2"/>
              <a:buChar char="Ø"/>
            </a:pPr>
            <a:r>
              <a:rPr lang="en-US" sz="2000" b="1" dirty="0"/>
              <a:t>Lifestyle Factors</a:t>
            </a:r>
            <a:r>
              <a:rPr lang="en-US" sz="2000" dirty="0"/>
              <a:t>: Represents factors such as diet, exercise, and alcohol consumption, contributing to risk analysis.</a:t>
            </a:r>
          </a:p>
          <a:p>
            <a:pPr marL="285750" indent="-285750">
              <a:buFont typeface="Wingdings" panose="05000000000000000000" pitchFamily="2" charset="2"/>
              <a:buChar char="Ø"/>
            </a:pPr>
            <a:r>
              <a:rPr lang="en-US" sz="2000" b="1" dirty="0"/>
              <a:t>Health Metrics</a:t>
            </a:r>
            <a:r>
              <a:rPr lang="en-US" sz="2000" dirty="0"/>
              <a:t>: Includes attributes like mammogram results, tumor markers, or breast density, aiding in early detection and diagnosis.</a:t>
            </a:r>
          </a:p>
        </p:txBody>
      </p:sp>
    </p:spTree>
    <p:extLst>
      <p:ext uri="{BB962C8B-B14F-4D97-AF65-F5344CB8AC3E}">
        <p14:creationId xmlns:p14="http://schemas.microsoft.com/office/powerpoint/2010/main" val="152285386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OBJECTIVES</a:t>
            </a:r>
            <a:endParaRPr lang="en-IN" sz="3200" b="1" dirty="0"/>
          </a:p>
        </p:txBody>
      </p:sp>
      <p:sp>
        <p:nvSpPr>
          <p:cNvPr id="8" name="Rectangle 4"/>
          <p:cNvSpPr>
            <a:spLocks noChangeArrowheads="1"/>
          </p:cNvSpPr>
          <p:nvPr/>
        </p:nvSpPr>
        <p:spPr bwMode="auto">
          <a:xfrm>
            <a:off x="1143000" y="1098503"/>
            <a:ext cx="10380372" cy="4613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2000" b="0" i="0" u="none" strike="noStrike" cap="none" normalizeH="0" baseline="0" dirty="0">
                <a:ln>
                  <a:noFill/>
                </a:ln>
                <a:solidFill>
                  <a:schemeClr val="tx1"/>
                </a:solidFill>
                <a:effectLst/>
              </a:rPr>
              <a:t>To explore and understand the breast cancer dataset.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2000" b="0" i="0" u="none" strike="noStrike" cap="none" normalizeH="0" baseline="0" dirty="0">
                <a:ln>
                  <a:noFill/>
                </a:ln>
                <a:solidFill>
                  <a:schemeClr val="tx1"/>
                </a:solidFill>
                <a:effectLst/>
              </a:rPr>
              <a:t>To perform data preprocessing, including handling missing values and outliers in patient records.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2000" b="0" i="0" u="none" strike="noStrike" cap="none" normalizeH="0" baseline="0" dirty="0">
                <a:ln>
                  <a:noFill/>
                </a:ln>
                <a:solidFill>
                  <a:schemeClr val="tx1"/>
                </a:solidFill>
                <a:effectLst/>
              </a:rPr>
              <a:t>Predict breast cancer likelihood (e.g., benign, malignant, or no cancer) using patient history and medical data.</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2000" b="0" i="0" u="none" strike="noStrike" cap="none" normalizeH="0" baseline="0" dirty="0">
                <a:ln>
                  <a:noFill/>
                </a:ln>
                <a:solidFill>
                  <a:schemeClr val="tx1"/>
                </a:solidFill>
                <a:effectLst/>
              </a:rPr>
              <a:t>Use features like age, family history, hormone replacement therapy (HRT), genetic mutations, lifestyle factors, and health metrics.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2000" b="0" i="0" u="none" strike="noStrike" cap="none" normalizeH="0" baseline="0" dirty="0">
                <a:ln>
                  <a:noFill/>
                </a:ln>
                <a:solidFill>
                  <a:schemeClr val="tx1"/>
                </a:solidFill>
                <a:effectLst/>
              </a:rPr>
              <a:t>Apply machine learning techniques to build an accurate breast cancer prediction model.</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2000" b="0" i="0" u="none" strike="noStrike" cap="none" normalizeH="0" baseline="0" dirty="0">
                <a:ln>
                  <a:noFill/>
                </a:ln>
                <a:solidFill>
                  <a:schemeClr val="tx1"/>
                </a:solidFill>
                <a:effectLst/>
              </a:rPr>
              <a:t>Analyze the relationship between patient characteristics and breast cancer risks.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sz="2000" b="0" i="0" u="none" strike="noStrike" cap="none" normalizeH="0" baseline="0" dirty="0">
                <a:ln>
                  <a:noFill/>
                </a:ln>
                <a:solidFill>
                  <a:schemeClr val="tx1"/>
                </a:solidFill>
                <a:effectLst/>
              </a:rPr>
              <a:t>Improve diagnostic accuracy to assist in early detection and healthcare decision-making. </a:t>
            </a:r>
          </a:p>
        </p:txBody>
      </p:sp>
    </p:spTree>
    <p:extLst>
      <p:ext uri="{BB962C8B-B14F-4D97-AF65-F5344CB8AC3E}">
        <p14:creationId xmlns:p14="http://schemas.microsoft.com/office/powerpoint/2010/main" val="3902170729"/>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METHODOLOGY</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428182"/>
            <a:ext cx="9781674" cy="4623702"/>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b="1" dirty="0"/>
              <a:t>Data Collection: </a:t>
            </a:r>
            <a:r>
              <a:rPr lang="en-US" dirty="0"/>
              <a:t>The dataset will be sourced from Kaggle, ensuring it is well-documented and reliable.</a:t>
            </a:r>
          </a:p>
          <a:p>
            <a:pPr marL="285750" indent="-285750" algn="just">
              <a:lnSpc>
                <a:spcPct val="150000"/>
              </a:lnSpc>
              <a:buFont typeface="Wingdings" panose="05000000000000000000" pitchFamily="2" charset="2"/>
              <a:buChar char="Ø"/>
            </a:pPr>
            <a:r>
              <a:rPr lang="en-US" b="1" dirty="0"/>
              <a:t>Database Connectivity:</a:t>
            </a:r>
            <a:r>
              <a:rPr lang="en-US" dirty="0"/>
              <a:t> There is a connection object that connects to the MySQL database and is used to insert data from a CSV file into the database via SQL queries in Python Script itself.</a:t>
            </a:r>
          </a:p>
          <a:p>
            <a:pPr marL="285750" indent="-285750" algn="just">
              <a:lnSpc>
                <a:spcPct val="150000"/>
              </a:lnSpc>
              <a:buFont typeface="Wingdings" panose="05000000000000000000" pitchFamily="2" charset="2"/>
              <a:buChar char="Ø"/>
            </a:pPr>
            <a:r>
              <a:rPr lang="en-US" b="1" dirty="0"/>
              <a:t>Exploratory Data Analysis (EDA): </a:t>
            </a:r>
            <a:r>
              <a:rPr lang="en-US" dirty="0"/>
              <a:t>Handle missing data using imputation techniques, Summarize the dataset using descriptive statistics and Create visualizations (e.g., count plots, line plots, pair plot, cat plot and scatterplot) to understand feature distributions and interactions.</a:t>
            </a:r>
          </a:p>
          <a:p>
            <a:pPr marL="285750" indent="-285750" algn="just">
              <a:lnSpc>
                <a:spcPct val="150000"/>
              </a:lnSpc>
              <a:buFont typeface="Wingdings" panose="05000000000000000000" pitchFamily="2" charset="2"/>
              <a:buChar char="Ø"/>
            </a:pPr>
            <a:r>
              <a:rPr lang="en-US" b="1" dirty="0"/>
              <a:t>Modelling: </a:t>
            </a:r>
            <a:r>
              <a:rPr lang="en-US" dirty="0"/>
              <a:t>Split the dataset into training and testing subsets. Train various models and assess their performance using metrics such as accuracy. Optimize the parameters to enhance model performance.</a:t>
            </a:r>
          </a:p>
          <a:p>
            <a:pPr marL="285750" indent="-285750" algn="just">
              <a:lnSpc>
                <a:spcPct val="150000"/>
              </a:lnSpc>
              <a:buFont typeface="Wingdings" panose="05000000000000000000" pitchFamily="2" charset="2"/>
              <a:buChar char="Ø"/>
            </a:pPr>
            <a:r>
              <a:rPr lang="en-US" b="1" dirty="0"/>
              <a:t>Evaluation and Interpretation: </a:t>
            </a:r>
            <a:r>
              <a:rPr lang="en-US" dirty="0"/>
              <a:t>Compare model performances and select the best-performing model. Interpret results to comprehend the impact of different specifications on weather.</a:t>
            </a:r>
          </a:p>
          <a:p>
            <a:pPr marL="285750" indent="-285750" algn="just">
              <a:lnSpc>
                <a:spcPct val="150000"/>
              </a:lnSpc>
              <a:buFont typeface="Wingdings" panose="05000000000000000000" pitchFamily="2" charset="2"/>
              <a:buChar char="Ø"/>
            </a:pPr>
            <a:r>
              <a:rPr lang="en-US" b="1" dirty="0"/>
              <a:t>Visualization: </a:t>
            </a:r>
            <a:r>
              <a:rPr lang="en-US" dirty="0"/>
              <a:t>Generate visual representations of findings to support conclusions.</a:t>
            </a:r>
          </a:p>
        </p:txBody>
      </p:sp>
    </p:spTree>
    <p:extLst>
      <p:ext uri="{BB962C8B-B14F-4D97-AF65-F5344CB8AC3E}">
        <p14:creationId xmlns:p14="http://schemas.microsoft.com/office/powerpoint/2010/main" val="339437776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TOOLS AND TECHNOLOGIES</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607291"/>
            <a:ext cx="9781674" cy="2802819"/>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b="1" dirty="0"/>
              <a:t>Programming Language: </a:t>
            </a:r>
            <a:r>
              <a:rPr lang="en-US" sz="2400" dirty="0"/>
              <a:t>Python</a:t>
            </a:r>
          </a:p>
          <a:p>
            <a:pPr marL="285750" indent="-285750">
              <a:lnSpc>
                <a:spcPct val="150000"/>
              </a:lnSpc>
              <a:buFont typeface="Wingdings" panose="05000000000000000000" pitchFamily="2" charset="2"/>
              <a:buChar char="Ø"/>
            </a:pPr>
            <a:r>
              <a:rPr lang="en-US" sz="2400" b="1" dirty="0"/>
              <a:t>Libraries: </a:t>
            </a:r>
            <a:r>
              <a:rPr lang="en-US" sz="2400" dirty="0"/>
              <a:t>Pandas, NumPy, Matplotlib, Seaborn</a:t>
            </a:r>
          </a:p>
          <a:p>
            <a:pPr marL="285750" indent="-285750">
              <a:lnSpc>
                <a:spcPct val="150000"/>
              </a:lnSpc>
              <a:buFont typeface="Wingdings" panose="05000000000000000000" pitchFamily="2" charset="2"/>
              <a:buChar char="Ø"/>
            </a:pPr>
            <a:r>
              <a:rPr lang="en-US" sz="2400" b="1" dirty="0"/>
              <a:t>IDE: </a:t>
            </a:r>
            <a:r>
              <a:rPr lang="en-US" sz="2400" dirty="0" err="1"/>
              <a:t>Jupyter</a:t>
            </a:r>
            <a:r>
              <a:rPr lang="en-US" sz="2400" dirty="0"/>
              <a:t> Notebook or any Python-compatible IDE</a:t>
            </a:r>
          </a:p>
          <a:p>
            <a:pPr marL="285750" indent="-285750">
              <a:lnSpc>
                <a:spcPct val="150000"/>
              </a:lnSpc>
              <a:buFont typeface="Wingdings" panose="05000000000000000000" pitchFamily="2" charset="2"/>
              <a:buChar char="Ø"/>
            </a:pPr>
            <a:r>
              <a:rPr lang="en-US" sz="2400" b="1" dirty="0"/>
              <a:t>Data Source: </a:t>
            </a:r>
            <a:r>
              <a:rPr lang="en-US" sz="2400" dirty="0"/>
              <a:t>Kaggle dataset (Weather Prediction Dataset)</a:t>
            </a:r>
          </a:p>
          <a:p>
            <a:pPr marL="285750" indent="-285750">
              <a:lnSpc>
                <a:spcPct val="150000"/>
              </a:lnSpc>
              <a:buFont typeface="Wingdings" panose="05000000000000000000" pitchFamily="2" charset="2"/>
              <a:buChar char="Ø"/>
            </a:pPr>
            <a:r>
              <a:rPr lang="en-US" sz="2400" b="1" dirty="0"/>
              <a:t>Database: </a:t>
            </a:r>
            <a:r>
              <a:rPr lang="en-US" sz="2400" dirty="0"/>
              <a:t>MySQL</a:t>
            </a:r>
          </a:p>
        </p:txBody>
      </p:sp>
    </p:spTree>
    <p:extLst>
      <p:ext uri="{BB962C8B-B14F-4D97-AF65-F5344CB8AC3E}">
        <p14:creationId xmlns:p14="http://schemas.microsoft.com/office/powerpoint/2010/main" val="3020999574"/>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143000" y="806116"/>
            <a:ext cx="9781674" cy="584775"/>
          </a:xfrm>
          <a:prstGeom prst="rect">
            <a:avLst/>
          </a:prstGeom>
          <a:noFill/>
        </p:spPr>
        <p:txBody>
          <a:bodyPr wrap="square" rtlCol="0">
            <a:spAutoFit/>
          </a:bodyPr>
          <a:lstStyle/>
          <a:p>
            <a:pPr algn="ctr"/>
            <a:r>
              <a:rPr lang="en-US" sz="3200" b="1" dirty="0"/>
              <a:t>EXPLORATORY DATA ANALYSIS (EDA)</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1205163" y="1607291"/>
            <a:ext cx="9781674" cy="373608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000" b="1" dirty="0"/>
              <a:t>Importing Libraries: </a:t>
            </a:r>
            <a:r>
              <a:rPr lang="en-US" sz="2000" dirty="0"/>
              <a:t>Import essential libraries for data manipulation and visualization.</a:t>
            </a:r>
          </a:p>
          <a:p>
            <a:pPr marL="285750" indent="-285750">
              <a:lnSpc>
                <a:spcPct val="150000"/>
              </a:lnSpc>
              <a:buFont typeface="Wingdings" panose="05000000000000000000" pitchFamily="2" charset="2"/>
              <a:buChar char="Ø"/>
            </a:pPr>
            <a:r>
              <a:rPr lang="en-US" sz="2000" b="1" dirty="0"/>
              <a:t>Loading Dataset: </a:t>
            </a:r>
            <a:r>
              <a:rPr lang="en-US" sz="2000" dirty="0"/>
              <a:t>Load the dataset containing anonymized features and transaction classes.</a:t>
            </a:r>
          </a:p>
          <a:p>
            <a:pPr marL="285750" indent="-285750">
              <a:lnSpc>
                <a:spcPct val="150000"/>
              </a:lnSpc>
              <a:buFont typeface="Wingdings" panose="05000000000000000000" pitchFamily="2" charset="2"/>
              <a:buChar char="Ø"/>
            </a:pPr>
            <a:r>
              <a:rPr lang="en-US" sz="2000" b="1" dirty="0"/>
              <a:t>Basic Exploration: </a:t>
            </a:r>
            <a:r>
              <a:rPr lang="en-US" sz="2000" dirty="0"/>
              <a:t>Use head(), tail(), shape, and info() to explore dataset structure and summary.</a:t>
            </a:r>
          </a:p>
          <a:p>
            <a:pPr marL="285750" indent="-285750">
              <a:lnSpc>
                <a:spcPct val="150000"/>
              </a:lnSpc>
              <a:buFont typeface="Wingdings" panose="05000000000000000000" pitchFamily="2" charset="2"/>
              <a:buChar char="Ø"/>
            </a:pPr>
            <a:r>
              <a:rPr lang="en-US" sz="2000" b="1" dirty="0"/>
              <a:t>Checking Missing Values: </a:t>
            </a:r>
            <a:r>
              <a:rPr lang="en-US" sz="2000" dirty="0"/>
              <a:t>Identify potential missing data issues with </a:t>
            </a:r>
            <a:r>
              <a:rPr lang="en-US" sz="2000" dirty="0" err="1"/>
              <a:t>isnull</a:t>
            </a:r>
            <a:r>
              <a:rPr lang="en-US" sz="2000" dirty="0"/>
              <a:t>().sum().</a:t>
            </a:r>
          </a:p>
          <a:p>
            <a:pPr marL="285750" indent="-285750">
              <a:lnSpc>
                <a:spcPct val="150000"/>
              </a:lnSpc>
              <a:buFont typeface="Wingdings" panose="05000000000000000000" pitchFamily="2" charset="2"/>
              <a:buChar char="Ø"/>
            </a:pPr>
            <a:r>
              <a:rPr lang="en-US" sz="2000" b="1" dirty="0"/>
              <a:t>Descriptive Statistics: </a:t>
            </a:r>
            <a:r>
              <a:rPr lang="en-US" sz="2000" dirty="0"/>
              <a:t>Obtain statistics like mean and quartiles with describe().</a:t>
            </a:r>
          </a:p>
          <a:p>
            <a:pPr marL="285750" indent="-285750">
              <a:lnSpc>
                <a:spcPct val="150000"/>
              </a:lnSpc>
              <a:buFont typeface="Wingdings" panose="05000000000000000000" pitchFamily="2" charset="2"/>
              <a:buChar char="Ø"/>
            </a:pPr>
            <a:r>
              <a:rPr lang="en-US" sz="2000" b="1" dirty="0"/>
              <a:t>Identifying Duplicates: </a:t>
            </a:r>
            <a:r>
              <a:rPr lang="en-US" sz="2000" dirty="0"/>
              <a:t>Check for duplicate transactions using duplicated().any().</a:t>
            </a:r>
          </a:p>
          <a:p>
            <a:pPr marL="285750" indent="-285750">
              <a:lnSpc>
                <a:spcPct val="150000"/>
              </a:lnSpc>
              <a:buFont typeface="Wingdings" panose="05000000000000000000" pitchFamily="2" charset="2"/>
              <a:buChar char="Ø"/>
            </a:pPr>
            <a:r>
              <a:rPr lang="en-US" sz="2000" b="1" dirty="0"/>
              <a:t>Analyzing Class Distribution: </a:t>
            </a:r>
            <a:r>
              <a:rPr lang="en-US" sz="2000" dirty="0"/>
              <a:t>Assess class balance with </a:t>
            </a:r>
            <a:r>
              <a:rPr lang="en-US" sz="2000" dirty="0" err="1"/>
              <a:t>groupby</a:t>
            </a:r>
            <a:r>
              <a:rPr lang="en-US" sz="2000" dirty="0"/>
              <a:t>('Class').mean().</a:t>
            </a:r>
          </a:p>
        </p:txBody>
      </p:sp>
    </p:spTree>
    <p:extLst>
      <p:ext uri="{BB962C8B-B14F-4D97-AF65-F5344CB8AC3E}">
        <p14:creationId xmlns:p14="http://schemas.microsoft.com/office/powerpoint/2010/main" val="3763694384"/>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717997" y="986420"/>
            <a:ext cx="9781674" cy="584775"/>
          </a:xfrm>
          <a:prstGeom prst="rect">
            <a:avLst/>
          </a:prstGeom>
          <a:noFill/>
        </p:spPr>
        <p:txBody>
          <a:bodyPr wrap="square" rtlCol="0">
            <a:spAutoFit/>
          </a:bodyPr>
          <a:lstStyle/>
          <a:p>
            <a:r>
              <a:rPr lang="en-US" sz="3200" b="1" dirty="0"/>
              <a:t>DATABASE CONNECTIVITY</a:t>
            </a:r>
            <a:endParaRPr lang="en-IN" sz="3200" b="1" dirty="0"/>
          </a:p>
        </p:txBody>
      </p:sp>
      <p:sp>
        <p:nvSpPr>
          <p:cNvPr id="3" name="TextBox 2">
            <a:extLst>
              <a:ext uri="{FF2B5EF4-FFF2-40B4-BE49-F238E27FC236}">
                <a16:creationId xmlns:a16="http://schemas.microsoft.com/office/drawing/2014/main" id="{DCD2F6AD-920D-458B-96A2-22C11C34D964}"/>
              </a:ext>
            </a:extLst>
          </p:cNvPr>
          <p:cNvSpPr txBox="1"/>
          <p:nvPr/>
        </p:nvSpPr>
        <p:spPr>
          <a:xfrm>
            <a:off x="313069" y="2039985"/>
            <a:ext cx="3524835" cy="25853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There is a connection object that connects to the MySQL database and is used to insert data from a CSV file into the database via SQL queries in Python Script itself.</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8614"/>
          <a:stretch/>
        </p:blipFill>
        <p:spPr>
          <a:xfrm>
            <a:off x="5615188" y="178560"/>
            <a:ext cx="5602311" cy="523875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6658"/>
          <a:stretch/>
        </p:blipFill>
        <p:spPr>
          <a:xfrm>
            <a:off x="5615188" y="5417310"/>
            <a:ext cx="5602311" cy="1329722"/>
          </a:xfrm>
          <a:prstGeom prst="rect">
            <a:avLst/>
          </a:prstGeom>
        </p:spPr>
      </p:pic>
    </p:spTree>
    <p:extLst>
      <p:ext uri="{BB962C8B-B14F-4D97-AF65-F5344CB8AC3E}">
        <p14:creationId xmlns:p14="http://schemas.microsoft.com/office/powerpoint/2010/main" val="183249370"/>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3C39A1-7C71-427B-B01D-344E75F53061}"/>
              </a:ext>
            </a:extLst>
          </p:cNvPr>
          <p:cNvSpPr txBox="1"/>
          <p:nvPr/>
        </p:nvSpPr>
        <p:spPr>
          <a:xfrm>
            <a:off x="1091485" y="561898"/>
            <a:ext cx="9781674" cy="584775"/>
          </a:xfrm>
          <a:prstGeom prst="rect">
            <a:avLst/>
          </a:prstGeom>
          <a:noFill/>
        </p:spPr>
        <p:txBody>
          <a:bodyPr wrap="square" rtlCol="0">
            <a:spAutoFit/>
          </a:bodyPr>
          <a:lstStyle/>
          <a:p>
            <a:pPr algn="ctr"/>
            <a:r>
              <a:rPr lang="en-US" sz="3200" b="1" dirty="0"/>
              <a:t>DATA VISUALIZATION</a:t>
            </a:r>
            <a:endParaRPr lang="en-IN" sz="3200" b="1" dirty="0"/>
          </a:p>
        </p:txBody>
      </p:sp>
      <p:pic>
        <p:nvPicPr>
          <p:cNvPr id="4" name="Picture 3"/>
          <p:cNvPicPr>
            <a:picLocks noChangeAspect="1"/>
          </p:cNvPicPr>
          <p:nvPr/>
        </p:nvPicPr>
        <p:blipFill>
          <a:blip r:embed="rId2"/>
          <a:stretch>
            <a:fillRect/>
          </a:stretch>
        </p:blipFill>
        <p:spPr>
          <a:xfrm>
            <a:off x="3763809" y="2713342"/>
            <a:ext cx="4664381" cy="3700463"/>
          </a:xfrm>
          <a:prstGeom prst="rect">
            <a:avLst/>
          </a:prstGeom>
        </p:spPr>
      </p:pic>
      <p:sp>
        <p:nvSpPr>
          <p:cNvPr id="6" name="Rectangle 1"/>
          <p:cNvSpPr>
            <a:spLocks noChangeArrowheads="1"/>
          </p:cNvSpPr>
          <p:nvPr/>
        </p:nvSpPr>
        <p:spPr bwMode="auto">
          <a:xfrm>
            <a:off x="806271" y="1268288"/>
            <a:ext cx="1097279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rPr>
              <a:t>Count Plot</a:t>
            </a:r>
            <a:r>
              <a:rPr kumimoji="0" lang="en-US" sz="2000" b="0" i="0" u="none" strike="noStrike" cap="none" normalizeH="0" baseline="0" dirty="0">
                <a:ln>
                  <a:noFill/>
                </a:ln>
                <a:solidFill>
                  <a:schemeClr val="tx1"/>
                </a:solidFill>
                <a:effectLst/>
              </a:rPr>
              <a:t>: The count plot shows the distribution of the diagnosis categories (e.g., malignant and benign) in your dataset, indicating how frequently each type occurs. The height of each bar represents the count of occurrences for each diagnosis category, providing a clear understanding of the dataset's balance or imbalance between the two classes. </a:t>
            </a:r>
          </a:p>
        </p:txBody>
      </p:sp>
    </p:spTree>
    <p:extLst>
      <p:ext uri="{BB962C8B-B14F-4D97-AF65-F5344CB8AC3E}">
        <p14:creationId xmlns:p14="http://schemas.microsoft.com/office/powerpoint/2010/main" val="1190722744"/>
      </p:ext>
    </p:extLst>
  </p:cSld>
  <p:clrMapOvr>
    <a:masterClrMapping/>
  </p:clrMapOvr>
  <p:transition spd="slow">
    <p:cove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359</TotalTime>
  <Words>1154</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Unicode MS</vt:lpstr>
      <vt:lpstr>Tw Cen MT</vt:lpstr>
      <vt:lpstr>Wingdings</vt:lpstr>
      <vt:lpstr>Circuit</vt:lpstr>
      <vt:lpstr>BREAST Cancer Prediction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dc:title>
  <dc:creator>Mithun</dc:creator>
  <cp:lastModifiedBy>abhinaya abhi</cp:lastModifiedBy>
  <cp:revision>70</cp:revision>
  <dcterms:created xsi:type="dcterms:W3CDTF">2024-10-27T15:13:55Z</dcterms:created>
  <dcterms:modified xsi:type="dcterms:W3CDTF">2024-11-29T04:07:08Z</dcterms:modified>
</cp:coreProperties>
</file>