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3B59"/>
    <a:srgbClr val="5B9BD5"/>
    <a:srgbClr val="32505C"/>
    <a:srgbClr val="E27B49"/>
    <a:srgbClr val="F0C959"/>
    <a:srgbClr val="46B2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33" d="100"/>
          <a:sy n="33" d="100"/>
        </p:scale>
        <p:origin x="3588" y="174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E83-A6BC-43C1-BC20-232B0DDD2A7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00B8-E77B-4EC3-B3E8-194D0772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0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E83-A6BC-43C1-BC20-232B0DDD2A7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00B8-E77B-4EC3-B3E8-194D0772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E83-A6BC-43C1-BC20-232B0DDD2A7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00B8-E77B-4EC3-B3E8-194D0772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6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E83-A6BC-43C1-BC20-232B0DDD2A7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00B8-E77B-4EC3-B3E8-194D0772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3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E83-A6BC-43C1-BC20-232B0DDD2A7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00B8-E77B-4EC3-B3E8-194D0772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6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E83-A6BC-43C1-BC20-232B0DDD2A7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00B8-E77B-4EC3-B3E8-194D0772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9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E83-A6BC-43C1-BC20-232B0DDD2A7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00B8-E77B-4EC3-B3E8-194D0772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4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E83-A6BC-43C1-BC20-232B0DDD2A7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00B8-E77B-4EC3-B3E8-194D0772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5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E83-A6BC-43C1-BC20-232B0DDD2A7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00B8-E77B-4EC3-B3E8-194D0772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6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E83-A6BC-43C1-BC20-232B0DDD2A7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00B8-E77B-4EC3-B3E8-194D0772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0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E83-A6BC-43C1-BC20-232B0DDD2A7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00B8-E77B-4EC3-B3E8-194D0772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0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EE83-A6BC-43C1-BC20-232B0DDD2A7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300B8-E77B-4EC3-B3E8-194D0772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website bank"/>
          <p:cNvSpPr txBox="1"/>
          <p:nvPr/>
        </p:nvSpPr>
        <p:spPr>
          <a:xfrm>
            <a:off x="5914456" y="3061235"/>
            <a:ext cx="66776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32505C"/>
                </a:solidFill>
                <a:latin typeface="Rockwell Condensed" panose="02060603050405020104" pitchFamily="18" charset="0"/>
              </a:rPr>
              <a:t>WEBSITE</a:t>
            </a:r>
          </a:p>
          <a:p>
            <a:pPr algn="ctr"/>
            <a:r>
              <a:rPr lang="en-US" sz="8000" b="1" dirty="0" smtClean="0">
                <a:solidFill>
                  <a:srgbClr val="32505C"/>
                </a:solidFill>
                <a:latin typeface="Rockwell Condensed" panose="02060603050405020104" pitchFamily="18" charset="0"/>
              </a:rPr>
              <a:t>BANK</a:t>
            </a:r>
            <a:endParaRPr lang="en-US" sz="8000" b="1" dirty="0">
              <a:solidFill>
                <a:srgbClr val="32505C"/>
              </a:solidFill>
              <a:latin typeface="Rockwell Condensed" panose="02060603050405020104" pitchFamily="18" charset="0"/>
            </a:endParaRPr>
          </a:p>
        </p:txBody>
      </p:sp>
      <p:sp>
        <p:nvSpPr>
          <p:cNvPr id="32" name="presentasi"/>
          <p:cNvSpPr txBox="1"/>
          <p:nvPr/>
        </p:nvSpPr>
        <p:spPr>
          <a:xfrm>
            <a:off x="6871398" y="362602"/>
            <a:ext cx="4763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32505C"/>
                </a:solidFill>
                <a:latin typeface="Rockwell Condensed" panose="02060603050405020104" pitchFamily="18" charset="0"/>
              </a:rPr>
              <a:t>PRESENTASI</a:t>
            </a:r>
          </a:p>
          <a:p>
            <a:pPr algn="ctr"/>
            <a:r>
              <a:rPr lang="en-US" sz="5400" b="1" dirty="0" smtClean="0">
                <a:solidFill>
                  <a:srgbClr val="32505C"/>
                </a:solidFill>
                <a:latin typeface="Rockwell Condensed" panose="02060603050405020104" pitchFamily="18" charset="0"/>
              </a:rPr>
              <a:t>KELOMPOK 3</a:t>
            </a:r>
            <a:endParaRPr lang="en-US" sz="5400" b="1" dirty="0">
              <a:solidFill>
                <a:srgbClr val="32505C"/>
              </a:solidFill>
              <a:latin typeface="Rockwell Condensed" panose="020606030504050201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0431517" y="-4"/>
            <a:ext cx="17237454" cy="6858000"/>
            <a:chOff x="-10431517" y="-4"/>
            <a:chExt cx="17237454" cy="6858000"/>
          </a:xfrm>
        </p:grpSpPr>
        <p:grpSp>
          <p:nvGrpSpPr>
            <p:cNvPr id="3" name="Group 2"/>
            <p:cNvGrpSpPr/>
            <p:nvPr/>
          </p:nvGrpSpPr>
          <p:grpSpPr>
            <a:xfrm>
              <a:off x="-10431517" y="-4"/>
              <a:ext cx="17237454" cy="6858000"/>
              <a:chOff x="-10431517" y="-4"/>
              <a:chExt cx="17237454" cy="68580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10431517" y="-4"/>
                <a:ext cx="17237454" cy="6858000"/>
                <a:chOff x="-10431517" y="-4"/>
                <a:chExt cx="17237454" cy="6858000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-10431517" y="-4"/>
                  <a:ext cx="17237454" cy="6858000"/>
                  <a:chOff x="-5721288" y="0"/>
                  <a:chExt cx="17237454" cy="6858000"/>
                </a:xfrm>
                <a:effectLst>
                  <a:outerShdw blurRad="25400" dist="88900" algn="l" rotWithShape="0">
                    <a:prstClr val="black">
                      <a:alpha val="51000"/>
                    </a:prstClr>
                  </a:outerShdw>
                </a:effectLst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-5721288" y="0"/>
                    <a:ext cx="16521288" cy="6858000"/>
                  </a:xfrm>
                  <a:prstGeom prst="rect">
                    <a:avLst/>
                  </a:prstGeom>
                  <a:solidFill>
                    <a:srgbClr val="32505C"/>
                  </a:solidFill>
                  <a:ln>
                    <a:noFill/>
                  </a:ln>
                  <a:effectLst>
                    <a:outerShdw blurRad="25400" dist="88900" dir="2700000" algn="tl" rotWithShape="0">
                      <a:prstClr val="black">
                        <a:alpha val="51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10796166" y="5048998"/>
                    <a:ext cx="720000" cy="1080000"/>
                  </a:xfrm>
                  <a:prstGeom prst="rect">
                    <a:avLst/>
                  </a:prstGeom>
                  <a:solidFill>
                    <a:srgbClr val="32505C"/>
                  </a:solidFill>
                  <a:ln>
                    <a:noFill/>
                  </a:ln>
                  <a:effectLst>
                    <a:outerShdw blurRad="25400" dist="88900" dir="2700000" algn="tl" rotWithShape="0">
                      <a:prstClr val="black">
                        <a:alpha val="51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" name="ERD"/>
                <p:cNvSpPr txBox="1"/>
                <p:nvPr/>
              </p:nvSpPr>
              <p:spPr>
                <a:xfrm rot="16200000">
                  <a:off x="6075998" y="5404328"/>
                  <a:ext cx="108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chemeClr val="bg1"/>
                      </a:solidFill>
                      <a:latin typeface="Rockwell Condensed" panose="02060603050405020104" pitchFamily="18" charset="0"/>
                    </a:rPr>
                    <a:t>TUJUAN</a:t>
                  </a:r>
                  <a:endParaRPr lang="en-US" b="1" dirty="0">
                    <a:solidFill>
                      <a:schemeClr val="bg1"/>
                    </a:solidFill>
                    <a:latin typeface="Rockwell Condensed" panose="02060603050405020104" pitchFamily="18" charset="0"/>
                  </a:endParaRP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535957" y="578045"/>
                <a:ext cx="48383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TUJUAN WEBSITE DIBUAT</a:t>
                </a:r>
                <a:endParaRPr lang="en-US" sz="4000" dirty="0">
                  <a:solidFill>
                    <a:schemeClr val="bg1"/>
                  </a:solidFill>
                  <a:latin typeface="Rockwell Condensed" panose="02060603050405020104" pitchFamily="18" charset="0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41931" y="1585012"/>
              <a:ext cx="5373226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4000" dirty="0" err="1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Tujuan</a:t>
              </a:r>
              <a:r>
                <a:rPr lang="en-US" sz="4000" dirty="0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 website </a:t>
              </a:r>
              <a:r>
                <a:rPr lang="en-US" sz="4000" dirty="0" err="1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dibuat</a:t>
              </a:r>
              <a:r>
                <a:rPr lang="en-US" sz="4000" dirty="0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adalah</a:t>
              </a:r>
              <a:r>
                <a:rPr lang="en-US" sz="4000" dirty="0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untuk</a:t>
              </a:r>
              <a:r>
                <a:rPr lang="en-US" sz="4000" dirty="0">
                  <a:solidFill>
                    <a:schemeClr val="bg1"/>
                  </a:solidFill>
                  <a:latin typeface="Rockwell" panose="02060603020205020403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memudahkan</a:t>
              </a:r>
              <a:r>
                <a:rPr lang="en-US" sz="4000" dirty="0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 admin </a:t>
              </a:r>
              <a:r>
                <a:rPr lang="en-US" sz="4000" dirty="0" err="1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mengecek</a:t>
              </a:r>
              <a:r>
                <a:rPr lang="en-US" sz="4000" dirty="0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 data </a:t>
              </a:r>
              <a:r>
                <a:rPr lang="en-US" sz="4000" dirty="0" err="1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nasabah</a:t>
              </a:r>
              <a:r>
                <a:rPr lang="en-US" sz="4000" dirty="0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dan</a:t>
              </a:r>
              <a:r>
                <a:rPr lang="en-US" sz="4000" dirty="0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melakukan</a:t>
              </a:r>
              <a:r>
                <a:rPr lang="en-US" sz="4000" dirty="0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pembukaan</a:t>
              </a:r>
              <a:r>
                <a:rPr lang="en-US" sz="4000" dirty="0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rekening</a:t>
              </a:r>
              <a:r>
                <a:rPr lang="en-US" sz="4000" dirty="0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baru</a:t>
              </a:r>
              <a:endParaRPr lang="en-US" sz="4000" dirty="0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-10956307" y="-8"/>
            <a:ext cx="16529202" cy="6858000"/>
            <a:chOff x="-11147683" y="-1"/>
            <a:chExt cx="16529202" cy="6858000"/>
          </a:xfrm>
        </p:grpSpPr>
        <p:grpSp>
          <p:nvGrpSpPr>
            <p:cNvPr id="12" name="Group 11"/>
            <p:cNvGrpSpPr/>
            <p:nvPr/>
          </p:nvGrpSpPr>
          <p:grpSpPr>
            <a:xfrm>
              <a:off x="-11147683" y="-1"/>
              <a:ext cx="16529202" cy="6858000"/>
              <a:chOff x="-11147683" y="-1"/>
              <a:chExt cx="16529202" cy="6858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-11147683" y="-1"/>
                <a:ext cx="16529202" cy="6858000"/>
                <a:chOff x="-5028331" y="0"/>
                <a:chExt cx="16529202" cy="6858000"/>
              </a:xfrm>
              <a:solidFill>
                <a:srgbClr val="46B29D"/>
              </a:solidFill>
              <a:effectLst>
                <a:outerShdw blurRad="254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-5028331" y="0"/>
                  <a:ext cx="15828331" cy="68580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25400" dist="88900" dir="2700000" algn="tl" rotWithShape="0">
                    <a:prstClr val="black">
                      <a:alpha val="5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0780871" y="3968999"/>
                  <a:ext cx="720000" cy="10800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25400" dist="88900" dir="2700000" algn="tl" rotWithShape="0">
                    <a:prstClr val="black">
                      <a:alpha val="5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ERD"/>
              <p:cNvSpPr txBox="1"/>
              <p:nvPr/>
            </p:nvSpPr>
            <p:spPr>
              <a:xfrm rot="16200000">
                <a:off x="4643807" y="4324332"/>
                <a:ext cx="108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ERD</a:t>
                </a:r>
                <a:endParaRPr lang="en-US" b="1" dirty="0">
                  <a:solidFill>
                    <a:schemeClr val="bg1"/>
                  </a:solidFill>
                  <a:latin typeface="Rockwell Condensed" panose="020606030504050201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-1503231" y="520066"/>
                <a:ext cx="578620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ERD </a:t>
                </a:r>
                <a:r>
                  <a:rPr lang="en-US" sz="2500" dirty="0" err="1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Rancangan</a:t>
                </a:r>
                <a:r>
                  <a:rPr lang="en-US" sz="2500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 Database </a:t>
                </a:r>
                <a:r>
                  <a:rPr lang="en-US" sz="2500" dirty="0" err="1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Pembukaan</a:t>
                </a:r>
                <a:r>
                  <a:rPr lang="en-US" sz="2500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Rekening</a:t>
                </a:r>
                <a:r>
                  <a:rPr lang="en-US" sz="2500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Baru</a:t>
                </a:r>
                <a:endParaRPr lang="en-US" sz="2500" dirty="0">
                  <a:solidFill>
                    <a:schemeClr val="bg1"/>
                  </a:solidFill>
                  <a:latin typeface="Rockwell Condensed" panose="02060603050405020104" pitchFamily="18" charset="0"/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503231" y="2580520"/>
                <a:ext cx="5786206" cy="4170405"/>
              </a:xfrm>
              <a:prstGeom prst="rect">
                <a:avLst/>
              </a:prstGeom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-1503231" y="1322212"/>
              <a:ext cx="56736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Dilihat</a:t>
              </a:r>
              <a:r>
                <a:rPr lang="en-US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dari</a:t>
              </a:r>
              <a:r>
                <a:rPr lang="en-US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rancangan</a:t>
              </a:r>
              <a:r>
                <a:rPr lang="en-US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ERD </a:t>
              </a:r>
              <a:r>
                <a:rPr lang="en-US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dibawah</a:t>
              </a:r>
              <a:r>
                <a:rPr lang="en-US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. </a:t>
              </a:r>
              <a:r>
                <a:rPr lang="en-US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Nasabah</a:t>
              </a:r>
              <a:r>
                <a:rPr lang="en-US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melakukan</a:t>
              </a:r>
              <a:r>
                <a:rPr lang="en-US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pembukaan</a:t>
              </a:r>
              <a:r>
                <a:rPr lang="en-US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rekening</a:t>
              </a:r>
              <a:r>
                <a:rPr lang="en-US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melalui</a:t>
              </a:r>
              <a:r>
                <a:rPr lang="en-US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CS/Customer Service. </a:t>
              </a:r>
              <a:r>
                <a:rPr lang="en-US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Nasabah</a:t>
              </a:r>
              <a:r>
                <a:rPr lang="en-US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dapat</a:t>
              </a:r>
              <a:r>
                <a:rPr lang="en-US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memilih</a:t>
              </a:r>
              <a:r>
                <a:rPr lang="en-US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kategori</a:t>
              </a:r>
              <a:r>
                <a:rPr lang="en-US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tabungan</a:t>
              </a:r>
              <a:r>
                <a:rPr lang="en-US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yang </a:t>
              </a:r>
              <a:r>
                <a:rPr lang="en-US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ingin</a:t>
              </a:r>
              <a:r>
                <a:rPr lang="en-US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dibuka</a:t>
              </a:r>
              <a:r>
                <a:rPr lang="en-US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, </a:t>
              </a:r>
              <a:r>
                <a:rPr lang="en-US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setelah</a:t>
              </a:r>
              <a:r>
                <a:rPr lang="en-US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itu</a:t>
              </a:r>
              <a:r>
                <a:rPr lang="en-US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CS </a:t>
              </a:r>
              <a:r>
                <a:rPr lang="en-US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memberikan</a:t>
              </a:r>
              <a:r>
                <a:rPr lang="en-US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nomor</a:t>
              </a:r>
              <a:r>
                <a:rPr lang="en-US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rekening</a:t>
              </a:r>
              <a:r>
                <a:rPr lang="en-US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dan</a:t>
              </a:r>
              <a:r>
                <a:rPr lang="en-US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ID User </a:t>
              </a:r>
              <a:r>
                <a:rPr lang="en-US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untuk</a:t>
              </a:r>
              <a:r>
                <a:rPr lang="en-US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nasabah</a:t>
              </a:r>
              <a:r>
                <a:rPr lang="en-US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.</a:t>
              </a:r>
              <a:endParaRPr lang="en-US" dirty="0">
                <a:solidFill>
                  <a:schemeClr val="bg1"/>
                </a:solidFill>
                <a:latin typeface="Rockwell Condensed" panose="02060603050405020104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3539019" y="0"/>
            <a:ext cx="18057328" cy="6858000"/>
            <a:chOff x="-14125752" y="-2"/>
            <a:chExt cx="18057328" cy="6858000"/>
          </a:xfrm>
        </p:grpSpPr>
        <p:grpSp>
          <p:nvGrpSpPr>
            <p:cNvPr id="21" name="Group 20"/>
            <p:cNvGrpSpPr/>
            <p:nvPr/>
          </p:nvGrpSpPr>
          <p:grpSpPr>
            <a:xfrm>
              <a:off x="-14125752" y="-2"/>
              <a:ext cx="18057328" cy="6858000"/>
              <a:chOff x="-6556378" y="0"/>
              <a:chExt cx="18057328" cy="6858000"/>
            </a:xfrm>
            <a:solidFill>
              <a:srgbClr val="F0C959"/>
            </a:solidFill>
            <a:effectLst>
              <a:outerShdw blurRad="254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29" name="Rectangle 28"/>
              <p:cNvSpPr/>
              <p:nvPr/>
            </p:nvSpPr>
            <p:spPr>
              <a:xfrm>
                <a:off x="-6556378" y="0"/>
                <a:ext cx="17356378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25400" dist="88900" dir="2700000" algn="tl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780950" y="2889000"/>
                <a:ext cx="720000" cy="1080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25400" dist="88900" dir="2700000" algn="tl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ERD"/>
            <p:cNvSpPr txBox="1"/>
            <p:nvPr/>
          </p:nvSpPr>
          <p:spPr>
            <a:xfrm rot="16200000">
              <a:off x="2992171" y="3049824"/>
              <a:ext cx="1080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FITUR LOGIN &amp;</a:t>
              </a:r>
            </a:p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SEARCH</a:t>
              </a:r>
              <a:endParaRPr lang="en-US" sz="1400" b="1" dirty="0">
                <a:solidFill>
                  <a:schemeClr val="bg1"/>
                </a:solidFill>
                <a:latin typeface="Rockwell Condensed" panose="02060603050405020104" pitchFamily="18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163441" y="274406"/>
              <a:ext cx="4076207" cy="229286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-896412" y="55619"/>
              <a:ext cx="46744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Fitur</a:t>
              </a:r>
              <a:r>
                <a:rPr lang="en-US" sz="28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Login</a:t>
              </a:r>
              <a:endParaRPr lang="en-US" sz="2800" dirty="0">
                <a:solidFill>
                  <a:schemeClr val="bg1"/>
                </a:solidFill>
                <a:latin typeface="Rockwell Condensed" panose="02060603050405020104" pitchFamily="18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38413" y="3573406"/>
              <a:ext cx="4695382" cy="2641152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-5048599" y="3474973"/>
              <a:ext cx="3222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Fitur</a:t>
              </a:r>
              <a:r>
                <a:rPr lang="en-US" sz="28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Search Admin/ CS</a:t>
              </a:r>
              <a:endParaRPr lang="en-US" sz="2800" dirty="0">
                <a:solidFill>
                  <a:schemeClr val="bg1"/>
                </a:solidFill>
                <a:latin typeface="Rockwell Condensed" panose="020606030504050201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969860" y="557544"/>
              <a:ext cx="41814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Form 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login</a:t>
              </a:r>
            </a:p>
            <a:p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Untuk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admin,cs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/teller,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dan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user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masuk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ke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halaman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. Agar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dapat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menggunakan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fungsi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yang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ada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di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dalam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website.</a:t>
              </a:r>
              <a:endParaRPr lang="en-US" sz="2000" dirty="0">
                <a:solidFill>
                  <a:schemeClr val="bg1"/>
                </a:solidFill>
                <a:latin typeface="Rockwell Condensed" panose="020606030504050201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5242541" y="4422979"/>
              <a:ext cx="339885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Fitur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Search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digunakan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untuk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mencari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data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nasabah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jika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yang login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adalah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admin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dan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cs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/teller.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Sedangkan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untuk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user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hanya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bisa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mencari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data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dirinya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sendiri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Rockwell Condensed" panose="02060603050405020104" pitchFamily="18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-13187754" y="-9842"/>
            <a:ext cx="16669513" cy="6858000"/>
            <a:chOff x="-14012101" y="0"/>
            <a:chExt cx="16669513" cy="6858000"/>
          </a:xfrm>
        </p:grpSpPr>
        <p:grpSp>
          <p:nvGrpSpPr>
            <p:cNvPr id="157" name="Group 156"/>
            <p:cNvGrpSpPr/>
            <p:nvPr/>
          </p:nvGrpSpPr>
          <p:grpSpPr>
            <a:xfrm>
              <a:off x="-14012101" y="0"/>
              <a:ext cx="16669513" cy="6858000"/>
              <a:chOff x="-16359574" y="0"/>
              <a:chExt cx="18867044" cy="6858000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-16359574" y="0"/>
                <a:ext cx="18867044" cy="6858000"/>
                <a:chOff x="-16359574" y="0"/>
                <a:chExt cx="18867044" cy="6858000"/>
              </a:xfrm>
            </p:grpSpPr>
            <p:grpSp>
              <p:nvGrpSpPr>
                <p:cNvPr id="165" name="Group 164"/>
                <p:cNvGrpSpPr/>
                <p:nvPr/>
              </p:nvGrpSpPr>
              <p:grpSpPr>
                <a:xfrm>
                  <a:off x="-16359574" y="0"/>
                  <a:ext cx="18867044" cy="6858000"/>
                  <a:chOff x="-7362323" y="0"/>
                  <a:chExt cx="18867044" cy="6858000"/>
                </a:xfrm>
                <a:solidFill>
                  <a:srgbClr val="E27B49"/>
                </a:solidFill>
                <a:effectLst>
                  <a:outerShdw blurRad="25400" dist="88900" algn="l" rotWithShape="0">
                    <a:prstClr val="black">
                      <a:alpha val="51000"/>
                    </a:prstClr>
                  </a:outerShdw>
                </a:effectLst>
              </p:grpSpPr>
              <p:sp>
                <p:nvSpPr>
                  <p:cNvPr id="167" name="Rectangle 166"/>
                  <p:cNvSpPr/>
                  <p:nvPr/>
                </p:nvSpPr>
                <p:spPr>
                  <a:xfrm>
                    <a:off x="-7362323" y="0"/>
                    <a:ext cx="18162323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25400" dist="88900" dir="2700000" algn="tl" rotWithShape="0">
                      <a:prstClr val="black">
                        <a:alpha val="51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10784721" y="1808996"/>
                    <a:ext cx="720000" cy="1080000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25400" dist="88900" dir="2700000" algn="tl" rotWithShape="0">
                      <a:prstClr val="black">
                        <a:alpha val="51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6" name="PPP"/>
                <p:cNvSpPr txBox="1"/>
                <p:nvPr/>
              </p:nvSpPr>
              <p:spPr>
                <a:xfrm rot="16200000">
                  <a:off x="1551191" y="2009873"/>
                  <a:ext cx="108000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chemeClr val="bg1"/>
                      </a:solidFill>
                      <a:latin typeface="Rockwell Condensed" panose="02060603050405020104" pitchFamily="18" charset="0"/>
                    </a:rPr>
                    <a:t>KELOLA USER</a:t>
                  </a:r>
                  <a:endParaRPr lang="en-US" b="1" dirty="0">
                    <a:solidFill>
                      <a:schemeClr val="bg1"/>
                    </a:solidFill>
                    <a:latin typeface="Rockwell Condensed" panose="02060603050405020104" pitchFamily="18" charset="0"/>
                  </a:endParaRPr>
                </a:p>
              </p:txBody>
            </p:sp>
          </p:grpSp>
          <p:pic>
            <p:nvPicPr>
              <p:cNvPr id="160" name="Picture 15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937851" y="3500408"/>
                <a:ext cx="5361630" cy="2857187"/>
              </a:xfrm>
              <a:prstGeom prst="rect">
                <a:avLst/>
              </a:prstGeom>
            </p:spPr>
          </p:pic>
          <p:sp>
            <p:nvSpPr>
              <p:cNvPr id="161" name="TextBox 160"/>
              <p:cNvSpPr txBox="1"/>
              <p:nvPr/>
            </p:nvSpPr>
            <p:spPr>
              <a:xfrm>
                <a:off x="-1693693" y="214699"/>
                <a:ext cx="18912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Kelola</a:t>
                </a:r>
                <a:r>
                  <a:rPr lang="en-US" sz="2800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 User</a:t>
                </a:r>
                <a:endParaRPr lang="en-US" sz="2800" dirty="0">
                  <a:solidFill>
                    <a:schemeClr val="bg1"/>
                  </a:solidFill>
                  <a:latin typeface="Rockwell Condensed" panose="02060603050405020104" pitchFamily="18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-3638149" y="721283"/>
                <a:ext cx="53846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Admin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bisa</a:t>
                </a:r>
                <a:r>
                  <a:rPr lang="en-US" sz="2000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mengelola</a:t>
                </a:r>
                <a:r>
                  <a:rPr lang="en-US" sz="2000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semua</a:t>
                </a:r>
                <a:r>
                  <a:rPr lang="en-US" sz="2000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fitur</a:t>
                </a:r>
                <a:r>
                  <a:rPr lang="en-US" sz="2000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 user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dari</a:t>
                </a:r>
                <a:r>
                  <a:rPr lang="en-US" sz="2000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mengubah</a:t>
                </a:r>
                <a:r>
                  <a:rPr lang="en-US" sz="2000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,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menghapus</a:t>
                </a:r>
                <a:r>
                  <a:rPr lang="en-US" sz="2000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dan</a:t>
                </a:r>
                <a:r>
                  <a:rPr lang="en-US" sz="2000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menambah</a:t>
                </a:r>
                <a:r>
                  <a:rPr lang="en-US" sz="2000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 user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baru</a:t>
                </a:r>
                <a:r>
                  <a:rPr lang="en-US" sz="2000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.</a:t>
                </a:r>
              </a:p>
            </p:txBody>
          </p:sp>
          <p:pic>
            <p:nvPicPr>
              <p:cNvPr id="163" name="Picture 16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9010935" y="441608"/>
                <a:ext cx="5341970" cy="2846708"/>
              </a:xfrm>
              <a:prstGeom prst="rect">
                <a:avLst/>
              </a:prstGeom>
            </p:spPr>
          </p:pic>
          <p:sp>
            <p:nvSpPr>
              <p:cNvPr id="164" name="TextBox 163"/>
              <p:cNvSpPr txBox="1"/>
              <p:nvPr/>
            </p:nvSpPr>
            <p:spPr>
              <a:xfrm>
                <a:off x="-3638808" y="1660404"/>
                <a:ext cx="533886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 err="1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Sedangkan</a:t>
                </a:r>
                <a:r>
                  <a:rPr lang="en-US" sz="2000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 CS</a:t>
                </a:r>
                <a:r>
                  <a:rPr lang="en-US" sz="2000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/ Teller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tidak</a:t>
                </a:r>
                <a:r>
                  <a:rPr lang="en-US" sz="2000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dapat</a:t>
                </a:r>
                <a:r>
                  <a:rPr lang="en-US" sz="2000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melakukan</a:t>
                </a:r>
                <a:r>
                  <a:rPr lang="en-US" sz="2000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penghapusan</a:t>
                </a:r>
                <a:r>
                  <a:rPr lang="en-US" sz="2000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 data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nasabah</a:t>
                </a:r>
                <a:r>
                  <a:rPr lang="en-US" sz="2000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dan</a:t>
                </a:r>
                <a:r>
                  <a:rPr lang="en-US" sz="2000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hanya</a:t>
                </a:r>
                <a:r>
                  <a:rPr lang="en-US" sz="2000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dapat</a:t>
                </a:r>
                <a:r>
                  <a:rPr lang="en-US" sz="2000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menambahkan</a:t>
                </a:r>
                <a:r>
                  <a:rPr lang="en-US" sz="2000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data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nasabah</a:t>
                </a:r>
                <a:r>
                  <a:rPr lang="en-US" sz="2000" dirty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baru</a:t>
                </a:r>
                <a:r>
                  <a:rPr lang="en-US" sz="2000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.</a:t>
                </a:r>
                <a:endParaRPr lang="en-US" sz="2000" dirty="0">
                  <a:solidFill>
                    <a:schemeClr val="bg1"/>
                  </a:solidFill>
                  <a:latin typeface="Rockwell Condensed" panose="02060603050405020104" pitchFamily="18" charset="0"/>
                </a:endParaRPr>
              </a:p>
            </p:txBody>
          </p:sp>
        </p:grpSp>
        <p:sp>
          <p:nvSpPr>
            <p:cNvPr id="158" name="TextBox 157"/>
            <p:cNvSpPr txBox="1"/>
            <p:nvPr/>
          </p:nvSpPr>
          <p:spPr>
            <a:xfrm>
              <a:off x="-7613278" y="3671930"/>
              <a:ext cx="457848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Dan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untuk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menambahkan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data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nasabah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baru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. Admin/CS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hanya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perlu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mengisi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data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nasabah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baru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dengan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menekan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tombol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tambah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yang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ada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0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diatas</a:t>
              </a:r>
              <a:r>
                <a:rPr lang="en-US" sz="20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form data user.</a:t>
              </a: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-21184567" y="9826"/>
            <a:ext cx="23724318" cy="6858000"/>
            <a:chOff x="-22656800" y="0"/>
            <a:chExt cx="23724318" cy="6858000"/>
          </a:xfrm>
        </p:grpSpPr>
        <p:grpSp>
          <p:nvGrpSpPr>
            <p:cNvPr id="170" name="Group 169"/>
            <p:cNvGrpSpPr/>
            <p:nvPr/>
          </p:nvGrpSpPr>
          <p:grpSpPr>
            <a:xfrm>
              <a:off x="-22656800" y="0"/>
              <a:ext cx="23724318" cy="6858000"/>
              <a:chOff x="-22656800" y="0"/>
              <a:chExt cx="23724318" cy="6858000"/>
            </a:xfrm>
          </p:grpSpPr>
          <p:grpSp>
            <p:nvGrpSpPr>
              <p:cNvPr id="174" name="Group 173"/>
              <p:cNvGrpSpPr/>
              <p:nvPr/>
            </p:nvGrpSpPr>
            <p:grpSpPr>
              <a:xfrm>
                <a:off x="-22656800" y="0"/>
                <a:ext cx="23724318" cy="6858000"/>
                <a:chOff x="-12225283" y="0"/>
                <a:chExt cx="23724318" cy="6858000"/>
              </a:xfrm>
              <a:solidFill>
                <a:srgbClr val="ED3B59"/>
              </a:solidFill>
              <a:effectLst>
                <a:outerShdw blurRad="254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176" name="Rectangle 175"/>
                <p:cNvSpPr/>
                <p:nvPr/>
              </p:nvSpPr>
              <p:spPr>
                <a:xfrm>
                  <a:off x="-12225283" y="0"/>
                  <a:ext cx="23025283" cy="68580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25400" dist="88900" dir="2700000" algn="tl" rotWithShape="0">
                    <a:prstClr val="black">
                      <a:alpha val="5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10779035" y="728996"/>
                  <a:ext cx="720000" cy="10800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25400" dist="88900" dir="2700000" algn="tl" rotWithShape="0">
                    <a:prstClr val="black">
                      <a:alpha val="5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75" name="AAA"/>
              <p:cNvSpPr txBox="1"/>
              <p:nvPr/>
            </p:nvSpPr>
            <p:spPr>
              <a:xfrm rot="16200000">
                <a:off x="291922" y="1032747"/>
                <a:ext cx="1080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Rockwell Condensed" panose="02060603050405020104" pitchFamily="18" charset="0"/>
                  </a:rPr>
                  <a:t>USER</a:t>
                </a:r>
                <a:endParaRPr lang="en-US" sz="2400" b="1" dirty="0">
                  <a:solidFill>
                    <a:schemeClr val="bg1"/>
                  </a:solidFill>
                  <a:latin typeface="Rockwell Condensed" panose="02060603050405020104" pitchFamily="18" charset="0"/>
                </a:endParaRPr>
              </a:p>
            </p:txBody>
          </p:sp>
        </p:grpSp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261458" y="2051691"/>
              <a:ext cx="8366245" cy="4706012"/>
            </a:xfrm>
            <a:prstGeom prst="rect">
              <a:avLst/>
            </a:prstGeom>
          </p:spPr>
        </p:pic>
        <p:sp>
          <p:nvSpPr>
            <p:cNvPr id="172" name="TextBox 171"/>
            <p:cNvSpPr txBox="1"/>
            <p:nvPr/>
          </p:nvSpPr>
          <p:spPr>
            <a:xfrm>
              <a:off x="-9095738" y="516356"/>
              <a:ext cx="631159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2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Page User </a:t>
              </a:r>
              <a:r>
                <a:rPr lang="en-US" sz="32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ketika</a:t>
              </a:r>
              <a:r>
                <a:rPr lang="en-US" sz="32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login </a:t>
              </a:r>
              <a:r>
                <a:rPr lang="en-US" sz="32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hanya</a:t>
              </a:r>
              <a:r>
                <a:rPr lang="en-US" sz="32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bisa</a:t>
              </a:r>
              <a:r>
                <a:rPr lang="en-US" sz="32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melihat</a:t>
              </a:r>
              <a:r>
                <a:rPr lang="en-US" sz="32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profilnya</a:t>
              </a:r>
              <a:r>
                <a:rPr lang="en-US" sz="32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sendiri</a:t>
              </a:r>
              <a:endParaRPr lang="en-US" sz="3200" dirty="0">
                <a:solidFill>
                  <a:schemeClr val="bg1"/>
                </a:solidFill>
                <a:latin typeface="Rockwell Condensed" panose="02060603050405020104" pitchFamily="18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-1850316" y="2049784"/>
              <a:ext cx="2049283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Sedangkan</a:t>
              </a:r>
              <a:r>
                <a:rPr lang="en-US" sz="24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untuk</a:t>
              </a:r>
              <a:r>
                <a:rPr lang="en-US" sz="24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t</a:t>
              </a:r>
              <a:r>
                <a:rPr lang="en-US" sz="24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ampilan</a:t>
              </a:r>
              <a:r>
                <a:rPr lang="en-US" sz="24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4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user </a:t>
              </a:r>
              <a:r>
                <a:rPr lang="en-US" sz="24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ketika</a:t>
              </a:r>
              <a:r>
                <a:rPr lang="en-US" sz="24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berhasil</a:t>
              </a:r>
              <a:r>
                <a:rPr lang="en-US" sz="24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login, </a:t>
              </a:r>
              <a:r>
                <a:rPr lang="en-US" sz="24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hanya</a:t>
              </a:r>
              <a:r>
                <a:rPr lang="en-US" sz="24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bisa</a:t>
              </a:r>
              <a:r>
                <a:rPr lang="en-US" sz="24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melihat</a:t>
              </a:r>
              <a:r>
                <a:rPr lang="en-US" sz="24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halaman</a:t>
              </a:r>
              <a:r>
                <a:rPr lang="en-US" sz="24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profilnya</a:t>
              </a:r>
              <a:r>
                <a:rPr lang="en-US" sz="24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sendiri</a:t>
              </a:r>
              <a:r>
                <a:rPr lang="en-US" sz="24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, </a:t>
              </a:r>
              <a:r>
                <a:rPr lang="en-US" sz="24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dan</a:t>
              </a:r>
              <a:r>
                <a:rPr lang="en-US" sz="24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mencari</a:t>
              </a:r>
              <a:r>
                <a:rPr lang="en-US" sz="24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namanya</a:t>
              </a:r>
              <a:r>
                <a:rPr lang="en-US" sz="24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sendiri</a:t>
              </a:r>
              <a:r>
                <a:rPr lang="en-US" sz="24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menggunakan</a:t>
              </a:r>
              <a:r>
                <a:rPr lang="en-US" sz="24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fitur</a:t>
              </a:r>
              <a:r>
                <a:rPr lang="en-US" sz="2400" dirty="0" smtClean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 search.</a:t>
              </a:r>
              <a:endParaRPr lang="en-US" sz="2400" dirty="0">
                <a:solidFill>
                  <a:schemeClr val="bg1"/>
                </a:solidFill>
                <a:latin typeface="Rockwell Condensed" panose="020606030504050201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-1025580" y="-8432800"/>
            <a:ext cx="14913823" cy="8373802"/>
            <a:chOff x="0" y="0"/>
            <a:chExt cx="12192000" cy="6858000"/>
          </a:xfrm>
        </p:grpSpPr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80" name="Rounded Rectangle 179"/>
            <p:cNvSpPr/>
            <p:nvPr/>
          </p:nvSpPr>
          <p:spPr>
            <a:xfrm>
              <a:off x="4673600" y="3172278"/>
              <a:ext cx="2844800" cy="11988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4902835" y="3852363"/>
              <a:ext cx="2386330" cy="3911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 Question Thanks!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673601" y="3355396"/>
              <a:ext cx="2844799" cy="30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gradFill flip="none" rotWithShape="1">
                    <a:gsLst>
                      <a:gs pos="0">
                        <a:srgbClr val="ED3B59">
                          <a:shade val="30000"/>
                          <a:satMod val="115000"/>
                        </a:srgbClr>
                      </a:gs>
                      <a:gs pos="50000">
                        <a:srgbClr val="ED3B59">
                          <a:shade val="67500"/>
                          <a:satMod val="115000"/>
                        </a:srgbClr>
                      </a:gs>
                      <a:gs pos="100000">
                        <a:srgbClr val="ED3B59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</a:rPr>
                <a:t>End of page!</a:t>
              </a:r>
              <a:endParaRPr lang="en-US" b="1" dirty="0">
                <a:gradFill flip="none" rotWithShape="1">
                  <a:gsLst>
                    <a:gs pos="0">
                      <a:srgbClr val="ED3B59">
                        <a:shade val="30000"/>
                        <a:satMod val="115000"/>
                      </a:srgbClr>
                    </a:gs>
                    <a:gs pos="50000">
                      <a:srgbClr val="ED3B59">
                        <a:shade val="67500"/>
                        <a:satMod val="115000"/>
                      </a:srgbClr>
                    </a:gs>
                    <a:gs pos="100000">
                      <a:srgbClr val="ED3B59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5727700" y="2658167"/>
              <a:ext cx="736600" cy="736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?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92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0.43933 -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6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53971 -0.005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7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0.62643 -0.0055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28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0.7112 -0.0041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60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78997 -0.0069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05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-0.0108 1.0118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7" y="5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227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Rockwell</vt:lpstr>
      <vt:lpstr>Rockwell Condensed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36</cp:revision>
  <dcterms:created xsi:type="dcterms:W3CDTF">2019-12-19T03:54:01Z</dcterms:created>
  <dcterms:modified xsi:type="dcterms:W3CDTF">2019-12-20T01:01:22Z</dcterms:modified>
</cp:coreProperties>
</file>