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Lst>
  <p:sldSz cy="5143500" cx="9144000"/>
  <p:notesSz cx="6858000" cy="9144000"/>
  <p:embeddedFontLst>
    <p:embeddedFont>
      <p:font typeface="Roboto"/>
      <p:regular r:id="rId9"/>
      <p:bold r:id="rId10"/>
      <p:italic r:id="rId11"/>
      <p:boldItalic r:id="rId12"/>
    </p:embeddedFont>
    <p:embeddedFont>
      <p:font typeface="Caveat"/>
      <p:regular r:id="rId13"/>
      <p:bold r:id="rId14"/>
    </p:embeddedFon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9" roundtripDataSignature="AMtx7mjzdt/4cJdm+09SvRg+bLd6+wUU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Caveat-regular.fntdata"/><Relationship Id="rId12"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regular.fntdata"/><Relationship Id="rId15" Type="http://schemas.openxmlformats.org/officeDocument/2006/relationships/font" Target="fonts/OpenSans-regular.fntdata"/><Relationship Id="rId14" Type="http://schemas.openxmlformats.org/officeDocument/2006/relationships/font" Target="fonts/Caveat-bold.fntdata"/><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9" name="Google Shape;59;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4" name="Google Shape;74;p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1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6" name="Google Shape;46;p1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1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8" name="Google Shape;4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1" name="Google Shape;51;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4" name="Google Shape;54;p1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
    <p:spTree>
      <p:nvGrpSpPr>
        <p:cNvPr id="56" name="Shape 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6"/>
          <p:cNvSpPr txBox="1"/>
          <p:nvPr>
            <p:ph type="title"/>
          </p:nvPr>
        </p:nvSpPr>
        <p:spPr>
          <a:xfrm>
            <a:off x="438150" y="1609089"/>
            <a:ext cx="8267700" cy="1977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1" i="0" sz="6400">
                <a:solidFill>
                  <a:schemeClr val="lt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6"/>
          <p:cNvSpPr txBox="1"/>
          <p:nvPr>
            <p:ph idx="1" type="body"/>
          </p:nvPr>
        </p:nvSpPr>
        <p:spPr>
          <a:xfrm>
            <a:off x="388937" y="1603438"/>
            <a:ext cx="8366100" cy="17634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1800"/>
              <a:buNone/>
              <a:defRPr b="1" i="0" sz="5700">
                <a:solidFill>
                  <a:schemeClr val="lt1"/>
                </a:solidFill>
                <a:latin typeface="Roboto"/>
                <a:ea typeface="Roboto"/>
                <a:cs typeface="Roboto"/>
                <a:sym typeface="Roboto"/>
              </a:defRPr>
            </a:lvl1pPr>
            <a:lvl2pPr indent="-228600" lvl="1" marL="914400" algn="l">
              <a:lnSpc>
                <a:spcPct val="115000"/>
              </a:lnSpc>
              <a:spcBef>
                <a:spcPts val="1200"/>
              </a:spcBef>
              <a:spcAft>
                <a:spcPts val="0"/>
              </a:spcAft>
              <a:buSzPts val="1400"/>
              <a:buNone/>
              <a:defRPr/>
            </a:lvl2pPr>
            <a:lvl3pPr indent="-228600" lvl="2" marL="1371600" algn="l">
              <a:lnSpc>
                <a:spcPct val="115000"/>
              </a:lnSpc>
              <a:spcBef>
                <a:spcPts val="1200"/>
              </a:spcBef>
              <a:spcAft>
                <a:spcPts val="0"/>
              </a:spcAft>
              <a:buSzPts val="1400"/>
              <a:buNone/>
              <a:defRPr/>
            </a:lvl3pPr>
            <a:lvl4pPr indent="-228600" lvl="3" marL="1828800" algn="l">
              <a:lnSpc>
                <a:spcPct val="115000"/>
              </a:lnSpc>
              <a:spcBef>
                <a:spcPts val="1200"/>
              </a:spcBef>
              <a:spcAft>
                <a:spcPts val="0"/>
              </a:spcAft>
              <a:buSzPts val="1400"/>
              <a:buNone/>
              <a:defRPr/>
            </a:lvl4pPr>
            <a:lvl5pPr indent="-228600" lvl="4" marL="2286000" algn="l">
              <a:lnSpc>
                <a:spcPct val="115000"/>
              </a:lnSpc>
              <a:spcBef>
                <a:spcPts val="1200"/>
              </a:spcBef>
              <a:spcAft>
                <a:spcPts val="0"/>
              </a:spcAft>
              <a:buSzPts val="1400"/>
              <a:buNone/>
              <a:defRPr/>
            </a:lvl5pPr>
            <a:lvl6pPr indent="-228600" lvl="5" marL="2743200" algn="l">
              <a:lnSpc>
                <a:spcPct val="115000"/>
              </a:lnSpc>
              <a:spcBef>
                <a:spcPts val="1200"/>
              </a:spcBef>
              <a:spcAft>
                <a:spcPts val="0"/>
              </a:spcAft>
              <a:buSzPts val="1400"/>
              <a:buNone/>
              <a:defRPr/>
            </a:lvl6pPr>
            <a:lvl7pPr indent="-228600" lvl="6" marL="3200400" algn="l">
              <a:lnSpc>
                <a:spcPct val="115000"/>
              </a:lnSpc>
              <a:spcBef>
                <a:spcPts val="1200"/>
              </a:spcBef>
              <a:spcAft>
                <a:spcPts val="0"/>
              </a:spcAft>
              <a:buSzPts val="1400"/>
              <a:buNone/>
              <a:defRPr/>
            </a:lvl7pPr>
            <a:lvl8pPr indent="-228600" lvl="7" marL="3657600" algn="l">
              <a:lnSpc>
                <a:spcPct val="115000"/>
              </a:lnSpc>
              <a:spcBef>
                <a:spcPts val="1200"/>
              </a:spcBef>
              <a:spcAft>
                <a:spcPts val="0"/>
              </a:spcAft>
              <a:buSzPts val="1400"/>
              <a:buNone/>
              <a:defRPr/>
            </a:lvl8pPr>
            <a:lvl9pPr indent="-228600" lvl="8" marL="4114800" algn="l">
              <a:lnSpc>
                <a:spcPct val="115000"/>
              </a:lnSpc>
              <a:spcBef>
                <a:spcPts val="1200"/>
              </a:spcBef>
              <a:spcAft>
                <a:spcPts val="1200"/>
              </a:spcAft>
              <a:buSzPts val="1400"/>
              <a:buNone/>
              <a:defRPr/>
            </a:lvl9pPr>
          </a:lstStyle>
          <a:p/>
        </p:txBody>
      </p:sp>
      <p:sp>
        <p:nvSpPr>
          <p:cNvPr id="14" name="Google Shape;14;p6"/>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6"/>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6" name="Google Shape;16;p6"/>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solidFill>
                <a:schemeClr val="dk2"/>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9" name="Google Shape;19;p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7" name="Google Shape;27;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1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1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8" name="Google Shape;38;p1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9" name="Google Shape;39;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1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2" name="Google Shape;4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jpg"/><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s://docs.google.com/spreadsheets/d/1iH0ZQt8UoCG1Rsi9G0tDKBGIhIMNQmJuZK4plNDST6k/edit?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drive.google.com/file/d/1vbQvK-5OtZ0VimNCzSeLaWsbmyjMmbgC/view?usp=sharing" TargetMode="External"/><Relationship Id="rId5" Type="http://schemas.openxmlformats.org/officeDocument/2006/relationships/hyperlink" Target="https://drive.google.com/file/d/1jHJeKNBQ-PdzK1wCtuGqEzPdVldg5deS/view?usp=driv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6B0A6"/>
        </a:solidFill>
      </p:bgPr>
    </p:bg>
    <p:spTree>
      <p:nvGrpSpPr>
        <p:cNvPr id="60" name="Shape 60"/>
        <p:cNvGrpSpPr/>
        <p:nvPr/>
      </p:nvGrpSpPr>
      <p:grpSpPr>
        <a:xfrm>
          <a:off x="0" y="0"/>
          <a:ext cx="0" cy="0"/>
          <a:chOff x="0" y="0"/>
          <a:chExt cx="0" cy="0"/>
        </a:xfrm>
      </p:grpSpPr>
      <p:sp>
        <p:nvSpPr>
          <p:cNvPr id="61" name="Google Shape;61;p1"/>
          <p:cNvSpPr/>
          <p:nvPr/>
        </p:nvSpPr>
        <p:spPr>
          <a:xfrm>
            <a:off x="2464027" y="1138664"/>
            <a:ext cx="4050536" cy="3979652"/>
          </a:xfrm>
          <a:custGeom>
            <a:rect b="b" l="l" r="r" t="t"/>
            <a:pathLst>
              <a:path extrusionOk="0" h="7959303" w="8101072">
                <a:moveTo>
                  <a:pt x="0" y="0"/>
                </a:moveTo>
                <a:lnTo>
                  <a:pt x="8101072" y="0"/>
                </a:lnTo>
                <a:lnTo>
                  <a:pt x="8101072" y="7959303"/>
                </a:lnTo>
                <a:lnTo>
                  <a:pt x="0" y="7959303"/>
                </a:lnTo>
                <a:lnTo>
                  <a:pt x="0" y="0"/>
                </a:lnTo>
                <a:close/>
              </a:path>
            </a:pathLst>
          </a:custGeom>
          <a:blipFill rotWithShape="1">
            <a:blip r:embed="rId3">
              <a:alphaModFix amt="81000"/>
            </a:blip>
            <a:stretch>
              <a:fillRect b="0" l="0" r="0" t="0"/>
            </a:stretch>
          </a:blipFill>
          <a:ln>
            <a:noFill/>
          </a:ln>
        </p:spPr>
      </p:sp>
      <p:sp>
        <p:nvSpPr>
          <p:cNvPr id="62" name="Google Shape;62;p1"/>
          <p:cNvSpPr/>
          <p:nvPr/>
        </p:nvSpPr>
        <p:spPr>
          <a:xfrm>
            <a:off x="-1486429" y="-2463857"/>
            <a:ext cx="6794500" cy="6794500"/>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alpha val="6666"/>
            </a:srgbClr>
          </a:solidFill>
          <a:ln>
            <a:noFill/>
          </a:ln>
        </p:spPr>
        <p:txBody>
          <a:bodyPr anchorCtr="0" anchor="ctr" bIns="45725" lIns="45725" spcFirstLastPara="1" rIns="45725" wrap="square" tIns="457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3851993" y="167243"/>
            <a:ext cx="922357" cy="404684"/>
          </a:xfrm>
          <a:custGeom>
            <a:rect b="b" l="l" r="r" t="t"/>
            <a:pathLst>
              <a:path extrusionOk="0" h="809368" w="1844714">
                <a:moveTo>
                  <a:pt x="0" y="0"/>
                </a:moveTo>
                <a:lnTo>
                  <a:pt x="1844714" y="0"/>
                </a:lnTo>
                <a:lnTo>
                  <a:pt x="1844714" y="809368"/>
                </a:lnTo>
                <a:lnTo>
                  <a:pt x="0" y="809368"/>
                </a:lnTo>
                <a:lnTo>
                  <a:pt x="0" y="0"/>
                </a:lnTo>
                <a:close/>
              </a:path>
            </a:pathLst>
          </a:custGeom>
          <a:blipFill rotWithShape="1">
            <a:blip r:embed="rId4">
              <a:alphaModFix/>
            </a:blip>
            <a:stretch>
              <a:fillRect b="0" l="0" r="0" t="0"/>
            </a:stretch>
          </a:blipFill>
          <a:ln>
            <a:noFill/>
          </a:ln>
        </p:spPr>
      </p:sp>
      <p:cxnSp>
        <p:nvCxnSpPr>
          <p:cNvPr id="64" name="Google Shape;64;p1"/>
          <p:cNvCxnSpPr/>
          <p:nvPr/>
        </p:nvCxnSpPr>
        <p:spPr>
          <a:xfrm>
            <a:off x="4937899" y="230112"/>
            <a:ext cx="0" cy="279000"/>
          </a:xfrm>
          <a:prstGeom prst="straightConnector1">
            <a:avLst/>
          </a:prstGeom>
          <a:noFill/>
          <a:ln cap="flat" cmpd="sng" w="19050">
            <a:solidFill>
              <a:srgbClr val="FFFFFF"/>
            </a:solidFill>
            <a:prstDash val="solid"/>
            <a:round/>
            <a:headEnd len="sm" w="sm" type="none"/>
            <a:tailEnd len="sm" w="sm" type="none"/>
          </a:ln>
        </p:spPr>
      </p:cxnSp>
      <p:sp>
        <p:nvSpPr>
          <p:cNvPr id="65" name="Google Shape;65;p1"/>
          <p:cNvSpPr txBox="1"/>
          <p:nvPr/>
        </p:nvSpPr>
        <p:spPr>
          <a:xfrm>
            <a:off x="5099824" y="205086"/>
            <a:ext cx="2213100" cy="246300"/>
          </a:xfrm>
          <a:prstGeom prst="rect">
            <a:avLst/>
          </a:prstGeom>
          <a:noFill/>
          <a:ln>
            <a:noFill/>
          </a:ln>
        </p:spPr>
        <p:txBody>
          <a:bodyPr anchorCtr="0" anchor="t" bIns="0" lIns="0" spcFirstLastPara="1" rIns="0" wrap="square" tIns="0">
            <a:spAutoFit/>
          </a:bodyPr>
          <a:lstStyle/>
          <a:p>
            <a:pPr indent="0" lvl="0" marL="0" marR="0" rtl="0" algn="l">
              <a:lnSpc>
                <a:spcPct val="133012"/>
              </a:lnSpc>
              <a:spcBef>
                <a:spcPts val="0"/>
              </a:spcBef>
              <a:spcAft>
                <a:spcPts val="0"/>
              </a:spcAft>
              <a:buClr>
                <a:srgbClr val="000000"/>
              </a:buClr>
              <a:buSzPts val="1600"/>
              <a:buFont typeface="Arial"/>
              <a:buNone/>
            </a:pPr>
            <a:r>
              <a:rPr b="0" i="0" lang="id" sz="1600" u="none" cap="none" strike="noStrike">
                <a:solidFill>
                  <a:srgbClr val="FFFFFF"/>
                </a:solidFill>
                <a:latin typeface="Caveat"/>
                <a:ea typeface="Caveat"/>
                <a:cs typeface="Caveat"/>
                <a:sym typeface="Caveat"/>
              </a:rPr>
              <a:t>#RintisKarirImpian</a:t>
            </a:r>
            <a:endParaRPr b="0" i="0" sz="700" u="none" cap="none" strike="noStrike">
              <a:solidFill>
                <a:srgbClr val="000000"/>
              </a:solidFill>
              <a:latin typeface="Arial"/>
              <a:ea typeface="Arial"/>
              <a:cs typeface="Arial"/>
              <a:sym typeface="Arial"/>
            </a:endParaRPr>
          </a:p>
        </p:txBody>
      </p:sp>
      <p:pic>
        <p:nvPicPr>
          <p:cNvPr id="66" name="Google Shape;66;p1"/>
          <p:cNvPicPr preferRelativeResize="0"/>
          <p:nvPr/>
        </p:nvPicPr>
        <p:blipFill rotWithShape="1">
          <a:blip r:embed="rId5">
            <a:alphaModFix/>
          </a:blip>
          <a:srcRect b="0" l="56641" r="0" t="0"/>
          <a:stretch/>
        </p:blipFill>
        <p:spPr>
          <a:xfrm>
            <a:off x="0" y="-169046"/>
            <a:ext cx="3560601" cy="5481591"/>
          </a:xfrm>
          <a:prstGeom prst="rect">
            <a:avLst/>
          </a:prstGeom>
          <a:noFill/>
          <a:ln>
            <a:noFill/>
          </a:ln>
        </p:spPr>
      </p:pic>
      <p:sp>
        <p:nvSpPr>
          <p:cNvPr id="67" name="Google Shape;67;p1"/>
          <p:cNvSpPr/>
          <p:nvPr/>
        </p:nvSpPr>
        <p:spPr>
          <a:xfrm>
            <a:off x="3560603" y="1449959"/>
            <a:ext cx="7654829" cy="2243582"/>
          </a:xfrm>
          <a:custGeom>
            <a:rect b="b" l="l" r="r" t="t"/>
            <a:pathLst>
              <a:path extrusionOk="0" h="4487164" w="15309658">
                <a:moveTo>
                  <a:pt x="0" y="0"/>
                </a:moveTo>
                <a:lnTo>
                  <a:pt x="15309658" y="0"/>
                </a:lnTo>
                <a:lnTo>
                  <a:pt x="15309658" y="4487164"/>
                </a:lnTo>
                <a:lnTo>
                  <a:pt x="0" y="4487164"/>
                </a:lnTo>
                <a:lnTo>
                  <a:pt x="0" y="0"/>
                </a:lnTo>
                <a:close/>
              </a:path>
            </a:pathLst>
          </a:custGeom>
          <a:blipFill rotWithShape="1">
            <a:blip r:embed="rId6">
              <a:alphaModFix amt="70000"/>
            </a:blip>
            <a:stretch>
              <a:fillRect b="0" l="-22118" r="0" t="0"/>
            </a:stretch>
          </a:blipFill>
          <a:ln>
            <a:noFill/>
          </a:ln>
        </p:spPr>
      </p:sp>
      <p:sp>
        <p:nvSpPr>
          <p:cNvPr id="68" name="Google Shape;68;p1"/>
          <p:cNvSpPr txBox="1"/>
          <p:nvPr/>
        </p:nvSpPr>
        <p:spPr>
          <a:xfrm>
            <a:off x="3792125" y="1991150"/>
            <a:ext cx="5115900" cy="108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4800"/>
              <a:buFont typeface="Arial"/>
              <a:buNone/>
            </a:pPr>
            <a:r>
              <a:rPr b="1" i="0" lang="id" sz="4800" u="none" cap="none" strike="noStrike">
                <a:solidFill>
                  <a:schemeClr val="lt1"/>
                </a:solidFill>
                <a:latin typeface="Roboto"/>
                <a:ea typeface="Roboto"/>
                <a:cs typeface="Roboto"/>
                <a:sym typeface="Roboto"/>
              </a:rPr>
              <a:t>SQL Basic 1</a:t>
            </a:r>
            <a:endParaRPr b="1" i="0" sz="5000" u="none" cap="none" strike="noStrike">
              <a:solidFill>
                <a:schemeClr val="lt1"/>
              </a:solidFill>
              <a:latin typeface="Roboto"/>
              <a:ea typeface="Roboto"/>
              <a:cs typeface="Roboto"/>
              <a:sym typeface="Roboto"/>
            </a:endParaRPr>
          </a:p>
        </p:txBody>
      </p:sp>
      <p:sp>
        <p:nvSpPr>
          <p:cNvPr id="69" name="Google Shape;69;p1"/>
          <p:cNvSpPr txBox="1"/>
          <p:nvPr/>
        </p:nvSpPr>
        <p:spPr>
          <a:xfrm>
            <a:off x="3792125" y="799800"/>
            <a:ext cx="51159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d" sz="2000" u="none" cap="none" strike="noStrike">
                <a:solidFill>
                  <a:srgbClr val="FFFFFF"/>
                </a:solidFill>
                <a:latin typeface="Open Sans"/>
                <a:ea typeface="Open Sans"/>
                <a:cs typeface="Open Sans"/>
                <a:sym typeface="Open Sans"/>
              </a:rPr>
              <a:t>Portofolio - Intensive Bootcamp</a:t>
            </a:r>
            <a:endParaRPr b="1" i="0" sz="2300" u="none" cap="none" strike="noStrike">
              <a:solidFill>
                <a:srgbClr val="000000"/>
              </a:solidFill>
              <a:latin typeface="Open Sans"/>
              <a:ea typeface="Open Sans"/>
              <a:cs typeface="Open Sans"/>
              <a:sym typeface="Open Sans"/>
            </a:endParaRPr>
          </a:p>
        </p:txBody>
      </p:sp>
      <p:sp>
        <p:nvSpPr>
          <p:cNvPr id="70" name="Google Shape;70;p1"/>
          <p:cNvSpPr txBox="1"/>
          <p:nvPr/>
        </p:nvSpPr>
        <p:spPr>
          <a:xfrm>
            <a:off x="3792125" y="3812800"/>
            <a:ext cx="51159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d" sz="2000" u="none" cap="none" strike="noStrike">
                <a:solidFill>
                  <a:srgbClr val="FFFFFF"/>
                </a:solidFill>
                <a:latin typeface="Open Sans"/>
                <a:ea typeface="Open Sans"/>
                <a:cs typeface="Open Sans"/>
                <a:sym typeface="Open Sans"/>
              </a:rPr>
              <a:t>Owner: </a:t>
            </a:r>
            <a:r>
              <a:rPr b="0" i="0" lang="id" sz="2000" u="none" cap="none" strike="noStrike">
                <a:solidFill>
                  <a:srgbClr val="FFFFFF"/>
                </a:solidFill>
                <a:latin typeface="Open Sans"/>
                <a:ea typeface="Open Sans"/>
                <a:cs typeface="Open Sans"/>
                <a:sym typeface="Open Sans"/>
              </a:rPr>
              <a:t>(</a:t>
            </a:r>
            <a:r>
              <a:rPr lang="id" sz="2000">
                <a:solidFill>
                  <a:srgbClr val="FFFFFF"/>
                </a:solidFill>
                <a:latin typeface="Open Sans"/>
                <a:ea typeface="Open Sans"/>
                <a:cs typeface="Open Sans"/>
                <a:sym typeface="Open Sans"/>
              </a:rPr>
              <a:t>Dini Aulia Putri</a:t>
            </a:r>
            <a:r>
              <a:rPr b="0" i="0" lang="id" sz="2000" u="none" cap="none" strike="noStrike">
                <a:solidFill>
                  <a:srgbClr val="FFFFFF"/>
                </a:solidFill>
                <a:latin typeface="Open Sans"/>
                <a:ea typeface="Open Sans"/>
                <a:cs typeface="Open Sans"/>
                <a:sym typeface="Open Sans"/>
              </a:rPr>
              <a:t>)</a:t>
            </a:r>
            <a:endParaRPr b="0" i="0" sz="2300" u="none" cap="none" strike="noStrike">
              <a:solidFill>
                <a:srgbClr val="000000"/>
              </a:solidFill>
              <a:latin typeface="Open Sans"/>
              <a:ea typeface="Open Sans"/>
              <a:cs typeface="Open Sans"/>
              <a:sym typeface="Open Sans"/>
            </a:endParaRPr>
          </a:p>
        </p:txBody>
      </p:sp>
      <p:sp>
        <p:nvSpPr>
          <p:cNvPr id="71" name="Google Shape;71;p1"/>
          <p:cNvSpPr txBox="1"/>
          <p:nvPr/>
        </p:nvSpPr>
        <p:spPr>
          <a:xfrm>
            <a:off x="3792125" y="4412750"/>
            <a:ext cx="51159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id" sz="1400" u="none" cap="none" strike="noStrike">
                <a:solidFill>
                  <a:srgbClr val="000000"/>
                </a:solidFill>
                <a:highlight>
                  <a:srgbClr val="FFF2CC"/>
                </a:highlight>
                <a:latin typeface="Arial"/>
                <a:ea typeface="Arial"/>
                <a:cs typeface="Arial"/>
                <a:sym typeface="Arial"/>
              </a:rPr>
              <a:t>Build your skill and portfolio via myskill.id/bootcamp</a:t>
            </a:r>
            <a:endParaRPr b="0" i="0" sz="1400" u="none" cap="none" strike="noStrike">
              <a:solidFill>
                <a:srgbClr val="000000"/>
              </a:solidFill>
              <a:highlight>
                <a:srgbClr val="FFF2CC"/>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5" name="Shape 75"/>
        <p:cNvGrpSpPr/>
        <p:nvPr/>
      </p:nvGrpSpPr>
      <p:grpSpPr>
        <a:xfrm>
          <a:off x="0" y="0"/>
          <a:ext cx="0" cy="0"/>
          <a:chOff x="0" y="0"/>
          <a:chExt cx="0" cy="0"/>
        </a:xfrm>
      </p:grpSpPr>
      <p:grpSp>
        <p:nvGrpSpPr>
          <p:cNvPr id="76" name="Google Shape;76;p2"/>
          <p:cNvGrpSpPr/>
          <p:nvPr/>
        </p:nvGrpSpPr>
        <p:grpSpPr>
          <a:xfrm>
            <a:off x="3854590" y="4740703"/>
            <a:ext cx="1434817" cy="389011"/>
            <a:chOff x="3248325" y="4588800"/>
            <a:chExt cx="2045939" cy="554700"/>
          </a:xfrm>
        </p:grpSpPr>
        <p:sp>
          <p:nvSpPr>
            <p:cNvPr id="77" name="Google Shape;77;p2"/>
            <p:cNvSpPr/>
            <p:nvPr/>
          </p:nvSpPr>
          <p:spPr>
            <a:xfrm>
              <a:off x="3248325"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395554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466276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0" name="Google Shape;80;p2"/>
          <p:cNvGrpSpPr/>
          <p:nvPr/>
        </p:nvGrpSpPr>
        <p:grpSpPr>
          <a:xfrm>
            <a:off x="8325085" y="65154"/>
            <a:ext cx="763768" cy="752531"/>
            <a:chOff x="695950" y="3458000"/>
            <a:chExt cx="966550" cy="952450"/>
          </a:xfrm>
        </p:grpSpPr>
        <p:sp>
          <p:nvSpPr>
            <p:cNvPr id="81" name="Google Shape;81;p2"/>
            <p:cNvSpPr/>
            <p:nvPr/>
          </p:nvSpPr>
          <p:spPr>
            <a:xfrm>
              <a:off x="69595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
            <p:cNvSpPr/>
            <p:nvPr/>
          </p:nvSpPr>
          <p:spPr>
            <a:xfrm>
              <a:off x="1065675"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
            <p:cNvSpPr/>
            <p:nvPr/>
          </p:nvSpPr>
          <p:spPr>
            <a:xfrm>
              <a:off x="143540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
            <p:cNvSpPr/>
            <p:nvPr/>
          </p:nvSpPr>
          <p:spPr>
            <a:xfrm>
              <a:off x="69595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
            <p:cNvSpPr/>
            <p:nvPr/>
          </p:nvSpPr>
          <p:spPr>
            <a:xfrm>
              <a:off x="1065675"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2"/>
            <p:cNvSpPr/>
            <p:nvPr/>
          </p:nvSpPr>
          <p:spPr>
            <a:xfrm>
              <a:off x="143540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
            <p:cNvSpPr/>
            <p:nvPr/>
          </p:nvSpPr>
          <p:spPr>
            <a:xfrm>
              <a:off x="69595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2"/>
            <p:cNvSpPr/>
            <p:nvPr/>
          </p:nvSpPr>
          <p:spPr>
            <a:xfrm>
              <a:off x="1065675"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2"/>
            <p:cNvSpPr/>
            <p:nvPr/>
          </p:nvSpPr>
          <p:spPr>
            <a:xfrm>
              <a:off x="143540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0" name="Google Shape;90;p2"/>
          <p:cNvSpPr txBox="1"/>
          <p:nvPr/>
        </p:nvSpPr>
        <p:spPr>
          <a:xfrm>
            <a:off x="212775" y="4649600"/>
            <a:ext cx="1434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id" sz="1100" u="none" cap="none" strike="noStrike">
                <a:solidFill>
                  <a:srgbClr val="18919B"/>
                </a:solidFill>
                <a:latin typeface="Caveat"/>
                <a:ea typeface="Caveat"/>
                <a:cs typeface="Caveat"/>
                <a:sym typeface="Caveat"/>
              </a:rPr>
              <a:t>#RintisKarirImpian</a:t>
            </a:r>
            <a:endParaRPr b="1" i="0" sz="1100" u="none" cap="none" strike="noStrike">
              <a:solidFill>
                <a:srgbClr val="18919B"/>
              </a:solidFill>
              <a:latin typeface="Caveat"/>
              <a:ea typeface="Caveat"/>
              <a:cs typeface="Caveat"/>
              <a:sym typeface="Caveat"/>
            </a:endParaRPr>
          </a:p>
        </p:txBody>
      </p:sp>
      <p:pic>
        <p:nvPicPr>
          <p:cNvPr id="91" name="Google Shape;91;p2"/>
          <p:cNvPicPr preferRelativeResize="0"/>
          <p:nvPr/>
        </p:nvPicPr>
        <p:blipFill rotWithShape="1">
          <a:blip r:embed="rId3">
            <a:alphaModFix/>
          </a:blip>
          <a:srcRect b="0" l="0" r="0" t="0"/>
          <a:stretch/>
        </p:blipFill>
        <p:spPr>
          <a:xfrm>
            <a:off x="8410175" y="4803796"/>
            <a:ext cx="558450" cy="262804"/>
          </a:xfrm>
          <a:prstGeom prst="rect">
            <a:avLst/>
          </a:prstGeom>
          <a:noFill/>
          <a:ln>
            <a:noFill/>
          </a:ln>
        </p:spPr>
      </p:pic>
      <p:sp>
        <p:nvSpPr>
          <p:cNvPr id="92" name="Google Shape;92;p2"/>
          <p:cNvSpPr txBox="1"/>
          <p:nvPr/>
        </p:nvSpPr>
        <p:spPr>
          <a:xfrm>
            <a:off x="278025" y="454325"/>
            <a:ext cx="8462100" cy="443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3600"/>
              <a:buFont typeface="Arial"/>
              <a:buNone/>
            </a:pPr>
            <a:r>
              <a:rPr b="1" i="0" lang="id" sz="2800" u="none" cap="none" strike="noStrike">
                <a:solidFill>
                  <a:srgbClr val="17919B"/>
                </a:solidFill>
                <a:latin typeface="Roboto"/>
                <a:ea typeface="Roboto"/>
                <a:cs typeface="Roboto"/>
                <a:sym typeface="Roboto"/>
              </a:rPr>
              <a:t>Petunjuk Pengerjaan</a:t>
            </a:r>
            <a:endParaRPr b="1" i="0" sz="2800" u="none" cap="none" strike="noStrike">
              <a:solidFill>
                <a:srgbClr val="FFFFFF"/>
              </a:solidFill>
              <a:latin typeface="Roboto"/>
              <a:ea typeface="Roboto"/>
              <a:cs typeface="Roboto"/>
              <a:sym typeface="Roboto"/>
            </a:endParaRPr>
          </a:p>
        </p:txBody>
      </p:sp>
      <p:sp>
        <p:nvSpPr>
          <p:cNvPr id="93" name="Google Shape;93;p2"/>
          <p:cNvSpPr txBox="1"/>
          <p:nvPr/>
        </p:nvSpPr>
        <p:spPr>
          <a:xfrm>
            <a:off x="212775" y="1001700"/>
            <a:ext cx="84621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id" sz="1200" u="none" cap="none" strike="noStrike">
                <a:solidFill>
                  <a:srgbClr val="000000"/>
                </a:solidFill>
                <a:latin typeface="Roboto"/>
                <a:ea typeface="Roboto"/>
                <a:cs typeface="Roboto"/>
                <a:sym typeface="Roboto"/>
              </a:rPr>
              <a:t>Dokumen ini memang tidak open access untuk edit, maka silahkan copy file ini lalu kerjakanlah pada device masing-masing, dengan cara klik </a:t>
            </a:r>
            <a:r>
              <a:rPr b="1" i="0" lang="id" sz="1200" u="none" cap="none" strike="noStrike">
                <a:solidFill>
                  <a:srgbClr val="18919B"/>
                </a:solidFill>
                <a:latin typeface="Roboto"/>
                <a:ea typeface="Roboto"/>
                <a:cs typeface="Roboto"/>
                <a:sym typeface="Roboto"/>
              </a:rPr>
              <a:t>File</a:t>
            </a:r>
            <a:r>
              <a:rPr b="0" i="0" lang="id" sz="1200" u="none" cap="none" strike="noStrike">
                <a:solidFill>
                  <a:srgbClr val="000000"/>
                </a:solidFill>
                <a:latin typeface="Roboto"/>
                <a:ea typeface="Roboto"/>
                <a:cs typeface="Roboto"/>
                <a:sym typeface="Roboto"/>
              </a:rPr>
              <a:t> pada pojok kiri atas, pilih </a:t>
            </a:r>
            <a:r>
              <a:rPr b="1" i="0" lang="id" sz="1200" u="none" cap="none" strike="noStrike">
                <a:solidFill>
                  <a:srgbClr val="18919B"/>
                </a:solidFill>
                <a:latin typeface="Roboto"/>
                <a:ea typeface="Roboto"/>
                <a:cs typeface="Roboto"/>
                <a:sym typeface="Roboto"/>
              </a:rPr>
              <a:t>Make a Copy</a:t>
            </a:r>
            <a:r>
              <a:rPr b="0" i="0" lang="id" sz="1200" u="none" cap="none" strike="noStrike">
                <a:solidFill>
                  <a:srgbClr val="000000"/>
                </a:solidFill>
                <a:latin typeface="Roboto"/>
                <a:ea typeface="Roboto"/>
                <a:cs typeface="Roboto"/>
                <a:sym typeface="Roboto"/>
              </a:rPr>
              <a:t>. Setelah file berhasil di copy, ubah nama sesuai nama masing-masing.</a:t>
            </a:r>
            <a:br>
              <a:rPr b="0" i="0" lang="id" sz="1200" u="none" cap="none" strike="noStrike">
                <a:solidFill>
                  <a:srgbClr val="000000"/>
                </a:solidFill>
                <a:latin typeface="Roboto"/>
                <a:ea typeface="Roboto"/>
                <a:cs typeface="Roboto"/>
                <a:sym typeface="Roboto"/>
              </a:rPr>
            </a:br>
            <a:br>
              <a:rPr b="0" i="0" lang="id" sz="1200" u="none" cap="none" strike="noStrike">
                <a:solidFill>
                  <a:srgbClr val="000000"/>
                </a:solidFill>
                <a:latin typeface="Roboto"/>
                <a:ea typeface="Roboto"/>
                <a:cs typeface="Roboto"/>
                <a:sym typeface="Roboto"/>
              </a:rPr>
            </a:br>
            <a:r>
              <a:rPr b="1" i="0" lang="id" sz="1200" u="none" cap="none" strike="noStrike">
                <a:solidFill>
                  <a:srgbClr val="18919B"/>
                </a:solidFill>
                <a:latin typeface="Roboto"/>
                <a:ea typeface="Roboto"/>
                <a:cs typeface="Roboto"/>
                <a:sym typeface="Roboto"/>
              </a:rPr>
              <a:t>Untuk mengerjakan, perhatikan petunjuk dibawah ini:</a:t>
            </a:r>
            <a:endParaRPr b="1" i="0" sz="1200" u="none" cap="none" strike="noStrike">
              <a:solidFill>
                <a:srgbClr val="18919B"/>
              </a:solidFill>
              <a:latin typeface="Roboto"/>
              <a:ea typeface="Roboto"/>
              <a:cs typeface="Roboto"/>
              <a:sym typeface="Roboto"/>
            </a:endParaRPr>
          </a:p>
          <a:p>
            <a:pPr indent="-304800" lvl="0" marL="457200" marR="0" rtl="0" algn="l">
              <a:lnSpc>
                <a:spcPct val="100000"/>
              </a:lnSpc>
              <a:spcBef>
                <a:spcPts val="0"/>
              </a:spcBef>
              <a:spcAft>
                <a:spcPts val="0"/>
              </a:spcAft>
              <a:buClr>
                <a:schemeClr val="dk1"/>
              </a:buClr>
              <a:buSzPts val="1200"/>
              <a:buFont typeface="Roboto"/>
              <a:buAutoNum type="arabicPeriod"/>
            </a:pPr>
            <a:r>
              <a:rPr b="0" i="0" lang="id" sz="1200" u="none" cap="none" strike="noStrike">
                <a:solidFill>
                  <a:schemeClr val="dk1"/>
                </a:solidFill>
                <a:latin typeface="Roboto"/>
                <a:ea typeface="Roboto"/>
                <a:cs typeface="Roboto"/>
                <a:sym typeface="Roboto"/>
              </a:rPr>
              <a:t>Jawablah masing-masing pertanyaan di slide selanjutnya berdasarkan pengetahuanmu dan berdasarkan apa yang kamu pahami pada materi tiap sesi. </a:t>
            </a:r>
            <a:endParaRPr b="0" i="0" sz="1200" u="none" cap="none" strike="noStrike">
              <a:solidFill>
                <a:schemeClr val="dk1"/>
              </a:solidFill>
              <a:latin typeface="Roboto"/>
              <a:ea typeface="Roboto"/>
              <a:cs typeface="Roboto"/>
              <a:sym typeface="Roboto"/>
            </a:endParaRPr>
          </a:p>
          <a:p>
            <a:pPr indent="-304800" lvl="0" marL="457200" marR="0" rtl="0" algn="l">
              <a:lnSpc>
                <a:spcPct val="100000"/>
              </a:lnSpc>
              <a:spcBef>
                <a:spcPts val="0"/>
              </a:spcBef>
              <a:spcAft>
                <a:spcPts val="0"/>
              </a:spcAft>
              <a:buClr>
                <a:schemeClr val="dk1"/>
              </a:buClr>
              <a:buSzPts val="1200"/>
              <a:buFont typeface="Roboto"/>
              <a:buAutoNum type="arabicPeriod"/>
            </a:pPr>
            <a:r>
              <a:rPr b="0" i="0" lang="id" sz="1200" u="none" cap="none" strike="noStrike">
                <a:solidFill>
                  <a:schemeClr val="dk1"/>
                </a:solidFill>
                <a:latin typeface="Roboto"/>
                <a:ea typeface="Roboto"/>
                <a:cs typeface="Roboto"/>
                <a:sym typeface="Roboto"/>
              </a:rPr>
              <a:t>Set pengaturan akses file sebagai </a:t>
            </a:r>
            <a:r>
              <a:rPr b="1" i="0" lang="id" sz="1200" u="none" cap="none" strike="noStrike">
                <a:solidFill>
                  <a:srgbClr val="18919B"/>
                </a:solidFill>
                <a:latin typeface="Roboto"/>
                <a:ea typeface="Roboto"/>
                <a:cs typeface="Roboto"/>
                <a:sym typeface="Roboto"/>
              </a:rPr>
              <a:t>Publik</a:t>
            </a:r>
            <a:r>
              <a:rPr b="0" i="0" lang="id" sz="1200" u="none" cap="none" strike="noStrike">
                <a:solidFill>
                  <a:schemeClr val="dk1"/>
                </a:solidFill>
                <a:latin typeface="Roboto"/>
                <a:ea typeface="Roboto"/>
                <a:cs typeface="Roboto"/>
                <a:sym typeface="Roboto"/>
              </a:rPr>
              <a:t> namun cukup </a:t>
            </a:r>
            <a:r>
              <a:rPr b="1" i="0" lang="id" sz="1200" u="none" cap="none" strike="noStrike">
                <a:solidFill>
                  <a:srgbClr val="18919B"/>
                </a:solidFill>
                <a:latin typeface="Roboto"/>
                <a:ea typeface="Roboto"/>
                <a:cs typeface="Roboto"/>
                <a:sym typeface="Roboto"/>
              </a:rPr>
              <a:t>View Only </a:t>
            </a:r>
            <a:r>
              <a:rPr b="0" i="0" lang="id" sz="1200" u="none" cap="none" strike="noStrike">
                <a:solidFill>
                  <a:schemeClr val="dk1"/>
                </a:solidFill>
                <a:latin typeface="Roboto"/>
                <a:ea typeface="Roboto"/>
                <a:cs typeface="Roboto"/>
                <a:sym typeface="Roboto"/>
              </a:rPr>
              <a:t>agar tugas dapat dicek oleh Class Assistant.</a:t>
            </a:r>
            <a:endParaRPr b="0" i="0" sz="1200" u="none" cap="none" strike="noStrike">
              <a:solidFill>
                <a:schemeClr val="dk1"/>
              </a:solidFill>
              <a:latin typeface="Roboto"/>
              <a:ea typeface="Roboto"/>
              <a:cs typeface="Roboto"/>
              <a:sym typeface="Roboto"/>
            </a:endParaRPr>
          </a:p>
          <a:p>
            <a:pPr indent="-304800" lvl="0" marL="457200" marR="0" rtl="0" algn="l">
              <a:lnSpc>
                <a:spcPct val="100000"/>
              </a:lnSpc>
              <a:spcBef>
                <a:spcPts val="0"/>
              </a:spcBef>
              <a:spcAft>
                <a:spcPts val="0"/>
              </a:spcAft>
              <a:buClr>
                <a:schemeClr val="dk1"/>
              </a:buClr>
              <a:buSzPts val="1200"/>
              <a:buFont typeface="Roboto"/>
              <a:buAutoNum type="arabicPeriod"/>
            </a:pPr>
            <a:r>
              <a:rPr b="0" i="0" lang="id" sz="1200" u="none" cap="none" strike="noStrike">
                <a:solidFill>
                  <a:schemeClr val="dk1"/>
                </a:solidFill>
                <a:latin typeface="Roboto"/>
                <a:ea typeface="Roboto"/>
                <a:cs typeface="Roboto"/>
                <a:sym typeface="Roboto"/>
              </a:rPr>
              <a:t>Silahkan kirim link sheet mini task berikut di form pengumpulan mini task yang sudah tersedia di </a:t>
            </a:r>
            <a:r>
              <a:rPr b="0" i="0" lang="id" sz="1200" u="sng" cap="none" strike="noStrike">
                <a:solidFill>
                  <a:schemeClr val="hlink"/>
                </a:solidFill>
                <a:latin typeface="Roboto"/>
                <a:ea typeface="Roboto"/>
                <a:cs typeface="Roboto"/>
                <a:sym typeface="Roboto"/>
                <a:hlinkClick r:id="rId4"/>
              </a:rPr>
              <a:t>To Do List bootcamp Data Analysis batch 19</a:t>
            </a:r>
            <a:r>
              <a:rPr b="0" i="0" lang="id" sz="1200" u="none" cap="none" strike="noStrike">
                <a:solidFill>
                  <a:schemeClr val="dk1"/>
                </a:solidFill>
                <a:latin typeface="Roboto"/>
                <a:ea typeface="Roboto"/>
                <a:cs typeface="Roboto"/>
                <a:sym typeface="Roboto"/>
              </a:rPr>
              <a:t>.</a:t>
            </a:r>
            <a:endParaRPr b="0" i="0" sz="1200" u="none" cap="none" strike="noStrike">
              <a:solidFill>
                <a:schemeClr val="dk1"/>
              </a:solidFill>
              <a:latin typeface="Roboto"/>
              <a:ea typeface="Roboto"/>
              <a:cs typeface="Roboto"/>
              <a:sym typeface="Roboto"/>
            </a:endParaRPr>
          </a:p>
          <a:p>
            <a:pPr indent="-304800" lvl="0" marL="457200" marR="0" rtl="0" algn="l">
              <a:lnSpc>
                <a:spcPct val="100000"/>
              </a:lnSpc>
              <a:spcBef>
                <a:spcPts val="0"/>
              </a:spcBef>
              <a:spcAft>
                <a:spcPts val="0"/>
              </a:spcAft>
              <a:buClr>
                <a:schemeClr val="dk1"/>
              </a:buClr>
              <a:buSzPts val="1200"/>
              <a:buFont typeface="Roboto"/>
              <a:buAutoNum type="arabicPeriod"/>
            </a:pPr>
            <a:r>
              <a:rPr b="0" i="0" lang="id" sz="1200" u="none" cap="none" strike="noStrike">
                <a:solidFill>
                  <a:schemeClr val="dk1"/>
                </a:solidFill>
                <a:latin typeface="Roboto"/>
                <a:ea typeface="Roboto"/>
                <a:cs typeface="Roboto"/>
                <a:sym typeface="Roboto"/>
              </a:rPr>
              <a:t>Upload pekerjaanmu di LinkedIn dan tag </a:t>
            </a:r>
            <a:r>
              <a:rPr b="1" i="0" lang="id" sz="1200" u="none" cap="none" strike="noStrike">
                <a:solidFill>
                  <a:srgbClr val="18919B"/>
                </a:solidFill>
                <a:latin typeface="Roboto"/>
                <a:ea typeface="Roboto"/>
                <a:cs typeface="Roboto"/>
                <a:sym typeface="Roboto"/>
              </a:rPr>
              <a:t>@MySkill</a:t>
            </a:r>
            <a:r>
              <a:rPr b="0" i="0" lang="id" sz="1200" u="none" cap="none" strike="noStrike">
                <a:solidFill>
                  <a:schemeClr val="dk1"/>
                </a:solidFill>
                <a:latin typeface="Roboto"/>
                <a:ea typeface="Roboto"/>
                <a:cs typeface="Roboto"/>
                <a:sym typeface="Roboto"/>
              </a:rPr>
              <a:t> juga </a:t>
            </a:r>
            <a:r>
              <a:rPr b="1" i="0" lang="id" sz="1200" u="none" cap="none" strike="noStrike">
                <a:solidFill>
                  <a:srgbClr val="18919B"/>
                </a:solidFill>
                <a:latin typeface="Roboto"/>
                <a:ea typeface="Roboto"/>
                <a:cs typeface="Roboto"/>
                <a:sym typeface="Roboto"/>
              </a:rPr>
              <a:t>Class Assistant</a:t>
            </a:r>
            <a:r>
              <a:rPr b="0" i="0" lang="id" sz="1200" u="none" cap="none" strike="noStrike">
                <a:solidFill>
                  <a:schemeClr val="dk1"/>
                </a:solidFill>
                <a:latin typeface="Roboto"/>
                <a:ea typeface="Roboto"/>
                <a:cs typeface="Roboto"/>
                <a:sym typeface="Roboto"/>
              </a:rPr>
              <a:t> yang mendampingi serta </a:t>
            </a:r>
            <a:r>
              <a:rPr b="1" i="0" lang="id" sz="1200" u="none" cap="none" strike="noStrike">
                <a:solidFill>
                  <a:srgbClr val="18919B"/>
                </a:solidFill>
                <a:latin typeface="Roboto"/>
                <a:ea typeface="Roboto"/>
                <a:cs typeface="Roboto"/>
                <a:sym typeface="Roboto"/>
              </a:rPr>
              <a:t>Tutor</a:t>
            </a:r>
            <a:r>
              <a:rPr b="0" i="0" lang="id" sz="1200" u="none" cap="none" strike="noStrike">
                <a:solidFill>
                  <a:schemeClr val="dk1"/>
                </a:solidFill>
                <a:latin typeface="Roboto"/>
                <a:ea typeface="Roboto"/>
                <a:cs typeface="Roboto"/>
                <a:sym typeface="Roboto"/>
              </a:rPr>
              <a:t> yang mengajar di sesi kelas. Yang di upload boleh berupa file PPT, maupun screenshot dari file ini.</a:t>
            </a:r>
            <a:endParaRPr b="1" i="0" sz="12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grpSp>
        <p:nvGrpSpPr>
          <p:cNvPr id="98" name="Google Shape;98;p3"/>
          <p:cNvGrpSpPr/>
          <p:nvPr/>
        </p:nvGrpSpPr>
        <p:grpSpPr>
          <a:xfrm>
            <a:off x="3854590" y="4740700"/>
            <a:ext cx="1434817" cy="389011"/>
            <a:chOff x="3248325" y="4588800"/>
            <a:chExt cx="2045939" cy="554700"/>
          </a:xfrm>
        </p:grpSpPr>
        <p:sp>
          <p:nvSpPr>
            <p:cNvPr id="99" name="Google Shape;99;p3"/>
            <p:cNvSpPr/>
            <p:nvPr/>
          </p:nvSpPr>
          <p:spPr>
            <a:xfrm>
              <a:off x="3248325"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3"/>
            <p:cNvSpPr/>
            <p:nvPr/>
          </p:nvSpPr>
          <p:spPr>
            <a:xfrm>
              <a:off x="395554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
            <p:cNvSpPr/>
            <p:nvPr/>
          </p:nvSpPr>
          <p:spPr>
            <a:xfrm>
              <a:off x="466276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2" name="Google Shape;102;p3"/>
          <p:cNvGrpSpPr/>
          <p:nvPr/>
        </p:nvGrpSpPr>
        <p:grpSpPr>
          <a:xfrm>
            <a:off x="8325085" y="65157"/>
            <a:ext cx="763768" cy="752531"/>
            <a:chOff x="695950" y="3458000"/>
            <a:chExt cx="966550" cy="952450"/>
          </a:xfrm>
        </p:grpSpPr>
        <p:sp>
          <p:nvSpPr>
            <p:cNvPr id="103" name="Google Shape;103;p3"/>
            <p:cNvSpPr/>
            <p:nvPr/>
          </p:nvSpPr>
          <p:spPr>
            <a:xfrm>
              <a:off x="69595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
            <p:cNvSpPr/>
            <p:nvPr/>
          </p:nvSpPr>
          <p:spPr>
            <a:xfrm>
              <a:off x="1065675"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3"/>
            <p:cNvSpPr/>
            <p:nvPr/>
          </p:nvSpPr>
          <p:spPr>
            <a:xfrm>
              <a:off x="143540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a:off x="69595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a:off x="1065675"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
            <p:cNvSpPr/>
            <p:nvPr/>
          </p:nvSpPr>
          <p:spPr>
            <a:xfrm>
              <a:off x="143540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a:off x="69595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
            <p:cNvSpPr/>
            <p:nvPr/>
          </p:nvSpPr>
          <p:spPr>
            <a:xfrm>
              <a:off x="1065675"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143540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2" name="Google Shape;112;p3"/>
          <p:cNvSpPr txBox="1"/>
          <p:nvPr/>
        </p:nvSpPr>
        <p:spPr>
          <a:xfrm>
            <a:off x="212775" y="4649600"/>
            <a:ext cx="1434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id" sz="1100" u="none" cap="none" strike="noStrike">
                <a:solidFill>
                  <a:srgbClr val="18919B"/>
                </a:solidFill>
                <a:latin typeface="Caveat"/>
                <a:ea typeface="Caveat"/>
                <a:cs typeface="Caveat"/>
                <a:sym typeface="Caveat"/>
              </a:rPr>
              <a:t>#RintisKarirImpian</a:t>
            </a:r>
            <a:endParaRPr b="1" i="0" sz="1100" u="none" cap="none" strike="noStrike">
              <a:solidFill>
                <a:srgbClr val="18919B"/>
              </a:solidFill>
              <a:latin typeface="Caveat"/>
              <a:ea typeface="Caveat"/>
              <a:cs typeface="Caveat"/>
              <a:sym typeface="Caveat"/>
            </a:endParaRPr>
          </a:p>
        </p:txBody>
      </p:sp>
      <p:pic>
        <p:nvPicPr>
          <p:cNvPr id="113" name="Google Shape;113;p3"/>
          <p:cNvPicPr preferRelativeResize="0"/>
          <p:nvPr/>
        </p:nvPicPr>
        <p:blipFill rotWithShape="1">
          <a:blip r:embed="rId3">
            <a:alphaModFix/>
          </a:blip>
          <a:srcRect b="0" l="0" r="0" t="0"/>
          <a:stretch/>
        </p:blipFill>
        <p:spPr>
          <a:xfrm>
            <a:off x="8410175" y="4803796"/>
            <a:ext cx="558450" cy="262804"/>
          </a:xfrm>
          <a:prstGeom prst="rect">
            <a:avLst/>
          </a:prstGeom>
          <a:noFill/>
          <a:ln>
            <a:noFill/>
          </a:ln>
        </p:spPr>
      </p:pic>
      <p:sp>
        <p:nvSpPr>
          <p:cNvPr id="114" name="Google Shape;114;p3"/>
          <p:cNvSpPr txBox="1"/>
          <p:nvPr>
            <p:ph type="ctrTitle"/>
          </p:nvPr>
        </p:nvSpPr>
        <p:spPr>
          <a:xfrm>
            <a:off x="311700" y="445025"/>
            <a:ext cx="8520600" cy="572700"/>
          </a:xfrm>
          <a:prstGeom prst="rect">
            <a:avLst/>
          </a:prstGeom>
          <a:noFill/>
          <a:ln>
            <a:noFill/>
          </a:ln>
        </p:spPr>
        <p:txBody>
          <a:bodyPr anchorCtr="0" anchor="ctr" bIns="0" lIns="0" spcFirstLastPara="1" rIns="0" wrap="square" tIns="0">
            <a:normAutofit/>
          </a:bodyPr>
          <a:lstStyle/>
          <a:p>
            <a:pPr indent="0" lvl="0" marL="0" rtl="0" algn="l">
              <a:lnSpc>
                <a:spcPct val="100000"/>
              </a:lnSpc>
              <a:spcBef>
                <a:spcPts val="0"/>
              </a:spcBef>
              <a:spcAft>
                <a:spcPts val="0"/>
              </a:spcAft>
              <a:buSzPts val="990"/>
              <a:buNone/>
            </a:pPr>
            <a:r>
              <a:rPr b="1" lang="id" sz="1820">
                <a:solidFill>
                  <a:srgbClr val="18919B"/>
                </a:solidFill>
                <a:latin typeface="Roboto"/>
                <a:ea typeface="Roboto"/>
                <a:cs typeface="Roboto"/>
                <a:sym typeface="Roboto"/>
              </a:rPr>
              <a:t>SQL Basic 1</a:t>
            </a:r>
            <a:endParaRPr b="1" sz="1820">
              <a:solidFill>
                <a:srgbClr val="18919B"/>
              </a:solidFill>
              <a:latin typeface="Roboto"/>
              <a:ea typeface="Roboto"/>
              <a:cs typeface="Roboto"/>
              <a:sym typeface="Roboto"/>
            </a:endParaRPr>
          </a:p>
        </p:txBody>
      </p:sp>
      <p:sp>
        <p:nvSpPr>
          <p:cNvPr id="115" name="Google Shape;115;p3"/>
          <p:cNvSpPr txBox="1"/>
          <p:nvPr/>
        </p:nvSpPr>
        <p:spPr>
          <a:xfrm>
            <a:off x="311700" y="1425125"/>
            <a:ext cx="85206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id" sz="1400" u="none" cap="none" strike="noStrike">
                <a:solidFill>
                  <a:srgbClr val="000000"/>
                </a:solidFill>
                <a:latin typeface="Roboto"/>
                <a:ea typeface="Roboto"/>
                <a:cs typeface="Roboto"/>
                <a:sym typeface="Roboto"/>
              </a:rPr>
              <a:t>Kamu baru saja di</a:t>
            </a:r>
            <a:r>
              <a:rPr b="0" i="1" lang="id" sz="1400" u="none" cap="none" strike="noStrike">
                <a:solidFill>
                  <a:srgbClr val="000000"/>
                </a:solidFill>
                <a:latin typeface="Roboto"/>
                <a:ea typeface="Roboto"/>
                <a:cs typeface="Roboto"/>
                <a:sym typeface="Roboto"/>
              </a:rPr>
              <a:t>hire</a:t>
            </a:r>
            <a:r>
              <a:rPr b="0" i="0" lang="id" sz="1400" u="none" cap="none" strike="noStrike">
                <a:solidFill>
                  <a:srgbClr val="000000"/>
                </a:solidFill>
                <a:latin typeface="Roboto"/>
                <a:ea typeface="Roboto"/>
                <a:cs typeface="Roboto"/>
                <a:sym typeface="Roboto"/>
              </a:rPr>
              <a:t> oleh online store kecil-kecilan bernama Tokopaedi milik pak Edi sebagai data analyst. Namun sayangnya Tokopaedi belum memiliki sistem database sehingga kamu membangunnya dari awal. Maka dari itu tugas pertama kamu sebagai data analyst adalah:</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id" sz="1400" u="none" cap="none" strike="noStrike">
                <a:solidFill>
                  <a:srgbClr val="000000"/>
                </a:solidFill>
                <a:latin typeface="Roboto"/>
                <a:ea typeface="Roboto"/>
                <a:cs typeface="Roboto"/>
                <a:sym typeface="Roboto"/>
              </a:rPr>
              <a:t>Gunakan </a:t>
            </a:r>
            <a:r>
              <a:rPr b="0" i="0" lang="id" sz="1400" u="sng" cap="none" strike="noStrike">
                <a:solidFill>
                  <a:schemeClr val="hlink"/>
                </a:solidFill>
                <a:latin typeface="Roboto"/>
                <a:ea typeface="Roboto"/>
                <a:cs typeface="Roboto"/>
                <a:sym typeface="Roboto"/>
                <a:hlinkClick r:id="rId4"/>
              </a:rPr>
              <a:t>file ini</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id" sz="1400" u="none" cap="none" strike="noStrike">
                <a:solidFill>
                  <a:srgbClr val="000000"/>
                </a:solidFill>
                <a:latin typeface="Roboto"/>
                <a:ea typeface="Roboto"/>
                <a:cs typeface="Roboto"/>
                <a:sym typeface="Roboto"/>
              </a:rPr>
              <a:t>Membuat database bernama tokopaedi pada PostgreSQL/BigQuery</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id" sz="1400" u="none" cap="none" strike="noStrike">
                <a:solidFill>
                  <a:srgbClr val="000000"/>
                </a:solidFill>
                <a:latin typeface="Roboto"/>
                <a:ea typeface="Roboto"/>
                <a:cs typeface="Roboto"/>
                <a:sym typeface="Roboto"/>
              </a:rPr>
              <a:t>Membuat tabel bernama orders dengan kolomnya sebagai berikut (tips: tentukan terlebih dahulu tipe data dari setiap kolom berdasarkan nilai inputnya) </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SzPts val="1400"/>
              <a:buFont typeface="Roboto"/>
              <a:buAutoNum type="arabicPeriod"/>
            </a:pPr>
            <a:r>
              <a:rPr lang="id">
                <a:latin typeface="Roboto"/>
                <a:ea typeface="Roboto"/>
                <a:cs typeface="Roboto"/>
                <a:sym typeface="Roboto"/>
              </a:rPr>
              <a:t>Jawaban tugas pada </a:t>
            </a:r>
            <a:r>
              <a:rPr lang="id" u="sng">
                <a:solidFill>
                  <a:schemeClr val="hlink"/>
                </a:solidFill>
                <a:latin typeface="Roboto"/>
                <a:ea typeface="Roboto"/>
                <a:cs typeface="Roboto"/>
                <a:sym typeface="Roboto"/>
                <a:hlinkClick r:id="rId5"/>
              </a:rPr>
              <a:t>file ini</a:t>
            </a:r>
            <a:r>
              <a:rPr lang="id">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