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39EA-9A1C-425F-914A-B56186B29808}" type="datetimeFigureOut">
              <a:rPr lang="it-IT" smtClean="0"/>
              <a:t>06/09/2018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FC9A2-CAC2-4A04-9F51-7453AC0BE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35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A99FC72-EFA0-4086-918B-1E87814BEC57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3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4552-9B22-4023-89EB-0D36B53D6A3D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0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D3EAE4-37D0-49D8-B99B-2D2C765C6970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DDED-FCB7-4DAF-9B26-94F37CC0D75B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2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1ABB0CA-972B-40B3-B045-9C853814F307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C48666-5CA3-4BB5-9294-50DB360733DB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8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686749-1443-4074-9B34-343C7B84D9A9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1B17-4F60-49B4-AC41-BEAE92F59F6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90E6D9F-5D12-4408-8477-3F1F451234F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76D0-B8D5-4C34-9874-7832BE10780D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C51479-9A21-40CF-9DFB-12D970E73D48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A1971-0FEF-43EA-A5BE-B82035DF7DD8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A4CD664-6E9C-4C52-88C8-01974431D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accent1"/>
                </a:solidFill>
              </a:rPr>
              <a:t>Voronoi-Based Coverage Control of Pan/Tilt/Zoom Camera Networks</a:t>
            </a:r>
            <a:endParaRPr lang="it-IT" sz="610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0C9BED-4541-4D72-9C68-774613C71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it-IT" sz="2400" dirty="0" err="1">
                <a:solidFill>
                  <a:schemeClr val="tx1"/>
                </a:solidFill>
              </a:rPr>
              <a:t>Multirobot</a:t>
            </a:r>
            <a:r>
              <a:rPr lang="it-IT" sz="2400" dirty="0">
                <a:solidFill>
                  <a:schemeClr val="tx1"/>
                </a:solidFill>
              </a:rPr>
              <a:t> Systems - Students </a:t>
            </a:r>
            <a:r>
              <a:rPr lang="it-IT" sz="2400" dirty="0" err="1">
                <a:solidFill>
                  <a:schemeClr val="tx1"/>
                </a:solidFill>
              </a:rPr>
              <a:t>presentation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38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5B2B2-061B-42F2-AD6F-A6896B0E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7374" y="6227064"/>
            <a:ext cx="945402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 err="1"/>
              <a:t>Cerilli</a:t>
            </a:r>
            <a:r>
              <a:rPr lang="en-US" dirty="0"/>
              <a:t>, </a:t>
            </a:r>
            <a:r>
              <a:rPr lang="en-US" dirty="0" err="1"/>
              <a:t>Ghini</a:t>
            </a:r>
            <a:r>
              <a:rPr lang="en-US" dirty="0"/>
              <a:t>, Umili</a:t>
            </a:r>
          </a:p>
        </p:txBody>
      </p:sp>
    </p:spTree>
    <p:extLst>
      <p:ext uri="{BB962C8B-B14F-4D97-AF65-F5344CB8AC3E}">
        <p14:creationId xmlns:p14="http://schemas.microsoft.com/office/powerpoint/2010/main" val="10281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F0746-F686-4E94-876B-FD24D0BC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/>
          <a:lstStyle/>
          <a:p>
            <a:r>
              <a:rPr lang="it-IT" dirty="0" err="1"/>
              <a:t>Locally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Coverage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360B2A-376F-4BFC-BE8F-02E83538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3695" y="424829"/>
            <a:ext cx="6265088" cy="685800"/>
          </a:xfrm>
        </p:spPr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Unlimited</a:t>
            </a:r>
            <a:r>
              <a:rPr lang="it-IT" dirty="0"/>
              <a:t>-Range Visual </a:t>
            </a:r>
            <a:r>
              <a:rPr lang="it-IT" dirty="0" err="1"/>
              <a:t>Sensing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A64941-EBB0-4251-B3E2-2D8B9986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2380" y="1488985"/>
            <a:ext cx="6264350" cy="2559728"/>
          </a:xfrm>
        </p:spPr>
        <p:txBody>
          <a:bodyPr>
            <a:normAutofit/>
          </a:bodyPr>
          <a:lstStyle/>
          <a:p>
            <a:r>
              <a:rPr lang="it-IT" dirty="0"/>
              <a:t>Mass</a:t>
            </a:r>
          </a:p>
          <a:p>
            <a:r>
              <a:rPr lang="it-IT" dirty="0" err="1"/>
              <a:t>Centroidal</a:t>
            </a:r>
            <a:r>
              <a:rPr lang="it-IT" dirty="0"/>
              <a:t> </a:t>
            </a:r>
            <a:r>
              <a:rPr lang="it-IT" dirty="0" err="1"/>
              <a:t>perspective</a:t>
            </a:r>
            <a:endParaRPr lang="it-IT" dirty="0"/>
          </a:p>
          <a:p>
            <a:r>
              <a:rPr lang="it-IT" dirty="0" err="1"/>
              <a:t>Centrodial</a:t>
            </a:r>
            <a:r>
              <a:rPr lang="it-IT" dirty="0"/>
              <a:t> aperture</a:t>
            </a:r>
          </a:p>
          <a:p>
            <a:r>
              <a:rPr lang="it-IT" dirty="0" err="1"/>
              <a:t>Centroidal</a:t>
            </a:r>
            <a:r>
              <a:rPr lang="it-IT" dirty="0"/>
              <a:t> angle of </a:t>
            </a:r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156CC1-4981-419A-83C0-F85D0930D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80578" y="4048713"/>
            <a:ext cx="6264414" cy="685800"/>
          </a:xfrm>
        </p:spPr>
        <p:txBody>
          <a:bodyPr/>
          <a:lstStyle/>
          <a:p>
            <a:pPr algn="ctr"/>
            <a:r>
              <a:rPr lang="it-IT" dirty="0" err="1"/>
              <a:t>Theorem</a:t>
            </a:r>
            <a:r>
              <a:rPr lang="it-IT" dirty="0"/>
              <a:t>: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44B2B0F-47E1-4E84-8623-F170F3F6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F6E7CA-C292-442B-8E60-D8F334D0885A}"/>
              </a:ext>
            </a:extLst>
          </p:cNvPr>
          <p:cNvSpPr/>
          <p:nvPr/>
        </p:nvSpPr>
        <p:spPr>
          <a:xfrm>
            <a:off x="5686463" y="47152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-ReguItal"/>
              </a:rPr>
              <a:t>For unlimited-range visual sensing (12), a PTZ</a:t>
            </a:r>
          </a:p>
          <a:p>
            <a:r>
              <a:rPr lang="en-US" dirty="0">
                <a:latin typeface="NimbusRomNo9L-ReguItal"/>
              </a:rPr>
              <a:t>camera network configuration is locally optimal in the sense</a:t>
            </a:r>
          </a:p>
          <a:p>
            <a:r>
              <a:rPr lang="en-US" dirty="0">
                <a:latin typeface="NimbusRomNo9L-ReguItal"/>
              </a:rPr>
              <a:t>of </a:t>
            </a:r>
            <a:r>
              <a:rPr lang="en-US" dirty="0">
                <a:latin typeface="CMMI10"/>
              </a:rPr>
              <a:t>H</a:t>
            </a:r>
            <a:r>
              <a:rPr lang="en-US" sz="800" dirty="0">
                <a:latin typeface="EUSM7"/>
              </a:rPr>
              <a:t>V </a:t>
            </a:r>
            <a:r>
              <a:rPr lang="en-US" dirty="0">
                <a:latin typeface="NimbusRomNo9L-ReguItal"/>
              </a:rPr>
              <a:t>in (9) if and only if all cameras look towards their</a:t>
            </a:r>
          </a:p>
          <a:p>
            <a:r>
              <a:rPr lang="en-US" dirty="0">
                <a:latin typeface="NimbusRomNo9L-ReguItal"/>
              </a:rPr>
              <a:t>centroidal perspectives with centroidal angles of view,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E7FF53F-8D5D-4B2D-859B-D7376AAE7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80" b="57872"/>
          <a:stretch/>
        </p:blipFill>
        <p:spPr>
          <a:xfrm>
            <a:off x="8266323" y="1305802"/>
            <a:ext cx="3053926" cy="661349"/>
          </a:xfrm>
          <a:prstGeom prst="rect">
            <a:avLst/>
          </a:prstGeom>
        </p:spPr>
      </p:pic>
      <p:pic>
        <p:nvPicPr>
          <p:cNvPr id="12" name="Immagine 11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42A2A1-80D9-4CBB-B2DF-09830BB99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2"/>
          <a:stretch/>
        </p:blipFill>
        <p:spPr>
          <a:xfrm>
            <a:off x="7521573" y="2806372"/>
            <a:ext cx="4543425" cy="6816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34B956B-D916-4127-98E3-AF00FEE06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42" r="4719" b="22796"/>
          <a:stretch/>
        </p:blipFill>
        <p:spPr>
          <a:xfrm>
            <a:off x="7714555" y="1884480"/>
            <a:ext cx="4290928" cy="6505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D9B4031-EC28-48FC-B2F8-6D430F56F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85" r="61929" b="1990"/>
          <a:stretch/>
        </p:blipFill>
        <p:spPr>
          <a:xfrm>
            <a:off x="9048055" y="2474318"/>
            <a:ext cx="1714500" cy="3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2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F0746-F686-4E94-876B-FD24D0BC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Locally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Coverage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360B2A-376F-4BFC-BE8F-02E83538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8336" y="556403"/>
            <a:ext cx="6265088" cy="685800"/>
          </a:xfrm>
        </p:spPr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limited</a:t>
            </a:r>
            <a:r>
              <a:rPr lang="it-IT" dirty="0"/>
              <a:t>-Range Visual </a:t>
            </a:r>
            <a:r>
              <a:rPr lang="it-IT" dirty="0" err="1"/>
              <a:t>Sensing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156CC1-4981-419A-83C0-F85D0930D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50239" y="3536963"/>
            <a:ext cx="6264414" cy="685800"/>
          </a:xfrm>
        </p:spPr>
        <p:txBody>
          <a:bodyPr/>
          <a:lstStyle/>
          <a:p>
            <a:pPr algn="ctr"/>
            <a:r>
              <a:rPr lang="it-IT" dirty="0" err="1"/>
              <a:t>Theorem</a:t>
            </a:r>
            <a:r>
              <a:rPr lang="it-IT" dirty="0"/>
              <a:t>: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44B2B0F-47E1-4E84-8623-F170F3F6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FC62C5D8-6E7A-42CC-97D2-C81F6C3E9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0554" y="1539658"/>
            <a:ext cx="6264275" cy="16970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Mass</a:t>
            </a:r>
          </a:p>
          <a:p>
            <a:r>
              <a:rPr lang="it-IT" dirty="0" err="1"/>
              <a:t>Centroidal</a:t>
            </a:r>
            <a:r>
              <a:rPr lang="it-IT" dirty="0"/>
              <a:t> </a:t>
            </a:r>
            <a:r>
              <a:rPr lang="it-IT" dirty="0" err="1"/>
              <a:t>perspective</a:t>
            </a:r>
            <a:endParaRPr lang="it-IT" dirty="0"/>
          </a:p>
          <a:p>
            <a:r>
              <a:rPr lang="it-IT" dirty="0" err="1"/>
              <a:t>Centrodial</a:t>
            </a:r>
            <a:r>
              <a:rPr lang="it-IT" dirty="0"/>
              <a:t> aperture</a:t>
            </a:r>
          </a:p>
          <a:p>
            <a:r>
              <a:rPr lang="it-IT" dirty="0" err="1"/>
              <a:t>Centroidal</a:t>
            </a:r>
            <a:r>
              <a:rPr lang="it-IT" dirty="0"/>
              <a:t> angle of </a:t>
            </a:r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46A24E8-C583-435E-8BF1-AADEE4158936}"/>
              </a:ext>
            </a:extLst>
          </p:cNvPr>
          <p:cNvSpPr/>
          <p:nvPr/>
        </p:nvSpPr>
        <p:spPr>
          <a:xfrm>
            <a:off x="5118653" y="42325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-ReguItal"/>
              </a:rPr>
              <a:t>For limited-range visual sensing in (17), at a</a:t>
            </a:r>
          </a:p>
          <a:p>
            <a:r>
              <a:rPr lang="en-US" dirty="0">
                <a:latin typeface="NimbusRomNo9L-ReguItal"/>
              </a:rPr>
              <a:t>locally optimal PTZ camera coverage configuration of </a:t>
            </a:r>
            <a:r>
              <a:rPr lang="en-US" dirty="0">
                <a:latin typeface="CMMI10"/>
              </a:rPr>
              <a:t>H</a:t>
            </a:r>
            <a:r>
              <a:rPr lang="en-US" sz="800" dirty="0">
                <a:latin typeface="EUSM7"/>
              </a:rPr>
              <a:t>V </a:t>
            </a:r>
            <a:r>
              <a:rPr lang="en-US" dirty="0">
                <a:latin typeface="NimbusRomNo9L-ReguItal"/>
              </a:rPr>
              <a:t>in</a:t>
            </a:r>
          </a:p>
          <a:p>
            <a:r>
              <a:rPr lang="en-US" dirty="0">
                <a:latin typeface="NimbusRomNo9L-ReguItal"/>
              </a:rPr>
              <a:t>(9), all cameras are directed at the centroidal perspectives of</a:t>
            </a:r>
          </a:p>
          <a:p>
            <a:r>
              <a:rPr lang="en-US" dirty="0">
                <a:latin typeface="NimbusRomNo9L-ReguItal"/>
              </a:rPr>
              <a:t>their respective Voronoi cells with the associated </a:t>
            </a:r>
            <a:r>
              <a:rPr lang="en-US" dirty="0" err="1">
                <a:latin typeface="NimbusRomNo9L-ReguItal"/>
              </a:rPr>
              <a:t>centroidalangles</a:t>
            </a:r>
            <a:r>
              <a:rPr lang="en-US" dirty="0">
                <a:latin typeface="NimbusRomNo9L-ReguItal"/>
              </a:rPr>
              <a:t>-</a:t>
            </a:r>
          </a:p>
          <a:p>
            <a:r>
              <a:rPr lang="it-IT" dirty="0">
                <a:latin typeface="NimbusRomNo9L-ReguItal"/>
              </a:rPr>
              <a:t>of-</a:t>
            </a:r>
            <a:r>
              <a:rPr lang="it-IT" dirty="0" err="1">
                <a:latin typeface="NimbusRomNo9L-ReguItal"/>
              </a:rPr>
              <a:t>views</a:t>
            </a:r>
            <a:r>
              <a:rPr lang="it-IT" dirty="0">
                <a:latin typeface="NimbusRomNo9L-ReguItal"/>
              </a:rPr>
              <a:t>,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54F890E-A001-4ADF-A4D8-2BDAFCFCB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267" b="72188"/>
          <a:stretch/>
        </p:blipFill>
        <p:spPr>
          <a:xfrm>
            <a:off x="8113238" y="1328863"/>
            <a:ext cx="2147385" cy="449768"/>
          </a:xfrm>
          <a:prstGeom prst="rect">
            <a:avLst/>
          </a:prstGeom>
        </p:spPr>
      </p:pic>
      <p:pic>
        <p:nvPicPr>
          <p:cNvPr id="13" name="Immagine 12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5557FA56-1E54-446A-83BC-7EAAF7A54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99" r="4962"/>
          <a:stretch/>
        </p:blipFill>
        <p:spPr>
          <a:xfrm>
            <a:off x="8179511" y="2919934"/>
            <a:ext cx="2014838" cy="42116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D764298-D2C4-4954-A45D-559064A83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6" r="2494" b="34155"/>
          <a:stretch/>
        </p:blipFill>
        <p:spPr>
          <a:xfrm>
            <a:off x="7471851" y="1787477"/>
            <a:ext cx="4133995" cy="63327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9698EC7-2B45-4ADE-8480-47017FAB8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92" b="2962"/>
          <a:stretch/>
        </p:blipFill>
        <p:spPr>
          <a:xfrm>
            <a:off x="7471851" y="2345187"/>
            <a:ext cx="4318634" cy="5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2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4E246FA-BE2C-4505-AC99-4FE8CBE8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ED3DFC-8477-41E5-9490-9AABD741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898674A6-9D73-47B0-BE16-37DA03E8C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89F3D76-82BA-49A5-97E4-7CCB1820A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3675D721-003D-4D73-B1B5-021C966E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30B1F8B4-E7AB-4F92-8B94-FE2F8293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2CC5323-BFD0-42A2-AA22-2E537084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6BB06C72-1BFB-4191-B29D-9F9C66293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3C28B092-26C8-456A-9F00-C2156FE04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AF7EDC5-57A4-4474-8C3B-BC0F494CF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B7774B0A-B30B-44FB-B6FB-BDA8247B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544303CA-73EC-4ECA-B0AF-C7E88812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7D638237-0663-46A3-B2AB-7F42B8FD7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2BB60BF3-5E5A-4EF2-B494-D3B0CE75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E257AD6-C726-47F3-AF29-4C7DB759A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366B8FF0-0FAA-4AE4-899B-C668089A1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423BD79F-FFEB-41C4-A272-E3311650C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F22FDC40-0D53-48AD-933D-F7E2749DE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F7186FCC-A3D8-4F09-A7BF-94C5E380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C53E305-E0BC-4822-9FCE-B6E87C56E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1AC9F80C-B1E0-4A9B-84A6-74DBFFEA7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FE1E23A-3220-4233-94B1-E4262009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4066551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1DDFD0-E3B4-4C47-B49D-5B2A8F2F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01" y="1723005"/>
            <a:ext cx="3415061" cy="3415061"/>
          </a:xfrm>
          <a:prstGeom prst="rect">
            <a:avLst/>
          </a:prstGeom>
          <a:ln w="9525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B7C03889-6912-4CD6-B8CF-32142DEC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DD113B3-24FA-41ED-8460-25467F376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C21B46CA-02AD-40E9-884C-18CDA442D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016D834-AF22-4304-B6E4-8A39F9CC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DC0AE9-B28A-4947-B795-69012E7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55" y="2075504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Coverage control of PTZ cameras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FD4E3A-3187-4B1F-A41A-A2FCE277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9257" y="3906266"/>
            <a:ext cx="6337230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30A9CA-5778-4C23-8BB5-45F53E47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513" y="6227064"/>
            <a:ext cx="6511441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Cerilli, Ghini, Umili</a:t>
            </a:r>
          </a:p>
        </p:txBody>
      </p:sp>
    </p:spTree>
    <p:extLst>
      <p:ext uri="{BB962C8B-B14F-4D97-AF65-F5344CB8AC3E}">
        <p14:creationId xmlns:p14="http://schemas.microsoft.com/office/powerpoint/2010/main" val="203812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287E1-EEA0-43B8-BCED-3AD21CE5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-Time Camera Dynamics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36CC159-E27A-4752-99B8-BDA5A40A6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“</a:t>
            </a:r>
            <a:r>
              <a:rPr lang="it-IT" dirty="0" err="1"/>
              <a:t>move</a:t>
            </a:r>
            <a:r>
              <a:rPr lang="it-IT" dirty="0"/>
              <a:t>-to-</a:t>
            </a:r>
            <a:r>
              <a:rPr lang="it-IT" dirty="0" err="1"/>
              <a:t>centroidal</a:t>
            </a:r>
            <a:r>
              <a:rPr lang="it-IT" dirty="0"/>
              <a:t>-</a:t>
            </a:r>
            <a:r>
              <a:rPr lang="it-IT" dirty="0" err="1"/>
              <a:t>perspective</a:t>
            </a:r>
            <a:r>
              <a:rPr lang="it-IT" dirty="0"/>
              <a:t>” and “</a:t>
            </a:r>
            <a:r>
              <a:rPr lang="it-IT" dirty="0" err="1"/>
              <a:t>move</a:t>
            </a:r>
            <a:r>
              <a:rPr lang="it-IT" dirty="0"/>
              <a:t>-to-</a:t>
            </a:r>
            <a:r>
              <a:rPr lang="it-IT" dirty="0" err="1"/>
              <a:t>centroidal</a:t>
            </a:r>
            <a:r>
              <a:rPr lang="it-IT" dirty="0"/>
              <a:t>-angle-of-</a:t>
            </a:r>
            <a:r>
              <a:rPr lang="it-IT" dirty="0" err="1"/>
              <a:t>view</a:t>
            </a:r>
            <a:r>
              <a:rPr lang="it-IT" dirty="0"/>
              <a:t>” control </a:t>
            </a:r>
            <a:r>
              <a:rPr lang="it-IT" dirty="0" err="1"/>
              <a:t>laws</a:t>
            </a:r>
            <a:endParaRPr lang="it-IT" dirty="0"/>
          </a:p>
        </p:txBody>
      </p:sp>
      <p:pic>
        <p:nvPicPr>
          <p:cNvPr id="12" name="Segnaposto contenuto 11" descr="Immagine che contiene oggetto, orologio, cielo&#10;&#10;Descrizione generata con affidabilità molto elevata">
            <a:extLst>
              <a:ext uri="{FF2B5EF4-FFF2-40B4-BE49-F238E27FC236}">
                <a16:creationId xmlns:a16="http://schemas.microsoft.com/office/drawing/2014/main" id="{28A112A9-EE09-4C36-8BA6-9FF87E319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" r="-1284" b="6276"/>
          <a:stretch/>
        </p:blipFill>
        <p:spPr>
          <a:xfrm>
            <a:off x="6285882" y="1977429"/>
            <a:ext cx="3334367" cy="914208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130E8EE-B17C-4F26-B2D1-54C70DB2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Theorem</a:t>
            </a:r>
            <a:r>
              <a:rPr lang="it-IT" dirty="0"/>
              <a:t>: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75B0A2-7B79-45A4-9F89-330A00ED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DC4B511-C524-423E-A0EF-D38E18AD98CD}"/>
              </a:ext>
            </a:extLst>
          </p:cNvPr>
          <p:cNvSpPr/>
          <p:nvPr/>
        </p:nvSpPr>
        <p:spPr>
          <a:xfrm>
            <a:off x="5125137" y="424685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NimbusRomNo9L-ReguItal"/>
              </a:rPr>
              <a:t>The </a:t>
            </a:r>
            <a:r>
              <a:rPr lang="it-IT" dirty="0" err="1">
                <a:latin typeface="NimbusRomNo9L-ReguItal"/>
              </a:rPr>
              <a:t>continuously</a:t>
            </a:r>
            <a:r>
              <a:rPr lang="it-IT" dirty="0">
                <a:latin typeface="NimbusRomNo9L-ReguItal"/>
              </a:rPr>
              <a:t> </a:t>
            </a:r>
            <a:r>
              <a:rPr lang="it-IT" dirty="0" err="1">
                <a:latin typeface="NimbusRomNo9L-ReguItal"/>
              </a:rPr>
              <a:t>differentiable</a:t>
            </a:r>
            <a:r>
              <a:rPr lang="it-IT" dirty="0">
                <a:latin typeface="NimbusRomNo9L-ReguItal"/>
              </a:rPr>
              <a:t> “</a:t>
            </a:r>
            <a:r>
              <a:rPr lang="it-IT" dirty="0" err="1">
                <a:latin typeface="NimbusRomNo9L-ReguItal"/>
              </a:rPr>
              <a:t>move-tocentroidal</a:t>
            </a:r>
            <a:r>
              <a:rPr lang="it-IT" dirty="0">
                <a:latin typeface="NimbusRomNo9L-ReguItal"/>
              </a:rPr>
              <a:t>-</a:t>
            </a:r>
          </a:p>
          <a:p>
            <a:r>
              <a:rPr lang="it-IT" dirty="0" err="1">
                <a:latin typeface="NimbusRomNo9L-ReguItal"/>
              </a:rPr>
              <a:t>perspective</a:t>
            </a:r>
            <a:r>
              <a:rPr lang="it-IT" dirty="0">
                <a:latin typeface="NimbusRomNo9L-ReguItal"/>
              </a:rPr>
              <a:t>” and “</a:t>
            </a:r>
            <a:r>
              <a:rPr lang="it-IT" dirty="0" err="1">
                <a:latin typeface="NimbusRomNo9L-ReguItal"/>
              </a:rPr>
              <a:t>move</a:t>
            </a:r>
            <a:r>
              <a:rPr lang="it-IT" dirty="0">
                <a:latin typeface="NimbusRomNo9L-ReguItal"/>
              </a:rPr>
              <a:t>-to-</a:t>
            </a:r>
            <a:r>
              <a:rPr lang="it-IT" dirty="0" err="1">
                <a:latin typeface="NimbusRomNo9L-ReguItal"/>
              </a:rPr>
              <a:t>centroidal</a:t>
            </a:r>
            <a:r>
              <a:rPr lang="it-IT" dirty="0">
                <a:latin typeface="NimbusRomNo9L-ReguItal"/>
              </a:rPr>
              <a:t>-angle-</a:t>
            </a:r>
            <a:r>
              <a:rPr lang="it-IT" dirty="0" err="1">
                <a:latin typeface="NimbusRomNo9L-ReguItal"/>
              </a:rPr>
              <a:t>ofview</a:t>
            </a:r>
            <a:r>
              <a:rPr lang="it-IT" dirty="0">
                <a:latin typeface="NimbusRomNo9L-ReguItal"/>
              </a:rPr>
              <a:t>”</a:t>
            </a:r>
          </a:p>
          <a:p>
            <a:r>
              <a:rPr lang="en-US" dirty="0">
                <a:latin typeface="NimbusRomNo9L-ReguItal"/>
              </a:rPr>
              <a:t>laws in (22) leave camera’s angles of view, </a:t>
            </a:r>
            <a:r>
              <a:rPr lang="en-US" dirty="0">
                <a:latin typeface="CMR10"/>
              </a:rPr>
              <a:t>2</a:t>
            </a:r>
            <a:r>
              <a:rPr lang="en-US" sz="800" dirty="0">
                <a:latin typeface="CMMI7"/>
              </a:rPr>
              <a:t>i</a:t>
            </a:r>
            <a:r>
              <a:rPr lang="en-US" dirty="0">
                <a:latin typeface="NimbusRomNo9L-ReguItal"/>
              </a:rPr>
              <a:t>,</a:t>
            </a:r>
          </a:p>
          <a:p>
            <a:r>
              <a:rPr lang="en-US" dirty="0">
                <a:latin typeface="NimbusRomNo9L-ReguItal"/>
              </a:rPr>
              <a:t>positively invariant in </a:t>
            </a:r>
            <a:r>
              <a:rPr lang="en-US" dirty="0">
                <a:latin typeface="CMR10"/>
              </a:rPr>
              <a:t>(0</a:t>
            </a:r>
            <a:r>
              <a:rPr lang="en-US" dirty="0">
                <a:latin typeface="CMMI10"/>
              </a:rPr>
              <a:t>; </a:t>
            </a:r>
            <a:r>
              <a:rPr lang="en-US" dirty="0">
                <a:latin typeface="CMR10"/>
              </a:rPr>
              <a:t>)</a:t>
            </a:r>
            <a:r>
              <a:rPr lang="en-US" dirty="0">
                <a:latin typeface="NimbusRomNo9L-ReguItal"/>
              </a:rPr>
              <a:t>, and asymptotically bring a PTZ</a:t>
            </a:r>
          </a:p>
          <a:p>
            <a:r>
              <a:rPr lang="en-US" dirty="0">
                <a:latin typeface="NimbusRomNo9L-ReguItal"/>
              </a:rPr>
              <a:t>camera network to a locally optimal coverage configuration</a:t>
            </a:r>
          </a:p>
          <a:p>
            <a:r>
              <a:rPr lang="en-US" dirty="0">
                <a:latin typeface="NimbusRomNo9L-ReguItal"/>
              </a:rPr>
              <a:t>of </a:t>
            </a:r>
            <a:r>
              <a:rPr lang="en-US" dirty="0">
                <a:latin typeface="CMMI10"/>
              </a:rPr>
              <a:t>H</a:t>
            </a:r>
            <a:r>
              <a:rPr lang="en-US" sz="800" dirty="0">
                <a:latin typeface="EUSM7"/>
              </a:rPr>
              <a:t>V </a:t>
            </a:r>
            <a:r>
              <a:rPr lang="en-US" dirty="0">
                <a:latin typeface="NimbusRomNo9L-ReguItal"/>
              </a:rPr>
              <a:t>in (9) while strictly increasing the total coverage</a:t>
            </a:r>
          </a:p>
          <a:p>
            <a:r>
              <a:rPr lang="en-US" dirty="0">
                <a:latin typeface="NimbusRomNo9L-ReguItal"/>
              </a:rPr>
              <a:t>quality </a:t>
            </a:r>
            <a:r>
              <a:rPr lang="en-US" dirty="0">
                <a:latin typeface="CMMI10"/>
              </a:rPr>
              <a:t>H</a:t>
            </a:r>
            <a:r>
              <a:rPr lang="en-US" sz="800" dirty="0">
                <a:latin typeface="EUSM7"/>
              </a:rPr>
              <a:t>V </a:t>
            </a:r>
            <a:r>
              <a:rPr lang="en-US" dirty="0">
                <a:latin typeface="NimbusRomNo9L-ReguItal"/>
              </a:rPr>
              <a:t>along the way.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59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5C8EC-F911-4D5F-8C77-0CBFD8C0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Discrete-time Camera Dynamics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F8BF86-5CBC-4332-B357-4E9E87761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“</a:t>
            </a:r>
            <a:r>
              <a:rPr lang="it-IT" dirty="0" err="1"/>
              <a:t>move</a:t>
            </a:r>
            <a:r>
              <a:rPr lang="it-IT" dirty="0"/>
              <a:t>-to-</a:t>
            </a:r>
            <a:r>
              <a:rPr lang="it-IT" dirty="0" err="1"/>
              <a:t>centroidal</a:t>
            </a:r>
            <a:r>
              <a:rPr lang="it-IT" dirty="0"/>
              <a:t>-</a:t>
            </a:r>
            <a:r>
              <a:rPr lang="it-IT" dirty="0" err="1"/>
              <a:t>perspective</a:t>
            </a:r>
            <a:r>
              <a:rPr lang="it-IT" dirty="0"/>
              <a:t>” and “</a:t>
            </a:r>
            <a:r>
              <a:rPr lang="it-IT" dirty="0" err="1"/>
              <a:t>move</a:t>
            </a:r>
            <a:r>
              <a:rPr lang="it-IT" dirty="0"/>
              <a:t>-to-</a:t>
            </a:r>
            <a:r>
              <a:rPr lang="it-IT" dirty="0" err="1"/>
              <a:t>centroidal</a:t>
            </a:r>
            <a:r>
              <a:rPr lang="it-IT" dirty="0"/>
              <a:t>-angle-of-</a:t>
            </a:r>
            <a:r>
              <a:rPr lang="it-IT" dirty="0" err="1"/>
              <a:t>view</a:t>
            </a:r>
            <a:r>
              <a:rPr lang="it-IT" dirty="0"/>
              <a:t>” control </a:t>
            </a:r>
            <a:r>
              <a:rPr lang="it-IT" dirty="0" err="1"/>
              <a:t>laws</a:t>
            </a:r>
            <a:endParaRPr lang="it-IT" dirty="0"/>
          </a:p>
          <a:p>
            <a:endParaRPr lang="it-IT" dirty="0"/>
          </a:p>
        </p:txBody>
      </p:sp>
      <p:pic>
        <p:nvPicPr>
          <p:cNvPr id="10" name="Segnaposto contenuto 9" descr="Immagine che contiene oggetto, antenna&#10;&#10;Descrizione generata con affidabilità molto elevata">
            <a:extLst>
              <a:ext uri="{FF2B5EF4-FFF2-40B4-BE49-F238E27FC236}">
                <a16:creationId xmlns:a16="http://schemas.microsoft.com/office/drawing/2014/main" id="{29ED1FEA-FC00-494F-9144-A9D97F93B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8268" y="1712700"/>
            <a:ext cx="3619814" cy="1249788"/>
          </a:xfr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DEDFF8C-1329-4A6C-A9ED-877DBAF34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Theorem</a:t>
            </a:r>
            <a:r>
              <a:rPr lang="it-IT" dirty="0"/>
              <a:t>: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7B5B4E-7D49-4211-B78E-3D2AF65B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740CEA9-6F51-4D0B-8978-4465688B07C2}"/>
              </a:ext>
            </a:extLst>
          </p:cNvPr>
          <p:cNvSpPr/>
          <p:nvPr/>
        </p:nvSpPr>
        <p:spPr>
          <a:xfrm>
            <a:off x="5010150" y="42737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-ReguItal"/>
              </a:rPr>
              <a:t>The total coverage quality </a:t>
            </a:r>
            <a:r>
              <a:rPr lang="en-US" dirty="0">
                <a:latin typeface="CMMI10"/>
              </a:rPr>
              <a:t>H</a:t>
            </a:r>
            <a:r>
              <a:rPr lang="en-US" sz="800" dirty="0">
                <a:latin typeface="EUSM7"/>
              </a:rPr>
              <a:t>V </a:t>
            </a:r>
            <a:r>
              <a:rPr lang="en-US" dirty="0">
                <a:latin typeface="NimbusRomNo9L-ReguItal"/>
              </a:rPr>
              <a:t>in (9) of a</a:t>
            </a:r>
          </a:p>
          <a:p>
            <a:r>
              <a:rPr lang="en-US" dirty="0">
                <a:latin typeface="NimbusRomNo9L-ReguItal"/>
              </a:rPr>
              <a:t>PTZ camera network increases at each iteration of the</a:t>
            </a:r>
          </a:p>
          <a:p>
            <a:r>
              <a:rPr lang="it-IT" dirty="0">
                <a:latin typeface="NimbusRomNo9L-ReguItal"/>
              </a:rPr>
              <a:t>“</a:t>
            </a:r>
            <a:r>
              <a:rPr lang="it-IT" dirty="0" err="1">
                <a:latin typeface="NimbusRomNo9L-ReguItal"/>
              </a:rPr>
              <a:t>move</a:t>
            </a:r>
            <a:r>
              <a:rPr lang="it-IT" dirty="0">
                <a:latin typeface="NimbusRomNo9L-ReguItal"/>
              </a:rPr>
              <a:t>-to-</a:t>
            </a:r>
            <a:r>
              <a:rPr lang="it-IT" dirty="0" err="1">
                <a:latin typeface="NimbusRomNo9L-ReguItal"/>
              </a:rPr>
              <a:t>centroidal</a:t>
            </a:r>
            <a:r>
              <a:rPr lang="it-IT" dirty="0">
                <a:latin typeface="NimbusRomNo9L-ReguItal"/>
              </a:rPr>
              <a:t>-</a:t>
            </a:r>
            <a:r>
              <a:rPr lang="it-IT" dirty="0" err="1">
                <a:latin typeface="NimbusRomNo9L-ReguItal"/>
              </a:rPr>
              <a:t>perspective</a:t>
            </a:r>
            <a:r>
              <a:rPr lang="it-IT" dirty="0">
                <a:latin typeface="NimbusRomNo9L-ReguItal"/>
              </a:rPr>
              <a:t>” and “</a:t>
            </a:r>
            <a:r>
              <a:rPr lang="it-IT" dirty="0" err="1">
                <a:latin typeface="NimbusRomNo9L-ReguItal"/>
              </a:rPr>
              <a:t>move</a:t>
            </a:r>
            <a:r>
              <a:rPr lang="it-IT" dirty="0">
                <a:latin typeface="NimbusRomNo9L-ReguItal"/>
              </a:rPr>
              <a:t>-to-</a:t>
            </a:r>
            <a:r>
              <a:rPr lang="it-IT" dirty="0" err="1">
                <a:latin typeface="NimbusRomNo9L-ReguItal"/>
              </a:rPr>
              <a:t>centroidalangle</a:t>
            </a:r>
            <a:r>
              <a:rPr lang="it-IT" dirty="0">
                <a:latin typeface="NimbusRomNo9L-ReguItal"/>
              </a:rPr>
              <a:t>-</a:t>
            </a:r>
          </a:p>
          <a:p>
            <a:r>
              <a:rPr lang="en-US" dirty="0">
                <a:latin typeface="NimbusRomNo9L-ReguItal"/>
              </a:rPr>
              <a:t>of-view” laws in (24) until asymptotically reaching a</a:t>
            </a:r>
          </a:p>
          <a:p>
            <a:r>
              <a:rPr lang="en-US" dirty="0">
                <a:latin typeface="NimbusRomNo9L-ReguItal"/>
              </a:rPr>
              <a:t>locally optimal coverage configuration. Further, each iteration</a:t>
            </a:r>
          </a:p>
          <a:p>
            <a:r>
              <a:rPr lang="en-US" dirty="0">
                <a:latin typeface="NimbusRomNo9L-ReguItal"/>
              </a:rPr>
              <a:t>yields a valid camera angle of view, </a:t>
            </a:r>
            <a:r>
              <a:rPr lang="en-US" dirty="0">
                <a:latin typeface="CMR10"/>
              </a:rPr>
              <a:t>2</a:t>
            </a:r>
            <a:r>
              <a:rPr lang="en-US" sz="800" dirty="0">
                <a:latin typeface="CMMI7"/>
              </a:rPr>
              <a:t>i</a:t>
            </a:r>
            <a:r>
              <a:rPr lang="en-US" dirty="0">
                <a:latin typeface="NimbusRomNo9L-ReguItal"/>
              </a:rPr>
              <a:t>, in </a:t>
            </a:r>
            <a:r>
              <a:rPr lang="en-US" dirty="0">
                <a:latin typeface="CMR10"/>
              </a:rPr>
              <a:t>(0</a:t>
            </a:r>
            <a:r>
              <a:rPr lang="en-US" dirty="0">
                <a:latin typeface="CMMI10"/>
              </a:rPr>
              <a:t>; </a:t>
            </a:r>
            <a:r>
              <a:rPr lang="en-US" dirty="0">
                <a:latin typeface="CMR10"/>
              </a:rPr>
              <a:t>)</a:t>
            </a:r>
            <a:r>
              <a:rPr lang="en-US" dirty="0">
                <a:latin typeface="NimbusRomNo9L-ReguItal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51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4E246FA-BE2C-4505-AC99-4FE8CBE8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ED3DFC-8477-41E5-9490-9AABD741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898674A6-9D73-47B0-BE16-37DA03E8C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89F3D76-82BA-49A5-97E4-7CCB1820A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3675D721-003D-4D73-B1B5-021C966E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30B1F8B4-E7AB-4F92-8B94-FE2F8293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2CC5323-BFD0-42A2-AA22-2E537084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6BB06C72-1BFB-4191-B29D-9F9C66293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3C28B092-26C8-456A-9F00-C2156FE04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AF7EDC5-57A4-4474-8C3B-BC0F494CF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B7774B0A-B30B-44FB-B6FB-BDA8247B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544303CA-73EC-4ECA-B0AF-C7E88812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7D638237-0663-46A3-B2AB-7F42B8FD7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2BB60BF3-5E5A-4EF2-B494-D3B0CE75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E257AD6-C726-47F3-AF29-4C7DB759A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366B8FF0-0FAA-4AE4-899B-C668089A1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423BD79F-FFEB-41C4-A272-E3311650C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F22FDC40-0D53-48AD-933D-F7E2749DE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F7186FCC-A3D8-4F09-A7BF-94C5E380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C53E305-E0BC-4822-9FCE-B6E87C56E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1AC9F80C-B1E0-4A9B-84A6-74DBFFEA7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FE1E23A-3220-4233-94B1-E4262009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4066551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2BA0B8D-D609-4981-8013-CB8ED4D8C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01" y="1723005"/>
            <a:ext cx="3415061" cy="3415061"/>
          </a:xfrm>
          <a:prstGeom prst="rect">
            <a:avLst/>
          </a:prstGeom>
          <a:ln w="9525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B7C03889-6912-4CD6-B8CF-32142DEC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DD113B3-24FA-41ED-8460-25467F376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C21B46CA-02AD-40E9-884C-18CDA442D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016D834-AF22-4304-B6E4-8A39F9CC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74FECD-9616-46FB-9B1F-DF99C965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55" y="2075504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Numerical simulations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B076F0-27D3-4BBD-8E35-87354BC9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9257" y="3906266"/>
            <a:ext cx="6337230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3A7E9E-39FC-4C5B-8C97-F05F90C4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513" y="6227064"/>
            <a:ext cx="6511441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Cerilli, Ghini, Umili</a:t>
            </a:r>
          </a:p>
        </p:txBody>
      </p:sp>
    </p:spTree>
    <p:extLst>
      <p:ext uri="{BB962C8B-B14F-4D97-AF65-F5344CB8AC3E}">
        <p14:creationId xmlns:p14="http://schemas.microsoft.com/office/powerpoint/2010/main" val="196885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4E246FA-BE2C-4505-AC99-4FE8CBE8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ED3DFC-8477-41E5-9490-9AABD741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898674A6-9D73-47B0-BE16-37DA03E8C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B89F3D76-82BA-49A5-97E4-7CCB1820A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3675D721-003D-4D73-B1B5-021C966E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30B1F8B4-E7AB-4F92-8B94-FE2F8293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22CC5323-BFD0-42A2-AA22-2E537084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6BB06C72-1BFB-4191-B29D-9F9C66293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C28B092-26C8-456A-9F00-C2156FE04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FAF7EDC5-57A4-4474-8C3B-BC0F494CF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B7774B0A-B30B-44FB-B6FB-BDA8247B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544303CA-73EC-4ECA-B0AF-C7E88812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7D638237-0663-46A3-B2AB-7F42B8FD7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2BB60BF3-5E5A-4EF2-B494-D3B0CE75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E257AD6-C726-47F3-AF29-4C7DB759A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366B8FF0-0FAA-4AE4-899B-C668089A1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423BD79F-FFEB-41C4-A272-E3311650C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22FDC40-0D53-48AD-933D-F7E2749DE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F7186FCC-A3D8-4F09-A7BF-94C5E380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6C53E305-E0BC-4822-9FCE-B6E87C56E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1AC9F80C-B1E0-4A9B-84A6-74DBFFEA7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FE1E23A-3220-4233-94B1-E4262009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4066551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29D3EDB-5A3A-4FE5-8CC3-581F08D84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71" y="1721325"/>
            <a:ext cx="3415061" cy="3415061"/>
          </a:xfrm>
          <a:prstGeom prst="rect">
            <a:avLst/>
          </a:prstGeom>
          <a:ln w="9525">
            <a:noFill/>
          </a:ln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7C03889-6912-4CD6-B8CF-32142DEC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DD113B3-24FA-41ED-8460-25467F376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39">
              <a:extLst>
                <a:ext uri="{FF2B5EF4-FFF2-40B4-BE49-F238E27FC236}">
                  <a16:creationId xmlns:a16="http://schemas.microsoft.com/office/drawing/2014/main" id="{C21B46CA-02AD-40E9-884C-18CDA442D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016D834-AF22-4304-B6E4-8A39F9CC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23121A2-3065-48E0-84F6-8FA05586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008" y="2714979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dirty="0"/>
              <a:t>Spatial Sensing Models for PTZ Cameras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2009C8-A6E7-4B0F-925C-24604692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513" y="6227064"/>
            <a:ext cx="6511441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Cerilli, Ghini, Umili</a:t>
            </a:r>
          </a:p>
        </p:txBody>
      </p:sp>
    </p:spTree>
    <p:extLst>
      <p:ext uri="{BB962C8B-B14F-4D97-AF65-F5344CB8AC3E}">
        <p14:creationId xmlns:p14="http://schemas.microsoft.com/office/powerpoint/2010/main" val="341258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DD4AD-CA1B-4969-9DCF-66449AE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Perspective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4E557A2-4501-4B0D-A67A-BEEF6A94C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0825" y="1793172"/>
            <a:ext cx="4822622" cy="798585"/>
          </a:xfrm>
        </p:spPr>
      </p:pic>
      <p:pic>
        <p:nvPicPr>
          <p:cNvPr id="28" name="Segnaposto contenuto 27">
            <a:extLst>
              <a:ext uri="{FF2B5EF4-FFF2-40B4-BE49-F238E27FC236}">
                <a16:creationId xmlns:a16="http://schemas.microsoft.com/office/drawing/2014/main" id="{F81FA56A-A984-488B-8259-28934AE499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50540"/>
          <a:stretch/>
        </p:blipFill>
        <p:spPr>
          <a:xfrm>
            <a:off x="5482026" y="3046053"/>
            <a:ext cx="2820852" cy="1896712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88A09D8-0E03-4BD3-8233-C7884DD8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pic>
        <p:nvPicPr>
          <p:cNvPr id="29" name="Segnaposto contenuto 27">
            <a:extLst>
              <a:ext uri="{FF2B5EF4-FFF2-40B4-BE49-F238E27FC236}">
                <a16:creationId xmlns:a16="http://schemas.microsoft.com/office/drawing/2014/main" id="{3D9EE69A-7F9C-408D-BDCD-0A17AB211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29"/>
          <a:stretch/>
        </p:blipFill>
        <p:spPr>
          <a:xfrm>
            <a:off x="8494149" y="3046053"/>
            <a:ext cx="2808850" cy="1896713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5F74C96-EB16-41A9-A73C-68DBEBBE5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92" r="985" b="51198"/>
          <a:stretch/>
        </p:blipFill>
        <p:spPr>
          <a:xfrm>
            <a:off x="11060111" y="3046052"/>
            <a:ext cx="485775" cy="18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8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7AEF6-0D76-4993-AA69-F26DADC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48680C-8450-4A31-87A3-09B314B8B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7979" y="271810"/>
            <a:ext cx="6265088" cy="685800"/>
          </a:xfrm>
        </p:spPr>
        <p:txBody>
          <a:bodyPr/>
          <a:lstStyle/>
          <a:p>
            <a:r>
              <a:rPr lang="it-IT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Unlimited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range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2F98A3D6-0C92-4D53-A15D-C917F7131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5143" y="914377"/>
            <a:ext cx="3075981" cy="1857031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2049EC-4CB6-40E1-B714-221F43342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653" y="3522186"/>
            <a:ext cx="6264414" cy="685800"/>
          </a:xfrm>
        </p:spPr>
        <p:txBody>
          <a:bodyPr/>
          <a:lstStyle/>
          <a:p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range</a:t>
            </a:r>
          </a:p>
          <a:p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FC2129A-8A2C-402D-90B8-FC5D542A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pic>
        <p:nvPicPr>
          <p:cNvPr id="8" name="Segnaposto contenuto 10">
            <a:extLst>
              <a:ext uri="{FF2B5EF4-FFF2-40B4-BE49-F238E27FC236}">
                <a16:creationId xmlns:a16="http://schemas.microsoft.com/office/drawing/2014/main" id="{DFB1A32A-03E6-41BA-B9CF-A3B748BCE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75" b="57121"/>
          <a:stretch/>
        </p:blipFill>
        <p:spPr>
          <a:xfrm>
            <a:off x="6096000" y="2771409"/>
            <a:ext cx="3858104" cy="610575"/>
          </a:xfrm>
          <a:prstGeom prst="rect">
            <a:avLst/>
          </a:prstGeo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EED25DDF-3E8A-4E12-B53E-7B902E83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10" r="2028"/>
          <a:stretch/>
        </p:blipFill>
        <p:spPr>
          <a:xfrm>
            <a:off x="5118653" y="5659258"/>
            <a:ext cx="4733148" cy="70906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6F68321-F987-48D1-856E-E13245F53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9"/>
          <a:stretch/>
        </p:blipFill>
        <p:spPr>
          <a:xfrm>
            <a:off x="5117979" y="3848099"/>
            <a:ext cx="2921125" cy="172500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E984F65-C4C2-49FA-A5BA-1C42B6B133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503"/>
          <a:stretch/>
        </p:blipFill>
        <p:spPr>
          <a:xfrm>
            <a:off x="8466065" y="770675"/>
            <a:ext cx="2771472" cy="189604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B7252B9-099B-404E-A088-59BBE3A4A1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392" r="985" b="51198"/>
          <a:stretch/>
        </p:blipFill>
        <p:spPr>
          <a:xfrm>
            <a:off x="10994648" y="759518"/>
            <a:ext cx="485775" cy="185428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15A0F-EE43-45AB-92F1-C4FB662F93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350"/>
          <a:stretch/>
        </p:blipFill>
        <p:spPr>
          <a:xfrm>
            <a:off x="8466064" y="3594163"/>
            <a:ext cx="2771472" cy="190428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991940B-8B6D-4098-96C4-0B3B9838CD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392" r="985" b="51198"/>
          <a:stretch/>
        </p:blipFill>
        <p:spPr>
          <a:xfrm>
            <a:off x="10970057" y="3594163"/>
            <a:ext cx="485775" cy="18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FEBDA-CEE3-4F27-BC3D-D2F1E8A3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Simplified</a:t>
            </a:r>
            <a:r>
              <a:rPr lang="it-IT" dirty="0"/>
              <a:t> 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0F15F5A-EDE4-4388-8C92-F5754420E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4609" r="21886" b="54160"/>
          <a:stretch/>
        </p:blipFill>
        <p:spPr>
          <a:xfrm>
            <a:off x="5118447" y="1723143"/>
            <a:ext cx="4796835" cy="756288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6AA7DFC-70ED-4A99-9CC1-BC9B367E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5EEA7C7F-75B3-43D0-ACDD-6DEC8A352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" t="48603" r="-626" b="-1339"/>
          <a:stretch/>
        </p:blipFill>
        <p:spPr>
          <a:xfrm>
            <a:off x="5221852" y="4207986"/>
            <a:ext cx="5832471" cy="750876"/>
          </a:xfrm>
          <a:prstGeom prst="rect">
            <a:avLst/>
          </a:prstGeom>
        </p:spPr>
      </p:pic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D79DBE0D-0065-47F7-87F0-F65400A79623}"/>
              </a:ext>
            </a:extLst>
          </p:cNvPr>
          <p:cNvSpPr txBox="1">
            <a:spLocks/>
          </p:cNvSpPr>
          <p:nvPr/>
        </p:nvSpPr>
        <p:spPr>
          <a:xfrm>
            <a:off x="5117979" y="1034893"/>
            <a:ext cx="626508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Unlimited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range</a:t>
            </a:r>
          </a:p>
        </p:txBody>
      </p: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571873FC-B5CC-4F11-97C0-6C5BBD2A8D91}"/>
              </a:ext>
            </a:extLst>
          </p:cNvPr>
          <p:cNvSpPr txBox="1">
            <a:spLocks/>
          </p:cNvSpPr>
          <p:nvPr/>
        </p:nvSpPr>
        <p:spPr>
          <a:xfrm>
            <a:off x="5118653" y="3522186"/>
            <a:ext cx="62644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range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117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6FF49-C8DD-4A04-A764-F40CF787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Spatial</a:t>
            </a:r>
            <a:r>
              <a:rPr lang="it-IT" dirty="0"/>
              <a:t> </a:t>
            </a:r>
            <a:r>
              <a:rPr lang="it-IT" dirty="0" err="1"/>
              <a:t>sensing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95EB7C5E-1445-4BC6-95E6-3E6805E95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50129"/>
          <a:stretch/>
        </p:blipFill>
        <p:spPr>
          <a:xfrm>
            <a:off x="8206836" y="1511205"/>
            <a:ext cx="2829118" cy="1917796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C0E619CB-4801-4DCD-B39C-1ABA1F11E6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50648"/>
          <a:stretch/>
        </p:blipFill>
        <p:spPr>
          <a:xfrm>
            <a:off x="8162433" y="3739771"/>
            <a:ext cx="3140566" cy="1937394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DCAD2B8-B15E-4168-B82F-9F3256B5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586B9EE-5514-4066-BE1B-A4D719666127}"/>
              </a:ext>
            </a:extLst>
          </p:cNvPr>
          <p:cNvSpPr txBox="1">
            <a:spLocks/>
          </p:cNvSpPr>
          <p:nvPr/>
        </p:nvSpPr>
        <p:spPr>
          <a:xfrm>
            <a:off x="5118653" y="3522186"/>
            <a:ext cx="62644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range</a:t>
            </a:r>
          </a:p>
          <a:p>
            <a:endParaRPr lang="it-IT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E31B7F46-1F4C-4108-B611-F19625CEF826}"/>
              </a:ext>
            </a:extLst>
          </p:cNvPr>
          <p:cNvSpPr txBox="1">
            <a:spLocks/>
          </p:cNvSpPr>
          <p:nvPr/>
        </p:nvSpPr>
        <p:spPr>
          <a:xfrm>
            <a:off x="5117979" y="1034893"/>
            <a:ext cx="626508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Unlimited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range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80CD0CB-AF8C-4C47-9FE1-15D0E8B09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92" r="985" b="51198"/>
          <a:stretch/>
        </p:blipFill>
        <p:spPr>
          <a:xfrm>
            <a:off x="10784747" y="1511205"/>
            <a:ext cx="502414" cy="191779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467D597-134F-46DC-B71A-66CB8A5E7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82" b="53231"/>
          <a:stretch/>
        </p:blipFill>
        <p:spPr>
          <a:xfrm>
            <a:off x="4973054" y="2270592"/>
            <a:ext cx="2829119" cy="40047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11F63F0-E139-48D8-9565-F6F298D08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883" r="9482" b="11557"/>
          <a:stretch/>
        </p:blipFill>
        <p:spPr>
          <a:xfrm>
            <a:off x="5117979" y="4573714"/>
            <a:ext cx="2859460" cy="3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4E246FA-BE2C-4505-AC99-4FE8CBE8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ED3DFC-8477-41E5-9490-9AABD741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898674A6-9D73-47B0-BE16-37DA03E8C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89F3D76-82BA-49A5-97E4-7CCB1820A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3675D721-003D-4D73-B1B5-021C966E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30B1F8B4-E7AB-4F92-8B94-FE2F8293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22CC5323-BFD0-42A2-AA22-2E537084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BB06C72-1BFB-4191-B29D-9F9C66293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C28B092-26C8-456A-9F00-C2156FE04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FAF7EDC5-57A4-4474-8C3B-BC0F494CF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B7774B0A-B30B-44FB-B6FB-BDA8247B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544303CA-73EC-4ECA-B0AF-C7E88812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D638237-0663-46A3-B2AB-7F42B8FD7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2BB60BF3-5E5A-4EF2-B494-D3B0CE75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E257AD6-C726-47F3-AF29-4C7DB759A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366B8FF0-0FAA-4AE4-899B-C668089A1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23BD79F-FFEB-41C4-A272-E3311650C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F22FDC40-0D53-48AD-933D-F7E2749DE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F7186FCC-A3D8-4F09-A7BF-94C5E380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6C53E305-E0BC-4822-9FCE-B6E87C56E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1AC9F80C-B1E0-4A9B-84A6-74DBFFEA7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DFE1E23A-3220-4233-94B1-E4262009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4066551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D1E6BD6-9470-4A6B-8892-D541E51A4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01" y="1723005"/>
            <a:ext cx="3415061" cy="3415061"/>
          </a:xfrm>
          <a:prstGeom prst="rect">
            <a:avLst/>
          </a:prstGeom>
          <a:ln w="9525">
            <a:noFill/>
          </a:ln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B7C03889-6912-4CD6-B8CF-32142DEC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DD113B3-24FA-41ED-8460-25467F376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39">
              <a:extLst>
                <a:ext uri="{FF2B5EF4-FFF2-40B4-BE49-F238E27FC236}">
                  <a16:creationId xmlns:a16="http://schemas.microsoft.com/office/drawing/2014/main" id="{C21B46CA-02AD-40E9-884C-18CDA442D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016D834-AF22-4304-B6E4-8A39F9CC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623E6F1-7FD7-469B-A6CA-8A5FDF6F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55" y="2075504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800"/>
            </a:br>
            <a:r>
              <a:rPr lang="en-US" sz="3800"/>
              <a:t>Optimal Sensor Allocation in PTZ Camera Networks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2FBF0B-44D5-4FBC-84CA-46C11029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9257" y="3906266"/>
            <a:ext cx="6337230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A79BED-1DEC-407A-88CD-6CA8B676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513" y="6227064"/>
            <a:ext cx="6511441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Cerilli, Ghini, Umili</a:t>
            </a:r>
          </a:p>
        </p:txBody>
      </p:sp>
    </p:spTree>
    <p:extLst>
      <p:ext uri="{BB962C8B-B14F-4D97-AF65-F5344CB8AC3E}">
        <p14:creationId xmlns:p14="http://schemas.microsoft.com/office/powerpoint/2010/main" val="201155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EF66C-2A9C-420A-91CB-30770311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Coverage</a:t>
            </a:r>
            <a:r>
              <a:rPr lang="it-IT" dirty="0"/>
              <a:t> </a:t>
            </a:r>
            <a:r>
              <a:rPr lang="it-IT" dirty="0" err="1"/>
              <a:t>objective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495485-D5A2-4A29-8799-F1BF452CA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Given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1AE9BA1B-DD5E-4112-9B80-77BBD764EC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5305" y="1488985"/>
                <a:ext cx="6264350" cy="208289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 </a:t>
                </a:r>
                <a:r>
                  <a:rPr lang="it-IT" dirty="0" err="1"/>
                  <a:t>convex</a:t>
                </a:r>
                <a:r>
                  <a:rPr lang="it-IT" dirty="0"/>
                  <a:t> </a:t>
                </a:r>
                <a:r>
                  <a:rPr lang="it-IT" dirty="0" err="1"/>
                  <a:t>bounded</a:t>
                </a:r>
                <a:r>
                  <a:rPr lang="it-IT" b="1" dirty="0"/>
                  <a:t> </a:t>
                </a:r>
                <a:r>
                  <a:rPr lang="it-IT" b="1" dirty="0" err="1"/>
                  <a:t>environment</a:t>
                </a:r>
                <a:r>
                  <a:rPr lang="it-IT" b="1" dirty="0"/>
                  <a:t> </a:t>
                </a:r>
                <a:r>
                  <a:rPr lang="it-IT" i="1" dirty="0"/>
                  <a:t>W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ℝ</m:t>
                        </m:r>
                      </m:e>
                      <m:sup>
                        <m:r>
                          <m:rPr>
                            <m:nor/>
                          </m:rPr>
                          <a:rPr lang="el-GR" dirty="0"/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An </a:t>
                </a:r>
                <a:r>
                  <a:rPr lang="it-IT" b="1" dirty="0" err="1"/>
                  <a:t>event</a:t>
                </a:r>
                <a:r>
                  <a:rPr lang="it-IT" b="1" dirty="0"/>
                  <a:t> </a:t>
                </a:r>
                <a:r>
                  <a:rPr lang="it-IT" b="1" dirty="0" err="1"/>
                  <a:t>distribution</a:t>
                </a:r>
                <a:r>
                  <a:rPr lang="it-IT" b="1" dirty="0"/>
                  <a:t> </a:t>
                </a:r>
                <a:r>
                  <a:rPr lang="it-IT" b="1" dirty="0" err="1"/>
                  <a:t>function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000000"/>
                        </a:solidFill>
                      </a:rPr>
                      <m:t>Φ</m:t>
                    </m:r>
                    <m:r>
                      <a:rPr lang="el-GR" i="1" dirty="0">
                        <a:solidFill>
                          <a:srgbClr val="000000"/>
                        </a:solidFill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srgbClr val="000000"/>
                    </a:solidFill>
                  </a:rPr>
                  <a:t>: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i="1" dirty="0">
                    <a:solidFill>
                      <a:srgbClr val="000000"/>
                    </a:solidFill>
                  </a:rPr>
                  <a:t>W</a:t>
                </a:r>
                <a:r>
                  <a:rPr lang="el-GR" dirty="0">
                    <a:solidFill>
                      <a:srgbClr val="000000"/>
                    </a:solidFill>
                  </a:rPr>
                  <a:t>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m </a:t>
                </a:r>
                <a:r>
                  <a:rPr lang="it-IT" dirty="0" err="1"/>
                  <a:t>identical</a:t>
                </a:r>
                <a:r>
                  <a:rPr lang="it-IT" dirty="0"/>
                  <a:t> PTZ </a:t>
                </a:r>
                <a:r>
                  <a:rPr lang="it-IT" dirty="0" err="1"/>
                  <a:t>cameras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it-IT" dirty="0"/>
                  <a:t>m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b="1" dirty="0" err="1"/>
                  <a:t>locations</a:t>
                </a:r>
                <a:r>
                  <a:rPr lang="it-IT" dirty="0"/>
                  <a:t> </a:t>
                </a:r>
                <a:r>
                  <a:rPr lang="it-IT" b="1" i="1" dirty="0"/>
                  <a:t>p</a:t>
                </a:r>
                <a:r>
                  <a:rPr lang="it-IT" i="1" dirty="0"/>
                  <a:t> :=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i="1" dirty="0"/>
                  <a:t>) </a:t>
                </a:r>
                <a:r>
                  <a:rPr lang="en-US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ℝ</m:t>
                                </m:r>
                              </m:e>
                              <m:sup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it-IT" i="1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it-IT" dirty="0"/>
                  <a:t>m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b="1" dirty="0" err="1"/>
                  <a:t>optical</a:t>
                </a:r>
                <a:r>
                  <a:rPr lang="it-IT" b="1" dirty="0"/>
                  <a:t> </a:t>
                </a:r>
                <a:r>
                  <a:rPr lang="it-IT" b="1" dirty="0" err="1"/>
                  <a:t>axis</a:t>
                </a:r>
                <a:r>
                  <a:rPr lang="it-IT" b="1" dirty="0"/>
                  <a:t> </a:t>
                </a:r>
                <a:r>
                  <a:rPr lang="it-IT" b="1" i="1" dirty="0"/>
                  <a:t>v</a:t>
                </a:r>
                <a:r>
                  <a:rPr lang="it-IT" i="1" dirty="0"/>
                  <a:t> :=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i="1" dirty="0"/>
                  <a:t>) </a:t>
                </a:r>
                <a:r>
                  <a:rPr lang="en-US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it-IT" dirty="0"/>
                  <a:t>m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halves</a:t>
                </a:r>
                <a:r>
                  <a:rPr lang="it-IT" b="1" dirty="0"/>
                  <a:t> </a:t>
                </a:r>
                <a:r>
                  <a:rPr lang="it-IT" b="1" dirty="0" err="1"/>
                  <a:t>angles</a:t>
                </a:r>
                <a:r>
                  <a:rPr lang="it-IT" b="1" dirty="0"/>
                  <a:t> of </a:t>
                </a:r>
                <a:r>
                  <a:rPr lang="it-IT" b="1" dirty="0" err="1"/>
                  <a:t>view</a:t>
                </a:r>
                <a:r>
                  <a:rPr lang="it-IT" b="1" dirty="0"/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/>
                  <a:t>∈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(0, </m:t>
                        </m:r>
                        <m:f>
                          <m:f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it-IT" i="1" dirty="0"/>
              </a:p>
            </p:txBody>
          </p:sp>
        </mc:Choice>
        <mc:Fallback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1AE9BA1B-DD5E-4112-9B80-77BBD764E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5305" y="1488985"/>
                <a:ext cx="6264350" cy="2082890"/>
              </a:xfrm>
              <a:blipFill>
                <a:blip r:embed="rId2"/>
                <a:stretch>
                  <a:fillRect l="-682" t="-877" b="-1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9F298E-A5BA-4310-A614-6181D64D7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811CFD85-D203-43C0-9C27-3D1F25718C7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 </a:t>
                </a:r>
                <a:r>
                  <a:rPr lang="it-IT" dirty="0" err="1"/>
                  <a:t>partition</a:t>
                </a:r>
                <a:r>
                  <a:rPr lang="it-IT" dirty="0"/>
                  <a:t> P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dirty="0"/>
                  <a:t>} of </a:t>
                </a:r>
                <a:r>
                  <a:rPr lang="it-IT" i="1" dirty="0"/>
                  <a:t>W so to </a:t>
                </a:r>
                <a:r>
                  <a:rPr lang="it-IT" i="1" dirty="0" err="1"/>
                  <a:t>maximize</a:t>
                </a:r>
                <a:r>
                  <a:rPr lang="it-IT" i="1" dirty="0"/>
                  <a:t> the </a:t>
                </a:r>
                <a:r>
                  <a:rPr lang="en-US" b="1" dirty="0"/>
                  <a:t>total spatial sensing quality of cameras</a:t>
                </a:r>
                <a:endParaRPr lang="it-IT" b="1" i="1" dirty="0"/>
              </a:p>
              <a:p>
                <a:pPr marL="457200" lvl="1" indent="0">
                  <a:buNone/>
                </a:pPr>
                <a:endParaRPr lang="it-IT" i="1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811CFD85-D203-43C0-9C27-3D1F25718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682" t="-17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F8C3F2C-65A6-440D-8DD3-EB9207C8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8750DAE-3669-4179-B716-6B5CA3DC8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8"/>
          <a:stretch/>
        </p:blipFill>
        <p:spPr>
          <a:xfrm>
            <a:off x="6313056" y="5007271"/>
            <a:ext cx="3259569" cy="6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0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C0C98-847A-4671-9A4B-5328715B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Conic</a:t>
            </a:r>
            <a:r>
              <a:rPr lang="it-IT" dirty="0"/>
              <a:t> </a:t>
            </a:r>
            <a:r>
              <a:rPr lang="it-IT" dirty="0" err="1"/>
              <a:t>Voronoi</a:t>
            </a:r>
            <a:r>
              <a:rPr lang="it-IT" dirty="0"/>
              <a:t> </a:t>
            </a:r>
            <a:r>
              <a:rPr lang="it-IT" dirty="0" err="1"/>
              <a:t>diagrams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194205-0A6E-4B37-AF70-74C0C387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6710" y="195224"/>
            <a:ext cx="6265088" cy="685800"/>
          </a:xfrm>
        </p:spPr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allocation</a:t>
            </a:r>
            <a:r>
              <a:rPr lang="it-IT" dirty="0"/>
              <a:t> </a:t>
            </a:r>
            <a:r>
              <a:rPr lang="it-IT" dirty="0" err="1"/>
              <a:t>strategy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1699DB7-63B4-4C75-897A-D9D2ACF8442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268180" y="791144"/>
                <a:ext cx="6264350" cy="1696853"/>
              </a:xfrm>
            </p:spPr>
            <p:txBody>
              <a:bodyPr/>
              <a:lstStyle/>
              <a:p>
                <a:r>
                  <a:rPr lang="it-IT" dirty="0"/>
                  <a:t>Assign </a:t>
                </a:r>
                <a:r>
                  <a:rPr lang="it-IT" dirty="0" err="1"/>
                  <a:t>each</a:t>
                </a:r>
                <a:r>
                  <a:rPr lang="it-IT" dirty="0"/>
                  <a:t> location x to the i-</a:t>
                </a:r>
                <a:r>
                  <a:rPr lang="it-IT" dirty="0" err="1"/>
                  <a:t>th</a:t>
                </a:r>
                <a:r>
                  <a:rPr lang="it-IT" dirty="0"/>
                  <a:t> </a:t>
                </a:r>
                <a:r>
                  <a:rPr lang="it-IT" dirty="0" err="1"/>
                  <a:t>cameras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endParaRPr lang="it-IT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1699DB7-63B4-4C75-897A-D9D2ACF84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68180" y="791144"/>
                <a:ext cx="6264350" cy="1696853"/>
              </a:xfrm>
              <a:blipFill>
                <a:blip r:embed="rId2"/>
                <a:stretch>
                  <a:fillRect l="-778" t="-3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2AE4C92-CA85-4337-B92C-1E48DAFBF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6710" y="1535810"/>
            <a:ext cx="6264414" cy="685800"/>
          </a:xfrm>
        </p:spPr>
        <p:txBody>
          <a:bodyPr/>
          <a:lstStyle/>
          <a:p>
            <a:r>
              <a:rPr lang="it-IT" dirty="0" err="1"/>
              <a:t>conic</a:t>
            </a:r>
            <a:r>
              <a:rPr lang="it-IT" dirty="0"/>
              <a:t> </a:t>
            </a:r>
            <a:r>
              <a:rPr lang="it-IT" dirty="0" err="1"/>
              <a:t>Voronoi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of 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7">
                <a:extLst>
                  <a:ext uri="{FF2B5EF4-FFF2-40B4-BE49-F238E27FC236}">
                    <a16:creationId xmlns:a16="http://schemas.microsoft.com/office/drawing/2014/main" id="{39BCAA4F-9D6B-4474-9C76-1A131B6B141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268180" y="2210207"/>
                <a:ext cx="6265588" cy="1704060"/>
              </a:xfrm>
            </p:spPr>
            <p:txBody>
              <a:bodyPr/>
              <a:lstStyle/>
              <a:p>
                <a:r>
                  <a:rPr lang="it-IT" dirty="0"/>
                  <a:t>V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partition</a:t>
                </a:r>
                <a:r>
                  <a:rPr lang="it-IT" dirty="0"/>
                  <a:t> of the </a:t>
                </a:r>
                <a:r>
                  <a:rPr lang="it-IT" b="1" dirty="0" err="1"/>
                  <a:t>visible</a:t>
                </a:r>
                <a:r>
                  <a:rPr lang="it-IT" b="1" dirty="0"/>
                  <a:t> W</a:t>
                </a:r>
              </a:p>
              <a:p>
                <a:pPr marL="0" indent="0">
                  <a:buNone/>
                </a:pPr>
                <a:endParaRPr lang="it-IT" b="1" dirty="0"/>
              </a:p>
            </p:txBody>
          </p:sp>
        </mc:Choice>
        <mc:Fallback>
          <p:sp>
            <p:nvSpPr>
              <p:cNvPr id="8" name="Segnaposto contenuto 7">
                <a:extLst>
                  <a:ext uri="{FF2B5EF4-FFF2-40B4-BE49-F238E27FC236}">
                    <a16:creationId xmlns:a16="http://schemas.microsoft.com/office/drawing/2014/main" id="{39BCAA4F-9D6B-4474-9C76-1A131B6B1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268180" y="2210207"/>
                <a:ext cx="6265588" cy="1704060"/>
              </a:xfrm>
              <a:blipFill>
                <a:blip r:embed="rId3"/>
                <a:stretch>
                  <a:fillRect l="-778" t="-3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724768-2C13-4899-B95B-D1C3381E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Ghini, Umili</a:t>
            </a:r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CDF74C-A461-45A1-A202-EF23F42AE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685" y="2742426"/>
            <a:ext cx="4760391" cy="6013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DB13611-B0E6-49C0-89FC-7E386AD8B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354" y="3406630"/>
            <a:ext cx="4519052" cy="1524132"/>
          </a:xfrm>
          <a:prstGeom prst="rect">
            <a:avLst/>
          </a:prstGeom>
        </p:spPr>
      </p:pic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81462851-76B0-4083-BF5B-1A5EDF0AE5BF}"/>
              </a:ext>
            </a:extLst>
          </p:cNvPr>
          <p:cNvSpPr txBox="1">
            <a:spLocks/>
          </p:cNvSpPr>
          <p:nvPr/>
        </p:nvSpPr>
        <p:spPr>
          <a:xfrm>
            <a:off x="5776710" y="4993653"/>
            <a:ext cx="62644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utility </a:t>
            </a:r>
            <a:r>
              <a:rPr lang="it-IT" dirty="0" err="1"/>
              <a:t>function</a:t>
            </a:r>
            <a:r>
              <a:rPr lang="it-IT" dirty="0"/>
              <a:t> in new </a:t>
            </a:r>
            <a:r>
              <a:rPr lang="it-IT" dirty="0" err="1"/>
              <a:t>form</a:t>
            </a:r>
            <a:endParaRPr lang="it-IT" dirty="0"/>
          </a:p>
        </p:txBody>
      </p:sp>
      <p:pic>
        <p:nvPicPr>
          <p:cNvPr id="15" name="Immagine 14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0D4AE087-E91D-4D66-8EC5-A83237F37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403" y="5534122"/>
            <a:ext cx="315495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67276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nt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n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546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8" baseType="lpstr">
      <vt:lpstr>Calibri</vt:lpstr>
      <vt:lpstr>Calibri Light</vt:lpstr>
      <vt:lpstr>Cambria Math</vt:lpstr>
      <vt:lpstr>CMMI10</vt:lpstr>
      <vt:lpstr>CMMI7</vt:lpstr>
      <vt:lpstr>CMR10</vt:lpstr>
      <vt:lpstr>Courier New</vt:lpstr>
      <vt:lpstr>EUSM7</vt:lpstr>
      <vt:lpstr>NimbusRomNo9L-ReguItal</vt:lpstr>
      <vt:lpstr>Rockwell</vt:lpstr>
      <vt:lpstr>Times New Roman</vt:lpstr>
      <vt:lpstr>Wingdings</vt:lpstr>
      <vt:lpstr>Atlante</vt:lpstr>
      <vt:lpstr>Voronoi-Based Coverage Control of Pan/Tilt/Zoom Camera Networks</vt:lpstr>
      <vt:lpstr>Spatial Sensing Models for PTZ Cameras </vt:lpstr>
      <vt:lpstr>Perspective quality</vt:lpstr>
      <vt:lpstr>Resolution Quality</vt:lpstr>
      <vt:lpstr>Simplified resolution quality</vt:lpstr>
      <vt:lpstr>Spatial sensing quality</vt:lpstr>
      <vt:lpstr> Optimal Sensor Allocation in PTZ Camera Networks</vt:lpstr>
      <vt:lpstr>Coverage objective</vt:lpstr>
      <vt:lpstr>Conic Voronoi diagrams</vt:lpstr>
      <vt:lpstr>Locally Optimal Coverage Configurations</vt:lpstr>
      <vt:lpstr>Locally Optimal Coverage Configurations</vt:lpstr>
      <vt:lpstr>Coverage control of PTZ cameras</vt:lpstr>
      <vt:lpstr>Continuous-Time Camera Dynamics</vt:lpstr>
      <vt:lpstr>Discrete-time Camera Dynamics</vt:lpstr>
      <vt:lpstr>Numerical simulations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Voronoi-Based Coverage Control of Pan/Tilt/Zoom Camera Networks</dc:title>
  <dc:creator>elena umili</dc:creator>
  <cp:lastModifiedBy>elena umili</cp:lastModifiedBy>
  <cp:revision>1</cp:revision>
  <dcterms:created xsi:type="dcterms:W3CDTF">2018-09-06T15:40:36Z</dcterms:created>
  <dcterms:modified xsi:type="dcterms:W3CDTF">2018-09-06T15:41:40Z</dcterms:modified>
</cp:coreProperties>
</file>