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Lst>
  <p:sldSz cy="5143500" cx="9144000"/>
  <p:notesSz cx="6858000" cy="9144000"/>
  <p:embeddedFontLst>
    <p:embeddedFont>
      <p:font typeface="Nuni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anziana Criste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851373-9C94-4613-9B56-4F1F066139DE}">
  <a:tblStyle styleId="{97851373-9C94-4613-9B56-4F1F066139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EFEC7A1-47BD-49F1-A373-8AF7C20392E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Nunito-bold.fntdata"/><Relationship Id="rId12" Type="http://schemas.openxmlformats.org/officeDocument/2006/relationships/slide" Target="slides/slide4.xml"/><Relationship Id="rId56" Type="http://schemas.openxmlformats.org/officeDocument/2006/relationships/font" Target="fonts/Nunito-regular.fntdata"/><Relationship Id="rId15" Type="http://schemas.openxmlformats.org/officeDocument/2006/relationships/slide" Target="slides/slide7.xml"/><Relationship Id="rId59" Type="http://schemas.openxmlformats.org/officeDocument/2006/relationships/font" Target="fonts/Nunito-boldItalic.fntdata"/><Relationship Id="rId14" Type="http://schemas.openxmlformats.org/officeDocument/2006/relationships/slide" Target="slides/slide6.xml"/><Relationship Id="rId58" Type="http://schemas.openxmlformats.org/officeDocument/2006/relationships/font" Target="fonts/Nunito-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07T17:12:01.703">
    <p:pos x="196" y="596"/>
    <p:text>There should be a part in your methods about how you are going to make the comparison.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a893ae8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a893ae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9a893ae83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9a893ae83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9a893ae8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9a893ae8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a893ae83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9a893ae83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a893ae83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a893ae83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9a893ae83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9a893ae83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9a893ae83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a893ae83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9b13c27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9b13c27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64dac349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64dac349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9b13c273e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9b13c273e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64dac349b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64dac349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a893ae8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a893ae8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9b13c273e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9b13c273e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l" sz="1400">
                <a:solidFill>
                  <a:schemeClr val="dk1"/>
                </a:solidFill>
              </a:rPr>
              <a:t>Bootstrap: 1000 simulations of final model after resampling, stratified on Weight</a:t>
            </a:r>
            <a:endParaRPr sz="1400">
              <a:solidFill>
                <a:schemeClr val="dk1"/>
              </a:solidFill>
            </a:endParaRPr>
          </a:p>
          <a:p>
            <a:pPr indent="-317500" lvl="1" marL="914400" rtl="0" algn="l">
              <a:spcBef>
                <a:spcPts val="0"/>
              </a:spcBef>
              <a:spcAft>
                <a:spcPts val="0"/>
              </a:spcAft>
              <a:buClr>
                <a:schemeClr val="dk1"/>
              </a:buClr>
              <a:buSzPts val="1400"/>
              <a:buChar char="○"/>
            </a:pPr>
            <a:r>
              <a:rPr lang="el" sz="1400">
                <a:solidFill>
                  <a:schemeClr val="dk1"/>
                </a:solidFill>
              </a:rPr>
              <a:t>Estimates comparable to median, in between the percentiles</a:t>
            </a:r>
            <a:endParaRPr sz="1400">
              <a:solidFill>
                <a:schemeClr val="dk1"/>
              </a:solidFill>
            </a:endParaRPr>
          </a:p>
          <a:p>
            <a:pPr indent="-317500" lvl="1" marL="914400" rtl="0" algn="l">
              <a:spcBef>
                <a:spcPts val="0"/>
              </a:spcBef>
              <a:spcAft>
                <a:spcPts val="0"/>
              </a:spcAft>
              <a:buClr>
                <a:schemeClr val="dk1"/>
              </a:buClr>
              <a:buSzPts val="1400"/>
              <a:buChar char="○"/>
            </a:pPr>
            <a:r>
              <a:rPr lang="el" sz="1400">
                <a:solidFill>
                  <a:schemeClr val="dk1"/>
                </a:solidFill>
              </a:rPr>
              <a:t>For all estimates good precision in prediction (difference of 0.5 %), except for CYSC exponent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9b13c273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9b13c273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64dac349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64dac349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64dac349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64dac349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64dac349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64dac349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file:///C:/Users/My%20PC/Downloads/science-direct-topic-clavulanic-acid.pdf </a:t>
            </a:r>
            <a:endParaRPr/>
          </a:p>
          <a:p>
            <a:pPr indent="-317500" lvl="0" marL="457200" rtl="0" algn="l">
              <a:lnSpc>
                <a:spcPct val="115000"/>
              </a:lnSpc>
              <a:spcBef>
                <a:spcPts val="0"/>
              </a:spcBef>
              <a:spcAft>
                <a:spcPts val="0"/>
              </a:spcAft>
              <a:buClr>
                <a:srgbClr val="000000"/>
              </a:buClr>
              <a:buSzPts val="1400"/>
              <a:buFont typeface="Calibri"/>
              <a:buChar char="●"/>
            </a:pPr>
            <a:r>
              <a:rPr lang="el" sz="1400">
                <a:latin typeface="Calibri"/>
                <a:ea typeface="Calibri"/>
                <a:cs typeface="Calibri"/>
                <a:sym typeface="Calibri"/>
              </a:rPr>
              <a:t>Maintenance dose may be challenging, as clavulanic is known for as a potential drug for Drug Induced Liver Injury (DILI)</a:t>
            </a:r>
            <a:endParaRPr sz="1400">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64dac349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64dac349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64dac349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64dac349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64dac349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64dac349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64dac349b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64dac349b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b398bb6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b398bb6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9b13c273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9b13c273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a4c8630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a4c8630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9b13c273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9b13c273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9b13c273e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9b13c273e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49b13c273e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9b13c273e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6507ae4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6507ae4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9b502d6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9b502d6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6507ae4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6507ae4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9a893ae8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9a893ae8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648fec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648fec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9a893ae83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9a893ae83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b13c273e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9b13c273e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9a893ae83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9a893ae83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9a893ae83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9a893ae83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9a893ae83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9a893ae83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9a893ae83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9a893ae83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9a893ae83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9a893ae83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9a893ae83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9a893ae83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49a893ae83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9a893ae83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49a893ae83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9a893ae83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9b13c273e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9b13c273e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9b13c273e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9b13c273e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9a893ae8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9a893ae8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9a893ae83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9a893ae83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400"/>
              <a:t>IIV for CL2 = 0.00001 for + IIV on </a:t>
            </a:r>
            <a:r>
              <a:rPr b="1" lang="el" sz="1400"/>
              <a:t>CL2</a:t>
            </a:r>
            <a:r>
              <a:rPr lang="el" sz="1400"/>
              <a:t> (S/B)</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64dac34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64dac34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8" name="Shape 128"/>
        <p:cNvGrpSpPr/>
        <p:nvPr/>
      </p:nvGrpSpPr>
      <p:grpSpPr>
        <a:xfrm>
          <a:off x="0" y="0"/>
          <a:ext cx="0" cy="0"/>
          <a:chOff x="0" y="0"/>
          <a:chExt cx="0" cy="0"/>
        </a:xfrm>
      </p:grpSpPr>
      <p:sp>
        <p:nvSpPr>
          <p:cNvPr id="129" name="Google Shape;129;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2" name="Shape 132"/>
        <p:cNvGrpSpPr/>
        <p:nvPr/>
      </p:nvGrpSpPr>
      <p:grpSpPr>
        <a:xfrm>
          <a:off x="0" y="0"/>
          <a:ext cx="0" cy="0"/>
          <a:chOff x="0" y="0"/>
          <a:chExt cx="0" cy="0"/>
        </a:xfrm>
      </p:grpSpPr>
      <p:sp>
        <p:nvSpPr>
          <p:cNvPr id="133" name="Google Shape;133;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5" name="Shape 135"/>
        <p:cNvGrpSpPr/>
        <p:nvPr/>
      </p:nvGrpSpPr>
      <p:grpSpPr>
        <a:xfrm>
          <a:off x="0" y="0"/>
          <a:ext cx="0" cy="0"/>
          <a:chOff x="0" y="0"/>
          <a:chExt cx="0" cy="0"/>
        </a:xfrm>
      </p:grpSpPr>
      <p:sp>
        <p:nvSpPr>
          <p:cNvPr id="136" name="Google Shape;136;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8" name="Google Shape;13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2" name="Google Shape;142;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3" name="Google Shape;14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4" name="Shape 144"/>
        <p:cNvGrpSpPr/>
        <p:nvPr/>
      </p:nvGrpSpPr>
      <p:grpSpPr>
        <a:xfrm>
          <a:off x="0" y="0"/>
          <a:ext cx="0" cy="0"/>
          <a:chOff x="0" y="0"/>
          <a:chExt cx="0" cy="0"/>
        </a:xfrm>
      </p:grpSpPr>
      <p:sp>
        <p:nvSpPr>
          <p:cNvPr id="145" name="Google Shape;145;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0" name="Google Shape;15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1" name="Shape 151"/>
        <p:cNvGrpSpPr/>
        <p:nvPr/>
      </p:nvGrpSpPr>
      <p:grpSpPr>
        <a:xfrm>
          <a:off x="0" y="0"/>
          <a:ext cx="0" cy="0"/>
          <a:chOff x="0" y="0"/>
          <a:chExt cx="0" cy="0"/>
        </a:xfrm>
      </p:grpSpPr>
      <p:sp>
        <p:nvSpPr>
          <p:cNvPr id="152" name="Google Shape;152;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3" name="Google Shape;15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7" name="Google Shape;157;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62" name="Google Shape;16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3" name="Shape 163"/>
        <p:cNvGrpSpPr/>
        <p:nvPr/>
      </p:nvGrpSpPr>
      <p:grpSpPr>
        <a:xfrm>
          <a:off x="0" y="0"/>
          <a:ext cx="0" cy="0"/>
          <a:chOff x="0" y="0"/>
          <a:chExt cx="0" cy="0"/>
        </a:xfrm>
      </p:grpSpPr>
      <p:sp>
        <p:nvSpPr>
          <p:cNvPr id="164" name="Google Shape;16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5" name="Google Shape;165;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6" name="Google Shape;16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6" name="Google Shape;1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27" name="Google Shape;1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D0D0"/>
            </a:gs>
            <a:gs pos="100000">
              <a:srgbClr val="D96868"/>
            </a:gs>
          </a:gsLst>
          <a:path path="circle">
            <a:fillToRect b="50%" l="50%" r="50%" t="50%"/>
          </a:path>
          <a:tileRect/>
        </a:gradFill>
      </p:bgPr>
    </p:bg>
    <p:spTree>
      <p:nvGrpSpPr>
        <p:cNvPr id="172" name="Shape 172"/>
        <p:cNvGrpSpPr/>
        <p:nvPr/>
      </p:nvGrpSpPr>
      <p:grpSpPr>
        <a:xfrm>
          <a:off x="0" y="0"/>
          <a:ext cx="0" cy="0"/>
          <a:chOff x="0" y="0"/>
          <a:chExt cx="0" cy="0"/>
        </a:xfrm>
      </p:grpSpPr>
      <p:sp>
        <p:nvSpPr>
          <p:cNvPr id="173" name="Google Shape;173;p25"/>
          <p:cNvSpPr txBox="1"/>
          <p:nvPr>
            <p:ph type="ctrTitle"/>
          </p:nvPr>
        </p:nvSpPr>
        <p:spPr>
          <a:xfrm>
            <a:off x="311700" y="660325"/>
            <a:ext cx="8520600" cy="241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sz="3000"/>
              <a:t>Population </a:t>
            </a:r>
            <a:r>
              <a:rPr b="1" lang="el" sz="3000"/>
              <a:t>PK modelling</a:t>
            </a:r>
            <a:endParaRPr b="1" sz="3000"/>
          </a:p>
          <a:p>
            <a:pPr indent="0" lvl="0" marL="0" rtl="0" algn="ctr">
              <a:spcBef>
                <a:spcPts val="0"/>
              </a:spcBef>
              <a:spcAft>
                <a:spcPts val="0"/>
              </a:spcAft>
              <a:buNone/>
            </a:pPr>
            <a:r>
              <a:rPr b="1" lang="el" sz="3000"/>
              <a:t>for clavulanic acid in paediatric patients</a:t>
            </a:r>
            <a:endParaRPr b="1" sz="3000"/>
          </a:p>
          <a:p>
            <a:pPr indent="0" lvl="0" marL="0" rtl="0" algn="ctr">
              <a:spcBef>
                <a:spcPts val="0"/>
              </a:spcBef>
              <a:spcAft>
                <a:spcPts val="0"/>
              </a:spcAft>
              <a:buNone/>
            </a:pPr>
            <a:r>
              <a:t/>
            </a:r>
            <a:endParaRPr b="1" sz="3000"/>
          </a:p>
          <a:p>
            <a:pPr indent="0" lvl="0" marL="0" rtl="0" algn="l">
              <a:spcBef>
                <a:spcPts val="0"/>
              </a:spcBef>
              <a:spcAft>
                <a:spcPts val="0"/>
              </a:spcAft>
              <a:buNone/>
            </a:pPr>
            <a:r>
              <a:t/>
            </a:r>
            <a:endParaRPr b="1" i="1" sz="2400"/>
          </a:p>
        </p:txBody>
      </p:sp>
      <p:sp>
        <p:nvSpPr>
          <p:cNvPr id="174" name="Google Shape;174;p25"/>
          <p:cNvSpPr txBox="1"/>
          <p:nvPr>
            <p:ph idx="1" type="subTitle"/>
          </p:nvPr>
        </p:nvSpPr>
        <p:spPr>
          <a:xfrm>
            <a:off x="311700" y="4051025"/>
            <a:ext cx="8520600" cy="8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l" sz="1800"/>
              <a:t>Evi Vazakidou</a:t>
            </a:r>
            <a:endParaRPr b="1" i="1" sz="1800"/>
          </a:p>
          <a:p>
            <a:pPr indent="0" lvl="0" marL="0" rtl="0" algn="ctr">
              <a:spcBef>
                <a:spcPts val="0"/>
              </a:spcBef>
              <a:spcAft>
                <a:spcPts val="0"/>
              </a:spcAft>
              <a:buNone/>
            </a:pPr>
            <a:r>
              <a:rPr i="1" lang="el" sz="1400"/>
              <a:t>Daily s</a:t>
            </a:r>
            <a:r>
              <a:rPr i="1" lang="el" sz="1400"/>
              <a:t>upervisor: Sinziana Cristea</a:t>
            </a:r>
            <a:endParaRPr i="1" sz="1400"/>
          </a:p>
          <a:p>
            <a:pPr indent="0" lvl="0" marL="0" rtl="0" algn="ctr">
              <a:spcBef>
                <a:spcPts val="0"/>
              </a:spcBef>
              <a:spcAft>
                <a:spcPts val="0"/>
              </a:spcAft>
              <a:buNone/>
            </a:pPr>
            <a:r>
              <a:rPr i="1" lang="el" sz="1400"/>
              <a:t>Coordinator: Elke Krekels</a:t>
            </a:r>
            <a:endParaRPr i="1" sz="1400"/>
          </a:p>
        </p:txBody>
      </p:sp>
      <p:pic>
        <p:nvPicPr>
          <p:cNvPr id="175" name="Google Shape;175;p25"/>
          <p:cNvPicPr preferRelativeResize="0"/>
          <p:nvPr/>
        </p:nvPicPr>
        <p:blipFill>
          <a:blip r:embed="rId3">
            <a:alphaModFix/>
          </a:blip>
          <a:stretch>
            <a:fillRect/>
          </a:stretch>
        </p:blipFill>
        <p:spPr>
          <a:xfrm>
            <a:off x="0" y="4127225"/>
            <a:ext cx="2780800" cy="1044050"/>
          </a:xfrm>
          <a:prstGeom prst="rect">
            <a:avLst/>
          </a:prstGeom>
          <a:noFill/>
          <a:ln>
            <a:noFill/>
          </a:ln>
        </p:spPr>
      </p:pic>
      <p:pic>
        <p:nvPicPr>
          <p:cNvPr id="176" name="Google Shape;176;p25"/>
          <p:cNvPicPr preferRelativeResize="0"/>
          <p:nvPr/>
        </p:nvPicPr>
        <p:blipFill>
          <a:blip r:embed="rId4">
            <a:alphaModFix/>
          </a:blip>
          <a:stretch>
            <a:fillRect/>
          </a:stretch>
        </p:blipFill>
        <p:spPr>
          <a:xfrm>
            <a:off x="6431150" y="4485000"/>
            <a:ext cx="2712850" cy="658500"/>
          </a:xfrm>
          <a:prstGeom prst="rect">
            <a:avLst/>
          </a:prstGeom>
          <a:noFill/>
          <a:ln>
            <a:noFill/>
          </a:ln>
        </p:spPr>
      </p:pic>
      <p:pic>
        <p:nvPicPr>
          <p:cNvPr id="177" name="Google Shape;177;p25"/>
          <p:cNvPicPr preferRelativeResize="0"/>
          <p:nvPr/>
        </p:nvPicPr>
        <p:blipFill>
          <a:blip r:embed="rId5">
            <a:alphaModFix/>
          </a:blip>
          <a:stretch>
            <a:fillRect/>
          </a:stretch>
        </p:blipFill>
        <p:spPr>
          <a:xfrm>
            <a:off x="2693325" y="2323626"/>
            <a:ext cx="4066075" cy="148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6325" y="4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    </a:t>
            </a:r>
            <a:r>
              <a:rPr lang="el"/>
              <a:t>Covariate Analysis</a:t>
            </a:r>
            <a:endParaRPr/>
          </a:p>
        </p:txBody>
      </p:sp>
      <p:graphicFrame>
        <p:nvGraphicFramePr>
          <p:cNvPr id="263" name="Google Shape;263;p34"/>
          <p:cNvGraphicFramePr/>
          <p:nvPr/>
        </p:nvGraphicFramePr>
        <p:xfrm>
          <a:off x="584975" y="838450"/>
          <a:ext cx="3000000" cy="3000000"/>
        </p:xfrm>
        <a:graphic>
          <a:graphicData uri="http://schemas.openxmlformats.org/drawingml/2006/table">
            <a:tbl>
              <a:tblPr>
                <a:noFill/>
                <a:tableStyleId>{97851373-9C94-4613-9B56-4F1F066139DE}</a:tableStyleId>
              </a:tblPr>
              <a:tblGrid>
                <a:gridCol w="1751950"/>
                <a:gridCol w="2740375"/>
                <a:gridCol w="2746675"/>
              </a:tblGrid>
              <a:tr h="381000">
                <a:tc>
                  <a:txBody>
                    <a:bodyPr>
                      <a:noAutofit/>
                    </a:bodyPr>
                    <a:lstStyle/>
                    <a:p>
                      <a:pPr indent="0" lvl="0" marL="0" rtl="0" algn="l">
                        <a:spcBef>
                          <a:spcPts val="0"/>
                        </a:spcBef>
                        <a:spcAft>
                          <a:spcPts val="0"/>
                        </a:spcAft>
                        <a:buNone/>
                      </a:pPr>
                      <a:r>
                        <a:rPr lang="el"/>
                        <a:t>Parameters with IIV</a:t>
                      </a:r>
                      <a:endParaRPr/>
                    </a:p>
                  </a:txBody>
                  <a:tcPr marT="91425" marB="91425" marR="91425" marL="91425"/>
                </a:tc>
                <a:tc>
                  <a:txBody>
                    <a:bodyPr>
                      <a:noAutofit/>
                    </a:bodyPr>
                    <a:lstStyle/>
                    <a:p>
                      <a:pPr indent="0" lvl="0" marL="0" rtl="0" algn="l">
                        <a:spcBef>
                          <a:spcPts val="0"/>
                        </a:spcBef>
                        <a:spcAft>
                          <a:spcPts val="0"/>
                        </a:spcAft>
                        <a:buNone/>
                      </a:pPr>
                      <a:r>
                        <a:rPr lang="el"/>
                        <a:t>Tested Continuous Covariates</a:t>
                      </a:r>
                      <a:endParaRPr/>
                    </a:p>
                    <a:p>
                      <a:pPr indent="0" lvl="0" marL="0" rtl="0" algn="l">
                        <a:spcBef>
                          <a:spcPts val="0"/>
                        </a:spcBef>
                        <a:spcAft>
                          <a:spcPts val="0"/>
                        </a:spcAft>
                        <a:buNone/>
                      </a:pPr>
                      <a:r>
                        <a:rPr lang="el"/>
                        <a:t>(power functions)</a:t>
                      </a:r>
                      <a:endParaRPr/>
                    </a:p>
                  </a:txBody>
                  <a:tcPr marT="91425" marB="91425" marR="91425" marL="91425"/>
                </a:tc>
                <a:tc>
                  <a:txBody>
                    <a:bodyPr>
                      <a:noAutofit/>
                    </a:bodyPr>
                    <a:lstStyle/>
                    <a:p>
                      <a:pPr indent="0" lvl="0" marL="0" rtl="0" algn="l">
                        <a:spcBef>
                          <a:spcPts val="0"/>
                        </a:spcBef>
                        <a:spcAft>
                          <a:spcPts val="0"/>
                        </a:spcAft>
                        <a:buNone/>
                      </a:pPr>
                      <a:r>
                        <a:rPr lang="el"/>
                        <a:t>Tested Categorical Covariates</a:t>
                      </a:r>
                      <a:endParaRPr/>
                    </a:p>
                    <a:p>
                      <a:pPr indent="0" lvl="0" marL="0" rtl="0" algn="l">
                        <a:spcBef>
                          <a:spcPts val="0"/>
                        </a:spcBef>
                        <a:spcAft>
                          <a:spcPts val="0"/>
                        </a:spcAft>
                        <a:buNone/>
                      </a:pPr>
                      <a:r>
                        <a:rPr lang="el"/>
                        <a:t>(simple)</a:t>
                      </a:r>
                      <a:endParaRPr/>
                    </a:p>
                  </a:txBody>
                  <a:tcPr marT="91425" marB="91425" marR="91425" marL="91425"/>
                </a:tc>
              </a:tr>
              <a:tr h="381000">
                <a:tc>
                  <a:txBody>
                    <a:bodyPr>
                      <a:noAutofit/>
                    </a:bodyPr>
                    <a:lstStyle/>
                    <a:p>
                      <a:pPr indent="0" lvl="0" marL="0" rtl="0" algn="l">
                        <a:spcBef>
                          <a:spcPts val="0"/>
                        </a:spcBef>
                        <a:spcAft>
                          <a:spcPts val="0"/>
                        </a:spcAft>
                        <a:buNone/>
                      </a:pPr>
                      <a:r>
                        <a:rPr lang="el"/>
                        <a:t>CL1</a:t>
                      </a:r>
                      <a:endParaRPr/>
                    </a:p>
                  </a:txBody>
                  <a:tcPr marT="91425" marB="91425" marR="91425" marL="91425"/>
                </a:tc>
                <a:tc>
                  <a:txBody>
                    <a:bodyPr>
                      <a:noAutofit/>
                    </a:bodyPr>
                    <a:lstStyle/>
                    <a:p>
                      <a:pPr indent="0" lvl="0" marL="0" rtl="0" algn="l">
                        <a:spcBef>
                          <a:spcPts val="0"/>
                        </a:spcBef>
                        <a:spcAft>
                          <a:spcPts val="0"/>
                        </a:spcAft>
                        <a:buNone/>
                      </a:pPr>
                      <a:r>
                        <a:rPr lang="el"/>
                        <a:t>Age</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l"/>
                        <a:t>Sex</a:t>
                      </a:r>
                      <a:endParaRPr/>
                    </a:p>
                  </a:txBody>
                  <a:tcPr marT="91425" marB="91425" marR="91425" marL="91425"/>
                </a:tc>
              </a:tr>
              <a:tr h="381000">
                <a:tc>
                  <a:txBody>
                    <a:bodyPr>
                      <a:noAutofit/>
                    </a:bodyPr>
                    <a:lstStyle/>
                    <a:p>
                      <a:pPr indent="0" lvl="0" marL="0" rtl="0" algn="l">
                        <a:spcBef>
                          <a:spcPts val="0"/>
                        </a:spcBef>
                        <a:spcAft>
                          <a:spcPts val="0"/>
                        </a:spcAft>
                        <a:buNone/>
                      </a:pPr>
                      <a:r>
                        <a:rPr lang="el"/>
                        <a:t>V1</a:t>
                      </a:r>
                      <a:endParaRPr/>
                    </a:p>
                  </a:txBody>
                  <a:tcPr marT="91425" marB="91425" marR="91425" marL="91425"/>
                </a:tc>
                <a:tc>
                  <a:txBody>
                    <a:bodyPr>
                      <a:noAutofit/>
                    </a:bodyPr>
                    <a:lstStyle/>
                    <a:p>
                      <a:pPr indent="0" lvl="0" marL="0" rtl="0" algn="l">
                        <a:spcBef>
                          <a:spcPts val="0"/>
                        </a:spcBef>
                        <a:spcAft>
                          <a:spcPts val="0"/>
                        </a:spcAft>
                        <a:buNone/>
                      </a:pPr>
                      <a:r>
                        <a:rPr lang="el"/>
                        <a:t>Postmenstrual Age (HILL)</a:t>
                      </a:r>
                      <a:endParaRPr/>
                    </a:p>
                  </a:txBody>
                  <a:tcPr marT="91425" marB="91425" marR="91425" marL="91425"/>
                </a:tc>
                <a:tc>
                  <a:txBody>
                    <a:bodyPr>
                      <a:noAutofit/>
                    </a:bodyPr>
                    <a:lstStyle/>
                    <a:p>
                      <a:pPr indent="0" lvl="0" marL="0" rtl="0" algn="l">
                        <a:spcBef>
                          <a:spcPts val="0"/>
                        </a:spcBef>
                        <a:spcAft>
                          <a:spcPts val="0"/>
                        </a:spcAft>
                        <a:buNone/>
                      </a:pPr>
                      <a:r>
                        <a:rPr lang="el"/>
                        <a:t>Vasoconstrictor</a:t>
                      </a:r>
                      <a:endParaRPr/>
                    </a:p>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Weight</a:t>
                      </a:r>
                      <a:endParaRPr/>
                    </a:p>
                  </a:txBody>
                  <a:tcPr marT="91425" marB="91425" marR="91425" marL="91425"/>
                </a:tc>
                <a:tc>
                  <a:txBody>
                    <a:bodyPr>
                      <a:noAutofit/>
                    </a:bodyPr>
                    <a:lstStyle/>
                    <a:p>
                      <a:pPr indent="0" lvl="0" marL="0" rtl="0" algn="l">
                        <a:spcBef>
                          <a:spcPts val="0"/>
                        </a:spcBef>
                        <a:spcAft>
                          <a:spcPts val="0"/>
                        </a:spcAft>
                        <a:buNone/>
                      </a:pPr>
                      <a:r>
                        <a:rPr lang="el"/>
                        <a:t>NSAID</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Cystatin-C (GFR biomarker)</a:t>
                      </a:r>
                      <a:endParaRPr/>
                    </a:p>
                  </a:txBody>
                  <a:tcPr marT="91425" marB="91425" marR="91425" marL="91425"/>
                </a:tc>
                <a:tc>
                  <a:txBody>
                    <a:bodyPr>
                      <a:noAutofit/>
                    </a:bodyPr>
                    <a:lstStyle/>
                    <a:p>
                      <a:pPr indent="0" lvl="0" marL="0" rtl="0" algn="l">
                        <a:spcBef>
                          <a:spcPts val="0"/>
                        </a:spcBef>
                        <a:spcAft>
                          <a:spcPts val="0"/>
                        </a:spcAft>
                        <a:buNone/>
                      </a:pPr>
                      <a:r>
                        <a:rPr lang="el"/>
                        <a:t>Diclofenac</a:t>
                      </a:r>
                      <a:endParaRPr/>
                    </a:p>
                  </a:txBody>
                  <a:tcPr marT="91425" marB="91425" marR="91425" marL="91425"/>
                </a:tc>
              </a:tr>
              <a:tr h="4868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C- Reactive Protein (inflammation marker)</a:t>
                      </a:r>
                      <a:endParaRPr/>
                    </a:p>
                  </a:txBody>
                  <a:tcPr marT="91425" marB="91425" marR="91425" marL="91425"/>
                </a:tc>
                <a:tc>
                  <a:txBody>
                    <a:bodyPr>
                      <a:noAutofit/>
                    </a:bodyPr>
                    <a:lstStyle/>
                    <a:p>
                      <a:pPr indent="0" lvl="0" marL="0" rtl="0" algn="l">
                        <a:spcBef>
                          <a:spcPts val="0"/>
                        </a:spcBef>
                        <a:spcAft>
                          <a:spcPts val="0"/>
                        </a:spcAft>
                        <a:buNone/>
                      </a:pPr>
                      <a:r>
                        <a:rPr lang="el"/>
                        <a:t>Amikacin</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Postoperative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Postoperative </a:t>
                      </a:r>
                      <a:r>
                        <a:rPr lang="el"/>
                        <a:t>prophylaxis</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l"/>
                        <a:t>Ventilation</a:t>
                      </a:r>
                      <a:endParaRPr/>
                    </a:p>
                  </a:txBody>
                  <a:tcPr marT="91425" marB="91425" marR="91425" marL="91425"/>
                </a:tc>
              </a:tr>
            </a:tbl>
          </a:graphicData>
        </a:graphic>
      </p:graphicFrame>
      <p:sp>
        <p:nvSpPr>
          <p:cNvPr id="264" name="Google Shape;264;p34"/>
          <p:cNvSpPr/>
          <p:nvPr/>
        </p:nvSpPr>
        <p:spPr>
          <a:xfrm>
            <a:off x="311475" y="1288500"/>
            <a:ext cx="4533900" cy="14751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2277675" y="2763600"/>
            <a:ext cx="2684100" cy="5727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1000"/>
                                        <p:tgtEl>
                                          <p:spTgt spid="2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258225" y="12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1st Covariate Inclusion</a:t>
            </a:r>
            <a:endParaRPr/>
          </a:p>
        </p:txBody>
      </p:sp>
      <p:graphicFrame>
        <p:nvGraphicFramePr>
          <p:cNvPr id="271" name="Google Shape;271;p35"/>
          <p:cNvGraphicFramePr/>
          <p:nvPr/>
        </p:nvGraphicFramePr>
        <p:xfrm>
          <a:off x="249075" y="1573588"/>
          <a:ext cx="3000000" cy="3000000"/>
        </p:xfrm>
        <a:graphic>
          <a:graphicData uri="http://schemas.openxmlformats.org/drawingml/2006/table">
            <a:tbl>
              <a:tblPr>
                <a:noFill/>
                <a:tableStyleId>{97851373-9C94-4613-9B56-4F1F066139DE}</a:tableStyleId>
              </a:tblPr>
              <a:tblGrid>
                <a:gridCol w="1440975"/>
                <a:gridCol w="1440975"/>
                <a:gridCol w="1440975"/>
                <a:gridCol w="1440975"/>
                <a:gridCol w="1440975"/>
                <a:gridCol w="1440975"/>
              </a:tblGrid>
              <a:tr h="381000">
                <a:tc>
                  <a:txBody>
                    <a:bodyPr>
                      <a:noAutofit/>
                    </a:bodyPr>
                    <a:lstStyle/>
                    <a:p>
                      <a:pPr indent="0" lvl="0" marL="0" rtl="0" algn="l">
                        <a:spcBef>
                          <a:spcPts val="0"/>
                        </a:spcBef>
                        <a:spcAft>
                          <a:spcPts val="0"/>
                        </a:spcAft>
                        <a:buNone/>
                      </a:pPr>
                      <a:r>
                        <a:rPr lang="el"/>
                        <a:t>Parameter</a:t>
                      </a:r>
                      <a:endParaRPr/>
                    </a:p>
                  </a:txBody>
                  <a:tcPr marT="91425" marB="91425" marR="91425" marL="91425"/>
                </a:tc>
                <a:tc>
                  <a:txBody>
                    <a:bodyPr>
                      <a:noAutofit/>
                    </a:bodyPr>
                    <a:lstStyle/>
                    <a:p>
                      <a:pPr indent="0" lvl="0" marL="0" rtl="0" algn="l">
                        <a:spcBef>
                          <a:spcPts val="0"/>
                        </a:spcBef>
                        <a:spcAft>
                          <a:spcPts val="0"/>
                        </a:spcAft>
                        <a:buNone/>
                      </a:pPr>
                      <a:r>
                        <a:rPr lang="el"/>
                        <a:t>Best Covariates</a:t>
                      </a:r>
                      <a:endParaRPr b="1"/>
                    </a:p>
                  </a:txBody>
                  <a:tcPr marT="91425" marB="91425" marR="91425" marL="91425"/>
                </a:tc>
                <a:tc>
                  <a:txBody>
                    <a:bodyPr>
                      <a:noAutofit/>
                    </a:bodyPr>
                    <a:lstStyle/>
                    <a:p>
                      <a:pPr indent="0" lvl="0" marL="0" rtl="0" algn="l">
                        <a:spcBef>
                          <a:spcPts val="0"/>
                        </a:spcBef>
                        <a:spcAft>
                          <a:spcPts val="0"/>
                        </a:spcAft>
                        <a:buNone/>
                      </a:pPr>
                      <a:r>
                        <a:rPr lang="el"/>
                        <a:t>dOFV</a:t>
                      </a:r>
                      <a:endParaRPr/>
                    </a:p>
                  </a:txBody>
                  <a:tcPr marT="91425" marB="91425" marR="91425" marL="91425"/>
                </a:tc>
                <a:tc>
                  <a:txBody>
                    <a:bodyPr>
                      <a:noAutofit/>
                    </a:bodyPr>
                    <a:lstStyle/>
                    <a:p>
                      <a:pPr indent="0" lvl="0" marL="0" rtl="0" algn="l">
                        <a:spcBef>
                          <a:spcPts val="0"/>
                        </a:spcBef>
                        <a:spcAft>
                          <a:spcPts val="0"/>
                        </a:spcAft>
                        <a:buNone/>
                      </a:pPr>
                      <a:r>
                        <a:rPr lang="el"/>
                        <a:t>GOF</a:t>
                      </a:r>
                      <a:endParaRPr/>
                    </a:p>
                  </a:txBody>
                  <a:tcPr marT="91425" marB="91425" marR="91425" marL="91425"/>
                </a:tc>
                <a:tc>
                  <a:txBody>
                    <a:bodyPr>
                      <a:noAutofit/>
                    </a:bodyPr>
                    <a:lstStyle/>
                    <a:p>
                      <a:pPr indent="0" lvl="0" marL="0" rtl="0" algn="l">
                        <a:spcBef>
                          <a:spcPts val="0"/>
                        </a:spcBef>
                        <a:spcAft>
                          <a:spcPts val="0"/>
                        </a:spcAft>
                        <a:buNone/>
                      </a:pPr>
                      <a:r>
                        <a:rPr lang="el"/>
                        <a:t>Decrease of IIV on CL1 </a:t>
                      </a:r>
                      <a:endParaRPr/>
                    </a:p>
                  </a:txBody>
                  <a:tcPr marT="91425" marB="91425" marR="91425" marL="91425"/>
                </a:tc>
                <a:tc>
                  <a:txBody>
                    <a:bodyPr>
                      <a:noAutofit/>
                    </a:bodyPr>
                    <a:lstStyle/>
                    <a:p>
                      <a:pPr indent="0" lvl="0" marL="0" rtl="0" algn="l">
                        <a:spcBef>
                          <a:spcPts val="0"/>
                        </a:spcBef>
                        <a:spcAft>
                          <a:spcPts val="0"/>
                        </a:spcAft>
                        <a:buNone/>
                      </a:pPr>
                      <a:r>
                        <a:rPr lang="el"/>
                        <a:t>High </a:t>
                      </a:r>
                      <a:r>
                        <a:rPr lang="el"/>
                        <a:t>RSEs</a:t>
                      </a:r>
                      <a:endParaRPr/>
                    </a:p>
                  </a:txBody>
                  <a:tcPr marT="91425" marB="91425" marR="91425" marL="91425"/>
                </a:tc>
              </a:tr>
              <a:tr h="396200">
                <a:tc rowSpan="3">
                  <a:txBody>
                    <a:bodyPr>
                      <a:noAutofit/>
                    </a:bodyPr>
                    <a:lstStyle/>
                    <a:p>
                      <a:pPr indent="0" lvl="0" marL="0" rtl="0" algn="l">
                        <a:spcBef>
                          <a:spcPts val="0"/>
                        </a:spcBef>
                        <a:spcAft>
                          <a:spcPts val="0"/>
                        </a:spcAft>
                        <a:buNone/>
                      </a:pPr>
                      <a:r>
                        <a:rPr b="1" lang="el" sz="1800"/>
                        <a:t>CL1</a:t>
                      </a:r>
                      <a:endParaRPr b="1" sz="1800"/>
                    </a:p>
                  </a:txBody>
                  <a:tcPr marT="91425" marB="91425" marR="91425" marL="91425"/>
                </a:tc>
                <a:tc>
                  <a:txBody>
                    <a:bodyPr>
                      <a:noAutofit/>
                    </a:bodyPr>
                    <a:lstStyle/>
                    <a:p>
                      <a:pPr indent="0" lvl="0" marL="0" rtl="0" algn="l">
                        <a:spcBef>
                          <a:spcPts val="0"/>
                        </a:spcBef>
                        <a:spcAft>
                          <a:spcPts val="0"/>
                        </a:spcAft>
                        <a:buNone/>
                      </a:pPr>
                      <a:r>
                        <a:rPr lang="el"/>
                        <a:t>AGE</a:t>
                      </a:r>
                      <a:endParaRPr/>
                    </a:p>
                  </a:txBody>
                  <a:tcPr marT="91425" marB="91425" marR="91425" marL="91425"/>
                </a:tc>
                <a:tc>
                  <a:txBody>
                    <a:bodyPr>
                      <a:noAutofit/>
                    </a:bodyPr>
                    <a:lstStyle/>
                    <a:p>
                      <a:pPr indent="0" lvl="0" marL="0" rtl="0" algn="l">
                        <a:spcBef>
                          <a:spcPts val="0"/>
                        </a:spcBef>
                        <a:spcAft>
                          <a:spcPts val="0"/>
                        </a:spcAft>
                        <a:buNone/>
                      </a:pPr>
                      <a:r>
                        <a:rPr lang="el"/>
                        <a:t>-35.99</a:t>
                      </a:r>
                      <a:endParaRPr/>
                    </a:p>
                  </a:txBody>
                  <a:tcPr marT="91425" marB="91425" marR="91425" marL="91425"/>
                </a:tc>
                <a:tc rowSpan="3">
                  <a:txBody>
                    <a:bodyPr>
                      <a:noAutofit/>
                    </a:bodyPr>
                    <a:lstStyle/>
                    <a:p>
                      <a:pPr indent="0" lvl="0" marL="0" rtl="0" algn="l">
                        <a:spcBef>
                          <a:spcPts val="0"/>
                        </a:spcBef>
                        <a:spcAft>
                          <a:spcPts val="0"/>
                        </a:spcAft>
                        <a:buNone/>
                      </a:pPr>
                      <a:r>
                        <a:rPr lang="el"/>
                        <a:t>Comparable fits</a:t>
                      </a:r>
                      <a:endParaRPr/>
                    </a:p>
                  </a:txBody>
                  <a:tcPr marT="91425" marB="91425" marR="91425" marL="91425"/>
                </a:tc>
                <a:tc>
                  <a:txBody>
                    <a:bodyPr>
                      <a:noAutofit/>
                    </a:bodyPr>
                    <a:lstStyle/>
                    <a:p>
                      <a:pPr indent="0" lvl="0" marL="0" rtl="0" algn="l">
                        <a:spcBef>
                          <a:spcPts val="0"/>
                        </a:spcBef>
                        <a:spcAft>
                          <a:spcPts val="0"/>
                        </a:spcAft>
                        <a:buNone/>
                      </a:pPr>
                      <a:r>
                        <a:rPr lang="el"/>
                        <a:t>-</a:t>
                      </a:r>
                      <a:r>
                        <a:rPr lang="el"/>
                        <a:t>80%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vMerge="1"/>
                <a:tc>
                  <a:txBody>
                    <a:bodyPr>
                      <a:noAutofit/>
                    </a:bodyPr>
                    <a:lstStyle/>
                    <a:p>
                      <a:pPr indent="0" lvl="0" marL="0" rtl="0" algn="l">
                        <a:spcBef>
                          <a:spcPts val="0"/>
                        </a:spcBef>
                        <a:spcAft>
                          <a:spcPts val="0"/>
                        </a:spcAft>
                        <a:buNone/>
                      </a:pPr>
                      <a:r>
                        <a:rPr lang="el"/>
                        <a:t>PMA</a:t>
                      </a:r>
                      <a:endParaRPr/>
                    </a:p>
                  </a:txBody>
                  <a:tcPr marT="91425" marB="91425" marR="91425" marL="91425"/>
                </a:tc>
                <a:tc>
                  <a:txBody>
                    <a:bodyPr>
                      <a:noAutofit/>
                    </a:bodyPr>
                    <a:lstStyle/>
                    <a:p>
                      <a:pPr indent="0" lvl="0" marL="0" rtl="0" algn="l">
                        <a:spcBef>
                          <a:spcPts val="0"/>
                        </a:spcBef>
                        <a:spcAft>
                          <a:spcPts val="0"/>
                        </a:spcAft>
                        <a:buNone/>
                      </a:pPr>
                      <a:r>
                        <a:rPr lang="el"/>
                        <a:t>-38.5</a:t>
                      </a:r>
                      <a:endParaRPr/>
                    </a:p>
                  </a:txBody>
                  <a:tcPr marT="91425" marB="91425" marR="91425" marL="91425"/>
                </a:tc>
                <a:tc vMerge="1"/>
                <a:tc>
                  <a:txBody>
                    <a:bodyPr>
                      <a:noAutofit/>
                    </a:bodyPr>
                    <a:lstStyle/>
                    <a:p>
                      <a:pPr indent="0" lvl="0" marL="0" rtl="0" algn="l">
                        <a:spcBef>
                          <a:spcPts val="0"/>
                        </a:spcBef>
                        <a:spcAft>
                          <a:spcPts val="0"/>
                        </a:spcAft>
                        <a:buNone/>
                      </a:pPr>
                      <a:r>
                        <a:rPr lang="el"/>
                        <a:t>-</a:t>
                      </a:r>
                      <a:r>
                        <a:rPr lang="el"/>
                        <a:t>82%</a:t>
                      </a:r>
                      <a:endParaRPr/>
                    </a:p>
                  </a:txBody>
                  <a:tcPr marT="91425" marB="91425" marR="91425" marL="91425"/>
                </a:tc>
                <a:tc>
                  <a:txBody>
                    <a:bodyPr>
                      <a:noAutofit/>
                    </a:bodyPr>
                    <a:lstStyle/>
                    <a:p>
                      <a:pPr indent="0" lvl="0" marL="0" rtl="0" algn="l">
                        <a:spcBef>
                          <a:spcPts val="0"/>
                        </a:spcBef>
                        <a:spcAft>
                          <a:spcPts val="0"/>
                        </a:spcAft>
                        <a:buNone/>
                      </a:pPr>
                      <a:r>
                        <a:rPr lang="el"/>
                        <a:t>Estimate of maturation </a:t>
                      </a:r>
                      <a:r>
                        <a:rPr lang="el"/>
                        <a:t>half time </a:t>
                      </a:r>
                      <a:r>
                        <a:rPr lang="el">
                          <a:solidFill>
                            <a:srgbClr val="FF0000"/>
                          </a:solidFill>
                        </a:rPr>
                        <a:t>(</a:t>
                      </a:r>
                      <a:r>
                        <a:rPr b="1" lang="el">
                          <a:solidFill>
                            <a:srgbClr val="FF0000"/>
                          </a:solidFill>
                        </a:rPr>
                        <a:t>162%)</a:t>
                      </a:r>
                      <a:endParaRPr>
                        <a:solidFill>
                          <a:srgbClr val="FF0000"/>
                        </a:solidFill>
                      </a:endParaRPr>
                    </a:p>
                  </a:txBody>
                  <a:tcPr marT="91425" marB="91425" marR="91425" marL="91425"/>
                </a:tc>
              </a:tr>
              <a:tr h="396200">
                <a:tc vMerge="1"/>
                <a:tc>
                  <a:txBody>
                    <a:bodyPr>
                      <a:noAutofit/>
                    </a:bodyPr>
                    <a:lstStyle/>
                    <a:p>
                      <a:pPr indent="0" lvl="0" marL="0" rtl="0" algn="l">
                        <a:spcBef>
                          <a:spcPts val="0"/>
                        </a:spcBef>
                        <a:spcAft>
                          <a:spcPts val="0"/>
                        </a:spcAft>
                        <a:buNone/>
                      </a:pPr>
                      <a:r>
                        <a:rPr lang="el"/>
                        <a:t>WT</a:t>
                      </a:r>
                      <a:endParaRPr/>
                    </a:p>
                  </a:txBody>
                  <a:tcPr marT="91425" marB="91425" marR="91425" marL="91425">
                    <a:solidFill>
                      <a:srgbClr val="93C47D"/>
                    </a:solidFill>
                  </a:tcPr>
                </a:tc>
                <a:tc>
                  <a:txBody>
                    <a:bodyPr>
                      <a:noAutofit/>
                    </a:bodyPr>
                    <a:lstStyle/>
                    <a:p>
                      <a:pPr indent="0" lvl="0" marL="0" rtl="0" algn="l">
                        <a:spcBef>
                          <a:spcPts val="0"/>
                        </a:spcBef>
                        <a:spcAft>
                          <a:spcPts val="0"/>
                        </a:spcAft>
                        <a:buNone/>
                      </a:pPr>
                      <a:r>
                        <a:rPr lang="el"/>
                        <a:t>-40.36</a:t>
                      </a:r>
                      <a:endParaRPr/>
                    </a:p>
                  </a:txBody>
                  <a:tcPr marT="91425" marB="91425" marR="91425" marL="91425">
                    <a:solidFill>
                      <a:srgbClr val="93C47D"/>
                    </a:solidFill>
                  </a:tcPr>
                </a:tc>
                <a:tc vMerge="1"/>
                <a:tc>
                  <a:txBody>
                    <a:bodyPr>
                      <a:noAutofit/>
                    </a:bodyPr>
                    <a:lstStyle/>
                    <a:p>
                      <a:pPr indent="0" lvl="0" marL="0" rtl="0" algn="l">
                        <a:spcBef>
                          <a:spcPts val="0"/>
                        </a:spcBef>
                        <a:spcAft>
                          <a:spcPts val="0"/>
                        </a:spcAft>
                        <a:buNone/>
                      </a:pPr>
                      <a:r>
                        <a:rPr lang="el"/>
                        <a:t>-</a:t>
                      </a:r>
                      <a:r>
                        <a:rPr lang="el"/>
                        <a:t>86%</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272" name="Google Shape;272;p35"/>
          <p:cNvSpPr txBox="1"/>
          <p:nvPr/>
        </p:nvSpPr>
        <p:spPr>
          <a:xfrm>
            <a:off x="1042450" y="3948750"/>
            <a:ext cx="7319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t>1st Inclusion:</a:t>
            </a:r>
            <a:r>
              <a:rPr lang="el"/>
              <a:t> </a:t>
            </a:r>
            <a:r>
              <a:rPr lang="el" sz="1800">
                <a:solidFill>
                  <a:schemeClr val="dk2"/>
                </a:solidFill>
                <a:latin typeface="Calibri"/>
                <a:ea typeface="Calibri"/>
                <a:cs typeface="Calibri"/>
                <a:sym typeface="Calibri"/>
              </a:rPr>
              <a:t>CL1 = CL</a:t>
            </a:r>
            <a:r>
              <a:rPr baseline="-25000" lang="el" sz="1800">
                <a:solidFill>
                  <a:schemeClr val="dk2"/>
                </a:solidFill>
                <a:latin typeface="Calibri"/>
                <a:ea typeface="Calibri"/>
                <a:cs typeface="Calibri"/>
                <a:sym typeface="Calibri"/>
              </a:rPr>
              <a:t>pop</a:t>
            </a:r>
            <a:r>
              <a:rPr lang="el" sz="1800">
                <a:solidFill>
                  <a:schemeClr val="dk2"/>
                </a:solidFill>
                <a:latin typeface="Calibri"/>
                <a:ea typeface="Calibri"/>
                <a:cs typeface="Calibri"/>
                <a:sym typeface="Calibri"/>
              </a:rPr>
              <a:t> *</a:t>
            </a:r>
            <a:r>
              <a:rPr b="1" lang="el" sz="1800">
                <a:solidFill>
                  <a:schemeClr val="dk2"/>
                </a:solidFill>
                <a:latin typeface="Calibri"/>
                <a:ea typeface="Calibri"/>
                <a:cs typeface="Calibri"/>
                <a:sym typeface="Calibri"/>
              </a:rPr>
              <a:t> (WT/15)**THETA(1)</a:t>
            </a:r>
            <a:r>
              <a:rPr lang="el" sz="1800">
                <a:solidFill>
                  <a:schemeClr val="dk2"/>
                </a:solidFill>
                <a:latin typeface="Calibri"/>
                <a:ea typeface="Calibri"/>
                <a:cs typeface="Calibri"/>
                <a:sym typeface="Calibri"/>
              </a:rPr>
              <a:t>  *  EXP(ETA(1))</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819150" y="358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1st Covariate Inclusion</a:t>
            </a:r>
            <a:endParaRPr/>
          </a:p>
          <a:p>
            <a:pPr indent="0" lvl="0" marL="0" rtl="0" algn="l">
              <a:spcBef>
                <a:spcPts val="0"/>
              </a:spcBef>
              <a:spcAft>
                <a:spcPts val="0"/>
              </a:spcAft>
              <a:buNone/>
            </a:pPr>
            <a:r>
              <a:t/>
            </a:r>
            <a:endParaRPr/>
          </a:p>
        </p:txBody>
      </p:sp>
      <p:pic>
        <p:nvPicPr>
          <p:cNvPr id="278" name="Google Shape;278;p36"/>
          <p:cNvPicPr preferRelativeResize="0"/>
          <p:nvPr/>
        </p:nvPicPr>
        <p:blipFill>
          <a:blip r:embed="rId3">
            <a:alphaModFix/>
          </a:blip>
          <a:stretch>
            <a:fillRect/>
          </a:stretch>
        </p:blipFill>
        <p:spPr>
          <a:xfrm>
            <a:off x="819150" y="975700"/>
            <a:ext cx="7505700" cy="3192100"/>
          </a:xfrm>
          <a:prstGeom prst="rect">
            <a:avLst/>
          </a:prstGeom>
          <a:noFill/>
          <a:ln>
            <a:noFill/>
          </a:ln>
        </p:spPr>
      </p:pic>
      <p:sp>
        <p:nvSpPr>
          <p:cNvPr id="279" name="Google Shape;279;p36"/>
          <p:cNvSpPr txBox="1"/>
          <p:nvPr/>
        </p:nvSpPr>
        <p:spPr>
          <a:xfrm>
            <a:off x="1243575" y="4275950"/>
            <a:ext cx="6128400" cy="5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l"/>
              <a:t> Interindividual variability on CL1 (ETA1) against Weight (kg) </a:t>
            </a:r>
            <a:endParaRPr i="1"/>
          </a:p>
          <a:p>
            <a:pPr indent="0" lvl="0" marL="0" rtl="0" algn="ctr">
              <a:spcBef>
                <a:spcPts val="0"/>
              </a:spcBef>
              <a:spcAft>
                <a:spcPts val="0"/>
              </a:spcAft>
              <a:buNone/>
            </a:pPr>
            <a:r>
              <a:rPr i="1" lang="el"/>
              <a:t>before (left) covariate and after (right) covariate inclusion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311700" y="14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2nd Covariate Inclusion:</a:t>
            </a:r>
            <a:endParaRPr/>
          </a:p>
        </p:txBody>
      </p:sp>
      <p:graphicFrame>
        <p:nvGraphicFramePr>
          <p:cNvPr id="285" name="Google Shape;285;p37"/>
          <p:cNvGraphicFramePr/>
          <p:nvPr/>
        </p:nvGraphicFramePr>
        <p:xfrm>
          <a:off x="742913" y="1092100"/>
          <a:ext cx="3000000" cy="3000000"/>
        </p:xfrm>
        <a:graphic>
          <a:graphicData uri="http://schemas.openxmlformats.org/drawingml/2006/table">
            <a:tbl>
              <a:tblPr>
                <a:noFill/>
                <a:tableStyleId>{0EFEC7A1-47BD-49F1-A373-8AF7C20392EB}</a:tableStyleId>
              </a:tblPr>
              <a:tblGrid>
                <a:gridCol w="1828525"/>
                <a:gridCol w="1828525"/>
                <a:gridCol w="1828525"/>
                <a:gridCol w="1828525"/>
              </a:tblGrid>
              <a:tr h="521350">
                <a:tc>
                  <a:txBody>
                    <a:bodyPr>
                      <a:noAutofit/>
                    </a:bodyPr>
                    <a:lstStyle/>
                    <a:p>
                      <a:pPr indent="0" lvl="0" marL="0" rtl="0" algn="just">
                        <a:lnSpc>
                          <a:spcPct val="115000"/>
                        </a:lnSpc>
                        <a:spcBef>
                          <a:spcPts val="0"/>
                        </a:spcBef>
                        <a:spcAft>
                          <a:spcPts val="0"/>
                        </a:spcAft>
                        <a:buNone/>
                      </a:pPr>
                      <a:r>
                        <a:rPr lang="el">
                          <a:latin typeface="Calibri"/>
                          <a:ea typeface="Calibri"/>
                          <a:cs typeface="Calibri"/>
                          <a:sym typeface="Calibri"/>
                        </a:rPr>
                        <a:t>Description</a:t>
                      </a:r>
                      <a:endParaRPr>
                        <a:latin typeface="Calibri"/>
                        <a:ea typeface="Calibri"/>
                        <a:cs typeface="Calibri"/>
                        <a:sym typeface="Calibri"/>
                      </a:endParaRPr>
                    </a:p>
                  </a:txBody>
                  <a:tcPr marT="63500" marB="63500" marR="25400" marL="254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0"/>
                        </a:spcBef>
                        <a:spcAft>
                          <a:spcPts val="0"/>
                        </a:spcAft>
                        <a:buNone/>
                      </a:pPr>
                      <a:r>
                        <a:rPr lang="el">
                          <a:latin typeface="Calibri"/>
                          <a:ea typeface="Calibri"/>
                          <a:cs typeface="Calibri"/>
                          <a:sym typeface="Calibri"/>
                        </a:rPr>
                        <a:t>dOFV</a:t>
                      </a:r>
                      <a:endParaRPr>
                        <a:latin typeface="Calibri"/>
                        <a:ea typeface="Calibri"/>
                        <a:cs typeface="Calibri"/>
                        <a:sym typeface="Calibri"/>
                      </a:endParaRPr>
                    </a:p>
                  </a:txBody>
                  <a:tcPr marT="63500" marB="63500" marR="25400" marL="254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High RSEs</a:t>
                      </a:r>
                      <a:endParaRPr/>
                    </a:p>
                  </a:txBody>
                  <a:tcPr marT="91425" marB="91425" marR="91425" marL="914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l"/>
                        <a:t>Decrease of IIV </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7625">
                <a:tc>
                  <a:txBody>
                    <a:bodyPr>
                      <a:noAutofit/>
                    </a:bodyPr>
                    <a:lstStyle/>
                    <a:p>
                      <a:pPr indent="0" lvl="0" marL="0" rtl="0" algn="just">
                        <a:spcBef>
                          <a:spcPts val="0"/>
                        </a:spcBef>
                        <a:spcAft>
                          <a:spcPts val="0"/>
                        </a:spcAft>
                        <a:buNone/>
                      </a:pPr>
                      <a:r>
                        <a:rPr lang="el">
                          <a:latin typeface="Calibri"/>
                          <a:ea typeface="Calibri"/>
                          <a:cs typeface="Calibri"/>
                          <a:sym typeface="Calibri"/>
                        </a:rPr>
                        <a:t>+CYSC power on CL1</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just">
                        <a:spcBef>
                          <a:spcPts val="0"/>
                        </a:spcBef>
                        <a:spcAft>
                          <a:spcPts val="0"/>
                        </a:spcAft>
                        <a:buNone/>
                      </a:pPr>
                      <a:r>
                        <a:rPr b="1" lang="el">
                          <a:solidFill>
                            <a:srgbClr val="FF0000"/>
                          </a:solidFill>
                          <a:latin typeface="Calibri"/>
                          <a:ea typeface="Calibri"/>
                          <a:cs typeface="Calibri"/>
                          <a:sym typeface="Calibri"/>
                        </a:rPr>
                        <a:t>-13.6</a:t>
                      </a:r>
                      <a:endParaRPr b="1">
                        <a:solidFill>
                          <a:srgbClr val="FF0000"/>
                        </a:solidFill>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&gt;30%</a:t>
                      </a:r>
                      <a:endParaRPr/>
                    </a:p>
                  </a:txBody>
                  <a:tcPr marT="91425" marB="91425" marR="91425" marL="914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l"/>
                        <a:t>-26%</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1350">
                <a:tc>
                  <a:txBody>
                    <a:bodyPr>
                      <a:noAutofit/>
                    </a:bodyPr>
                    <a:lstStyle/>
                    <a:p>
                      <a:pPr indent="0" lvl="0" marL="0" rtl="0" algn="just">
                        <a:spcBef>
                          <a:spcPts val="0"/>
                        </a:spcBef>
                        <a:spcAft>
                          <a:spcPts val="0"/>
                        </a:spcAft>
                        <a:buNone/>
                      </a:pPr>
                      <a:r>
                        <a:rPr lang="el">
                          <a:latin typeface="Calibri"/>
                          <a:ea typeface="Calibri"/>
                          <a:cs typeface="Calibri"/>
                          <a:sym typeface="Calibri"/>
                        </a:rPr>
                        <a:t>+AGE on V1</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93C47D"/>
                    </a:solidFill>
                  </a:tcPr>
                </a:tc>
                <a:tc>
                  <a:txBody>
                    <a:bodyPr>
                      <a:noAutofit/>
                    </a:bodyPr>
                    <a:lstStyle/>
                    <a:p>
                      <a:pPr indent="0" lvl="0" marL="0" rtl="0" algn="just">
                        <a:spcBef>
                          <a:spcPts val="0"/>
                        </a:spcBef>
                        <a:spcAft>
                          <a:spcPts val="0"/>
                        </a:spcAft>
                        <a:buNone/>
                      </a:pPr>
                      <a:r>
                        <a:rPr lang="el">
                          <a:latin typeface="Calibri"/>
                          <a:ea typeface="Calibri"/>
                          <a:cs typeface="Calibri"/>
                          <a:sym typeface="Calibri"/>
                        </a:rPr>
                        <a:t>-33.7</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93C47D"/>
                    </a:solidFill>
                  </a:tcPr>
                </a:tc>
                <a:tc>
                  <a:txBody>
                    <a:bodyPr>
                      <a:noAutofit/>
                    </a:bodyPr>
                    <a:lstStyle/>
                    <a:p>
                      <a:pPr indent="0" lvl="0" marL="0" rtl="0" algn="l">
                        <a:spcBef>
                          <a:spcPts val="0"/>
                        </a:spcBef>
                        <a:spcAft>
                          <a:spcPts val="0"/>
                        </a:spcAft>
                        <a:buNone/>
                      </a:pPr>
                      <a:r>
                        <a:rPr lang="el"/>
                        <a:t>&gt;30%</a:t>
                      </a:r>
                      <a:endParaRPr/>
                    </a:p>
                  </a:txBody>
                  <a:tcPr marT="91425" marB="91425" marR="91425" marL="914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93C47D"/>
                    </a:solidFill>
                  </a:tcPr>
                </a:tc>
                <a:tc>
                  <a:txBody>
                    <a:bodyPr>
                      <a:noAutofit/>
                    </a:bodyPr>
                    <a:lstStyle/>
                    <a:p>
                      <a:pPr indent="0" lvl="0" marL="0" rtl="0" algn="l">
                        <a:spcBef>
                          <a:spcPts val="0"/>
                        </a:spcBef>
                        <a:spcAft>
                          <a:spcPts val="0"/>
                        </a:spcAft>
                        <a:buNone/>
                      </a:pPr>
                      <a:r>
                        <a:rPr lang="el"/>
                        <a:t>-</a:t>
                      </a:r>
                      <a:r>
                        <a:rPr lang="el"/>
                        <a:t>71%</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r>
              <a:tr h="521350">
                <a:tc>
                  <a:txBody>
                    <a:bodyPr>
                      <a:noAutofit/>
                    </a:bodyPr>
                    <a:lstStyle/>
                    <a:p>
                      <a:pPr indent="0" lvl="0" marL="0" rtl="0" algn="just">
                        <a:spcBef>
                          <a:spcPts val="0"/>
                        </a:spcBef>
                        <a:spcAft>
                          <a:spcPts val="0"/>
                        </a:spcAft>
                        <a:buNone/>
                      </a:pPr>
                      <a:r>
                        <a:rPr lang="el">
                          <a:latin typeface="Calibri"/>
                          <a:ea typeface="Calibri"/>
                          <a:cs typeface="Calibri"/>
                          <a:sym typeface="Calibri"/>
                        </a:rPr>
                        <a:t>+PMA HILL on V1 </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l">
                          <a:latin typeface="Calibri"/>
                          <a:ea typeface="Calibri"/>
                          <a:cs typeface="Calibri"/>
                          <a:sym typeface="Calibri"/>
                        </a:rPr>
                        <a:t>-35</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half life (</a:t>
                      </a:r>
                      <a:r>
                        <a:rPr b="1" lang="el">
                          <a:solidFill>
                            <a:srgbClr val="FF0000"/>
                          </a:solidFill>
                        </a:rPr>
                        <a:t>123%</a:t>
                      </a:r>
                      <a:r>
                        <a:rPr b="1" lang="el"/>
                        <a:t>)</a:t>
                      </a:r>
                      <a:r>
                        <a:rPr lang="el">
                          <a:solidFill>
                            <a:schemeClr val="dk1"/>
                          </a:solidFill>
                        </a:rPr>
                        <a:t>)</a:t>
                      </a:r>
                      <a:endParaRPr/>
                    </a:p>
                  </a:txBody>
                  <a:tcPr marT="91425" marB="91425" marR="91425" marL="914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l"/>
                        <a:t>-70%</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7625">
                <a:tc>
                  <a:txBody>
                    <a:bodyPr>
                      <a:noAutofit/>
                    </a:bodyPr>
                    <a:lstStyle/>
                    <a:p>
                      <a:pPr indent="0" lvl="0" marL="0" rtl="0" algn="just">
                        <a:spcBef>
                          <a:spcPts val="0"/>
                        </a:spcBef>
                        <a:spcAft>
                          <a:spcPts val="0"/>
                        </a:spcAft>
                        <a:buNone/>
                      </a:pPr>
                      <a:r>
                        <a:rPr lang="el">
                          <a:latin typeface="Calibri"/>
                          <a:ea typeface="Calibri"/>
                          <a:cs typeface="Calibri"/>
                          <a:sym typeface="Calibri"/>
                        </a:rPr>
                        <a:t>+WT power on V1</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l">
                          <a:latin typeface="Calibri"/>
                          <a:ea typeface="Calibri"/>
                          <a:cs typeface="Calibri"/>
                          <a:sym typeface="Calibri"/>
                        </a:rPr>
                        <a:t>-31</a:t>
                      </a:r>
                      <a:endParaRPr>
                        <a:latin typeface="Calibri"/>
                        <a:ea typeface="Calibri"/>
                        <a:cs typeface="Calibri"/>
                        <a:sym typeface="Calibri"/>
                      </a:endParaRPr>
                    </a:p>
                  </a:txBody>
                  <a:tcPr marT="88900" marB="88900" marR="88900" marL="889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&gt;30%</a:t>
                      </a:r>
                      <a:endParaRPr/>
                    </a:p>
                  </a:txBody>
                  <a:tcPr marT="91425" marB="91425" marR="91425" marL="914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l"/>
                        <a:t>-</a:t>
                      </a:r>
                      <a:r>
                        <a:rPr lang="el"/>
                        <a:t>61%</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6" name="Google Shape;286;p37"/>
          <p:cNvSpPr txBox="1"/>
          <p:nvPr/>
        </p:nvSpPr>
        <p:spPr>
          <a:xfrm>
            <a:off x="873450" y="4253775"/>
            <a:ext cx="79605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t>2nd Inclusion:</a:t>
            </a:r>
            <a:r>
              <a:rPr lang="el"/>
              <a:t>            </a:t>
            </a:r>
            <a:r>
              <a:rPr lang="el" sz="1800">
                <a:solidFill>
                  <a:schemeClr val="dk2"/>
                </a:solidFill>
                <a:latin typeface="Calibri"/>
                <a:ea typeface="Calibri"/>
                <a:cs typeface="Calibri"/>
                <a:sym typeface="Calibri"/>
              </a:rPr>
              <a:t>V1 = V</a:t>
            </a:r>
            <a:r>
              <a:rPr baseline="-25000" lang="el" sz="1800">
                <a:solidFill>
                  <a:schemeClr val="dk2"/>
                </a:solidFill>
                <a:latin typeface="Calibri"/>
                <a:ea typeface="Calibri"/>
                <a:cs typeface="Calibri"/>
                <a:sym typeface="Calibri"/>
              </a:rPr>
              <a:t>pop</a:t>
            </a:r>
            <a:r>
              <a:rPr lang="el" sz="1800">
                <a:solidFill>
                  <a:schemeClr val="dk2"/>
                </a:solidFill>
                <a:latin typeface="Calibri"/>
                <a:ea typeface="Calibri"/>
                <a:cs typeface="Calibri"/>
                <a:sym typeface="Calibri"/>
              </a:rPr>
              <a:t>  * </a:t>
            </a:r>
            <a:r>
              <a:rPr b="1" lang="el" sz="1800">
                <a:solidFill>
                  <a:schemeClr val="dk2"/>
                </a:solidFill>
                <a:latin typeface="Calibri"/>
                <a:ea typeface="Calibri"/>
                <a:cs typeface="Calibri"/>
                <a:sym typeface="Calibri"/>
              </a:rPr>
              <a:t>(AGE/2.75)**THETA(3) </a:t>
            </a:r>
            <a:r>
              <a:rPr lang="el" sz="1800">
                <a:solidFill>
                  <a:schemeClr val="dk2"/>
                </a:solidFill>
                <a:latin typeface="Calibri"/>
                <a:ea typeface="Calibri"/>
                <a:cs typeface="Calibri"/>
                <a:sym typeface="Calibri"/>
              </a:rPr>
              <a:t>*  EXP(ETA(3)) </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52525" y="480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3rd Covariate Inclusion:</a:t>
            </a:r>
            <a:endParaRPr/>
          </a:p>
        </p:txBody>
      </p:sp>
      <p:graphicFrame>
        <p:nvGraphicFramePr>
          <p:cNvPr id="292" name="Google Shape;292;p38"/>
          <p:cNvGraphicFramePr/>
          <p:nvPr/>
        </p:nvGraphicFramePr>
        <p:xfrm>
          <a:off x="507275" y="1323100"/>
          <a:ext cx="3000000" cy="3000000"/>
        </p:xfrm>
        <a:graphic>
          <a:graphicData uri="http://schemas.openxmlformats.org/drawingml/2006/table">
            <a:tbl>
              <a:tblPr>
                <a:noFill/>
                <a:tableStyleId>{97851373-9C94-4613-9B56-4F1F066139DE}</a:tableStyleId>
              </a:tblPr>
              <a:tblGrid>
                <a:gridCol w="1132100"/>
                <a:gridCol w="3461200"/>
                <a:gridCol w="2984675"/>
              </a:tblGrid>
              <a:tr h="381000">
                <a:tc>
                  <a:txBody>
                    <a:bodyPr>
                      <a:noAutofit/>
                    </a:bodyPr>
                    <a:lstStyle/>
                    <a:p>
                      <a:pPr indent="0" lvl="0" marL="0" rtl="0" algn="l">
                        <a:spcBef>
                          <a:spcPts val="0"/>
                        </a:spcBef>
                        <a:spcAft>
                          <a:spcPts val="0"/>
                        </a:spcAft>
                        <a:buNone/>
                      </a:pPr>
                      <a:r>
                        <a:rPr lang="el"/>
                        <a:t>Parameters with IIV</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Tested Continuous Covariates</a:t>
                      </a:r>
                      <a:endParaRPr/>
                    </a:p>
                    <a:p>
                      <a:pPr indent="0" lvl="0" marL="0" rtl="0" algn="l">
                        <a:spcBef>
                          <a:spcPts val="0"/>
                        </a:spcBef>
                        <a:spcAft>
                          <a:spcPts val="0"/>
                        </a:spcAft>
                        <a:buNone/>
                      </a:pPr>
                      <a:r>
                        <a:rPr lang="el"/>
                        <a:t>(power)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l"/>
                        <a:t>Tested Categorical Covariates</a:t>
                      </a:r>
                      <a:endParaRPr/>
                    </a:p>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6475">
                <a:tc>
                  <a:txBody>
                    <a:bodyPr>
                      <a:noAutofit/>
                    </a:bodyPr>
                    <a:lstStyle/>
                    <a:p>
                      <a:pPr indent="0" lvl="0" marL="0" rtl="0" algn="l">
                        <a:spcBef>
                          <a:spcPts val="0"/>
                        </a:spcBef>
                        <a:spcAft>
                          <a:spcPts val="0"/>
                        </a:spcAft>
                        <a:buNone/>
                      </a:pPr>
                      <a:r>
                        <a:rPr lang="el"/>
                        <a:t>CL1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CYSC, CRP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l">
                        <a:spcBef>
                          <a:spcPts val="0"/>
                        </a:spcBef>
                        <a:spcAft>
                          <a:spcPts val="0"/>
                        </a:spcAft>
                        <a:buNone/>
                      </a:pPr>
                      <a:r>
                        <a:rPr lang="el"/>
                        <a:t>DICLO, NSAID, VASO,SEX, POSTOPP, POSTOP, VENT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rPr lang="el"/>
                        <a:t>V1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WT, CRP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bl>
          </a:graphicData>
        </a:graphic>
      </p:graphicFrame>
      <p:sp>
        <p:nvSpPr>
          <p:cNvPr id="293" name="Google Shape;293;p38"/>
          <p:cNvSpPr txBox="1"/>
          <p:nvPr/>
        </p:nvSpPr>
        <p:spPr>
          <a:xfrm>
            <a:off x="1354900" y="2983300"/>
            <a:ext cx="6159300" cy="7185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00"/>
              <a:t>=&gt;  Only + CYSC on CL1 with significant dOFV -7.9</a:t>
            </a:r>
            <a:endParaRPr b="1" sz="1800"/>
          </a:p>
        </p:txBody>
      </p:sp>
      <p:sp>
        <p:nvSpPr>
          <p:cNvPr id="294" name="Google Shape;294;p38"/>
          <p:cNvSpPr txBox="1"/>
          <p:nvPr/>
        </p:nvSpPr>
        <p:spPr>
          <a:xfrm>
            <a:off x="853450" y="3967650"/>
            <a:ext cx="71622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t>3rd Inclusion:    </a:t>
            </a:r>
            <a:r>
              <a:rPr lang="el" sz="1800">
                <a:solidFill>
                  <a:schemeClr val="dk2"/>
                </a:solidFill>
                <a:latin typeface="Calibri"/>
                <a:ea typeface="Calibri"/>
                <a:cs typeface="Calibri"/>
                <a:sym typeface="Calibri"/>
              </a:rPr>
              <a:t>CL1 = CL</a:t>
            </a:r>
            <a:r>
              <a:rPr baseline="-25000" lang="el" sz="1800">
                <a:solidFill>
                  <a:schemeClr val="dk2"/>
                </a:solidFill>
                <a:latin typeface="Calibri"/>
                <a:ea typeface="Calibri"/>
                <a:cs typeface="Calibri"/>
                <a:sym typeface="Calibri"/>
              </a:rPr>
              <a:t>pop</a:t>
            </a:r>
            <a:r>
              <a:rPr lang="el" sz="1800">
                <a:solidFill>
                  <a:schemeClr val="dk2"/>
                </a:solidFill>
                <a:latin typeface="Calibri"/>
                <a:ea typeface="Calibri"/>
                <a:cs typeface="Calibri"/>
                <a:sym typeface="Calibri"/>
              </a:rPr>
              <a:t> * </a:t>
            </a:r>
            <a:r>
              <a:rPr b="1" lang="el" sz="1800">
                <a:solidFill>
                  <a:schemeClr val="dk2"/>
                </a:solidFill>
                <a:latin typeface="Calibri"/>
                <a:ea typeface="Calibri"/>
                <a:cs typeface="Calibri"/>
                <a:sym typeface="Calibri"/>
              </a:rPr>
              <a:t>(CYSC/0.63)**THETA(2) </a:t>
            </a:r>
            <a:r>
              <a:rPr lang="el" sz="1800">
                <a:solidFill>
                  <a:schemeClr val="dk2"/>
                </a:solidFill>
                <a:latin typeface="Calibri"/>
                <a:ea typeface="Calibri"/>
                <a:cs typeface="Calibri"/>
                <a:sym typeface="Calibri"/>
              </a:rPr>
              <a:t>*  EXP(ETA(1))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666875" y="50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4th Covariate Inclusion</a:t>
            </a:r>
            <a:endParaRPr/>
          </a:p>
        </p:txBody>
      </p:sp>
      <p:graphicFrame>
        <p:nvGraphicFramePr>
          <p:cNvPr id="300" name="Google Shape;300;p39"/>
          <p:cNvGraphicFramePr/>
          <p:nvPr/>
        </p:nvGraphicFramePr>
        <p:xfrm>
          <a:off x="733750" y="1312825"/>
          <a:ext cx="3000000" cy="3000000"/>
        </p:xfrm>
        <a:graphic>
          <a:graphicData uri="http://schemas.openxmlformats.org/drawingml/2006/table">
            <a:tbl>
              <a:tblPr>
                <a:noFill/>
                <a:tableStyleId>{97851373-9C94-4613-9B56-4F1F066139DE}</a:tableStyleId>
              </a:tblPr>
              <a:tblGrid>
                <a:gridCol w="1068325"/>
                <a:gridCol w="3344300"/>
                <a:gridCol w="2984675"/>
              </a:tblGrid>
              <a:tr h="580575">
                <a:tc>
                  <a:txBody>
                    <a:bodyPr>
                      <a:noAutofit/>
                    </a:bodyPr>
                    <a:lstStyle/>
                    <a:p>
                      <a:pPr indent="0" lvl="0" marL="0" rtl="0" algn="l">
                        <a:spcBef>
                          <a:spcPts val="0"/>
                        </a:spcBef>
                        <a:spcAft>
                          <a:spcPts val="0"/>
                        </a:spcAft>
                        <a:buNone/>
                      </a:pPr>
                      <a:r>
                        <a:rPr lang="el"/>
                        <a:t>Parameters with IIV</a:t>
                      </a:r>
                      <a:endParaRPr/>
                    </a:p>
                  </a:txBody>
                  <a:tcPr marT="91425" marB="91425" marR="91425" marL="91425"/>
                </a:tc>
                <a:tc>
                  <a:txBody>
                    <a:bodyPr>
                      <a:noAutofit/>
                    </a:bodyPr>
                    <a:lstStyle/>
                    <a:p>
                      <a:pPr indent="0" lvl="0" marL="0" rtl="0" algn="l">
                        <a:spcBef>
                          <a:spcPts val="0"/>
                        </a:spcBef>
                        <a:spcAft>
                          <a:spcPts val="0"/>
                        </a:spcAft>
                        <a:buNone/>
                      </a:pPr>
                      <a:r>
                        <a:rPr lang="el"/>
                        <a:t>Tested Continuous Covariates</a:t>
                      </a:r>
                      <a:endParaRPr/>
                    </a:p>
                    <a:p>
                      <a:pPr indent="0" lvl="0" marL="0" rtl="0" algn="l">
                        <a:spcBef>
                          <a:spcPts val="0"/>
                        </a:spcBef>
                        <a:spcAft>
                          <a:spcPts val="0"/>
                        </a:spcAft>
                        <a:buNone/>
                      </a:pPr>
                      <a:r>
                        <a:rPr lang="el"/>
                        <a:t>(power or linear) </a:t>
                      </a:r>
                      <a:endParaRPr/>
                    </a:p>
                  </a:txBody>
                  <a:tcPr marT="91425" marB="91425" marR="91425" marL="91425"/>
                </a:tc>
                <a:tc>
                  <a:txBody>
                    <a:bodyPr>
                      <a:noAutofit/>
                    </a:bodyPr>
                    <a:lstStyle/>
                    <a:p>
                      <a:pPr indent="0" lvl="0" marL="0" rtl="0" algn="l">
                        <a:spcBef>
                          <a:spcPts val="0"/>
                        </a:spcBef>
                        <a:spcAft>
                          <a:spcPts val="0"/>
                        </a:spcAft>
                        <a:buNone/>
                      </a:pPr>
                      <a:r>
                        <a:rPr lang="el"/>
                        <a:t>Tested Categorical Covariates</a:t>
                      </a:r>
                      <a:endParaRPr/>
                    </a:p>
                    <a:p>
                      <a:pPr indent="0" lvl="0" marL="0" rtl="0" algn="l">
                        <a:spcBef>
                          <a:spcPts val="0"/>
                        </a:spcBef>
                        <a:spcAft>
                          <a:spcPts val="0"/>
                        </a:spcAft>
                        <a:buNone/>
                      </a:pPr>
                      <a:r>
                        <a:t/>
                      </a:r>
                      <a:endParaRPr/>
                    </a:p>
                  </a:txBody>
                  <a:tcPr marT="91425" marB="91425" marR="91425" marL="91425"/>
                </a:tc>
              </a:tr>
              <a:tr h="396200">
                <a:tc>
                  <a:txBody>
                    <a:bodyPr>
                      <a:noAutofit/>
                    </a:bodyPr>
                    <a:lstStyle/>
                    <a:p>
                      <a:pPr indent="0" lvl="0" marL="0" rtl="0" algn="l">
                        <a:spcBef>
                          <a:spcPts val="0"/>
                        </a:spcBef>
                        <a:spcAft>
                          <a:spcPts val="0"/>
                        </a:spcAft>
                        <a:buNone/>
                      </a:pPr>
                      <a:r>
                        <a:rPr lang="el"/>
                        <a:t>CL1</a:t>
                      </a:r>
                      <a:endParaRPr/>
                    </a:p>
                  </a:txBody>
                  <a:tcPr marT="91425" marB="91425" marR="91425" marL="91425"/>
                </a:tc>
                <a:tc>
                  <a:txBody>
                    <a:bodyPr>
                      <a:noAutofit/>
                    </a:bodyPr>
                    <a:lstStyle/>
                    <a:p>
                      <a:pPr indent="0" lvl="0" marL="0" rtl="0" algn="l">
                        <a:spcBef>
                          <a:spcPts val="0"/>
                        </a:spcBef>
                        <a:spcAft>
                          <a:spcPts val="0"/>
                        </a:spcAft>
                        <a:buNone/>
                      </a:pPr>
                      <a:r>
                        <a:rPr lang="el"/>
                        <a:t> AGE, CRP</a:t>
                      </a:r>
                      <a:endParaRPr/>
                    </a:p>
                  </a:txBody>
                  <a:tcPr marT="91425" marB="91425" marR="91425" marL="91425"/>
                </a:tc>
                <a:tc rowSpan="2">
                  <a:txBody>
                    <a:bodyPr>
                      <a:noAutofit/>
                    </a:bodyPr>
                    <a:lstStyle/>
                    <a:p>
                      <a:pPr indent="0" lvl="0" marL="0" rtl="0" algn="l">
                        <a:spcBef>
                          <a:spcPts val="0"/>
                        </a:spcBef>
                        <a:spcAft>
                          <a:spcPts val="0"/>
                        </a:spcAft>
                        <a:buClr>
                          <a:schemeClr val="dk1"/>
                        </a:buClr>
                        <a:buSzPts val="1100"/>
                        <a:buFont typeface="Arial"/>
                        <a:buNone/>
                      </a:pPr>
                      <a:r>
                        <a:rPr lang="el"/>
                        <a:t>DICLO, NSAID, VASO,SEX, POSTOPP, POSTOP, VENT</a:t>
                      </a:r>
                      <a:endParaRPr/>
                    </a:p>
                    <a:p>
                      <a:pPr indent="0" lvl="0" marL="0" rtl="0" algn="l">
                        <a:spcBef>
                          <a:spcPts val="0"/>
                        </a:spcBef>
                        <a:spcAft>
                          <a:spcPts val="0"/>
                        </a:spcAft>
                        <a:buNone/>
                      </a:pPr>
                      <a:r>
                        <a:t/>
                      </a:r>
                      <a:endParaRPr/>
                    </a:p>
                  </a:txBody>
                  <a:tcPr marT="91425" marB="91425" marR="91425" marL="91425"/>
                </a:tc>
              </a:tr>
              <a:tr h="396200">
                <a:tc>
                  <a:txBody>
                    <a:bodyPr>
                      <a:noAutofit/>
                    </a:bodyPr>
                    <a:lstStyle/>
                    <a:p>
                      <a:pPr indent="0" lvl="0" marL="0" rtl="0" algn="l">
                        <a:spcBef>
                          <a:spcPts val="0"/>
                        </a:spcBef>
                        <a:spcAft>
                          <a:spcPts val="0"/>
                        </a:spcAft>
                        <a:buNone/>
                      </a:pPr>
                      <a:r>
                        <a:rPr lang="el"/>
                        <a:t>V1</a:t>
                      </a:r>
                      <a:endParaRPr/>
                    </a:p>
                  </a:txBody>
                  <a:tcPr marT="91425" marB="91425" marR="91425" marL="91425"/>
                </a:tc>
                <a:tc>
                  <a:txBody>
                    <a:bodyPr>
                      <a:noAutofit/>
                    </a:bodyPr>
                    <a:lstStyle/>
                    <a:p>
                      <a:pPr indent="0" lvl="0" marL="0" rtl="0" algn="l">
                        <a:spcBef>
                          <a:spcPts val="0"/>
                        </a:spcBef>
                        <a:spcAft>
                          <a:spcPts val="0"/>
                        </a:spcAft>
                        <a:buNone/>
                      </a:pPr>
                      <a:r>
                        <a:rPr lang="el"/>
                        <a:t>WT, CRP </a:t>
                      </a:r>
                      <a:endParaRPr/>
                    </a:p>
                  </a:txBody>
                  <a:tcPr marT="91425" marB="91425" marR="91425" marL="91425"/>
                </a:tc>
                <a:tc vMerge="1"/>
              </a:tr>
            </a:tbl>
          </a:graphicData>
        </a:graphic>
      </p:graphicFrame>
      <p:sp>
        <p:nvSpPr>
          <p:cNvPr id="301" name="Google Shape;301;p39"/>
          <p:cNvSpPr txBox="1"/>
          <p:nvPr/>
        </p:nvSpPr>
        <p:spPr>
          <a:xfrm>
            <a:off x="1567200" y="3711625"/>
            <a:ext cx="6159300" cy="718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1800"/>
              <a:t>No further improvement for the model.</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726475" y="299800"/>
            <a:ext cx="8217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2400"/>
              <a:t>Backwards elimination</a:t>
            </a:r>
            <a:endParaRPr sz="2400"/>
          </a:p>
        </p:txBody>
      </p:sp>
      <p:sp>
        <p:nvSpPr>
          <p:cNvPr id="307" name="Google Shape;307;p40"/>
          <p:cNvSpPr txBox="1"/>
          <p:nvPr/>
        </p:nvSpPr>
        <p:spPr>
          <a:xfrm>
            <a:off x="726475" y="1108500"/>
            <a:ext cx="6138000" cy="29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l" sz="1800">
                <a:solidFill>
                  <a:schemeClr val="dk2"/>
                </a:solidFill>
                <a:latin typeface="Calibri"/>
                <a:ea typeface="Calibri"/>
                <a:cs typeface="Calibri"/>
                <a:sym typeface="Calibri"/>
              </a:rPr>
              <a:t>Backward elimination</a:t>
            </a:r>
            <a:endParaRPr sz="1800">
              <a:solidFill>
                <a:schemeClr val="dk2"/>
              </a:solidFill>
              <a:latin typeface="Calibri"/>
              <a:ea typeface="Calibri"/>
              <a:cs typeface="Calibri"/>
              <a:sym typeface="Calibri"/>
            </a:endParaRPr>
          </a:p>
          <a:p>
            <a:pPr indent="-342900" lvl="0" marL="457200" rtl="0" algn="l">
              <a:lnSpc>
                <a:spcPct val="115000"/>
              </a:lnSpc>
              <a:spcBef>
                <a:spcPts val="1600"/>
              </a:spcBef>
              <a:spcAft>
                <a:spcPts val="0"/>
              </a:spcAft>
              <a:buClr>
                <a:schemeClr val="dk2"/>
              </a:buClr>
              <a:buSzPts val="1800"/>
              <a:buFont typeface="Calibri"/>
              <a:buChar char="●"/>
            </a:pPr>
            <a:r>
              <a:rPr lang="el" sz="1800">
                <a:solidFill>
                  <a:schemeClr val="dk2"/>
                </a:solidFill>
                <a:latin typeface="Calibri"/>
                <a:ea typeface="Calibri"/>
                <a:cs typeface="Calibri"/>
                <a:sym typeface="Calibri"/>
              </a:rPr>
              <a:t>No AGE on V1 : dOFV  + 33      (&gt; 7.8 with p&lt;0.005)</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l" sz="1800">
                <a:solidFill>
                  <a:schemeClr val="dk2"/>
                </a:solidFill>
                <a:latin typeface="Calibri"/>
                <a:ea typeface="Calibri"/>
                <a:cs typeface="Calibri"/>
                <a:sym typeface="Calibri"/>
              </a:rPr>
              <a:t>No WT on CL1 :            +51.5    (same)</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l" sz="1800">
                <a:solidFill>
                  <a:schemeClr val="dk2"/>
                </a:solidFill>
                <a:latin typeface="Calibri"/>
                <a:ea typeface="Calibri"/>
                <a:cs typeface="Calibri"/>
                <a:sym typeface="Calibri"/>
              </a:rPr>
              <a:t>No CYSC on CL1:           +10       (same)</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l" sz="1800">
                <a:solidFill>
                  <a:schemeClr val="dk2"/>
                </a:solidFill>
                <a:latin typeface="Calibri"/>
                <a:ea typeface="Calibri"/>
                <a:cs typeface="Calibri"/>
                <a:sym typeface="Calibri"/>
              </a:rPr>
              <a:t>Thus, covariates added to the model are confirmed.</a:t>
            </a:r>
            <a:endParaRPr sz="1800">
              <a:solidFill>
                <a:schemeClr val="dk2"/>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245450" y="152475"/>
            <a:ext cx="75057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Final Model</a:t>
            </a:r>
            <a:endParaRPr/>
          </a:p>
        </p:txBody>
      </p:sp>
      <p:sp>
        <p:nvSpPr>
          <p:cNvPr id="313" name="Google Shape;313;p41"/>
          <p:cNvSpPr txBox="1"/>
          <p:nvPr/>
        </p:nvSpPr>
        <p:spPr>
          <a:xfrm>
            <a:off x="2086832" y="1206413"/>
            <a:ext cx="5516400" cy="10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1575550" y="1061252"/>
            <a:ext cx="3079200" cy="1894500"/>
          </a:xfrm>
          <a:prstGeom prst="rect">
            <a:avLst/>
          </a:prstGeom>
          <a:solidFill>
            <a:srgbClr val="C9DAF8"/>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l"/>
              <a:t>Central compartment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l" sz="2400">
                <a:solidFill>
                  <a:srgbClr val="FF0000"/>
                </a:solidFill>
              </a:rPr>
              <a:t>CL1</a:t>
            </a:r>
            <a:r>
              <a:rPr b="1" lang="el" sz="2400"/>
              <a:t>, </a:t>
            </a:r>
            <a:r>
              <a:rPr b="1" lang="el" sz="2400">
                <a:solidFill>
                  <a:srgbClr val="FF0000"/>
                </a:solidFill>
              </a:rPr>
              <a:t>V1</a:t>
            </a:r>
            <a:endParaRPr b="1" sz="24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5" name="Google Shape;315;p41"/>
          <p:cNvSpPr/>
          <p:nvPr/>
        </p:nvSpPr>
        <p:spPr>
          <a:xfrm>
            <a:off x="5203845" y="1592664"/>
            <a:ext cx="516000" cy="308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rot="-10796003">
            <a:off x="5300786" y="2304863"/>
            <a:ext cx="516000" cy="3093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txBox="1"/>
          <p:nvPr/>
        </p:nvSpPr>
        <p:spPr>
          <a:xfrm>
            <a:off x="5202647" y="922935"/>
            <a:ext cx="7122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K12</a:t>
            </a:r>
            <a:endParaRPr/>
          </a:p>
        </p:txBody>
      </p:sp>
      <p:sp>
        <p:nvSpPr>
          <p:cNvPr id="318" name="Google Shape;318;p41"/>
          <p:cNvSpPr txBox="1"/>
          <p:nvPr/>
        </p:nvSpPr>
        <p:spPr>
          <a:xfrm>
            <a:off x="5203845" y="2651990"/>
            <a:ext cx="798600" cy="7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000000"/>
                </a:solidFill>
              </a:rPr>
              <a:t>K21</a:t>
            </a:r>
            <a:endParaRPr/>
          </a:p>
        </p:txBody>
      </p:sp>
      <p:sp>
        <p:nvSpPr>
          <p:cNvPr id="319" name="Google Shape;319;p41"/>
          <p:cNvSpPr txBox="1"/>
          <p:nvPr/>
        </p:nvSpPr>
        <p:spPr>
          <a:xfrm>
            <a:off x="6135675" y="1061183"/>
            <a:ext cx="2537700" cy="18945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l"/>
              <a:t>Peripheral compartment</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l" sz="2400"/>
              <a:t>CL2,  </a:t>
            </a:r>
            <a:endParaRPr b="1" sz="2400"/>
          </a:p>
          <a:p>
            <a:pPr indent="0" lvl="0" marL="0" rtl="0" algn="ctr">
              <a:spcBef>
                <a:spcPts val="0"/>
              </a:spcBef>
              <a:spcAft>
                <a:spcPts val="0"/>
              </a:spcAft>
              <a:buNone/>
            </a:pPr>
            <a:r>
              <a:rPr b="1" lang="el" sz="2400"/>
              <a:t>V2= f(V1)</a:t>
            </a:r>
            <a:endParaRPr b="1" sz="2400"/>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 name="Google Shape;320;p41"/>
          <p:cNvSpPr/>
          <p:nvPr/>
        </p:nvSpPr>
        <p:spPr>
          <a:xfrm rot="5400000">
            <a:off x="2677683" y="2912739"/>
            <a:ext cx="780000" cy="8661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txBox="1"/>
          <p:nvPr/>
        </p:nvSpPr>
        <p:spPr>
          <a:xfrm>
            <a:off x="1731125" y="3235026"/>
            <a:ext cx="6126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K10</a:t>
            </a:r>
            <a:endParaRPr/>
          </a:p>
        </p:txBody>
      </p:sp>
      <p:sp>
        <p:nvSpPr>
          <p:cNvPr id="322" name="Google Shape;322;p41"/>
          <p:cNvSpPr txBox="1"/>
          <p:nvPr/>
        </p:nvSpPr>
        <p:spPr>
          <a:xfrm>
            <a:off x="6135675" y="3319086"/>
            <a:ext cx="27513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And p</a:t>
            </a:r>
            <a:r>
              <a:rPr lang="el"/>
              <a:t>roportional r</a:t>
            </a:r>
            <a:r>
              <a:rPr lang="el"/>
              <a:t>esidual error </a:t>
            </a:r>
            <a:endParaRPr/>
          </a:p>
        </p:txBody>
      </p:sp>
      <p:sp>
        <p:nvSpPr>
          <p:cNvPr id="323" name="Google Shape;323;p41"/>
          <p:cNvSpPr/>
          <p:nvPr/>
        </p:nvSpPr>
        <p:spPr>
          <a:xfrm rot="-4015152">
            <a:off x="1561411" y="1224274"/>
            <a:ext cx="479046" cy="1568482"/>
          </a:xfrm>
          <a:prstGeom prst="curvedRightArrow">
            <a:avLst>
              <a:gd fmla="val 25000" name="adj1"/>
              <a:gd fmla="val 50000" name="adj2"/>
              <a:gd fmla="val 25000" name="adj3"/>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24" name="Google Shape;324;p41"/>
          <p:cNvSpPr txBox="1"/>
          <p:nvPr/>
        </p:nvSpPr>
        <p:spPr>
          <a:xfrm>
            <a:off x="189700" y="869900"/>
            <a:ext cx="14391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00"/>
              <a:t>Weight</a:t>
            </a:r>
            <a:endParaRPr b="1" sz="1800"/>
          </a:p>
          <a:p>
            <a:pPr indent="0" lvl="0" marL="0" rtl="0" algn="l">
              <a:spcBef>
                <a:spcPts val="0"/>
              </a:spcBef>
              <a:spcAft>
                <a:spcPts val="0"/>
              </a:spcAft>
              <a:buNone/>
            </a:pPr>
            <a:r>
              <a:rPr b="1" lang="el" sz="1800"/>
              <a:t>Cystatin-C</a:t>
            </a:r>
            <a:endParaRPr b="1" sz="1800"/>
          </a:p>
        </p:txBody>
      </p:sp>
      <p:sp>
        <p:nvSpPr>
          <p:cNvPr id="325" name="Google Shape;325;p41"/>
          <p:cNvSpPr/>
          <p:nvPr/>
        </p:nvSpPr>
        <p:spPr>
          <a:xfrm rot="9485089">
            <a:off x="4057100" y="1628739"/>
            <a:ext cx="589175" cy="1466772"/>
          </a:xfrm>
          <a:prstGeom prst="curvedRightArrow">
            <a:avLst>
              <a:gd fmla="val 25000" name="adj1"/>
              <a:gd fmla="val 50000" name="adj2"/>
              <a:gd fmla="val 25000" name="adj3"/>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26" name="Google Shape;326;p41"/>
          <p:cNvSpPr txBox="1"/>
          <p:nvPr/>
        </p:nvSpPr>
        <p:spPr>
          <a:xfrm>
            <a:off x="3919238" y="3169114"/>
            <a:ext cx="8661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00"/>
              <a:t>Age</a:t>
            </a:r>
            <a:endParaRPr b="1" sz="1800"/>
          </a:p>
        </p:txBody>
      </p:sp>
      <p:sp>
        <p:nvSpPr>
          <p:cNvPr id="327" name="Google Shape;327;p41"/>
          <p:cNvSpPr txBox="1"/>
          <p:nvPr/>
        </p:nvSpPr>
        <p:spPr>
          <a:xfrm>
            <a:off x="563700" y="3735850"/>
            <a:ext cx="8016600" cy="96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2"/>
              </a:solidFill>
              <a:latin typeface="Calibri"/>
              <a:ea typeface="Calibri"/>
              <a:cs typeface="Calibri"/>
              <a:sym typeface="Calibri"/>
            </a:endParaRPr>
          </a:p>
          <a:p>
            <a:pPr indent="0" lvl="0" marL="0" rtl="0" algn="l">
              <a:lnSpc>
                <a:spcPct val="100000"/>
              </a:lnSpc>
              <a:spcBef>
                <a:spcPts val="1600"/>
              </a:spcBef>
              <a:spcAft>
                <a:spcPts val="0"/>
              </a:spcAft>
              <a:buNone/>
            </a:pPr>
            <a:r>
              <a:rPr b="1" lang="el" sz="1800">
                <a:solidFill>
                  <a:schemeClr val="dk2"/>
                </a:solidFill>
                <a:latin typeface="Calibri"/>
                <a:ea typeface="Calibri"/>
                <a:cs typeface="Calibri"/>
                <a:sym typeface="Calibri"/>
              </a:rPr>
              <a:t>        </a:t>
            </a:r>
            <a:r>
              <a:rPr b="1" lang="el" sz="1800">
                <a:solidFill>
                  <a:schemeClr val="dk2"/>
                </a:solidFill>
                <a:latin typeface="Calibri"/>
                <a:ea typeface="Calibri"/>
                <a:cs typeface="Calibri"/>
                <a:sym typeface="Calibri"/>
              </a:rPr>
              <a:t>CL1 </a:t>
            </a:r>
            <a:r>
              <a:rPr lang="el" sz="1800">
                <a:solidFill>
                  <a:schemeClr val="dk2"/>
                </a:solidFill>
                <a:latin typeface="Calibri"/>
                <a:ea typeface="Calibri"/>
                <a:cs typeface="Calibri"/>
                <a:sym typeface="Calibri"/>
              </a:rPr>
              <a:t>= CL</a:t>
            </a:r>
            <a:r>
              <a:rPr baseline="-25000" lang="el" sz="1800">
                <a:solidFill>
                  <a:schemeClr val="dk2"/>
                </a:solidFill>
                <a:latin typeface="Calibri"/>
                <a:ea typeface="Calibri"/>
                <a:cs typeface="Calibri"/>
                <a:sym typeface="Calibri"/>
              </a:rPr>
              <a:t>pop</a:t>
            </a:r>
            <a:r>
              <a:rPr lang="el" sz="1800">
                <a:solidFill>
                  <a:schemeClr val="dk2"/>
                </a:solidFill>
                <a:latin typeface="Calibri"/>
                <a:ea typeface="Calibri"/>
                <a:cs typeface="Calibri"/>
                <a:sym typeface="Calibri"/>
              </a:rPr>
              <a:t> *  EXP(ETA(1)) * (</a:t>
            </a:r>
            <a:r>
              <a:rPr b="1" lang="el" sz="1800">
                <a:solidFill>
                  <a:schemeClr val="dk2"/>
                </a:solidFill>
                <a:latin typeface="Calibri"/>
                <a:ea typeface="Calibri"/>
                <a:cs typeface="Calibri"/>
                <a:sym typeface="Calibri"/>
              </a:rPr>
              <a:t>WT</a:t>
            </a:r>
            <a:r>
              <a:rPr lang="el" sz="1800">
                <a:solidFill>
                  <a:schemeClr val="dk2"/>
                </a:solidFill>
                <a:latin typeface="Calibri"/>
                <a:ea typeface="Calibri"/>
                <a:cs typeface="Calibri"/>
                <a:sym typeface="Calibri"/>
              </a:rPr>
              <a:t>/15)**THETA(1) * (</a:t>
            </a:r>
            <a:r>
              <a:rPr b="1" lang="el" sz="1800">
                <a:solidFill>
                  <a:schemeClr val="dk2"/>
                </a:solidFill>
                <a:latin typeface="Calibri"/>
                <a:ea typeface="Calibri"/>
                <a:cs typeface="Calibri"/>
                <a:sym typeface="Calibri"/>
              </a:rPr>
              <a:t>CYSC</a:t>
            </a:r>
            <a:r>
              <a:rPr lang="el" sz="1800">
                <a:solidFill>
                  <a:schemeClr val="dk2"/>
                </a:solidFill>
                <a:latin typeface="Calibri"/>
                <a:ea typeface="Calibri"/>
                <a:cs typeface="Calibri"/>
                <a:sym typeface="Calibri"/>
              </a:rPr>
              <a:t>/0.63)**THETA(2) </a:t>
            </a:r>
            <a:endParaRPr sz="1800">
              <a:solidFill>
                <a:schemeClr val="dk2"/>
              </a:solidFill>
              <a:latin typeface="Calibri"/>
              <a:ea typeface="Calibri"/>
              <a:cs typeface="Calibri"/>
              <a:sym typeface="Calibri"/>
            </a:endParaRPr>
          </a:p>
          <a:p>
            <a:pPr indent="0" lvl="0" marL="457200" rtl="0" algn="l">
              <a:lnSpc>
                <a:spcPct val="100000"/>
              </a:lnSpc>
              <a:spcBef>
                <a:spcPts val="1600"/>
              </a:spcBef>
              <a:spcAft>
                <a:spcPts val="1600"/>
              </a:spcAft>
              <a:buNone/>
            </a:pPr>
            <a:r>
              <a:rPr b="1" lang="el" sz="1800">
                <a:solidFill>
                  <a:schemeClr val="dk2"/>
                </a:solidFill>
                <a:latin typeface="Calibri"/>
                <a:ea typeface="Calibri"/>
                <a:cs typeface="Calibri"/>
                <a:sym typeface="Calibri"/>
              </a:rPr>
              <a:t>V1</a:t>
            </a:r>
            <a:r>
              <a:rPr lang="el" sz="1800">
                <a:solidFill>
                  <a:schemeClr val="dk2"/>
                </a:solidFill>
                <a:latin typeface="Calibri"/>
                <a:ea typeface="Calibri"/>
                <a:cs typeface="Calibri"/>
                <a:sym typeface="Calibri"/>
              </a:rPr>
              <a:t> = V</a:t>
            </a:r>
            <a:r>
              <a:rPr baseline="-25000" lang="el" sz="1800">
                <a:solidFill>
                  <a:schemeClr val="dk2"/>
                </a:solidFill>
                <a:latin typeface="Calibri"/>
                <a:ea typeface="Calibri"/>
                <a:cs typeface="Calibri"/>
                <a:sym typeface="Calibri"/>
              </a:rPr>
              <a:t>pop</a:t>
            </a:r>
            <a:r>
              <a:rPr lang="el" sz="1800">
                <a:solidFill>
                  <a:schemeClr val="dk2"/>
                </a:solidFill>
                <a:latin typeface="Calibri"/>
                <a:ea typeface="Calibri"/>
                <a:cs typeface="Calibri"/>
                <a:sym typeface="Calibri"/>
              </a:rPr>
              <a:t> *  EXP(ETA(3))  * (</a:t>
            </a:r>
            <a:r>
              <a:rPr b="1" lang="el" sz="1800">
                <a:solidFill>
                  <a:schemeClr val="dk2"/>
                </a:solidFill>
                <a:latin typeface="Calibri"/>
                <a:ea typeface="Calibri"/>
                <a:cs typeface="Calibri"/>
                <a:sym typeface="Calibri"/>
              </a:rPr>
              <a:t>AGE</a:t>
            </a:r>
            <a:r>
              <a:rPr lang="el" sz="1800">
                <a:solidFill>
                  <a:schemeClr val="dk2"/>
                </a:solidFill>
                <a:latin typeface="Calibri"/>
                <a:ea typeface="Calibri"/>
                <a:cs typeface="Calibri"/>
                <a:sym typeface="Calibri"/>
              </a:rPr>
              <a:t>/2.75)**THETA(3)</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819150" y="228750"/>
            <a:ext cx="75057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Final Model - GOF comparison</a:t>
            </a:r>
            <a:endParaRPr/>
          </a:p>
        </p:txBody>
      </p:sp>
      <p:pic>
        <p:nvPicPr>
          <p:cNvPr id="333" name="Google Shape;333;p42"/>
          <p:cNvPicPr preferRelativeResize="0"/>
          <p:nvPr/>
        </p:nvPicPr>
        <p:blipFill rotWithShape="1">
          <a:blip r:embed="rId3">
            <a:alphaModFix/>
          </a:blip>
          <a:srcRect b="0" l="0" r="2515" t="0"/>
          <a:stretch/>
        </p:blipFill>
        <p:spPr>
          <a:xfrm>
            <a:off x="4628395" y="1094450"/>
            <a:ext cx="4245854" cy="3820975"/>
          </a:xfrm>
          <a:prstGeom prst="rect">
            <a:avLst/>
          </a:prstGeom>
          <a:noFill/>
          <a:ln>
            <a:noFill/>
          </a:ln>
        </p:spPr>
      </p:pic>
      <p:pic>
        <p:nvPicPr>
          <p:cNvPr id="334" name="Google Shape;334;p42"/>
          <p:cNvPicPr preferRelativeResize="0"/>
          <p:nvPr/>
        </p:nvPicPr>
        <p:blipFill>
          <a:blip r:embed="rId4">
            <a:alphaModFix/>
          </a:blip>
          <a:stretch>
            <a:fillRect/>
          </a:stretch>
        </p:blipFill>
        <p:spPr>
          <a:xfrm>
            <a:off x="304675" y="1084475"/>
            <a:ext cx="3980884" cy="3820975"/>
          </a:xfrm>
          <a:prstGeom prst="rect">
            <a:avLst/>
          </a:prstGeom>
          <a:noFill/>
          <a:ln>
            <a:noFill/>
          </a:ln>
        </p:spPr>
      </p:pic>
      <p:sp>
        <p:nvSpPr>
          <p:cNvPr id="335" name="Google Shape;335;p42"/>
          <p:cNvSpPr txBox="1"/>
          <p:nvPr/>
        </p:nvSpPr>
        <p:spPr>
          <a:xfrm>
            <a:off x="1353025" y="783950"/>
            <a:ext cx="63273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Stochastic Model                                                                        Final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3"/>
          <p:cNvSpPr txBox="1"/>
          <p:nvPr/>
        </p:nvSpPr>
        <p:spPr>
          <a:xfrm>
            <a:off x="769925" y="211725"/>
            <a:ext cx="61167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3000">
                <a:solidFill>
                  <a:schemeClr val="lt1"/>
                </a:solidFill>
                <a:latin typeface="Nunito"/>
                <a:ea typeface="Nunito"/>
                <a:cs typeface="Nunito"/>
                <a:sym typeface="Nunito"/>
              </a:rPr>
              <a:t>Final Model - GOF comparison</a:t>
            </a:r>
            <a:endParaRPr sz="3000">
              <a:solidFill>
                <a:schemeClr val="lt1"/>
              </a:solidFill>
              <a:latin typeface="Nunito"/>
              <a:ea typeface="Nunito"/>
              <a:cs typeface="Nunito"/>
              <a:sym typeface="Nunito"/>
            </a:endParaRPr>
          </a:p>
        </p:txBody>
      </p:sp>
      <p:sp>
        <p:nvSpPr>
          <p:cNvPr id="341" name="Google Shape;341;p43"/>
          <p:cNvSpPr txBox="1"/>
          <p:nvPr/>
        </p:nvSpPr>
        <p:spPr>
          <a:xfrm>
            <a:off x="1026725" y="704375"/>
            <a:ext cx="56865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With LOG scaling and “loess” method</a:t>
            </a:r>
            <a:endParaRPr/>
          </a:p>
        </p:txBody>
      </p:sp>
      <p:pic>
        <p:nvPicPr>
          <p:cNvPr id="342" name="Google Shape;342;p43"/>
          <p:cNvPicPr preferRelativeResize="0"/>
          <p:nvPr/>
        </p:nvPicPr>
        <p:blipFill>
          <a:blip r:embed="rId3">
            <a:alphaModFix/>
          </a:blip>
          <a:stretch>
            <a:fillRect/>
          </a:stretch>
        </p:blipFill>
        <p:spPr>
          <a:xfrm>
            <a:off x="873100" y="1079375"/>
            <a:ext cx="6827350" cy="363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888800" y="169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Introduction - </a:t>
            </a:r>
            <a:r>
              <a:rPr lang="el"/>
              <a:t>Prospective</a:t>
            </a:r>
            <a:r>
              <a:rPr lang="el">
                <a:solidFill>
                  <a:srgbClr val="FF0000"/>
                </a:solidFill>
              </a:rPr>
              <a:t> </a:t>
            </a:r>
            <a:r>
              <a:rPr lang="el"/>
              <a:t>c</a:t>
            </a:r>
            <a:r>
              <a:rPr lang="el"/>
              <a:t>linical study </a:t>
            </a:r>
            <a:endParaRPr/>
          </a:p>
          <a:p>
            <a:pPr indent="0" lvl="0" marL="0" rtl="0" algn="l">
              <a:spcBef>
                <a:spcPts val="0"/>
              </a:spcBef>
              <a:spcAft>
                <a:spcPts val="0"/>
              </a:spcAft>
              <a:buNone/>
            </a:pPr>
            <a:r>
              <a:rPr lang="el" sz="1400"/>
              <a:t>(</a:t>
            </a:r>
            <a:r>
              <a:rPr lang="el" sz="1200"/>
              <a:t>De Cock PA et al., 2015) </a:t>
            </a:r>
            <a:endParaRPr sz="1200"/>
          </a:p>
        </p:txBody>
      </p:sp>
      <p:sp>
        <p:nvSpPr>
          <p:cNvPr id="183" name="Google Shape;183;p26"/>
          <p:cNvSpPr txBox="1"/>
          <p:nvPr>
            <p:ph idx="1" type="body"/>
          </p:nvPr>
        </p:nvSpPr>
        <p:spPr>
          <a:xfrm>
            <a:off x="739550" y="952575"/>
            <a:ext cx="7505700" cy="38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400">
                <a:solidFill>
                  <a:srgbClr val="000000"/>
                </a:solidFill>
              </a:rPr>
              <a:t>Patients demographics (26 paediatric patients with amoxicillin &amp; clavulanic):</a:t>
            </a:r>
            <a:endParaRPr sz="1400">
              <a:solidFill>
                <a:srgbClr val="000000"/>
              </a:solidFill>
            </a:endParaRPr>
          </a:p>
          <a:p>
            <a:pPr indent="-317500" lvl="0" marL="457200" rtl="0" algn="l">
              <a:spcBef>
                <a:spcPts val="1600"/>
              </a:spcBef>
              <a:spcAft>
                <a:spcPts val="0"/>
              </a:spcAft>
              <a:buClr>
                <a:srgbClr val="000000"/>
              </a:buClr>
              <a:buSzPts val="1400"/>
              <a:buChar char="●"/>
            </a:pPr>
            <a:r>
              <a:rPr lang="el" sz="1400">
                <a:solidFill>
                  <a:srgbClr val="000000"/>
                </a:solidFill>
              </a:rPr>
              <a:t>augmented clearance</a:t>
            </a:r>
            <a:endParaRPr sz="1400">
              <a:solidFill>
                <a:srgbClr val="000000"/>
              </a:solidFill>
            </a:endParaRPr>
          </a:p>
          <a:p>
            <a:pPr indent="-317500" lvl="0" marL="457200" rtl="0" algn="l">
              <a:spcBef>
                <a:spcPts val="0"/>
              </a:spcBef>
              <a:spcAft>
                <a:spcPts val="0"/>
              </a:spcAft>
              <a:buClr>
                <a:srgbClr val="000000"/>
              </a:buClr>
              <a:buSzPts val="1400"/>
              <a:buChar char="●"/>
            </a:pPr>
            <a:r>
              <a:rPr lang="el" sz="1400">
                <a:solidFill>
                  <a:srgbClr val="000000"/>
                </a:solidFill>
              </a:rPr>
              <a:t>ICU with early stage sepsis</a:t>
            </a:r>
            <a:endParaRPr sz="1400">
              <a:solidFill>
                <a:srgbClr val="000000"/>
              </a:solidFill>
            </a:endParaRPr>
          </a:p>
          <a:p>
            <a:pPr indent="-317500" lvl="0" marL="457200" rtl="0" algn="l">
              <a:spcBef>
                <a:spcPts val="0"/>
              </a:spcBef>
              <a:spcAft>
                <a:spcPts val="0"/>
              </a:spcAft>
              <a:buClr>
                <a:srgbClr val="000000"/>
              </a:buClr>
              <a:buSzPts val="1400"/>
              <a:buChar char="●"/>
            </a:pPr>
            <a:r>
              <a:rPr lang="el" sz="1400">
                <a:solidFill>
                  <a:srgbClr val="000000"/>
                </a:solidFill>
              </a:rPr>
              <a:t>15 males &amp; 11 females</a:t>
            </a:r>
            <a:endParaRPr sz="1400">
              <a:solidFill>
                <a:srgbClr val="000000"/>
              </a:solidFill>
            </a:endParaRPr>
          </a:p>
          <a:p>
            <a:pPr indent="-317500" lvl="0" marL="457200" rtl="0" algn="l">
              <a:spcBef>
                <a:spcPts val="0"/>
              </a:spcBef>
              <a:spcAft>
                <a:spcPts val="0"/>
              </a:spcAft>
              <a:buClr>
                <a:srgbClr val="000000"/>
              </a:buClr>
              <a:buSzPts val="1400"/>
              <a:buChar char="●"/>
            </a:pPr>
            <a:r>
              <a:rPr lang="el" sz="1400">
                <a:solidFill>
                  <a:srgbClr val="000000"/>
                </a:solidFill>
              </a:rPr>
              <a:t>Age: 1 month - 15 years old</a:t>
            </a:r>
            <a:endParaRPr sz="1400">
              <a:solidFill>
                <a:srgbClr val="000000"/>
              </a:solidFill>
            </a:endParaRPr>
          </a:p>
          <a:p>
            <a:pPr indent="-317500" lvl="0" marL="457200" rtl="0" algn="l">
              <a:spcBef>
                <a:spcPts val="0"/>
              </a:spcBef>
              <a:spcAft>
                <a:spcPts val="0"/>
              </a:spcAft>
              <a:buClr>
                <a:srgbClr val="000000"/>
              </a:buClr>
              <a:buSzPts val="1400"/>
              <a:buChar char="●"/>
            </a:pPr>
            <a:r>
              <a:rPr lang="el" sz="1400">
                <a:solidFill>
                  <a:srgbClr val="000000"/>
                </a:solidFill>
              </a:rPr>
              <a:t>Weight: 4.6 - 65 kg</a:t>
            </a:r>
            <a:endParaRPr sz="1400">
              <a:solidFill>
                <a:srgbClr val="000000"/>
              </a:solidFill>
            </a:endParaRPr>
          </a:p>
          <a:p>
            <a:pPr indent="0" lvl="0" marL="0" rtl="0" algn="l">
              <a:spcBef>
                <a:spcPts val="1600"/>
              </a:spcBef>
              <a:spcAft>
                <a:spcPts val="0"/>
              </a:spcAft>
              <a:buNone/>
            </a:pPr>
            <a:r>
              <a:rPr lang="el" sz="1400">
                <a:solidFill>
                  <a:srgbClr val="000000"/>
                </a:solidFill>
              </a:rPr>
              <a:t>Dosing:</a:t>
            </a:r>
            <a:endParaRPr sz="1400">
              <a:solidFill>
                <a:srgbClr val="000000"/>
              </a:solidFill>
            </a:endParaRPr>
          </a:p>
          <a:p>
            <a:pPr indent="-317500" lvl="0" marL="457200" rtl="0" algn="l">
              <a:spcBef>
                <a:spcPts val="1600"/>
              </a:spcBef>
              <a:spcAft>
                <a:spcPts val="0"/>
              </a:spcAft>
              <a:buClr>
                <a:srgbClr val="000000"/>
              </a:buClr>
              <a:buSzPts val="1400"/>
              <a:buChar char="●"/>
            </a:pPr>
            <a:r>
              <a:rPr lang="el" sz="1400">
                <a:solidFill>
                  <a:srgbClr val="000000"/>
                </a:solidFill>
              </a:rPr>
              <a:t>2,5-3,5 mg per kg  every 6 h </a:t>
            </a:r>
            <a:r>
              <a:rPr lang="el" sz="1400" u="sng">
                <a:solidFill>
                  <a:srgbClr val="000000"/>
                </a:solidFill>
              </a:rPr>
              <a:t>intravenously</a:t>
            </a:r>
            <a:endParaRPr sz="1400" u="sng">
              <a:solidFill>
                <a:srgbClr val="FF0000"/>
              </a:solidFill>
            </a:endParaRPr>
          </a:p>
          <a:p>
            <a:pPr indent="0" lvl="0" marL="0" rtl="0" algn="l">
              <a:spcBef>
                <a:spcPts val="1600"/>
              </a:spcBef>
              <a:spcAft>
                <a:spcPts val="0"/>
              </a:spcAft>
              <a:buNone/>
            </a:pPr>
            <a:r>
              <a:rPr lang="el" sz="1400">
                <a:solidFill>
                  <a:srgbClr val="000000"/>
                </a:solidFill>
              </a:rPr>
              <a:t>Sampling:</a:t>
            </a:r>
            <a:endParaRPr sz="1400">
              <a:solidFill>
                <a:srgbClr val="000000"/>
              </a:solidFill>
            </a:endParaRPr>
          </a:p>
          <a:p>
            <a:pPr indent="-317500" lvl="0" marL="457200" rtl="0" algn="l">
              <a:spcBef>
                <a:spcPts val="1600"/>
              </a:spcBef>
              <a:spcAft>
                <a:spcPts val="0"/>
              </a:spcAft>
              <a:buClr>
                <a:srgbClr val="000000"/>
              </a:buClr>
              <a:buSzPts val="1400"/>
              <a:buChar char="-"/>
            </a:pPr>
            <a:r>
              <a:rPr lang="el" sz="1400">
                <a:solidFill>
                  <a:srgbClr val="000000"/>
                </a:solidFill>
              </a:rPr>
              <a:t>151 samples clavulanic</a:t>
            </a:r>
            <a:endParaRPr sz="1400">
              <a:solidFill>
                <a:srgbClr val="000000"/>
              </a:solidFill>
            </a:endParaRPr>
          </a:p>
          <a:p>
            <a:pPr indent="-317500" lvl="0" marL="457200" rtl="0" algn="l">
              <a:spcBef>
                <a:spcPts val="0"/>
              </a:spcBef>
              <a:spcAft>
                <a:spcPts val="0"/>
              </a:spcAft>
              <a:buClr>
                <a:srgbClr val="000000"/>
              </a:buClr>
              <a:buSzPts val="1400"/>
              <a:buChar char="-"/>
            </a:pPr>
            <a:r>
              <a:rPr lang="el" sz="1400">
                <a:solidFill>
                  <a:srgbClr val="000000"/>
                </a:solidFill>
              </a:rPr>
              <a:t>median of four samples per dose per individual</a:t>
            </a:r>
            <a:endParaRPr sz="1400">
              <a:solidFill>
                <a:srgbClr val="000000"/>
              </a:solidFill>
            </a:endParaRPr>
          </a:p>
        </p:txBody>
      </p:sp>
      <p:pic>
        <p:nvPicPr>
          <p:cNvPr id="184" name="Google Shape;184;p26"/>
          <p:cNvPicPr preferRelativeResize="0"/>
          <p:nvPr/>
        </p:nvPicPr>
        <p:blipFill>
          <a:blip r:embed="rId3">
            <a:alphaModFix/>
          </a:blip>
          <a:stretch>
            <a:fillRect/>
          </a:stretch>
        </p:blipFill>
        <p:spPr>
          <a:xfrm>
            <a:off x="4916725" y="3441475"/>
            <a:ext cx="3996975" cy="1459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graphicFrame>
        <p:nvGraphicFramePr>
          <p:cNvPr id="347" name="Google Shape;347;p44"/>
          <p:cNvGraphicFramePr/>
          <p:nvPr/>
        </p:nvGraphicFramePr>
        <p:xfrm>
          <a:off x="1793400" y="38888"/>
          <a:ext cx="3000000" cy="3000000"/>
        </p:xfrm>
        <a:graphic>
          <a:graphicData uri="http://schemas.openxmlformats.org/drawingml/2006/table">
            <a:tbl>
              <a:tblPr>
                <a:noFill/>
                <a:tableStyleId>{97851373-9C94-4613-9B56-4F1F066139DE}</a:tableStyleId>
              </a:tblPr>
              <a:tblGrid>
                <a:gridCol w="1964450"/>
                <a:gridCol w="1261750"/>
                <a:gridCol w="1117200"/>
                <a:gridCol w="1447800"/>
                <a:gridCol w="1447800"/>
              </a:tblGrid>
              <a:tr h="853000">
                <a:tc>
                  <a:txBody>
                    <a:bodyPr>
                      <a:noAutofit/>
                    </a:bodyPr>
                    <a:lstStyle/>
                    <a:p>
                      <a:pPr indent="0" lvl="0" marL="0" rtl="0" algn="l">
                        <a:spcBef>
                          <a:spcPts val="0"/>
                        </a:spcBef>
                        <a:spcAft>
                          <a:spcPts val="0"/>
                        </a:spcAft>
                        <a:buNone/>
                      </a:pPr>
                      <a:r>
                        <a:rPr lang="el"/>
                        <a:t>Parameter</a:t>
                      </a:r>
                      <a:endParaRPr/>
                    </a:p>
                  </a:txBody>
                  <a:tcPr marT="91425" marB="91425" marR="91425" marL="91425"/>
                </a:tc>
                <a:tc>
                  <a:txBody>
                    <a:bodyPr>
                      <a:noAutofit/>
                    </a:bodyPr>
                    <a:lstStyle/>
                    <a:p>
                      <a:pPr indent="0" lvl="0" marL="0" rtl="0" algn="ctr">
                        <a:spcBef>
                          <a:spcPts val="0"/>
                        </a:spcBef>
                        <a:spcAft>
                          <a:spcPts val="0"/>
                        </a:spcAft>
                        <a:buNone/>
                      </a:pPr>
                      <a:r>
                        <a:rPr lang="el"/>
                        <a:t>Estimate</a:t>
                      </a:r>
                      <a:endParaRPr/>
                    </a:p>
                  </a:txBody>
                  <a:tcPr marT="91425" marB="91425" marR="91425" marL="91425"/>
                </a:tc>
                <a:tc>
                  <a:txBody>
                    <a:bodyPr>
                      <a:noAutofit/>
                    </a:bodyPr>
                    <a:lstStyle/>
                    <a:p>
                      <a:pPr indent="0" lvl="0" marL="0" rtl="0" algn="ctr">
                        <a:spcBef>
                          <a:spcPts val="0"/>
                        </a:spcBef>
                        <a:spcAft>
                          <a:spcPts val="0"/>
                        </a:spcAft>
                        <a:buNone/>
                      </a:pPr>
                      <a:r>
                        <a:rPr lang="el" sz="1200"/>
                        <a:t>Median (Bootstrap)</a:t>
                      </a:r>
                      <a:endParaRPr sz="12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2.5% percentile from bootstrap (n=1000)</a:t>
                      </a:r>
                      <a:endParaRPr sz="12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l" sz="1200">
                          <a:solidFill>
                            <a:schemeClr val="dk1"/>
                          </a:solidFill>
                        </a:rPr>
                        <a:t>95% percentile from bootstrap (n=1000)</a:t>
                      </a:r>
                      <a:endParaRPr sz="1200">
                        <a:solidFill>
                          <a:schemeClr val="dk1"/>
                        </a:solidFill>
                      </a:endParaRPr>
                    </a:p>
                    <a:p>
                      <a:pPr indent="0" lvl="0" marL="0" rtl="0" algn="ctr">
                        <a:spcBef>
                          <a:spcPts val="0"/>
                        </a:spcBef>
                        <a:spcAft>
                          <a:spcPts val="0"/>
                        </a:spcAft>
                        <a:buNone/>
                      </a:pPr>
                      <a:r>
                        <a:t/>
                      </a:r>
                      <a:endParaRPr sz="1200"/>
                    </a:p>
                  </a:txBody>
                  <a:tcPr marT="91425" marB="91425" marR="91425" marL="91425"/>
                </a:tc>
              </a:tr>
              <a:tr h="369150">
                <a:tc>
                  <a:txBody>
                    <a:bodyPr>
                      <a:noAutofit/>
                    </a:bodyPr>
                    <a:lstStyle/>
                    <a:p>
                      <a:pPr indent="0" lvl="0" marL="0" rtl="0" algn="l">
                        <a:spcBef>
                          <a:spcPts val="0"/>
                        </a:spcBef>
                        <a:spcAft>
                          <a:spcPts val="0"/>
                        </a:spcAft>
                        <a:buNone/>
                      </a:pPr>
                      <a:r>
                        <a:rPr lang="el"/>
                        <a:t>CL1 </a:t>
                      </a:r>
                      <a:r>
                        <a:rPr lang="el" sz="1200"/>
                        <a:t>(L/h per 15 kg)</a:t>
                      </a:r>
                      <a:r>
                        <a:rPr lang="el"/>
                        <a:t> </a:t>
                      </a:r>
                      <a:endParaRPr/>
                    </a:p>
                  </a:txBody>
                  <a:tcPr marT="91425" marB="91425" marR="91425" marL="91425"/>
                </a:tc>
                <a:tc>
                  <a:txBody>
                    <a:bodyPr>
                      <a:noAutofit/>
                    </a:bodyPr>
                    <a:lstStyle/>
                    <a:p>
                      <a:pPr indent="0" lvl="0" marL="0" rtl="0" algn="ctr">
                        <a:spcBef>
                          <a:spcPts val="0"/>
                        </a:spcBef>
                        <a:spcAft>
                          <a:spcPts val="0"/>
                        </a:spcAft>
                        <a:buNone/>
                      </a:pPr>
                      <a:r>
                        <a:rPr lang="el" sz="1200"/>
                        <a:t>3</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3.01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2.86</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lnSpc>
                          <a:spcPct val="115000"/>
                        </a:lnSpc>
                        <a:spcBef>
                          <a:spcPts val="0"/>
                        </a:spcBef>
                        <a:spcAft>
                          <a:spcPts val="0"/>
                        </a:spcAft>
                        <a:buNone/>
                      </a:pPr>
                      <a:r>
                        <a:rPr lang="el" sz="1200"/>
                        <a:t>3.13</a:t>
                      </a:r>
                      <a:endParaRPr sz="1200"/>
                    </a:p>
                  </a:txBody>
                  <a:tcPr marT="91425" marB="91425" marR="91425" marL="91425"/>
                </a:tc>
              </a:tr>
              <a:tr h="369150">
                <a:tc>
                  <a:txBody>
                    <a:bodyPr>
                      <a:noAutofit/>
                    </a:bodyPr>
                    <a:lstStyle/>
                    <a:p>
                      <a:pPr indent="0" lvl="0" marL="0" rtl="0" algn="l">
                        <a:spcBef>
                          <a:spcPts val="0"/>
                        </a:spcBef>
                        <a:spcAft>
                          <a:spcPts val="0"/>
                        </a:spcAft>
                        <a:buNone/>
                      </a:pPr>
                      <a:r>
                        <a:rPr lang="el"/>
                        <a:t>CL2 </a:t>
                      </a:r>
                      <a:r>
                        <a:rPr lang="el" sz="1200">
                          <a:solidFill>
                            <a:schemeClr val="dk1"/>
                          </a:solidFill>
                        </a:rPr>
                        <a:t>(L/h per 15 kg)</a:t>
                      </a:r>
                      <a:endParaRPr/>
                    </a:p>
                  </a:txBody>
                  <a:tcPr marT="91425" marB="91425" marR="91425" marL="91425"/>
                </a:tc>
                <a:tc>
                  <a:txBody>
                    <a:bodyPr>
                      <a:noAutofit/>
                    </a:bodyPr>
                    <a:lstStyle/>
                    <a:p>
                      <a:pPr indent="0" lvl="0" marL="0" rtl="0" algn="ctr">
                        <a:spcBef>
                          <a:spcPts val="0"/>
                        </a:spcBef>
                        <a:spcAft>
                          <a:spcPts val="0"/>
                        </a:spcAft>
                        <a:buNone/>
                      </a:pPr>
                      <a:r>
                        <a:rPr lang="el" sz="1200"/>
                        <a:t>6.39</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6.41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5.14</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lnSpc>
                          <a:spcPct val="115000"/>
                        </a:lnSpc>
                        <a:spcBef>
                          <a:spcPts val="0"/>
                        </a:spcBef>
                        <a:spcAft>
                          <a:spcPts val="0"/>
                        </a:spcAft>
                        <a:buNone/>
                      </a:pPr>
                      <a:r>
                        <a:rPr lang="el" sz="1200"/>
                        <a:t>7.64</a:t>
                      </a:r>
                      <a:endParaRPr sz="1200"/>
                    </a:p>
                  </a:txBody>
                  <a:tcPr marT="91425" marB="91425" marR="91425" marL="91425"/>
                </a:tc>
              </a:tr>
              <a:tr h="369150">
                <a:tc>
                  <a:txBody>
                    <a:bodyPr>
                      <a:noAutofit/>
                    </a:bodyPr>
                    <a:lstStyle/>
                    <a:p>
                      <a:pPr indent="0" lvl="0" marL="0" rtl="0" algn="l">
                        <a:spcBef>
                          <a:spcPts val="0"/>
                        </a:spcBef>
                        <a:spcAft>
                          <a:spcPts val="0"/>
                        </a:spcAft>
                        <a:buNone/>
                      </a:pPr>
                      <a:r>
                        <a:rPr lang="el"/>
                        <a:t>V1 </a:t>
                      </a:r>
                      <a:r>
                        <a:rPr lang="el" sz="1200">
                          <a:solidFill>
                            <a:schemeClr val="dk1"/>
                          </a:solidFill>
                        </a:rPr>
                        <a:t>(L per 15 kg)</a:t>
                      </a:r>
                      <a:endParaRPr/>
                    </a:p>
                  </a:txBody>
                  <a:tcPr marT="91425" marB="91425" marR="91425" marL="91425"/>
                </a:tc>
                <a:tc>
                  <a:txBody>
                    <a:bodyPr>
                      <a:noAutofit/>
                    </a:bodyPr>
                    <a:lstStyle/>
                    <a:p>
                      <a:pPr indent="0" lvl="0" marL="0" rtl="0" algn="ctr">
                        <a:spcBef>
                          <a:spcPts val="0"/>
                        </a:spcBef>
                        <a:spcAft>
                          <a:spcPts val="0"/>
                        </a:spcAft>
                        <a:buNone/>
                      </a:pPr>
                      <a:r>
                        <a:rPr lang="el" sz="1200"/>
                        <a:t>1.94</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1.93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1.812</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lnSpc>
                          <a:spcPct val="115000"/>
                        </a:lnSpc>
                        <a:spcBef>
                          <a:spcPts val="0"/>
                        </a:spcBef>
                        <a:spcAft>
                          <a:spcPts val="0"/>
                        </a:spcAft>
                        <a:buNone/>
                      </a:pPr>
                      <a:r>
                        <a:rPr lang="el" sz="1200"/>
                        <a:t>2.05</a:t>
                      </a:r>
                      <a:endParaRPr sz="1200"/>
                    </a:p>
                  </a:txBody>
                  <a:tcPr marT="91425" marB="91425" marR="91425" marL="91425"/>
                </a:tc>
              </a:tr>
              <a:tr h="369150">
                <a:tc>
                  <a:txBody>
                    <a:bodyPr>
                      <a:noAutofit/>
                    </a:bodyPr>
                    <a:lstStyle/>
                    <a:p>
                      <a:pPr indent="0" lvl="0" marL="0" rtl="0" algn="l">
                        <a:spcBef>
                          <a:spcPts val="0"/>
                        </a:spcBef>
                        <a:spcAft>
                          <a:spcPts val="0"/>
                        </a:spcAft>
                        <a:buNone/>
                      </a:pPr>
                      <a:r>
                        <a:rPr lang="el"/>
                        <a:t>V2 </a:t>
                      </a:r>
                      <a:r>
                        <a:rPr lang="el" sz="1200">
                          <a:solidFill>
                            <a:schemeClr val="dk1"/>
                          </a:solidFill>
                        </a:rPr>
                        <a:t>(L per 15 kg)</a:t>
                      </a:r>
                      <a:endParaRPr/>
                    </a:p>
                  </a:txBody>
                  <a:tcPr marT="91425" marB="91425" marR="91425" marL="91425"/>
                </a:tc>
                <a:tc>
                  <a:txBody>
                    <a:bodyPr>
                      <a:noAutofit/>
                    </a:bodyPr>
                    <a:lstStyle/>
                    <a:p>
                      <a:pPr indent="0" lvl="0" marL="0" rtl="0" algn="ctr">
                        <a:spcBef>
                          <a:spcPts val="0"/>
                        </a:spcBef>
                        <a:spcAft>
                          <a:spcPts val="0"/>
                        </a:spcAft>
                        <a:buNone/>
                      </a:pPr>
                      <a:r>
                        <a:rPr lang="el" sz="1200"/>
                        <a:t>1.79</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1.79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1.688</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lnSpc>
                          <a:spcPct val="115000"/>
                        </a:lnSpc>
                        <a:spcBef>
                          <a:spcPts val="0"/>
                        </a:spcBef>
                        <a:spcAft>
                          <a:spcPts val="0"/>
                        </a:spcAft>
                        <a:buNone/>
                      </a:pPr>
                      <a:r>
                        <a:rPr lang="el" sz="1200"/>
                        <a:t>1.89</a:t>
                      </a:r>
                      <a:endParaRPr sz="1200"/>
                    </a:p>
                  </a:txBody>
                  <a:tcPr marT="91425" marB="91425" marR="91425" marL="91425"/>
                </a:tc>
              </a:tr>
              <a:tr h="419475">
                <a:tc>
                  <a:txBody>
                    <a:bodyPr>
                      <a:noAutofit/>
                    </a:bodyPr>
                    <a:lstStyle/>
                    <a:p>
                      <a:pPr indent="0" lvl="0" marL="0" rtl="0" algn="l">
                        <a:spcBef>
                          <a:spcPts val="0"/>
                        </a:spcBef>
                        <a:spcAft>
                          <a:spcPts val="0"/>
                        </a:spcAft>
                        <a:buNone/>
                      </a:pPr>
                      <a:r>
                        <a:rPr b="1" lang="el"/>
                        <a:t>WT</a:t>
                      </a:r>
                      <a:r>
                        <a:rPr lang="el"/>
                        <a:t>  </a:t>
                      </a:r>
                      <a:r>
                        <a:rPr lang="el" sz="1200"/>
                        <a:t>exponent for</a:t>
                      </a:r>
                      <a:r>
                        <a:rPr lang="el"/>
                        <a:t> CL1</a:t>
                      </a:r>
                      <a:endParaRPr/>
                    </a:p>
                  </a:txBody>
                  <a:tcPr marT="91425" marB="91425" marR="91425" marL="91425"/>
                </a:tc>
                <a:tc>
                  <a:txBody>
                    <a:bodyPr>
                      <a:noAutofit/>
                    </a:bodyPr>
                    <a:lstStyle/>
                    <a:p>
                      <a:pPr indent="0" lvl="0" marL="0" rtl="0" algn="ctr">
                        <a:spcBef>
                          <a:spcPts val="0"/>
                        </a:spcBef>
                        <a:spcAft>
                          <a:spcPts val="0"/>
                        </a:spcAft>
                        <a:buNone/>
                      </a:pPr>
                      <a:r>
                        <a:rPr lang="el" sz="1200"/>
                        <a:t>0.82</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0.83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0.748</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0.891</a:t>
                      </a:r>
                      <a:endParaRPr sz="1200"/>
                    </a:p>
                  </a:txBody>
                  <a:tcPr marT="91425" marB="91425" marR="91425" marL="91425"/>
                </a:tc>
              </a:tr>
              <a:tr h="419475">
                <a:tc>
                  <a:txBody>
                    <a:bodyPr>
                      <a:noAutofit/>
                    </a:bodyPr>
                    <a:lstStyle/>
                    <a:p>
                      <a:pPr indent="0" lvl="0" marL="0" rtl="0" algn="l">
                        <a:spcBef>
                          <a:spcPts val="0"/>
                        </a:spcBef>
                        <a:spcAft>
                          <a:spcPts val="0"/>
                        </a:spcAft>
                        <a:buNone/>
                      </a:pPr>
                      <a:r>
                        <a:rPr b="1" lang="el"/>
                        <a:t>CYSC</a:t>
                      </a:r>
                      <a:r>
                        <a:rPr b="1" lang="el" sz="1200"/>
                        <a:t> </a:t>
                      </a:r>
                      <a:r>
                        <a:rPr lang="el" sz="1200">
                          <a:solidFill>
                            <a:schemeClr val="dk1"/>
                          </a:solidFill>
                        </a:rPr>
                        <a:t>exponent for</a:t>
                      </a:r>
                      <a:r>
                        <a:rPr b="1" lang="el" sz="1200"/>
                        <a:t> </a:t>
                      </a:r>
                      <a:r>
                        <a:rPr lang="el" sz="1200"/>
                        <a:t>CL1</a:t>
                      </a:r>
                      <a:endParaRPr sz="12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l" sz="1200">
                          <a:highlight>
                            <a:srgbClr val="F4CCCC"/>
                          </a:highlight>
                        </a:rPr>
                        <a:t>-0.421</a:t>
                      </a:r>
                      <a:endParaRPr sz="1200">
                        <a:highlight>
                          <a:srgbClr val="F4CCCC"/>
                        </a:high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highlight>
                            <a:srgbClr val="F4CCCC"/>
                          </a:highlight>
                        </a:rPr>
                        <a:t>-0.5</a:t>
                      </a:r>
                      <a:endParaRPr sz="1200">
                        <a:highlight>
                          <a:srgbClr val="F4CCCC"/>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-0.82</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-0.02</a:t>
                      </a:r>
                      <a:endParaRPr sz="1200"/>
                    </a:p>
                  </a:txBody>
                  <a:tcPr marT="91425" marB="91425" marR="91425" marL="91425"/>
                </a:tc>
              </a:tr>
              <a:tr h="419475">
                <a:tc>
                  <a:txBody>
                    <a:bodyPr>
                      <a:noAutofit/>
                    </a:bodyPr>
                    <a:lstStyle/>
                    <a:p>
                      <a:pPr indent="0" lvl="0" marL="0" rtl="0" algn="l">
                        <a:spcBef>
                          <a:spcPts val="0"/>
                        </a:spcBef>
                        <a:spcAft>
                          <a:spcPts val="0"/>
                        </a:spcAft>
                        <a:buNone/>
                      </a:pPr>
                      <a:r>
                        <a:rPr b="1" lang="el"/>
                        <a:t>AGE </a:t>
                      </a:r>
                      <a:r>
                        <a:rPr lang="el"/>
                        <a:t> </a:t>
                      </a:r>
                      <a:r>
                        <a:rPr lang="el" sz="1200">
                          <a:solidFill>
                            <a:schemeClr val="dk1"/>
                          </a:solidFill>
                        </a:rPr>
                        <a:t>exponent for</a:t>
                      </a:r>
                      <a:r>
                        <a:rPr lang="el"/>
                        <a:t> </a:t>
                      </a:r>
                      <a:r>
                        <a:rPr lang="el"/>
                        <a:t> V1</a:t>
                      </a:r>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l" sz="1200">
                          <a:solidFill>
                            <a:schemeClr val="dk1"/>
                          </a:solidFill>
                        </a:rPr>
                        <a:t>0.376</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0.378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0.343</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0.408</a:t>
                      </a:r>
                      <a:endParaRPr sz="1200"/>
                    </a:p>
                  </a:txBody>
                  <a:tcPr marT="91425" marB="91425" marR="91425" marL="91425"/>
                </a:tc>
              </a:tr>
              <a:tr h="369150">
                <a:tc>
                  <a:txBody>
                    <a:bodyPr>
                      <a:noAutofit/>
                    </a:bodyPr>
                    <a:lstStyle/>
                    <a:p>
                      <a:pPr indent="0" lvl="0" marL="0" rtl="0" algn="l">
                        <a:spcBef>
                          <a:spcPts val="0"/>
                        </a:spcBef>
                        <a:spcAft>
                          <a:spcPts val="0"/>
                        </a:spcAft>
                        <a:buNone/>
                      </a:pPr>
                      <a:r>
                        <a:rPr lang="el"/>
                        <a:t>IIV </a:t>
                      </a:r>
                      <a:r>
                        <a:rPr lang="el"/>
                        <a:t> on CL1 </a:t>
                      </a:r>
                      <a:r>
                        <a:rPr lang="el" sz="1200"/>
                        <a:t>(CV%)</a:t>
                      </a:r>
                      <a:endParaRPr sz="1200"/>
                    </a:p>
                  </a:txBody>
                  <a:tcPr marT="91425" marB="91425" marR="91425" marL="91425"/>
                </a:tc>
                <a:tc>
                  <a:txBody>
                    <a:bodyPr>
                      <a:noAutofit/>
                    </a:bodyPr>
                    <a:lstStyle/>
                    <a:p>
                      <a:pPr indent="0" lvl="0" marL="0" rtl="0" algn="ctr">
                        <a:spcBef>
                          <a:spcPts val="0"/>
                        </a:spcBef>
                        <a:spcAft>
                          <a:spcPts val="0"/>
                        </a:spcAft>
                        <a:buNone/>
                      </a:pPr>
                      <a:r>
                        <a:rPr lang="el" sz="1200"/>
                        <a:t>19.8%</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19.8%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15.8%</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22.36%</a:t>
                      </a:r>
                      <a:endParaRPr sz="1200"/>
                    </a:p>
                  </a:txBody>
                  <a:tcPr marT="91425" marB="91425" marR="91425" marL="91425"/>
                </a:tc>
              </a:tr>
              <a:tr h="369150">
                <a:tc>
                  <a:txBody>
                    <a:bodyPr>
                      <a:noAutofit/>
                    </a:bodyPr>
                    <a:lstStyle/>
                    <a:p>
                      <a:pPr indent="0" lvl="0" marL="0" rtl="0" algn="l">
                        <a:spcBef>
                          <a:spcPts val="0"/>
                        </a:spcBef>
                        <a:spcAft>
                          <a:spcPts val="0"/>
                        </a:spcAft>
                        <a:buClr>
                          <a:schemeClr val="dk1"/>
                        </a:buClr>
                        <a:buSzPts val="1100"/>
                        <a:buFont typeface="Arial"/>
                        <a:buNone/>
                      </a:pPr>
                      <a:r>
                        <a:rPr lang="el">
                          <a:solidFill>
                            <a:schemeClr val="dk1"/>
                          </a:solidFill>
                        </a:rPr>
                        <a:t>IIV</a:t>
                      </a:r>
                      <a:r>
                        <a:rPr lang="el">
                          <a:solidFill>
                            <a:schemeClr val="dk1"/>
                          </a:solidFill>
                        </a:rPr>
                        <a:t> on V1 </a:t>
                      </a:r>
                      <a:r>
                        <a:rPr lang="el" sz="1200">
                          <a:solidFill>
                            <a:schemeClr val="dk1"/>
                          </a:solidFill>
                        </a:rPr>
                        <a:t>(CV%)</a:t>
                      </a:r>
                      <a:endParaRPr sz="1200"/>
                    </a:p>
                  </a:txBody>
                  <a:tcPr marT="91425" marB="91425" marR="91425" marL="91425"/>
                </a:tc>
                <a:tc>
                  <a:txBody>
                    <a:bodyPr>
                      <a:noAutofit/>
                    </a:bodyPr>
                    <a:lstStyle/>
                    <a:p>
                      <a:pPr indent="0" lvl="0" marL="0" rtl="0" algn="ctr">
                        <a:spcBef>
                          <a:spcPts val="0"/>
                        </a:spcBef>
                        <a:spcAft>
                          <a:spcPts val="0"/>
                        </a:spcAft>
                        <a:buNone/>
                      </a:pPr>
                      <a:r>
                        <a:rPr lang="el" sz="1200"/>
                        <a:t>17.2%</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17.3%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13.4%</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20%</a:t>
                      </a:r>
                      <a:endParaRPr sz="1200"/>
                    </a:p>
                  </a:txBody>
                  <a:tcPr marT="91425" marB="91425" marR="91425" marL="91425"/>
                </a:tc>
              </a:tr>
              <a:tr h="566275">
                <a:tc>
                  <a:txBody>
                    <a:bodyPr>
                      <a:noAutofit/>
                    </a:bodyPr>
                    <a:lstStyle/>
                    <a:p>
                      <a:pPr indent="0" lvl="0" marL="0" rtl="0" algn="l">
                        <a:spcBef>
                          <a:spcPts val="0"/>
                        </a:spcBef>
                        <a:spcAft>
                          <a:spcPts val="0"/>
                        </a:spcAft>
                        <a:buNone/>
                      </a:pPr>
                      <a:r>
                        <a:rPr lang="el">
                          <a:solidFill>
                            <a:schemeClr val="dk1"/>
                          </a:solidFill>
                        </a:rPr>
                        <a:t>Residual error </a:t>
                      </a:r>
                      <a:r>
                        <a:rPr lang="el" sz="1200">
                          <a:solidFill>
                            <a:schemeClr val="dk1"/>
                          </a:solidFill>
                        </a:rPr>
                        <a:t>(CV%)</a:t>
                      </a:r>
                      <a:endParaRPr sz="1200">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noAutofit/>
                    </a:bodyPr>
                    <a:lstStyle/>
                    <a:p>
                      <a:pPr indent="0" lvl="0" marL="0" rtl="0" algn="ctr">
                        <a:spcBef>
                          <a:spcPts val="0"/>
                        </a:spcBef>
                        <a:spcAft>
                          <a:spcPts val="0"/>
                        </a:spcAft>
                        <a:buNone/>
                      </a:pPr>
                      <a:r>
                        <a:rPr lang="el" sz="1200"/>
                        <a:t>33.1%</a:t>
                      </a:r>
                      <a:endParaRPr sz="12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l" sz="1200"/>
                        <a:t>33%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29.6%</a:t>
                      </a:r>
                      <a:endParaRPr sz="1200"/>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l" sz="1200"/>
                        <a:t>36.3%</a:t>
                      </a:r>
                      <a:endParaRPr sz="1200"/>
                    </a:p>
                  </a:txBody>
                  <a:tcPr marT="91425" marB="91425" marR="91425" marL="91425"/>
                </a:tc>
              </a:tr>
            </a:tbl>
          </a:graphicData>
        </a:graphic>
      </p:graphicFrame>
      <p:sp>
        <p:nvSpPr>
          <p:cNvPr id="348" name="Google Shape;348;p44"/>
          <p:cNvSpPr txBox="1"/>
          <p:nvPr/>
        </p:nvSpPr>
        <p:spPr>
          <a:xfrm>
            <a:off x="0" y="0"/>
            <a:ext cx="1643100" cy="12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AF7B51"/>
                </a:solidFill>
                <a:latin typeface="Nunito"/>
                <a:ea typeface="Nunito"/>
                <a:cs typeface="Nunito"/>
                <a:sym typeface="Nunito"/>
              </a:rPr>
              <a:t>Model Evaluation:</a:t>
            </a:r>
            <a:endParaRPr sz="2400">
              <a:solidFill>
                <a:srgbClr val="AF7B5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l" sz="2400">
                <a:solidFill>
                  <a:srgbClr val="AF7B51"/>
                </a:solidFill>
                <a:latin typeface="Nunito"/>
                <a:ea typeface="Nunito"/>
                <a:cs typeface="Nunito"/>
                <a:sym typeface="Nunito"/>
              </a:rPr>
              <a:t>Bootstrap</a:t>
            </a:r>
            <a:endParaRPr b="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673725" y="425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Model evaluation: VPC            </a:t>
            </a:r>
            <a:endParaRPr/>
          </a:p>
        </p:txBody>
      </p:sp>
      <p:sp>
        <p:nvSpPr>
          <p:cNvPr id="354" name="Google Shape;354;p45"/>
          <p:cNvSpPr txBox="1"/>
          <p:nvPr/>
        </p:nvSpPr>
        <p:spPr>
          <a:xfrm>
            <a:off x="591000" y="1339850"/>
            <a:ext cx="7962000" cy="346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l"/>
              <a:t>VPC: 500 simulations, dose corrected and prediction corrected only </a:t>
            </a:r>
            <a:r>
              <a:rPr lang="el" u="sng"/>
              <a:t>for the first dose</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l"/>
              <a:t>       </a:t>
            </a:r>
            <a:endParaRPr/>
          </a:p>
        </p:txBody>
      </p:sp>
      <p:pic>
        <p:nvPicPr>
          <p:cNvPr id="355" name="Google Shape;355;p45"/>
          <p:cNvPicPr preferRelativeResize="0"/>
          <p:nvPr/>
        </p:nvPicPr>
        <p:blipFill>
          <a:blip r:embed="rId3">
            <a:alphaModFix/>
          </a:blip>
          <a:stretch>
            <a:fillRect/>
          </a:stretch>
        </p:blipFill>
        <p:spPr>
          <a:xfrm>
            <a:off x="1678300" y="1730575"/>
            <a:ext cx="5311326" cy="30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819150" y="210325"/>
            <a:ext cx="7505700" cy="4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Discussion - Benefits</a:t>
            </a:r>
            <a:endParaRPr/>
          </a:p>
        </p:txBody>
      </p:sp>
      <p:sp>
        <p:nvSpPr>
          <p:cNvPr id="361" name="Google Shape;361;p46"/>
          <p:cNvSpPr txBox="1"/>
          <p:nvPr>
            <p:ph idx="1" type="body"/>
          </p:nvPr>
        </p:nvSpPr>
        <p:spPr>
          <a:xfrm>
            <a:off x="473875" y="665725"/>
            <a:ext cx="7936500" cy="422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sz="1800"/>
              <a:t>PopPK model that:</a:t>
            </a:r>
            <a:endParaRPr sz="1800"/>
          </a:p>
          <a:p>
            <a:pPr indent="-342900" lvl="1" marL="914400" rtl="0" algn="l">
              <a:spcBef>
                <a:spcPts val="0"/>
              </a:spcBef>
              <a:spcAft>
                <a:spcPts val="0"/>
              </a:spcAft>
              <a:buSzPts val="1800"/>
              <a:buChar char="○"/>
            </a:pPr>
            <a:r>
              <a:rPr lang="el" sz="1800"/>
              <a:t> fits the data (GOF)</a:t>
            </a:r>
            <a:endParaRPr sz="1800"/>
          </a:p>
          <a:p>
            <a:pPr indent="-342900" lvl="1" marL="914400" rtl="0" algn="l">
              <a:spcBef>
                <a:spcPts val="0"/>
              </a:spcBef>
              <a:spcAft>
                <a:spcPts val="0"/>
              </a:spcAft>
              <a:buSzPts val="1800"/>
              <a:buChar char="○"/>
            </a:pPr>
            <a:r>
              <a:rPr lang="el" sz="1800"/>
              <a:t>individual predictions are separated from  population parameters (small shrinkage)</a:t>
            </a:r>
            <a:endParaRPr sz="1800"/>
          </a:p>
          <a:p>
            <a:pPr indent="-342900" lvl="1" marL="914400" rtl="0" algn="l">
              <a:spcBef>
                <a:spcPts val="0"/>
              </a:spcBef>
              <a:spcAft>
                <a:spcPts val="0"/>
              </a:spcAft>
              <a:buSzPts val="1800"/>
              <a:buChar char="○"/>
            </a:pPr>
            <a:r>
              <a:rPr lang="el" sz="1800"/>
              <a:t>with good precision (all &lt;0.5%, except for Cystatin-C exponent)</a:t>
            </a:r>
            <a:endParaRPr sz="1800"/>
          </a:p>
          <a:p>
            <a:pPr indent="-342900" lvl="1" marL="914400" rtl="0" algn="l">
              <a:spcBef>
                <a:spcPts val="0"/>
              </a:spcBef>
              <a:spcAft>
                <a:spcPts val="0"/>
              </a:spcAft>
              <a:buSzPts val="1800"/>
              <a:buChar char="○"/>
            </a:pPr>
            <a:r>
              <a:rPr lang="el" sz="1800"/>
              <a:t>parsimonious</a:t>
            </a:r>
            <a:endParaRPr sz="1800"/>
          </a:p>
          <a:p>
            <a:pPr indent="-342900" lvl="0" marL="457200" rtl="0" algn="l">
              <a:spcBef>
                <a:spcPts val="0"/>
              </a:spcBef>
              <a:spcAft>
                <a:spcPts val="0"/>
              </a:spcAft>
              <a:buSzPts val="1800"/>
              <a:buChar char="●"/>
            </a:pPr>
            <a:r>
              <a:rPr lang="el" sz="1800"/>
              <a:t>describes the developmental changes and maturation of GFR for children (Weight on CL1) and  also the renal function (Cystatin C on CL1).</a:t>
            </a:r>
            <a:endParaRPr sz="1800"/>
          </a:p>
          <a:p>
            <a:pPr indent="-342900" lvl="0" marL="457200" rtl="0" algn="l">
              <a:spcBef>
                <a:spcPts val="0"/>
              </a:spcBef>
              <a:spcAft>
                <a:spcPts val="0"/>
              </a:spcAft>
              <a:buSzPts val="1800"/>
              <a:buChar char="●"/>
            </a:pPr>
            <a:r>
              <a:rPr lang="el" sz="1800"/>
              <a:t>After covariates inclusion, compared to stochastic:</a:t>
            </a:r>
            <a:endParaRPr sz="1800"/>
          </a:p>
          <a:p>
            <a:pPr indent="-342900" lvl="1" marL="914400" rtl="0" algn="l">
              <a:spcBef>
                <a:spcPts val="0"/>
              </a:spcBef>
              <a:spcAft>
                <a:spcPts val="0"/>
              </a:spcAft>
              <a:buSzPts val="1800"/>
              <a:buChar char="○"/>
            </a:pPr>
            <a:r>
              <a:rPr lang="el" sz="1800"/>
              <a:t>Interindividual variability for CL1 (ETA1) is decreased by 68%.</a:t>
            </a:r>
            <a:endParaRPr sz="1800"/>
          </a:p>
          <a:p>
            <a:pPr indent="-342900" lvl="1" marL="914400" rtl="0" algn="l">
              <a:spcBef>
                <a:spcPts val="0"/>
              </a:spcBef>
              <a:spcAft>
                <a:spcPts val="0"/>
              </a:spcAft>
              <a:buSzPts val="1800"/>
              <a:buChar char="○"/>
            </a:pPr>
            <a:r>
              <a:rPr lang="el" sz="1800"/>
              <a:t>Interindividual variability for V1 (ETA3) is decreased by 67%.</a:t>
            </a:r>
            <a:endParaRPr sz="1800"/>
          </a:p>
          <a:p>
            <a:pPr indent="-342900" lvl="1" marL="914400" rtl="0" algn="l">
              <a:spcBef>
                <a:spcPts val="0"/>
              </a:spcBef>
              <a:spcAft>
                <a:spcPts val="0"/>
              </a:spcAft>
              <a:buSzPts val="1800"/>
              <a:buChar char="○"/>
            </a:pPr>
            <a:r>
              <a:rPr lang="el" sz="1800"/>
              <a:t>Residual error remains the same.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819150" y="439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Discussion - Limitations</a:t>
            </a:r>
            <a:endParaRPr/>
          </a:p>
          <a:p>
            <a:pPr indent="0" lvl="0" marL="0" rtl="0" algn="l">
              <a:spcBef>
                <a:spcPts val="0"/>
              </a:spcBef>
              <a:spcAft>
                <a:spcPts val="0"/>
              </a:spcAft>
              <a:buNone/>
            </a:pPr>
            <a:r>
              <a:t/>
            </a:r>
            <a:endParaRPr/>
          </a:p>
        </p:txBody>
      </p:sp>
      <p:sp>
        <p:nvSpPr>
          <p:cNvPr id="367" name="Google Shape;367;p47"/>
          <p:cNvSpPr txBox="1"/>
          <p:nvPr>
            <p:ph idx="1" type="body"/>
          </p:nvPr>
        </p:nvSpPr>
        <p:spPr>
          <a:xfrm>
            <a:off x="819150" y="1160175"/>
            <a:ext cx="7505700" cy="297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600"/>
              </a:spcBef>
              <a:spcAft>
                <a:spcPts val="0"/>
              </a:spcAft>
              <a:buSzPts val="1800"/>
              <a:buChar char="●"/>
            </a:pPr>
            <a:r>
              <a:rPr lang="el" sz="1800"/>
              <a:t>Interaction with amoxicillin should be taken into account, since there are highly correlated central volumes for clavulanic and amoxicillin, De Cock PA et al., 2015)</a:t>
            </a:r>
            <a:endParaRPr sz="1800"/>
          </a:p>
          <a:p>
            <a:pPr indent="-342900" lvl="0" marL="457200" rtl="0" algn="l">
              <a:spcBef>
                <a:spcPts val="0"/>
              </a:spcBef>
              <a:spcAft>
                <a:spcPts val="0"/>
              </a:spcAft>
              <a:buSzPts val="1800"/>
              <a:buChar char="●"/>
            </a:pPr>
            <a:r>
              <a:rPr lang="el" sz="1800"/>
              <a:t>Less precision for one parameter prediction - CYSC exponent</a:t>
            </a:r>
            <a:endParaRPr sz="1800"/>
          </a:p>
          <a:p>
            <a:pPr indent="-342900" lvl="0" marL="457200" rtl="0" algn="l">
              <a:spcBef>
                <a:spcPts val="0"/>
              </a:spcBef>
              <a:spcAft>
                <a:spcPts val="0"/>
              </a:spcAft>
              <a:buSzPts val="1800"/>
              <a:buChar char="●"/>
            </a:pPr>
            <a:r>
              <a:rPr lang="el" sz="1800"/>
              <a:t>External validation with another clinical study dataset with paediatric patients is needed</a:t>
            </a:r>
            <a:endParaRPr sz="1800"/>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Future Prospective</a:t>
            </a:r>
            <a:endParaRPr/>
          </a:p>
        </p:txBody>
      </p:sp>
      <p:sp>
        <p:nvSpPr>
          <p:cNvPr id="373" name="Google Shape;373;p48"/>
          <p:cNvSpPr txBox="1"/>
          <p:nvPr>
            <p:ph idx="1" type="body"/>
          </p:nvPr>
        </p:nvSpPr>
        <p:spPr>
          <a:xfrm>
            <a:off x="945525" y="1660150"/>
            <a:ext cx="7505700" cy="29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After overcoming limitations, it could</a:t>
            </a:r>
            <a:r>
              <a:rPr lang="el" sz="1800"/>
              <a:t> be used for adjusting dosing of clavulanic in paediatric patients as such: </a:t>
            </a:r>
            <a:endParaRPr sz="1800"/>
          </a:p>
          <a:p>
            <a:pPr indent="0" lvl="0" marL="457200" rtl="0" algn="l">
              <a:spcBef>
                <a:spcPts val="1600"/>
              </a:spcBef>
              <a:spcAft>
                <a:spcPts val="0"/>
              </a:spcAft>
              <a:buClr>
                <a:srgbClr val="000000"/>
              </a:buClr>
              <a:buSzPts val="1100"/>
              <a:buFont typeface="Arial"/>
              <a:buNone/>
            </a:pPr>
            <a:r>
              <a:rPr lang="el" sz="1800"/>
              <a:t>Maintenance dose (mg/h) = CL</a:t>
            </a:r>
            <a:r>
              <a:rPr baseline="-25000" lang="el" sz="1800"/>
              <a:t>predicted</a:t>
            </a:r>
            <a:r>
              <a:rPr lang="el" sz="1800"/>
              <a:t> (L/h) * C</a:t>
            </a:r>
            <a:r>
              <a:rPr baseline="-25000" lang="el" sz="1800"/>
              <a:t>desired peak plasma     </a:t>
            </a:r>
            <a:r>
              <a:rPr lang="el" sz="1800"/>
              <a:t>(mg/L)</a:t>
            </a:r>
            <a:endParaRPr sz="1800"/>
          </a:p>
          <a:p>
            <a:pPr indent="0" lvl="0" marL="457200" rtl="0" algn="l">
              <a:spcBef>
                <a:spcPts val="1600"/>
              </a:spcBef>
              <a:spcAft>
                <a:spcPts val="0"/>
              </a:spcAft>
              <a:buNone/>
            </a:pPr>
            <a:r>
              <a:rPr lang="el" sz="1800"/>
              <a:t>Loading dose = Vd</a:t>
            </a:r>
            <a:r>
              <a:rPr baseline="-25000" lang="el" sz="1800"/>
              <a:t>predicted</a:t>
            </a:r>
            <a:r>
              <a:rPr lang="el" sz="1800"/>
              <a:t> * C</a:t>
            </a:r>
            <a:r>
              <a:rPr baseline="-25000" lang="el" sz="1800"/>
              <a:t>plasma</a:t>
            </a:r>
            <a:endParaRPr sz="18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777900" y="340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Acknowledgements</a:t>
            </a:r>
            <a:endParaRPr/>
          </a:p>
        </p:txBody>
      </p:sp>
      <p:sp>
        <p:nvSpPr>
          <p:cNvPr id="379" name="Google Shape;379;p49"/>
          <p:cNvSpPr txBox="1"/>
          <p:nvPr>
            <p:ph idx="1" type="body"/>
          </p:nvPr>
        </p:nvSpPr>
        <p:spPr>
          <a:xfrm>
            <a:off x="867225" y="988325"/>
            <a:ext cx="7505700" cy="3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l" sz="1800"/>
              <a:t>Special thanks and gratitude for their invaluable support and contribution to my supervisors: </a:t>
            </a:r>
            <a:endParaRPr i="1" sz="1800"/>
          </a:p>
          <a:p>
            <a:pPr indent="0" lvl="0" marL="0" rtl="0" algn="l">
              <a:spcBef>
                <a:spcPts val="1600"/>
              </a:spcBef>
              <a:spcAft>
                <a:spcPts val="0"/>
              </a:spcAft>
              <a:buNone/>
            </a:pPr>
            <a:r>
              <a:rPr i="1" lang="el" sz="1800"/>
              <a:t>Sinziana Cristea &amp; Elke Krekels</a:t>
            </a:r>
            <a:endParaRPr i="1" sz="1800"/>
          </a:p>
          <a:p>
            <a:pPr indent="0" lvl="0" marL="0" rtl="0" algn="l">
              <a:spcBef>
                <a:spcPts val="1600"/>
              </a:spcBef>
              <a:spcAft>
                <a:spcPts val="1600"/>
              </a:spcAft>
              <a:buNone/>
            </a:pPr>
            <a:r>
              <a:rPr i="1" lang="el" sz="1800"/>
              <a:t>And to all my colleagues for their support and great company! :)</a:t>
            </a:r>
            <a:endParaRPr i="1" sz="1800"/>
          </a:p>
        </p:txBody>
      </p:sp>
      <p:pic>
        <p:nvPicPr>
          <p:cNvPr id="380" name="Google Shape;380;p49"/>
          <p:cNvPicPr preferRelativeResize="0"/>
          <p:nvPr/>
        </p:nvPicPr>
        <p:blipFill>
          <a:blip r:embed="rId3">
            <a:alphaModFix/>
          </a:blip>
          <a:stretch>
            <a:fillRect/>
          </a:stretch>
        </p:blipFill>
        <p:spPr>
          <a:xfrm>
            <a:off x="2826525" y="3041450"/>
            <a:ext cx="2989950" cy="1613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582075" y="1368850"/>
            <a:ext cx="7505700" cy="27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Thank you all!</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l"/>
              <a:t>Q&amp;A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705775" y="340525"/>
            <a:ext cx="7505700" cy="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l"/>
              <a:t>References</a:t>
            </a:r>
            <a:endParaRPr i="1"/>
          </a:p>
        </p:txBody>
      </p:sp>
      <p:sp>
        <p:nvSpPr>
          <p:cNvPr id="391" name="Google Shape;391;p51"/>
          <p:cNvSpPr txBox="1"/>
          <p:nvPr>
            <p:ph idx="1" type="body"/>
          </p:nvPr>
        </p:nvSpPr>
        <p:spPr>
          <a:xfrm>
            <a:off x="819150" y="1018400"/>
            <a:ext cx="7505700" cy="34203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sz="1100">
              <a:solidFill>
                <a:srgbClr val="545454"/>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i="1" lang="el" sz="1200">
                <a:solidFill>
                  <a:srgbClr val="666666"/>
                </a:solidFill>
                <a:highlight>
                  <a:srgbClr val="FFFFFF"/>
                </a:highlight>
              </a:rPr>
              <a:t>Anderson, B., &amp; Holford, N. (2013). Understanding dosing: Children are small adults, neonates are immature children. Archives of Disease in Childhood, 98(9), 737-737. doi:10.1136/archdischild-2013-303720</a:t>
            </a:r>
            <a:endParaRPr i="1" sz="1200">
              <a:solidFill>
                <a:srgbClr val="666666"/>
              </a:solidFill>
            </a:endParaRPr>
          </a:p>
          <a:p>
            <a:pPr indent="-304800" lvl="0" marL="457200" rtl="0" algn="just">
              <a:lnSpc>
                <a:spcPct val="115000"/>
              </a:lnSpc>
              <a:spcBef>
                <a:spcPts val="0"/>
              </a:spcBef>
              <a:spcAft>
                <a:spcPts val="0"/>
              </a:spcAft>
              <a:buClr>
                <a:srgbClr val="666666"/>
              </a:buClr>
              <a:buSzPts val="1200"/>
              <a:buChar char="●"/>
            </a:pPr>
            <a:r>
              <a:rPr i="1" lang="el" sz="1200">
                <a:solidFill>
                  <a:srgbClr val="666666"/>
                </a:solidFill>
                <a:highlight>
                  <a:srgbClr val="FFFFFF"/>
                </a:highlight>
              </a:rPr>
              <a:t>De Cock PA, Standing JF, Barker CI, de Jaeger A, Dhont E, Carlier M, Verstraete AG, Delanghe JR, Robays H and De Paepe P (2015) “Augmented Renal Clearance Implies a Need for Increased Amoxicillin-Clavulanic Acid Dosing in Critically Ill Children,” Antimicrobial agents and chemotherapy, 59(11), pp. 7027–35. doi: 10.1128/AAC.01368-15.</a:t>
            </a:r>
            <a:endParaRPr i="1"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i="1" lang="el" sz="1200">
                <a:solidFill>
                  <a:srgbClr val="666666"/>
                </a:solidFill>
                <a:highlight>
                  <a:srgbClr val="FFFFFF"/>
                </a:highlight>
              </a:rPr>
              <a:t>Krekels, E. H., van Hasselt, J. G., Tibboel, D., Danhof, M., &amp; Knibbe, C. A. (2011). Systematic evaluation of the descriptive and predictive performance of paediatric morphine population models. Pharmaceutical research, 28(4), 797-811.</a:t>
            </a:r>
            <a:endParaRPr i="1"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i="1" lang="el" sz="1200">
                <a:solidFill>
                  <a:srgbClr val="666666"/>
                </a:solidFill>
                <a:highlight>
                  <a:srgbClr val="FFFFFF"/>
                </a:highlight>
              </a:rPr>
              <a:t>Mould, D. R., &amp; Upton, R. N. (2012). Basic concepts in population modeling, simulation, and model‐based drug development. CPT: pharmacometrics &amp; systems pharmacology, 1(9), 1-14.</a:t>
            </a:r>
            <a:endParaRPr i="1" sz="1200">
              <a:solidFill>
                <a:srgbClr val="666666"/>
              </a:solidFill>
              <a:highlight>
                <a:srgbClr val="FFFFFF"/>
              </a:highlight>
            </a:endParaRPr>
          </a:p>
          <a:p>
            <a:pPr indent="-304800" lvl="0" marL="457200" rtl="0" algn="just">
              <a:lnSpc>
                <a:spcPct val="115000"/>
              </a:lnSpc>
              <a:spcBef>
                <a:spcPts val="0"/>
              </a:spcBef>
              <a:spcAft>
                <a:spcPts val="0"/>
              </a:spcAft>
              <a:buClr>
                <a:srgbClr val="666666"/>
              </a:buClr>
              <a:buSzPts val="1200"/>
              <a:buChar char="●"/>
            </a:pPr>
            <a:r>
              <a:rPr i="1" lang="el" sz="1200">
                <a:solidFill>
                  <a:srgbClr val="666666"/>
                </a:solidFill>
                <a:highlight>
                  <a:srgbClr val="FFFFFF"/>
                </a:highlight>
              </a:rPr>
              <a:t>Owen, J. S., &amp; Fiedler-Kelly, J. (2014). Introduction to population pharmacokinetic/pharmacodynamic analysis with nonlinear mixed effects models. John Wiley &amp; Sons.</a:t>
            </a:r>
            <a:endParaRPr i="1" sz="1200">
              <a:solidFill>
                <a:srgbClr val="666666"/>
              </a:solidFill>
              <a:highlight>
                <a:srgbClr val="FFFFFF"/>
              </a:highlight>
            </a:endParaRPr>
          </a:p>
          <a:p>
            <a:pPr indent="0" lvl="0" marL="0" rtl="0" algn="l">
              <a:spcBef>
                <a:spcPts val="0"/>
              </a:spcBef>
              <a:spcAft>
                <a:spcPts val="1600"/>
              </a:spcAft>
              <a:buNone/>
            </a:pPr>
            <a:r>
              <a:t/>
            </a:r>
            <a:endParaRPr i="1" sz="120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754975" y="246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Discussion</a:t>
            </a:r>
            <a:endParaRPr/>
          </a:p>
        </p:txBody>
      </p:sp>
      <p:pic>
        <p:nvPicPr>
          <p:cNvPr id="397" name="Google Shape;397;p52"/>
          <p:cNvPicPr preferRelativeResize="0"/>
          <p:nvPr/>
        </p:nvPicPr>
        <p:blipFill rotWithShape="1">
          <a:blip r:embed="rId3">
            <a:alphaModFix/>
          </a:blip>
          <a:srcRect b="52405" l="1047" r="69365" t="0"/>
          <a:stretch/>
        </p:blipFill>
        <p:spPr>
          <a:xfrm>
            <a:off x="432450" y="916675"/>
            <a:ext cx="3911650" cy="3539500"/>
          </a:xfrm>
          <a:prstGeom prst="rect">
            <a:avLst/>
          </a:prstGeom>
          <a:noFill/>
          <a:ln>
            <a:noFill/>
          </a:ln>
        </p:spPr>
      </p:pic>
      <p:pic>
        <p:nvPicPr>
          <p:cNvPr id="398" name="Google Shape;398;p52"/>
          <p:cNvPicPr preferRelativeResize="0"/>
          <p:nvPr/>
        </p:nvPicPr>
        <p:blipFill>
          <a:blip r:embed="rId4">
            <a:alphaModFix/>
          </a:blip>
          <a:stretch>
            <a:fillRect/>
          </a:stretch>
        </p:blipFill>
        <p:spPr>
          <a:xfrm>
            <a:off x="4743300" y="998375"/>
            <a:ext cx="2649707" cy="363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graphicFrame>
        <p:nvGraphicFramePr>
          <p:cNvPr id="403" name="Google Shape;403;p53"/>
          <p:cNvGraphicFramePr/>
          <p:nvPr/>
        </p:nvGraphicFramePr>
        <p:xfrm>
          <a:off x="830400" y="83950"/>
          <a:ext cx="3000000" cy="3000000"/>
        </p:xfrm>
        <a:graphic>
          <a:graphicData uri="http://schemas.openxmlformats.org/drawingml/2006/table">
            <a:tbl>
              <a:tblPr>
                <a:noFill/>
                <a:tableStyleId>{97851373-9C94-4613-9B56-4F1F066139DE}</a:tableStyleId>
              </a:tblPr>
              <a:tblGrid>
                <a:gridCol w="904875"/>
                <a:gridCol w="904875"/>
                <a:gridCol w="904875"/>
                <a:gridCol w="1284750"/>
                <a:gridCol w="1047025"/>
                <a:gridCol w="904875"/>
                <a:gridCol w="904875"/>
              </a:tblGrid>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Parameter</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Estimate</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De Cock </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l"/>
                        <a:t>Carlier  2013</a:t>
                      </a:r>
                      <a:endParaRPr/>
                    </a:p>
                  </a:txBody>
                  <a:tcPr marT="91425" marB="91425" marR="91425" marL="91425"/>
                </a:tc>
                <a:tc>
                  <a:txBody>
                    <a:bodyPr>
                      <a:noAutofit/>
                    </a:bodyPr>
                    <a:lstStyle/>
                    <a:p>
                      <a:pPr indent="0" lvl="0" marL="0" rtl="0" algn="l">
                        <a:spcBef>
                          <a:spcPts val="0"/>
                        </a:spcBef>
                        <a:spcAft>
                          <a:spcPts val="0"/>
                        </a:spcAft>
                        <a:buNone/>
                      </a:pPr>
                      <a:r>
                        <a:rPr lang="el"/>
                        <a:t>Jones 1990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CL1 (L/h per 70 kg) </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14</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12.2</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l"/>
                        <a:t>6.34</a:t>
                      </a:r>
                      <a:endParaRPr/>
                    </a:p>
                  </a:txBody>
                  <a:tcPr marT="91425" marB="91425" marR="91425" marL="91425"/>
                </a:tc>
                <a:tc>
                  <a:txBody>
                    <a:bodyPr>
                      <a:noAutofit/>
                    </a:bodyPr>
                    <a:lstStyle/>
                    <a:p>
                      <a:pPr indent="0" lvl="0" marL="0" rtl="0" algn="l">
                        <a:spcBef>
                          <a:spcPts val="0"/>
                        </a:spcBef>
                        <a:spcAft>
                          <a:spcPts val="0"/>
                        </a:spcAft>
                        <a:buNone/>
                      </a:pPr>
                      <a:r>
                        <a:rPr lang="el"/>
                        <a:t>17.8 (mean Cl)</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CL2 (L/h per 15 kg)</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29.77</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11.6</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l"/>
                        <a:t>7</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V1 (L per 15 kg)</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9.04</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9.85</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l"/>
                        <a:t>10.8</a:t>
                      </a:r>
                      <a:endParaRPr/>
                    </a:p>
                  </a:txBody>
                  <a:tcPr marT="91425" marB="91425" marR="91425" marL="91425"/>
                </a:tc>
                <a:tc>
                  <a:txBody>
                    <a:bodyPr>
                      <a:noAutofit/>
                    </a:bodyPr>
                    <a:lstStyle/>
                    <a:p>
                      <a:pPr indent="0" lvl="0" marL="0" rtl="0" algn="l">
                        <a:spcBef>
                          <a:spcPts val="0"/>
                        </a:spcBef>
                        <a:spcAft>
                          <a:spcPts val="0"/>
                        </a:spcAft>
                        <a:buNone/>
                      </a:pPr>
                      <a:r>
                        <a:rPr lang="el"/>
                        <a:t>30.33 (mean Vd)</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V2 (L per 15 kg)</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8.34</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6.22</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l"/>
                        <a:t>9.7</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b="1" lang="el" sz="1100">
                          <a:latin typeface="Calibri"/>
                          <a:ea typeface="Calibri"/>
                          <a:cs typeface="Calibri"/>
                          <a:sym typeface="Calibri"/>
                        </a:rPr>
                        <a:t>WT</a:t>
                      </a:r>
                      <a:r>
                        <a:rPr lang="el" sz="1100">
                          <a:latin typeface="Calibri"/>
                          <a:ea typeface="Calibri"/>
                          <a:cs typeface="Calibri"/>
                          <a:sym typeface="Calibri"/>
                        </a:rPr>
                        <a:t>  exponent for CL1</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0.82</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b="1" lang="el" sz="1100">
                          <a:latin typeface="Calibri"/>
                          <a:ea typeface="Calibri"/>
                          <a:cs typeface="Calibri"/>
                          <a:sym typeface="Calibri"/>
                        </a:rPr>
                        <a:t>CYSC </a:t>
                      </a:r>
                      <a:r>
                        <a:rPr lang="el" sz="1100">
                          <a:latin typeface="Calibri"/>
                          <a:ea typeface="Calibri"/>
                          <a:cs typeface="Calibri"/>
                          <a:sym typeface="Calibri"/>
                        </a:rPr>
                        <a:t>exponent for</a:t>
                      </a:r>
                      <a:r>
                        <a:rPr b="1" lang="el" sz="1100">
                          <a:latin typeface="Calibri"/>
                          <a:ea typeface="Calibri"/>
                          <a:cs typeface="Calibri"/>
                          <a:sym typeface="Calibri"/>
                        </a:rPr>
                        <a:t> </a:t>
                      </a:r>
                      <a:r>
                        <a:rPr lang="el" sz="1100">
                          <a:latin typeface="Calibri"/>
                          <a:ea typeface="Calibri"/>
                          <a:cs typeface="Calibri"/>
                          <a:sym typeface="Calibri"/>
                        </a:rPr>
                        <a:t>CL1</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highlight>
                            <a:srgbClr val="F4CCCC"/>
                          </a:highlight>
                          <a:latin typeface="Calibri"/>
                          <a:ea typeface="Calibri"/>
                          <a:cs typeface="Calibri"/>
                          <a:sym typeface="Calibri"/>
                        </a:rPr>
                        <a:t>-0.421</a:t>
                      </a:r>
                      <a:endParaRPr sz="1100">
                        <a:highlight>
                          <a:srgbClr val="F4CCCC"/>
                        </a:highlight>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-0.37</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b="1" lang="el" sz="1100">
                          <a:latin typeface="Calibri"/>
                          <a:ea typeface="Calibri"/>
                          <a:cs typeface="Calibri"/>
                          <a:sym typeface="Calibri"/>
                        </a:rPr>
                        <a:t>AGE </a:t>
                      </a:r>
                      <a:r>
                        <a:rPr lang="el" sz="1100">
                          <a:latin typeface="Calibri"/>
                          <a:ea typeface="Calibri"/>
                          <a:cs typeface="Calibri"/>
                          <a:sym typeface="Calibri"/>
                        </a:rPr>
                        <a:t> exponent for  V1</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0.376</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BOV-Cl1 8.1%</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IIV  on CL1 (CV%)</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19.8%</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15.6%</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sz="1100">
                          <a:latin typeface="Calibri"/>
                          <a:ea typeface="Calibri"/>
                          <a:cs typeface="Calibri"/>
                          <a:sym typeface="Calibri"/>
                        </a:rPr>
                        <a:t>IIV on V1 (CV%)</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100">
                          <a:latin typeface="Calibri"/>
                          <a:ea typeface="Calibri"/>
                          <a:cs typeface="Calibri"/>
                          <a:sym typeface="Calibri"/>
                        </a:rPr>
                        <a:t>17.2%</a:t>
                      </a:r>
                      <a:endParaRPr sz="1100">
                        <a:latin typeface="Calibri"/>
                        <a:ea typeface="Calibri"/>
                        <a:cs typeface="Calibri"/>
                        <a:sym typeface="Calibri"/>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12%</a:t>
                      </a:r>
                      <a:endParaRPr/>
                    </a:p>
                  </a:txBody>
                  <a:tcPr marT="91425" marB="91425" marR="91425" marL="91425">
                    <a:lnL cap="flat" cmpd="sng" w="12700">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l">
                          <a:solidFill>
                            <a:schemeClr val="dk1"/>
                          </a:solidFill>
                        </a:rPr>
                        <a:t>Residual error </a:t>
                      </a:r>
                      <a:r>
                        <a:rPr lang="el" sz="1200">
                          <a:solidFill>
                            <a:schemeClr val="dk1"/>
                          </a:solidFill>
                        </a:rPr>
                        <a:t>(CV%)</a:t>
                      </a:r>
                      <a:endParaRPr sz="1200">
                        <a:solidFill>
                          <a:schemeClr val="dk1"/>
                        </a:solidFill>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l" sz="1200"/>
                        <a:t>33.1%</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l"/>
                        <a:t>35%</a:t>
                      </a:r>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19150" y="456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Introduction - Aim</a:t>
            </a:r>
            <a:endParaRPr/>
          </a:p>
        </p:txBody>
      </p:sp>
      <p:sp>
        <p:nvSpPr>
          <p:cNvPr id="190" name="Google Shape;190;p27"/>
          <p:cNvSpPr txBox="1"/>
          <p:nvPr>
            <p:ph idx="1" type="body"/>
          </p:nvPr>
        </p:nvSpPr>
        <p:spPr>
          <a:xfrm>
            <a:off x="738950" y="1207075"/>
            <a:ext cx="7505700" cy="2580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i="1" lang="el" sz="1800"/>
              <a:t>=&gt; </a:t>
            </a:r>
            <a:r>
              <a:rPr i="1" lang="el" sz="1800"/>
              <a:t>Population pharmacokinetic model for clavulanic acid based on this paediatric </a:t>
            </a:r>
            <a:r>
              <a:rPr i="1" lang="el" sz="1800"/>
              <a:t>group, which would be to adjust dosing in  the future. </a:t>
            </a:r>
            <a:endParaRPr i="1" sz="1800"/>
          </a:p>
          <a:p>
            <a:pPr indent="0" lvl="0" marL="457200" rtl="0" algn="ctr">
              <a:spcBef>
                <a:spcPts val="1600"/>
              </a:spcBef>
              <a:spcAft>
                <a:spcPts val="0"/>
              </a:spcAft>
              <a:buNone/>
            </a:pPr>
            <a:r>
              <a:rPr i="1" lang="el" sz="1800"/>
              <a:t> </a:t>
            </a:r>
            <a:endParaRPr i="1" sz="1800"/>
          </a:p>
          <a:p>
            <a:pPr indent="0" lvl="0" marL="457200" rtl="0" algn="l">
              <a:spcBef>
                <a:spcPts val="1600"/>
              </a:spcBef>
              <a:spcAft>
                <a:spcPts val="1600"/>
              </a:spcAft>
              <a:buNone/>
            </a:pPr>
            <a:r>
              <a:t/>
            </a:r>
            <a:endParaRPr sz="1800"/>
          </a:p>
        </p:txBody>
      </p:sp>
      <p:pic>
        <p:nvPicPr>
          <p:cNvPr id="191" name="Google Shape;191;p27"/>
          <p:cNvPicPr preferRelativeResize="0"/>
          <p:nvPr/>
        </p:nvPicPr>
        <p:blipFill>
          <a:blip r:embed="rId3">
            <a:alphaModFix/>
          </a:blip>
          <a:stretch>
            <a:fillRect/>
          </a:stretch>
        </p:blipFill>
        <p:spPr>
          <a:xfrm>
            <a:off x="3282025" y="2925875"/>
            <a:ext cx="2419550" cy="1935625"/>
          </a:xfrm>
          <a:prstGeom prst="rect">
            <a:avLst/>
          </a:prstGeom>
          <a:noFill/>
          <a:ln>
            <a:noFill/>
          </a:ln>
        </p:spPr>
      </p:pic>
      <p:pic>
        <p:nvPicPr>
          <p:cNvPr id="192" name="Google Shape;192;p27"/>
          <p:cNvPicPr preferRelativeResize="0"/>
          <p:nvPr/>
        </p:nvPicPr>
        <p:blipFill>
          <a:blip r:embed="rId4">
            <a:alphaModFix/>
          </a:blip>
          <a:stretch>
            <a:fillRect/>
          </a:stretch>
        </p:blipFill>
        <p:spPr>
          <a:xfrm>
            <a:off x="6397775" y="2461850"/>
            <a:ext cx="2490650" cy="2255200"/>
          </a:xfrm>
          <a:prstGeom prst="rect">
            <a:avLst/>
          </a:prstGeom>
          <a:noFill/>
          <a:ln>
            <a:noFill/>
          </a:ln>
        </p:spPr>
      </p:pic>
      <p:sp>
        <p:nvSpPr>
          <p:cNvPr id="193" name="Google Shape;193;p27"/>
          <p:cNvSpPr/>
          <p:nvPr/>
        </p:nvSpPr>
        <p:spPr>
          <a:xfrm>
            <a:off x="2800250" y="2501000"/>
            <a:ext cx="3315600" cy="252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7"/>
          <p:cNvPicPr preferRelativeResize="0"/>
          <p:nvPr/>
        </p:nvPicPr>
        <p:blipFill>
          <a:blip r:embed="rId5">
            <a:alphaModFix/>
          </a:blip>
          <a:stretch>
            <a:fillRect/>
          </a:stretch>
        </p:blipFill>
        <p:spPr>
          <a:xfrm>
            <a:off x="398625" y="1994175"/>
            <a:ext cx="1982924" cy="2867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Google Shape;408;p54"/>
          <p:cNvPicPr preferRelativeResize="0"/>
          <p:nvPr/>
        </p:nvPicPr>
        <p:blipFill>
          <a:blip r:embed="rId3">
            <a:alphaModFix/>
          </a:blip>
          <a:stretch>
            <a:fillRect/>
          </a:stretch>
        </p:blipFill>
        <p:spPr>
          <a:xfrm>
            <a:off x="868775" y="1079374"/>
            <a:ext cx="3189575" cy="3721174"/>
          </a:xfrm>
          <a:prstGeom prst="rect">
            <a:avLst/>
          </a:prstGeom>
          <a:noFill/>
          <a:ln>
            <a:noFill/>
          </a:ln>
        </p:spPr>
      </p:pic>
      <p:pic>
        <p:nvPicPr>
          <p:cNvPr id="409" name="Google Shape;409;p54"/>
          <p:cNvPicPr preferRelativeResize="0"/>
          <p:nvPr/>
        </p:nvPicPr>
        <p:blipFill>
          <a:blip r:embed="rId4">
            <a:alphaModFix/>
          </a:blip>
          <a:stretch>
            <a:fillRect/>
          </a:stretch>
        </p:blipFill>
        <p:spPr>
          <a:xfrm>
            <a:off x="4937175" y="1030009"/>
            <a:ext cx="3189575" cy="3721167"/>
          </a:xfrm>
          <a:prstGeom prst="rect">
            <a:avLst/>
          </a:prstGeom>
          <a:noFill/>
          <a:ln>
            <a:noFill/>
          </a:ln>
        </p:spPr>
      </p:pic>
      <p:sp>
        <p:nvSpPr>
          <p:cNvPr id="410" name="Google Shape;410;p54"/>
          <p:cNvSpPr txBox="1"/>
          <p:nvPr/>
        </p:nvSpPr>
        <p:spPr>
          <a:xfrm>
            <a:off x="236925" y="211725"/>
            <a:ext cx="81546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3000">
                <a:solidFill>
                  <a:schemeClr val="lt1"/>
                </a:solidFill>
                <a:latin typeface="Nunito"/>
                <a:ea typeface="Nunito"/>
                <a:cs typeface="Nunito"/>
                <a:sym typeface="Nunito"/>
              </a:rPr>
              <a:t>Supplements </a:t>
            </a:r>
            <a:r>
              <a:rPr lang="el" sz="3000">
                <a:solidFill>
                  <a:schemeClr val="lt1"/>
                </a:solidFill>
                <a:latin typeface="Nunito"/>
                <a:ea typeface="Nunito"/>
                <a:cs typeface="Nunito"/>
                <a:sym typeface="Nunito"/>
              </a:rPr>
              <a:t>Final Model - GOF comparison</a:t>
            </a:r>
            <a:endParaRPr sz="3000">
              <a:solidFill>
                <a:schemeClr val="lt1"/>
              </a:solidFill>
              <a:latin typeface="Nunito"/>
              <a:ea typeface="Nunito"/>
              <a:cs typeface="Nunito"/>
              <a:sym typeface="Nunito"/>
            </a:endParaRPr>
          </a:p>
        </p:txBody>
      </p:sp>
      <p:sp>
        <p:nvSpPr>
          <p:cNvPr id="411" name="Google Shape;411;p54"/>
          <p:cNvSpPr txBox="1"/>
          <p:nvPr/>
        </p:nvSpPr>
        <p:spPr>
          <a:xfrm>
            <a:off x="1026725" y="704375"/>
            <a:ext cx="56865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With LOG scaling and “loess” method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464100" y="22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a:t>
            </a:r>
            <a:r>
              <a:rPr lang="el"/>
              <a:t>Comparison </a:t>
            </a:r>
            <a:r>
              <a:rPr lang="el"/>
              <a:t>of the two models</a:t>
            </a:r>
            <a:r>
              <a:rPr lang="el"/>
              <a:t>                                     </a:t>
            </a:r>
            <a:endParaRPr/>
          </a:p>
        </p:txBody>
      </p:sp>
      <p:sp>
        <p:nvSpPr>
          <p:cNvPr id="417" name="Google Shape;417;p55"/>
          <p:cNvSpPr txBox="1"/>
          <p:nvPr>
            <p:ph idx="1" type="body"/>
          </p:nvPr>
        </p:nvSpPr>
        <p:spPr>
          <a:xfrm>
            <a:off x="311550" y="946250"/>
            <a:ext cx="8520600" cy="391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sz="1800"/>
              <a:t>PopPK mod</a:t>
            </a:r>
            <a:r>
              <a:rPr lang="el" sz="1800">
                <a:solidFill>
                  <a:srgbClr val="000000"/>
                </a:solidFill>
              </a:rPr>
              <a:t>el for clavulanic with Stepwise Covariate Inclusion (no prior assumptions)</a:t>
            </a:r>
            <a:endParaRPr sz="1800">
              <a:solidFill>
                <a:srgbClr val="000000"/>
              </a:solidFill>
            </a:endParaRPr>
          </a:p>
          <a:p>
            <a:pPr indent="-342900" lvl="0" marL="457200" rtl="0" algn="l">
              <a:spcBef>
                <a:spcPts val="0"/>
              </a:spcBef>
              <a:spcAft>
                <a:spcPts val="0"/>
              </a:spcAft>
              <a:buSzPts val="1800"/>
              <a:buChar char="●"/>
            </a:pPr>
            <a:r>
              <a:rPr lang="el" sz="1800"/>
              <a:t>Final PK model:</a:t>
            </a:r>
            <a:endParaRPr sz="1800"/>
          </a:p>
          <a:p>
            <a:pPr indent="-342900" lvl="1" marL="914400" rtl="0" algn="l">
              <a:spcBef>
                <a:spcPts val="0"/>
              </a:spcBef>
              <a:spcAft>
                <a:spcPts val="0"/>
              </a:spcAft>
              <a:buSzPts val="1800"/>
              <a:buChar char="○"/>
            </a:pPr>
            <a:r>
              <a:rPr lang="el" sz="1800"/>
              <a:t>2 CMT model with intra-individual variability on central compartment CL1, V1 </a:t>
            </a:r>
            <a:endParaRPr sz="1800"/>
          </a:p>
          <a:p>
            <a:pPr indent="-342900" lvl="1" marL="914400" rtl="0" algn="l">
              <a:spcBef>
                <a:spcPts val="0"/>
              </a:spcBef>
              <a:spcAft>
                <a:spcPts val="0"/>
              </a:spcAft>
              <a:buSzPts val="1800"/>
              <a:buChar char="○"/>
            </a:pPr>
            <a:r>
              <a:rPr lang="el" sz="1800"/>
              <a:t>V2 is </a:t>
            </a:r>
            <a:r>
              <a:rPr lang="el" sz="1800">
                <a:solidFill>
                  <a:srgbClr val="000000"/>
                </a:solidFill>
              </a:rPr>
              <a:t>parameterized as a frac</a:t>
            </a:r>
            <a:r>
              <a:rPr lang="el" sz="1800"/>
              <a:t>tion of V1</a:t>
            </a:r>
            <a:endParaRPr sz="1800"/>
          </a:p>
          <a:p>
            <a:pPr indent="-342900" lvl="1" marL="914400" rtl="0" algn="l">
              <a:spcBef>
                <a:spcPts val="0"/>
              </a:spcBef>
              <a:spcAft>
                <a:spcPts val="0"/>
              </a:spcAft>
              <a:buSzPts val="1800"/>
              <a:buChar char="○"/>
            </a:pPr>
            <a:r>
              <a:rPr lang="el" sz="1800"/>
              <a:t>Covariates relationships identified</a:t>
            </a:r>
            <a:r>
              <a:rPr lang="el" sz="1800"/>
              <a:t> </a:t>
            </a:r>
            <a:r>
              <a:rPr lang="el" sz="1800"/>
              <a:t>(p&lt;0.005)</a:t>
            </a:r>
            <a:r>
              <a:rPr lang="el" sz="1800"/>
              <a:t>:</a:t>
            </a:r>
            <a:endParaRPr sz="1800"/>
          </a:p>
          <a:p>
            <a:pPr indent="-342900" lvl="2" marL="1371600" rtl="0" algn="l">
              <a:spcBef>
                <a:spcPts val="0"/>
              </a:spcBef>
              <a:spcAft>
                <a:spcPts val="0"/>
              </a:spcAft>
              <a:buSzPts val="1800"/>
              <a:buChar char="■"/>
            </a:pPr>
            <a:r>
              <a:rPr lang="el" sz="1800"/>
              <a:t>CL1 = CL</a:t>
            </a:r>
            <a:r>
              <a:rPr baseline="-25000" lang="el" sz="1800"/>
              <a:t>pop</a:t>
            </a:r>
            <a:r>
              <a:rPr lang="el" sz="1800"/>
              <a:t> *  EXP(ETA(1)) * (WT/15)**THETA(1) * (CYSC/0.63)**THETA(2)</a:t>
            </a:r>
            <a:endParaRPr sz="1800"/>
          </a:p>
          <a:p>
            <a:pPr indent="-342900" lvl="2" marL="1371600" rtl="0" algn="l">
              <a:spcBef>
                <a:spcPts val="0"/>
              </a:spcBef>
              <a:spcAft>
                <a:spcPts val="0"/>
              </a:spcAft>
              <a:buSzPts val="1800"/>
              <a:buChar char="■"/>
            </a:pPr>
            <a:r>
              <a:rPr lang="el" sz="1800"/>
              <a:t> V1 = V</a:t>
            </a:r>
            <a:r>
              <a:rPr baseline="-25000" lang="el" sz="1800"/>
              <a:t>pop</a:t>
            </a:r>
            <a:r>
              <a:rPr lang="el" sz="1800"/>
              <a:t> *  EXP(ETA(3))  * (AGE/2.75)**THETA(3)</a:t>
            </a:r>
            <a:endParaRPr sz="1800"/>
          </a:p>
          <a:p>
            <a:pPr indent="-342900" lvl="0" marL="457200" rtl="0" algn="l">
              <a:spcBef>
                <a:spcPts val="0"/>
              </a:spcBef>
              <a:spcAft>
                <a:spcPts val="0"/>
              </a:spcAft>
              <a:buSzPts val="1800"/>
              <a:buChar char="●"/>
            </a:pPr>
            <a:r>
              <a:rPr lang="el" sz="1800"/>
              <a:t>Comparison with </a:t>
            </a:r>
            <a:r>
              <a:rPr lang="el" sz="1800">
                <a:solidFill>
                  <a:srgbClr val="000000"/>
                </a:solidFill>
              </a:rPr>
              <a:t>previous findings of De Cock et al.</a:t>
            </a:r>
            <a:endParaRPr sz="1800">
              <a:solidFill>
                <a:srgbClr val="000000"/>
              </a:solidFill>
            </a:endParaRPr>
          </a:p>
          <a:p>
            <a:pPr indent="-342900" lvl="1" marL="914400" rtl="0" algn="l">
              <a:spcBef>
                <a:spcPts val="0"/>
              </a:spcBef>
              <a:spcAft>
                <a:spcPts val="0"/>
              </a:spcAft>
              <a:buClr>
                <a:srgbClr val="000000"/>
              </a:buClr>
              <a:buSzPts val="1800"/>
              <a:buChar char="○"/>
            </a:pPr>
            <a:r>
              <a:rPr lang="el" sz="1800"/>
              <a:t>2 CMT model with intra-individual variability on central compartment CL1, V1</a:t>
            </a:r>
            <a:endParaRPr sz="1800">
              <a:solidFill>
                <a:srgbClr val="000000"/>
              </a:solidFill>
            </a:endParaRPr>
          </a:p>
          <a:p>
            <a:pPr indent="0" lvl="0" marL="0" rtl="0" algn="l">
              <a:spcBef>
                <a:spcPts val="1600"/>
              </a:spcBef>
              <a:spcAft>
                <a:spcPts val="0"/>
              </a:spcAft>
              <a:buNone/>
            </a:pPr>
            <a:r>
              <a:rPr lang="el" sz="1800">
                <a:solidFill>
                  <a:srgbClr val="000000"/>
                </a:solidFill>
              </a:rPr>
              <a:t>          </a:t>
            </a:r>
            <a:r>
              <a:rPr i="1" lang="el" sz="1800">
                <a:solidFill>
                  <a:srgbClr val="000000"/>
                </a:solidFill>
              </a:rPr>
              <a:t>A priori</a:t>
            </a:r>
            <a:r>
              <a:rPr lang="el" sz="1800">
                <a:solidFill>
                  <a:srgbClr val="000000"/>
                </a:solidFill>
              </a:rPr>
              <a:t>: CL</a:t>
            </a:r>
            <a:r>
              <a:rPr baseline="-25000" lang="el" sz="1800">
                <a:solidFill>
                  <a:srgbClr val="000000"/>
                </a:solidFill>
              </a:rPr>
              <a:t>i</a:t>
            </a:r>
            <a:r>
              <a:rPr lang="el" sz="1800">
                <a:solidFill>
                  <a:srgbClr val="000000"/>
                </a:solidFill>
              </a:rPr>
              <a:t> = CL</a:t>
            </a:r>
            <a:r>
              <a:rPr baseline="-25000" lang="el" sz="1800">
                <a:solidFill>
                  <a:srgbClr val="000000"/>
                </a:solidFill>
              </a:rPr>
              <a:t>pop</a:t>
            </a:r>
            <a:r>
              <a:rPr lang="el" sz="1800">
                <a:solidFill>
                  <a:srgbClr val="000000"/>
                </a:solidFill>
              </a:rPr>
              <a:t> * (WT/WT</a:t>
            </a:r>
            <a:r>
              <a:rPr baseline="-25000" lang="el" sz="1800">
                <a:solidFill>
                  <a:srgbClr val="000000"/>
                </a:solidFill>
              </a:rPr>
              <a:t>median</a:t>
            </a:r>
            <a:r>
              <a:rPr lang="el" sz="1800">
                <a:solidFill>
                  <a:srgbClr val="000000"/>
                </a:solidFill>
              </a:rPr>
              <a:t> )</a:t>
            </a:r>
            <a:r>
              <a:rPr baseline="30000" lang="el" sz="1800">
                <a:solidFill>
                  <a:srgbClr val="000000"/>
                </a:solidFill>
              </a:rPr>
              <a:t>0,75</a:t>
            </a:r>
            <a:r>
              <a:rPr lang="el" sz="1800">
                <a:solidFill>
                  <a:srgbClr val="000000"/>
                </a:solidFill>
              </a:rPr>
              <a:t> * [PMA </a:t>
            </a:r>
            <a:r>
              <a:rPr baseline="30000" lang="el" sz="1800">
                <a:solidFill>
                  <a:srgbClr val="000000"/>
                </a:solidFill>
              </a:rPr>
              <a:t>THETA(1)</a:t>
            </a:r>
            <a:r>
              <a:rPr lang="el" sz="1800">
                <a:solidFill>
                  <a:srgbClr val="000000"/>
                </a:solidFill>
              </a:rPr>
              <a:t>/(PMA </a:t>
            </a:r>
            <a:r>
              <a:rPr baseline="30000" lang="el" sz="1800">
                <a:solidFill>
                  <a:srgbClr val="000000"/>
                </a:solidFill>
              </a:rPr>
              <a:t>THETA(1)</a:t>
            </a:r>
            <a:r>
              <a:rPr lang="el" sz="1800">
                <a:solidFill>
                  <a:srgbClr val="000000"/>
                </a:solidFill>
              </a:rPr>
              <a:t> + THETA(2) </a:t>
            </a:r>
            <a:r>
              <a:rPr baseline="30000" lang="el" sz="1800">
                <a:solidFill>
                  <a:srgbClr val="000000"/>
                </a:solidFill>
              </a:rPr>
              <a:t>THETA(1)</a:t>
            </a:r>
            <a:r>
              <a:rPr lang="el" sz="1800">
                <a:solidFill>
                  <a:srgbClr val="000000"/>
                </a:solidFill>
              </a:rPr>
              <a:t>)]</a:t>
            </a:r>
            <a:endParaRPr sz="1800">
              <a:solidFill>
                <a:srgbClr val="000000"/>
              </a:solidFill>
            </a:endParaRPr>
          </a:p>
          <a:p>
            <a:pPr indent="0" lvl="0" marL="0" rtl="0" algn="l">
              <a:spcBef>
                <a:spcPts val="1600"/>
              </a:spcBef>
              <a:spcAft>
                <a:spcPts val="1600"/>
              </a:spcAft>
              <a:buNone/>
            </a:pPr>
            <a:r>
              <a:rPr lang="el" sz="1800">
                <a:solidFill>
                  <a:srgbClr val="000000"/>
                </a:solidFill>
              </a:rPr>
              <a:t>                        Vi= Vpop * (WT/WT</a:t>
            </a:r>
            <a:r>
              <a:rPr baseline="-25000" lang="el" sz="1800">
                <a:solidFill>
                  <a:srgbClr val="000000"/>
                </a:solidFill>
              </a:rPr>
              <a:t>median</a:t>
            </a:r>
            <a:r>
              <a:rPr lang="el" sz="1800">
                <a:solidFill>
                  <a:srgbClr val="000000"/>
                </a:solidFill>
              </a:rPr>
              <a:t> ) * THETA(3)</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366025" y="384125"/>
            <a:ext cx="7958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a:t>
            </a:r>
            <a:r>
              <a:rPr lang="el" sz="2400"/>
              <a:t>Comparison of the two models -</a:t>
            </a:r>
            <a:r>
              <a:rPr lang="el" sz="2400"/>
              <a:t>GOF of two models</a:t>
            </a:r>
            <a:endParaRPr sz="2400"/>
          </a:p>
        </p:txBody>
      </p:sp>
      <p:pic>
        <p:nvPicPr>
          <p:cNvPr id="423" name="Google Shape;423;p56"/>
          <p:cNvPicPr preferRelativeResize="0"/>
          <p:nvPr/>
        </p:nvPicPr>
        <p:blipFill>
          <a:blip r:embed="rId3">
            <a:alphaModFix/>
          </a:blip>
          <a:stretch>
            <a:fillRect/>
          </a:stretch>
        </p:blipFill>
        <p:spPr>
          <a:xfrm>
            <a:off x="366024" y="1133225"/>
            <a:ext cx="4205975" cy="3667725"/>
          </a:xfrm>
          <a:prstGeom prst="rect">
            <a:avLst/>
          </a:prstGeom>
          <a:noFill/>
          <a:ln>
            <a:noFill/>
          </a:ln>
        </p:spPr>
      </p:pic>
      <p:sp>
        <p:nvSpPr>
          <p:cNvPr id="424" name="Google Shape;424;p56"/>
          <p:cNvSpPr txBox="1"/>
          <p:nvPr/>
        </p:nvSpPr>
        <p:spPr>
          <a:xfrm>
            <a:off x="366025" y="844025"/>
            <a:ext cx="8479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De Cock et al 2015 (A priori PMA and WT inclusion)           Final model (Stepwise Covariate Inclusion)</a:t>
            </a:r>
            <a:endParaRPr/>
          </a:p>
        </p:txBody>
      </p:sp>
      <p:pic>
        <p:nvPicPr>
          <p:cNvPr id="425" name="Google Shape;425;p56"/>
          <p:cNvPicPr preferRelativeResize="0"/>
          <p:nvPr/>
        </p:nvPicPr>
        <p:blipFill rotWithShape="1">
          <a:blip r:embed="rId4">
            <a:alphaModFix/>
          </a:blip>
          <a:srcRect b="0" l="0" r="2515" t="0"/>
          <a:stretch/>
        </p:blipFill>
        <p:spPr>
          <a:xfrm>
            <a:off x="4701250" y="1147700"/>
            <a:ext cx="4144149" cy="372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181775" y="268750"/>
            <a:ext cx="85869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t>
            </a:r>
            <a:r>
              <a:rPr lang="el"/>
              <a:t>Supplements -  </a:t>
            </a:r>
            <a:r>
              <a:rPr lang="el"/>
              <a:t>Comparison of the two models</a:t>
            </a:r>
            <a:endParaRPr/>
          </a:p>
        </p:txBody>
      </p:sp>
      <p:sp>
        <p:nvSpPr>
          <p:cNvPr id="431" name="Google Shape;431;p57"/>
          <p:cNvSpPr txBox="1"/>
          <p:nvPr/>
        </p:nvSpPr>
        <p:spPr>
          <a:xfrm>
            <a:off x="999850" y="959475"/>
            <a:ext cx="7441200" cy="36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A priori allometric scaling (with weight) and maturation function (with PMA):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l"/>
              <a:t>Measure the contribution of maturation processes for GFR in neonates</a:t>
            </a:r>
            <a:endParaRPr/>
          </a:p>
          <a:p>
            <a:pPr indent="-317500" lvl="0" marL="457200" rtl="0" algn="l">
              <a:spcBef>
                <a:spcPts val="0"/>
              </a:spcBef>
              <a:spcAft>
                <a:spcPts val="0"/>
              </a:spcAft>
              <a:buSzPts val="1400"/>
              <a:buChar char="●"/>
            </a:pPr>
            <a:r>
              <a:rPr lang="el"/>
              <a:t>Better prediction of CL for young children (&lt;2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Stepwise covariate inclusion: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l"/>
              <a:t>Parsimony</a:t>
            </a:r>
            <a:endParaRPr/>
          </a:p>
          <a:p>
            <a:pPr indent="-317500" lvl="0" marL="457200" rtl="0" algn="l">
              <a:spcBef>
                <a:spcPts val="0"/>
              </a:spcBef>
              <a:spcAft>
                <a:spcPts val="0"/>
              </a:spcAft>
              <a:buSzPts val="1400"/>
              <a:buChar char="●"/>
            </a:pPr>
            <a:r>
              <a:rPr lang="el"/>
              <a:t>Possibly better GOF</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Both:</a:t>
            </a:r>
            <a:br>
              <a:rPr lang="el"/>
            </a:br>
            <a:endParaRPr/>
          </a:p>
          <a:p>
            <a:pPr indent="-317500" lvl="0" marL="457200" rtl="0" algn="l">
              <a:spcBef>
                <a:spcPts val="0"/>
              </a:spcBef>
              <a:spcAft>
                <a:spcPts val="0"/>
              </a:spcAft>
              <a:buSzPts val="1400"/>
              <a:buChar char="●"/>
            </a:pPr>
            <a:r>
              <a:rPr lang="el"/>
              <a:t>Included Cystatin-C marker of GFR as covariate, which describes renal function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Supplements -  Comparison of the two models</a:t>
            </a:r>
            <a:endParaRPr/>
          </a:p>
        </p:txBody>
      </p:sp>
      <p:sp>
        <p:nvSpPr>
          <p:cNvPr id="437" name="Google Shape;437;p5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sz="1800"/>
              <a:t>In comparison to the previous model:</a:t>
            </a:r>
            <a:endParaRPr sz="1800"/>
          </a:p>
          <a:p>
            <a:pPr indent="0" lvl="0" marL="457200" rtl="0" algn="l">
              <a:spcBef>
                <a:spcPts val="1600"/>
              </a:spcBef>
              <a:spcAft>
                <a:spcPts val="0"/>
              </a:spcAft>
              <a:buClr>
                <a:srgbClr val="000000"/>
              </a:buClr>
              <a:buSzPts val="1100"/>
              <a:buFont typeface="Arial"/>
              <a:buNone/>
            </a:pPr>
            <a:r>
              <a:rPr lang="el" sz="1800"/>
              <a:t> </a:t>
            </a:r>
            <a:r>
              <a:rPr i="1" lang="el" sz="1800"/>
              <a:t>A priori </a:t>
            </a:r>
            <a:r>
              <a:rPr lang="el" sz="1800"/>
              <a:t>inclusion of WT and PMA as HILL for CL  (De Cock PA et al., 2015).</a:t>
            </a:r>
            <a:endParaRPr sz="1800"/>
          </a:p>
          <a:p>
            <a:pPr indent="0" lvl="0" marL="457200" rtl="0" algn="l">
              <a:spcBef>
                <a:spcPts val="1600"/>
              </a:spcBef>
              <a:spcAft>
                <a:spcPts val="1600"/>
              </a:spcAft>
              <a:buClr>
                <a:srgbClr val="000000"/>
              </a:buClr>
              <a:buSzPts val="1100"/>
              <a:buFont typeface="Arial"/>
              <a:buNone/>
            </a:pPr>
            <a:r>
              <a:rPr lang="el" sz="1800"/>
              <a:t>Maturation of GFR that is important for very young children (&lt;2 years) adjusting dosing is not differentiated from developmental changes. However,  this model is parsimonious.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9"/>
          <p:cNvSpPr txBox="1"/>
          <p:nvPr>
            <p:ph type="title"/>
          </p:nvPr>
        </p:nvSpPr>
        <p:spPr>
          <a:xfrm>
            <a:off x="723000" y="316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Discussion</a:t>
            </a:r>
            <a:endParaRPr/>
          </a:p>
        </p:txBody>
      </p:sp>
      <p:sp>
        <p:nvSpPr>
          <p:cNvPr id="443" name="Google Shape;443;p59"/>
          <p:cNvSpPr txBox="1"/>
          <p:nvPr>
            <p:ph idx="1" type="body"/>
          </p:nvPr>
        </p:nvSpPr>
        <p:spPr>
          <a:xfrm>
            <a:off x="819150" y="930625"/>
            <a:ext cx="7505700" cy="350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l" sz="1400"/>
              <a:t>PopPK model </a:t>
            </a:r>
            <a:r>
              <a:rPr lang="el" sz="1400"/>
              <a:t>was made </a:t>
            </a:r>
            <a:r>
              <a:rPr lang="el" sz="1400"/>
              <a:t>that describes the PK parameters of the specific paediatric patients population after a systematic search among potential covariates.</a:t>
            </a:r>
            <a:endParaRPr sz="1400"/>
          </a:p>
          <a:p>
            <a:pPr indent="-317500" lvl="0" marL="457200" rtl="0" algn="l">
              <a:spcBef>
                <a:spcPts val="0"/>
              </a:spcBef>
              <a:spcAft>
                <a:spcPts val="0"/>
              </a:spcAft>
              <a:buSzPts val="1400"/>
              <a:buChar char="●"/>
            </a:pPr>
            <a:r>
              <a:rPr lang="el" sz="1400"/>
              <a:t>Covariates that describe renal function (with Cystatin C on CL1) and developmental changes (with Weight on CL1 and Age on V1) were included. </a:t>
            </a:r>
            <a:endParaRPr sz="1400"/>
          </a:p>
          <a:p>
            <a:pPr indent="-317500" lvl="0" marL="457200" rtl="0" algn="l">
              <a:spcBef>
                <a:spcPts val="0"/>
              </a:spcBef>
              <a:spcAft>
                <a:spcPts val="0"/>
              </a:spcAft>
              <a:buSzPts val="1400"/>
              <a:buChar char="●"/>
            </a:pPr>
            <a:r>
              <a:rPr lang="el" sz="1400"/>
              <a:t>For very young children (&lt;2 years) for which maturation of GFR is important the a priori method is more beneficial.</a:t>
            </a:r>
            <a:endParaRPr sz="1400"/>
          </a:p>
          <a:p>
            <a:pPr indent="-317500" lvl="0" marL="457200" rtl="0" algn="l">
              <a:spcBef>
                <a:spcPts val="0"/>
              </a:spcBef>
              <a:spcAft>
                <a:spcPts val="0"/>
              </a:spcAft>
              <a:buSzPts val="1400"/>
              <a:buChar char="●"/>
            </a:pPr>
            <a:r>
              <a:rPr lang="el" sz="1400"/>
              <a:t>For older children for which maturation of clearance of clavulanic is mostly complete, it is possible the stepwise covariate inclusion due to parsimony and GOF for higher concentrations gives more precise predictions. In previous literature, the systematic stepwise covariate inclusion was more beneficial (Krekels et al., 2011).</a:t>
            </a:r>
            <a:endParaRPr sz="1400"/>
          </a:p>
          <a:p>
            <a:pPr indent="-317500" lvl="0" marL="457200" rtl="0" algn="l">
              <a:spcBef>
                <a:spcPts val="0"/>
              </a:spcBef>
              <a:spcAft>
                <a:spcPts val="0"/>
              </a:spcAft>
              <a:buSzPts val="1400"/>
              <a:buChar char="●"/>
            </a:pPr>
            <a:r>
              <a:rPr lang="el" sz="1400"/>
              <a:t>The current model loses interaction with amoxicillin, which should be taken into account to increase the precision of PK parameter estimates.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Supplements - VPC all doses</a:t>
            </a:r>
            <a:endParaRPr/>
          </a:p>
        </p:txBody>
      </p:sp>
      <p:pic>
        <p:nvPicPr>
          <p:cNvPr id="449" name="Google Shape;449;p60"/>
          <p:cNvPicPr preferRelativeResize="0"/>
          <p:nvPr/>
        </p:nvPicPr>
        <p:blipFill>
          <a:blip r:embed="rId3">
            <a:alphaModFix/>
          </a:blip>
          <a:stretch>
            <a:fillRect/>
          </a:stretch>
        </p:blipFill>
        <p:spPr>
          <a:xfrm>
            <a:off x="1850425" y="1508350"/>
            <a:ext cx="4630828" cy="3038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523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t>
            </a:r>
            <a:r>
              <a:rPr lang="el"/>
              <a:t>Supplements - </a:t>
            </a:r>
            <a:r>
              <a:rPr lang="el"/>
              <a:t>Stochastic</a:t>
            </a:r>
            <a:endParaRPr/>
          </a:p>
        </p:txBody>
      </p:sp>
      <p:pic>
        <p:nvPicPr>
          <p:cNvPr id="455" name="Google Shape;455;p61"/>
          <p:cNvPicPr preferRelativeResize="0"/>
          <p:nvPr/>
        </p:nvPicPr>
        <p:blipFill>
          <a:blip r:embed="rId3">
            <a:alphaModFix/>
          </a:blip>
          <a:stretch>
            <a:fillRect/>
          </a:stretch>
        </p:blipFill>
        <p:spPr>
          <a:xfrm>
            <a:off x="367987" y="1441100"/>
            <a:ext cx="7889226" cy="3594075"/>
          </a:xfrm>
          <a:prstGeom prst="rect">
            <a:avLst/>
          </a:prstGeom>
          <a:noFill/>
          <a:ln cap="flat" cmpd="sng" w="9525">
            <a:solidFill>
              <a:schemeClr val="dk2"/>
            </a:solidFill>
            <a:prstDash val="dash"/>
            <a:round/>
            <a:headEnd len="sm" w="sm" type="none"/>
            <a:tailEnd len="sm" w="sm" type="none"/>
          </a:ln>
        </p:spPr>
      </p:pic>
      <p:sp>
        <p:nvSpPr>
          <p:cNvPr id="456" name="Google Shape;456;p61"/>
          <p:cNvSpPr txBox="1"/>
          <p:nvPr/>
        </p:nvSpPr>
        <p:spPr>
          <a:xfrm>
            <a:off x="268625" y="421475"/>
            <a:ext cx="66366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t>02: Structural (2 CMT clav+IIV on CL1)</a:t>
            </a:r>
            <a:endParaRPr b="1"/>
          </a:p>
          <a:p>
            <a:pPr indent="0" lvl="0" marL="0" rtl="0" algn="l">
              <a:spcBef>
                <a:spcPts val="0"/>
              </a:spcBef>
              <a:spcAft>
                <a:spcPts val="0"/>
              </a:spcAft>
              <a:buNone/>
            </a:pPr>
            <a:r>
              <a:rPr b="1" lang="el"/>
              <a:t>05: Struct. + IIV on V1</a:t>
            </a:r>
            <a:endParaRPr b="1"/>
          </a:p>
          <a:p>
            <a:pPr indent="0" lvl="0" marL="0" rtl="0" algn="l">
              <a:spcBef>
                <a:spcPts val="0"/>
              </a:spcBef>
              <a:spcAft>
                <a:spcPts val="0"/>
              </a:spcAft>
              <a:buNone/>
            </a:pPr>
            <a:r>
              <a:rPr b="1" lang="el"/>
              <a:t>06: Struct.+ IIV on CL2</a:t>
            </a:r>
            <a:endParaRPr b="1"/>
          </a:p>
          <a:p>
            <a:pPr indent="0" lvl="0" marL="0" rtl="0" algn="l">
              <a:spcBef>
                <a:spcPts val="0"/>
              </a:spcBef>
              <a:spcAft>
                <a:spcPts val="0"/>
              </a:spcAft>
              <a:buNone/>
            </a:pPr>
            <a:r>
              <a:rPr b="1" lang="el"/>
              <a:t>07: Struct.+ IIV on V2</a:t>
            </a:r>
            <a:endParaRPr b="1"/>
          </a:p>
        </p:txBody>
      </p:sp>
      <p:sp>
        <p:nvSpPr>
          <p:cNvPr id="457" name="Google Shape;457;p61"/>
          <p:cNvSpPr/>
          <p:nvPr/>
        </p:nvSpPr>
        <p:spPr>
          <a:xfrm>
            <a:off x="8023025" y="2663500"/>
            <a:ext cx="741000" cy="175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1"/>
          <p:cNvSpPr/>
          <p:nvPr/>
        </p:nvSpPr>
        <p:spPr>
          <a:xfrm>
            <a:off x="8113025" y="2904375"/>
            <a:ext cx="561000" cy="105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1"/>
          <p:cNvSpPr/>
          <p:nvPr/>
        </p:nvSpPr>
        <p:spPr>
          <a:xfrm>
            <a:off x="4215350" y="3867875"/>
            <a:ext cx="1473000" cy="528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1"/>
          <p:cNvSpPr/>
          <p:nvPr/>
        </p:nvSpPr>
        <p:spPr>
          <a:xfrm>
            <a:off x="4104250" y="1184274"/>
            <a:ext cx="1547100" cy="3885300"/>
          </a:xfrm>
          <a:prstGeom prst="rect">
            <a:avLst/>
          </a:prstGeom>
          <a:noFill/>
          <a:ln cap="flat" cmpd="sng" w="3810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1"/>
          <p:cNvSpPr/>
          <p:nvPr/>
        </p:nvSpPr>
        <p:spPr>
          <a:xfrm>
            <a:off x="5651350" y="3775225"/>
            <a:ext cx="824400" cy="2688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224550" y="324100"/>
            <a:ext cx="8622600" cy="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Supplements - Covariate Analysis: </a:t>
            </a:r>
            <a:endParaRPr/>
          </a:p>
          <a:p>
            <a:pPr indent="0" lvl="0" marL="0" rtl="0" algn="l">
              <a:spcBef>
                <a:spcPts val="0"/>
              </a:spcBef>
              <a:spcAft>
                <a:spcPts val="0"/>
              </a:spcAft>
              <a:buClr>
                <a:srgbClr val="000000"/>
              </a:buClr>
              <a:buSzPts val="1100"/>
              <a:buFont typeface="Arial"/>
              <a:buNone/>
            </a:pPr>
            <a:r>
              <a:rPr lang="el" sz="2400"/>
              <a:t>Exploratory Graphs</a:t>
            </a:r>
            <a:endParaRPr/>
          </a:p>
          <a:p>
            <a:pPr indent="0" lvl="0" marL="0" rtl="0" algn="l">
              <a:spcBef>
                <a:spcPts val="0"/>
              </a:spcBef>
              <a:spcAft>
                <a:spcPts val="0"/>
              </a:spcAft>
              <a:buNone/>
            </a:pPr>
            <a:r>
              <a:t/>
            </a:r>
            <a:endParaRPr/>
          </a:p>
        </p:txBody>
      </p:sp>
      <p:pic>
        <p:nvPicPr>
          <p:cNvPr id="467" name="Google Shape;467;p62"/>
          <p:cNvPicPr preferRelativeResize="0"/>
          <p:nvPr/>
        </p:nvPicPr>
        <p:blipFill>
          <a:blip r:embed="rId3">
            <a:alphaModFix/>
          </a:blip>
          <a:stretch>
            <a:fillRect/>
          </a:stretch>
        </p:blipFill>
        <p:spPr>
          <a:xfrm>
            <a:off x="2075800" y="1278700"/>
            <a:ext cx="4139535" cy="3560000"/>
          </a:xfrm>
          <a:prstGeom prst="rect">
            <a:avLst/>
          </a:prstGeom>
          <a:noFill/>
          <a:ln>
            <a:noFill/>
          </a:ln>
        </p:spPr>
      </p:pic>
      <p:sp>
        <p:nvSpPr>
          <p:cNvPr id="468" name="Google Shape;468;p62"/>
          <p:cNvSpPr txBox="1"/>
          <p:nvPr/>
        </p:nvSpPr>
        <p:spPr>
          <a:xfrm>
            <a:off x="6421725" y="1603375"/>
            <a:ext cx="2425500" cy="16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CYSC: Plasma Cystatin C concentration (GFR marker)</a:t>
            </a:r>
            <a:endParaRPr/>
          </a:p>
          <a:p>
            <a:pPr indent="0" lvl="0" marL="0" rtl="0" algn="l">
              <a:spcBef>
                <a:spcPts val="0"/>
              </a:spcBef>
              <a:spcAft>
                <a:spcPts val="0"/>
              </a:spcAft>
              <a:buNone/>
            </a:pPr>
            <a:r>
              <a:rPr lang="el"/>
              <a:t>PMA: Postmenstrual Age</a:t>
            </a:r>
            <a:endParaRPr/>
          </a:p>
          <a:p>
            <a:pPr indent="0" lvl="0" marL="0" rtl="0" algn="l">
              <a:spcBef>
                <a:spcPts val="0"/>
              </a:spcBef>
              <a:spcAft>
                <a:spcPts val="0"/>
              </a:spcAft>
              <a:buNone/>
            </a:pPr>
            <a:r>
              <a:rPr lang="el"/>
              <a:t>WT: Weight</a:t>
            </a:r>
            <a:endParaRPr/>
          </a:p>
          <a:p>
            <a:pPr indent="0" lvl="0" marL="0" rtl="0" algn="l">
              <a:spcBef>
                <a:spcPts val="0"/>
              </a:spcBef>
              <a:spcAft>
                <a:spcPts val="0"/>
              </a:spcAft>
              <a:buNone/>
            </a:pPr>
            <a:r>
              <a:rPr lang="el"/>
              <a:t>CRP: C - Reactive Protein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3"/>
          <p:cNvSpPr txBox="1"/>
          <p:nvPr>
            <p:ph type="title"/>
          </p:nvPr>
        </p:nvSpPr>
        <p:spPr>
          <a:xfrm>
            <a:off x="311700" y="153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a:t>
            </a:r>
            <a:r>
              <a:rPr lang="el"/>
              <a:t>Covariate Analysis: </a:t>
            </a:r>
            <a:r>
              <a:rPr lang="el" sz="2400"/>
              <a:t>Exploratory Graphs</a:t>
            </a:r>
            <a:endParaRPr/>
          </a:p>
          <a:p>
            <a:pPr indent="0" lvl="0" marL="0" rtl="0" algn="ctr">
              <a:spcBef>
                <a:spcPts val="0"/>
              </a:spcBef>
              <a:spcAft>
                <a:spcPts val="0"/>
              </a:spcAft>
              <a:buNone/>
            </a:pPr>
            <a:r>
              <a:t/>
            </a:r>
            <a:endParaRPr sz="2400"/>
          </a:p>
        </p:txBody>
      </p:sp>
      <p:pic>
        <p:nvPicPr>
          <p:cNvPr id="474" name="Google Shape;474;p63"/>
          <p:cNvPicPr preferRelativeResize="0"/>
          <p:nvPr/>
        </p:nvPicPr>
        <p:blipFill>
          <a:blip r:embed="rId3">
            <a:alphaModFix/>
          </a:blip>
          <a:stretch>
            <a:fillRect/>
          </a:stretch>
        </p:blipFill>
        <p:spPr>
          <a:xfrm>
            <a:off x="239950" y="790875"/>
            <a:ext cx="4138151" cy="4112650"/>
          </a:xfrm>
          <a:prstGeom prst="rect">
            <a:avLst/>
          </a:prstGeom>
          <a:noFill/>
          <a:ln>
            <a:noFill/>
          </a:ln>
        </p:spPr>
      </p:pic>
      <p:pic>
        <p:nvPicPr>
          <p:cNvPr id="475" name="Google Shape;475;p63"/>
          <p:cNvPicPr preferRelativeResize="0"/>
          <p:nvPr/>
        </p:nvPicPr>
        <p:blipFill>
          <a:blip r:embed="rId4">
            <a:alphaModFix/>
          </a:blip>
          <a:stretch>
            <a:fillRect/>
          </a:stretch>
        </p:blipFill>
        <p:spPr>
          <a:xfrm>
            <a:off x="4440650" y="790875"/>
            <a:ext cx="4321200" cy="411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80675" y="287975"/>
            <a:ext cx="75057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Introduction - Population PK Modelling</a:t>
            </a:r>
            <a:endParaRPr/>
          </a:p>
        </p:txBody>
      </p:sp>
      <p:sp>
        <p:nvSpPr>
          <p:cNvPr id="200" name="Google Shape;200;p28"/>
          <p:cNvSpPr txBox="1"/>
          <p:nvPr>
            <p:ph idx="1" type="body"/>
          </p:nvPr>
        </p:nvSpPr>
        <p:spPr>
          <a:xfrm>
            <a:off x="819150" y="940250"/>
            <a:ext cx="7505700" cy="3778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l" sz="1800">
                <a:solidFill>
                  <a:srgbClr val="000000"/>
                </a:solidFill>
                <a:latin typeface="Nunito"/>
                <a:ea typeface="Nunito"/>
                <a:cs typeface="Nunito"/>
                <a:sym typeface="Nunito"/>
              </a:rPr>
              <a:t>Non linear Mixed effects Modelling</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l" sz="1800">
                <a:solidFill>
                  <a:srgbClr val="000000"/>
                </a:solidFill>
                <a:latin typeface="Nunito"/>
                <a:ea typeface="Nunito"/>
                <a:cs typeface="Nunito"/>
                <a:sym typeface="Nunito"/>
              </a:rPr>
              <a:t>	“Mixed” = “Fixed” + “Random”</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b="1" lang="el" sz="1400">
                <a:solidFill>
                  <a:srgbClr val="000000"/>
                </a:solidFill>
                <a:latin typeface="Arial"/>
                <a:ea typeface="Arial"/>
                <a:cs typeface="Arial"/>
                <a:sym typeface="Arial"/>
              </a:rPr>
              <a:t>P</a:t>
            </a:r>
            <a:r>
              <a:rPr b="1" baseline="-25000" lang="el" sz="1800">
                <a:solidFill>
                  <a:srgbClr val="000000"/>
                </a:solidFill>
                <a:latin typeface="Arial"/>
                <a:ea typeface="Arial"/>
                <a:cs typeface="Arial"/>
                <a:sym typeface="Arial"/>
              </a:rPr>
              <a:t>individual </a:t>
            </a:r>
            <a:r>
              <a:rPr b="1" lang="el" sz="1800">
                <a:solidFill>
                  <a:srgbClr val="000000"/>
                </a:solidFill>
                <a:latin typeface="Arial"/>
                <a:ea typeface="Arial"/>
                <a:cs typeface="Arial"/>
                <a:sym typeface="Arial"/>
              </a:rPr>
              <a:t>= </a:t>
            </a:r>
            <a:r>
              <a:rPr b="1" lang="el" sz="1400">
                <a:solidFill>
                  <a:srgbClr val="000000"/>
                </a:solidFill>
                <a:latin typeface="Arial"/>
                <a:ea typeface="Arial"/>
                <a:cs typeface="Arial"/>
                <a:sym typeface="Arial"/>
              </a:rPr>
              <a:t>P</a:t>
            </a:r>
            <a:r>
              <a:rPr b="1" baseline="-25000" lang="el" sz="1800">
                <a:solidFill>
                  <a:srgbClr val="000000"/>
                </a:solidFill>
                <a:latin typeface="Arial"/>
                <a:ea typeface="Arial"/>
                <a:cs typeface="Arial"/>
                <a:sym typeface="Arial"/>
              </a:rPr>
              <a:t>population</a:t>
            </a:r>
            <a:r>
              <a:rPr b="1" lang="el" sz="1800">
                <a:solidFill>
                  <a:srgbClr val="000000"/>
                </a:solidFill>
                <a:latin typeface="Arial"/>
                <a:ea typeface="Arial"/>
                <a:cs typeface="Arial"/>
                <a:sym typeface="Arial"/>
              </a:rPr>
              <a:t>* exp(ΕΤΑ())      </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1" lang="el" sz="1800">
                <a:solidFill>
                  <a:srgbClr val="000000"/>
                </a:solidFill>
                <a:latin typeface="Arial"/>
                <a:ea typeface="Arial"/>
                <a:cs typeface="Arial"/>
                <a:sym typeface="Arial"/>
              </a:rPr>
              <a:t>C</a:t>
            </a:r>
            <a:r>
              <a:rPr b="1" baseline="-25000" lang="el" sz="1800">
                <a:solidFill>
                  <a:srgbClr val="000000"/>
                </a:solidFill>
                <a:latin typeface="Arial"/>
                <a:ea typeface="Arial"/>
                <a:cs typeface="Arial"/>
                <a:sym typeface="Arial"/>
              </a:rPr>
              <a:t>observed</a:t>
            </a:r>
            <a:r>
              <a:rPr b="1" lang="el" sz="1800">
                <a:solidFill>
                  <a:srgbClr val="000000"/>
                </a:solidFill>
                <a:latin typeface="Arial"/>
                <a:ea typeface="Arial"/>
                <a:cs typeface="Arial"/>
                <a:sym typeface="Arial"/>
              </a:rPr>
              <a:t>= C</a:t>
            </a:r>
            <a:r>
              <a:rPr b="1" baseline="-25000" lang="el" sz="1800">
                <a:solidFill>
                  <a:srgbClr val="000000"/>
                </a:solidFill>
                <a:latin typeface="Arial"/>
                <a:ea typeface="Arial"/>
                <a:cs typeface="Arial"/>
                <a:sym typeface="Arial"/>
              </a:rPr>
              <a:t>predicted      </a:t>
            </a:r>
            <a:r>
              <a:rPr b="1" lang="el" sz="1800">
                <a:solidFill>
                  <a:srgbClr val="000000"/>
                </a:solidFill>
                <a:latin typeface="Arial"/>
                <a:ea typeface="Arial"/>
                <a:cs typeface="Arial"/>
                <a:sym typeface="Arial"/>
              </a:rPr>
              <a:t>+     EPS()</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rPr lang="el" sz="1800">
                <a:solidFill>
                  <a:srgbClr val="000000"/>
                </a:solidFill>
                <a:latin typeface="Nunito"/>
                <a:ea typeface="Nunito"/>
                <a:cs typeface="Nunito"/>
                <a:sym typeface="Nunito"/>
              </a:rPr>
              <a:t>“Fixed” parameters for all population</a:t>
            </a:r>
            <a:endParaRPr sz="18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rPr lang="el" sz="1800">
                <a:solidFill>
                  <a:srgbClr val="000000"/>
                </a:solidFill>
                <a:latin typeface="Nunito"/>
                <a:ea typeface="Nunito"/>
                <a:cs typeface="Nunito"/>
                <a:sym typeface="Nunito"/>
              </a:rPr>
              <a:t>“Random effects”: Interindividual variability (IIV)described by </a:t>
            </a:r>
            <a:r>
              <a:rPr b="1" lang="el" sz="1800">
                <a:solidFill>
                  <a:srgbClr val="000000"/>
                </a:solidFill>
                <a:latin typeface="Nunito"/>
                <a:ea typeface="Nunito"/>
                <a:cs typeface="Nunito"/>
                <a:sym typeface="Nunito"/>
              </a:rPr>
              <a:t>ETA()</a:t>
            </a:r>
            <a:r>
              <a:rPr lang="el" sz="1800">
                <a:solidFill>
                  <a:srgbClr val="000000"/>
                </a:solidFill>
                <a:latin typeface="Nunito"/>
                <a:ea typeface="Nunito"/>
                <a:cs typeface="Nunito"/>
                <a:sym typeface="Nunito"/>
              </a:rPr>
              <a:t> &amp; Random Unexplained Variability (RUV) by </a:t>
            </a:r>
            <a:r>
              <a:rPr b="1" lang="el" sz="1800">
                <a:solidFill>
                  <a:srgbClr val="000000"/>
                </a:solidFill>
                <a:latin typeface="Nunito"/>
                <a:ea typeface="Nunito"/>
                <a:cs typeface="Nunito"/>
                <a:sym typeface="Nunito"/>
              </a:rPr>
              <a:t>EPS()</a:t>
            </a:r>
            <a:endParaRPr b="1" sz="1800"/>
          </a:p>
        </p:txBody>
      </p:sp>
      <p:cxnSp>
        <p:nvCxnSpPr>
          <p:cNvPr id="201" name="Google Shape;201;p28"/>
          <p:cNvCxnSpPr/>
          <p:nvPr/>
        </p:nvCxnSpPr>
        <p:spPr>
          <a:xfrm flipH="1">
            <a:off x="2451450" y="1819975"/>
            <a:ext cx="327000" cy="2787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8"/>
          <p:cNvCxnSpPr/>
          <p:nvPr/>
        </p:nvCxnSpPr>
        <p:spPr>
          <a:xfrm flipH="1">
            <a:off x="3460825" y="1843975"/>
            <a:ext cx="259800" cy="2307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8"/>
          <p:cNvCxnSpPr/>
          <p:nvPr/>
        </p:nvCxnSpPr>
        <p:spPr>
          <a:xfrm flipH="1">
            <a:off x="3969150" y="1873500"/>
            <a:ext cx="291300" cy="81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311700" y="46375"/>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l"/>
              <a:t>Supplements</a:t>
            </a:r>
            <a:r>
              <a:rPr lang="el"/>
              <a:t>: </a:t>
            </a:r>
            <a:r>
              <a:rPr lang="el"/>
              <a:t>Structural</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                              </a:t>
            </a:r>
            <a:endParaRPr/>
          </a:p>
        </p:txBody>
      </p:sp>
      <p:pic>
        <p:nvPicPr>
          <p:cNvPr descr="https://lh5.googleusercontent.com/GuI0va94O3SAZJJzEvcTp1yaKZislfmPIfbrZlr6scoy8d6iacD0wpbQTg0r7lbkml5EN_XkxpSeaGHqdMSBd1VIng5BhAwS1Sv702AHyFUfkjCM4M96namhLQ8swnrvuEHbMK2mXM8" id="481" name="Google Shape;481;p64"/>
          <p:cNvPicPr preferRelativeResize="0"/>
          <p:nvPr/>
        </p:nvPicPr>
        <p:blipFill>
          <a:blip r:embed="rId3">
            <a:alphaModFix/>
          </a:blip>
          <a:stretch>
            <a:fillRect/>
          </a:stretch>
        </p:blipFill>
        <p:spPr>
          <a:xfrm>
            <a:off x="2252550" y="949675"/>
            <a:ext cx="3839127" cy="382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311700" y="20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Stochastic</a:t>
            </a:r>
            <a:endParaRPr/>
          </a:p>
        </p:txBody>
      </p:sp>
      <p:pic>
        <p:nvPicPr>
          <p:cNvPr id="487" name="Google Shape;487;p65"/>
          <p:cNvPicPr preferRelativeResize="0"/>
          <p:nvPr/>
        </p:nvPicPr>
        <p:blipFill>
          <a:blip r:embed="rId3">
            <a:alphaModFix/>
          </a:blip>
          <a:stretch>
            <a:fillRect/>
          </a:stretch>
        </p:blipFill>
        <p:spPr>
          <a:xfrm>
            <a:off x="2165075" y="995500"/>
            <a:ext cx="3980884"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512975" y="15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sz="1800"/>
              <a:t>Supplements: </a:t>
            </a:r>
            <a:r>
              <a:rPr lang="el" sz="1800"/>
              <a:t>1st Covariate Inclusion (pWT on CL1)</a:t>
            </a:r>
            <a:endParaRPr sz="1800"/>
          </a:p>
        </p:txBody>
      </p:sp>
      <p:pic>
        <p:nvPicPr>
          <p:cNvPr id="493" name="Google Shape;493;p66"/>
          <p:cNvPicPr preferRelativeResize="0"/>
          <p:nvPr/>
        </p:nvPicPr>
        <p:blipFill>
          <a:blip r:embed="rId3">
            <a:alphaModFix/>
          </a:blip>
          <a:stretch>
            <a:fillRect/>
          </a:stretch>
        </p:blipFill>
        <p:spPr>
          <a:xfrm>
            <a:off x="2140825" y="572550"/>
            <a:ext cx="4385375" cy="4292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819150" y="246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a:t>
            </a:r>
            <a:r>
              <a:rPr lang="el"/>
              <a:t>2nd Inclusion</a:t>
            </a:r>
            <a:endParaRPr/>
          </a:p>
        </p:txBody>
      </p:sp>
      <p:pic>
        <p:nvPicPr>
          <p:cNvPr id="499" name="Google Shape;499;p67"/>
          <p:cNvPicPr preferRelativeResize="0"/>
          <p:nvPr/>
        </p:nvPicPr>
        <p:blipFill>
          <a:blip r:embed="rId3">
            <a:alphaModFix/>
          </a:blip>
          <a:stretch>
            <a:fillRect/>
          </a:stretch>
        </p:blipFill>
        <p:spPr>
          <a:xfrm>
            <a:off x="1922000" y="930225"/>
            <a:ext cx="3943350" cy="4000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483000" y="303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Supplements - 2nd Covariate Inclusion:</a:t>
            </a:r>
            <a:endParaRPr/>
          </a:p>
        </p:txBody>
      </p:sp>
      <p:pic>
        <p:nvPicPr>
          <p:cNvPr id="505" name="Google Shape;505;p68"/>
          <p:cNvPicPr preferRelativeResize="0"/>
          <p:nvPr/>
        </p:nvPicPr>
        <p:blipFill>
          <a:blip r:embed="rId3">
            <a:alphaModFix/>
          </a:blip>
          <a:stretch>
            <a:fillRect/>
          </a:stretch>
        </p:blipFill>
        <p:spPr>
          <a:xfrm>
            <a:off x="483000" y="933350"/>
            <a:ext cx="7784250" cy="3174975"/>
          </a:xfrm>
          <a:prstGeom prst="rect">
            <a:avLst/>
          </a:prstGeom>
          <a:noFill/>
          <a:ln>
            <a:noFill/>
          </a:ln>
        </p:spPr>
      </p:pic>
      <p:sp>
        <p:nvSpPr>
          <p:cNvPr id="506" name="Google Shape;506;p68"/>
          <p:cNvSpPr txBox="1"/>
          <p:nvPr/>
        </p:nvSpPr>
        <p:spPr>
          <a:xfrm>
            <a:off x="715800" y="4023275"/>
            <a:ext cx="7192500" cy="81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l"/>
              <a:t>Interindividual variability on CL1 (ETA1) against Age (years) </a:t>
            </a:r>
            <a:endParaRPr i="1"/>
          </a:p>
          <a:p>
            <a:pPr indent="0" lvl="0" marL="0" rtl="0" algn="ctr">
              <a:spcBef>
                <a:spcPts val="0"/>
              </a:spcBef>
              <a:spcAft>
                <a:spcPts val="0"/>
              </a:spcAft>
              <a:buNone/>
            </a:pPr>
            <a:r>
              <a:rPr i="1" lang="el"/>
              <a:t>before (left) covariate and after (right) covariate inclusion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9"/>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Age on V1                            Weight on V1</a:t>
            </a:r>
            <a:endParaRPr/>
          </a:p>
        </p:txBody>
      </p:sp>
      <p:pic>
        <p:nvPicPr>
          <p:cNvPr id="512" name="Google Shape;512;p69"/>
          <p:cNvPicPr preferRelativeResize="0"/>
          <p:nvPr/>
        </p:nvPicPr>
        <p:blipFill rotWithShape="1">
          <a:blip r:embed="rId3">
            <a:alphaModFix/>
          </a:blip>
          <a:srcRect b="47703" l="1206" r="49958" t="4361"/>
          <a:stretch/>
        </p:blipFill>
        <p:spPr>
          <a:xfrm>
            <a:off x="266975" y="1653025"/>
            <a:ext cx="3441637" cy="3220649"/>
          </a:xfrm>
          <a:prstGeom prst="rect">
            <a:avLst/>
          </a:prstGeom>
          <a:noFill/>
          <a:ln>
            <a:noFill/>
          </a:ln>
        </p:spPr>
      </p:pic>
      <p:pic>
        <p:nvPicPr>
          <p:cNvPr id="513" name="Google Shape;513;p69"/>
          <p:cNvPicPr preferRelativeResize="0"/>
          <p:nvPr/>
        </p:nvPicPr>
        <p:blipFill rotWithShape="1">
          <a:blip r:embed="rId4">
            <a:alphaModFix/>
          </a:blip>
          <a:srcRect b="46944" l="2064" r="47322" t="3975"/>
          <a:stretch/>
        </p:blipFill>
        <p:spPr>
          <a:xfrm>
            <a:off x="5194625" y="1555150"/>
            <a:ext cx="3363675" cy="3416400"/>
          </a:xfrm>
          <a:prstGeom prst="rect">
            <a:avLst/>
          </a:prstGeom>
          <a:noFill/>
          <a:ln>
            <a:noFill/>
          </a:ln>
        </p:spPr>
      </p:pic>
      <p:sp>
        <p:nvSpPr>
          <p:cNvPr id="514" name="Google Shape;514;p69"/>
          <p:cNvSpPr txBox="1"/>
          <p:nvPr/>
        </p:nvSpPr>
        <p:spPr>
          <a:xfrm>
            <a:off x="311700" y="228825"/>
            <a:ext cx="7506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3000">
                <a:solidFill>
                  <a:schemeClr val="lt1"/>
                </a:solidFill>
                <a:latin typeface="Nunito"/>
                <a:ea typeface="Nunito"/>
                <a:cs typeface="Nunito"/>
                <a:sym typeface="Nunito"/>
              </a:rPr>
              <a:t>Supplements - </a:t>
            </a:r>
            <a:r>
              <a:rPr lang="el" sz="2800">
                <a:solidFill>
                  <a:schemeClr val="lt1"/>
                </a:solidFill>
              </a:rPr>
              <a:t>2nd Covariate Inclusion: </a:t>
            </a:r>
            <a:endParaRPr sz="28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0"/>
          <p:cNvSpPr txBox="1"/>
          <p:nvPr>
            <p:ph type="title"/>
          </p:nvPr>
        </p:nvSpPr>
        <p:spPr>
          <a:xfrm>
            <a:off x="263100" y="25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Supplements - </a:t>
            </a:r>
            <a:r>
              <a:rPr lang="el"/>
              <a:t>3rd Inclusion</a:t>
            </a:r>
            <a:endParaRPr/>
          </a:p>
        </p:txBody>
      </p:sp>
      <p:pic>
        <p:nvPicPr>
          <p:cNvPr id="520" name="Google Shape;520;p70"/>
          <p:cNvPicPr preferRelativeResize="0"/>
          <p:nvPr/>
        </p:nvPicPr>
        <p:blipFill rotWithShape="1">
          <a:blip r:embed="rId3">
            <a:alphaModFix/>
          </a:blip>
          <a:srcRect b="0" l="0" r="2515" t="0"/>
          <a:stretch/>
        </p:blipFill>
        <p:spPr>
          <a:xfrm>
            <a:off x="2906137" y="823275"/>
            <a:ext cx="4023414" cy="40324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1"/>
          <p:cNvSpPr txBox="1"/>
          <p:nvPr>
            <p:ph type="title"/>
          </p:nvPr>
        </p:nvSpPr>
        <p:spPr>
          <a:xfrm>
            <a:off x="626513" y="187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t>
            </a:r>
            <a:r>
              <a:rPr lang="el"/>
              <a:t>Supplements - </a:t>
            </a:r>
            <a:r>
              <a:rPr lang="el"/>
              <a:t>3rd Covariate Inclusion</a:t>
            </a:r>
            <a:endParaRPr/>
          </a:p>
        </p:txBody>
      </p:sp>
      <p:pic>
        <p:nvPicPr>
          <p:cNvPr id="526" name="Google Shape;526;p71"/>
          <p:cNvPicPr preferRelativeResize="0"/>
          <p:nvPr/>
        </p:nvPicPr>
        <p:blipFill>
          <a:blip r:embed="rId3">
            <a:alphaModFix/>
          </a:blip>
          <a:stretch>
            <a:fillRect/>
          </a:stretch>
        </p:blipFill>
        <p:spPr>
          <a:xfrm>
            <a:off x="840400" y="1181400"/>
            <a:ext cx="7653401" cy="3154250"/>
          </a:xfrm>
          <a:prstGeom prst="rect">
            <a:avLst/>
          </a:prstGeom>
          <a:noFill/>
          <a:ln>
            <a:noFill/>
          </a:ln>
        </p:spPr>
      </p:pic>
      <p:sp>
        <p:nvSpPr>
          <p:cNvPr id="527" name="Google Shape;527;p71"/>
          <p:cNvSpPr txBox="1"/>
          <p:nvPr/>
        </p:nvSpPr>
        <p:spPr>
          <a:xfrm>
            <a:off x="800600" y="4375450"/>
            <a:ext cx="78351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l"/>
              <a:t>Interindividual variability on CL1 (ETA1) against Cystatin C (mg/L) </a:t>
            </a:r>
            <a:endParaRPr i="1"/>
          </a:p>
          <a:p>
            <a:pPr indent="0" lvl="0" marL="0" rtl="0" algn="ctr">
              <a:spcBef>
                <a:spcPts val="0"/>
              </a:spcBef>
              <a:spcAft>
                <a:spcPts val="0"/>
              </a:spcAft>
              <a:buNone/>
            </a:pPr>
            <a:r>
              <a:rPr i="1" lang="el"/>
              <a:t>before (left) covariate and after (right) covariate inclusion</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15825" y="119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Methods - Model Development</a:t>
            </a:r>
            <a:endParaRPr/>
          </a:p>
        </p:txBody>
      </p:sp>
      <p:sp>
        <p:nvSpPr>
          <p:cNvPr id="209" name="Google Shape;209;p29"/>
          <p:cNvSpPr txBox="1"/>
          <p:nvPr>
            <p:ph idx="1" type="body"/>
          </p:nvPr>
        </p:nvSpPr>
        <p:spPr>
          <a:xfrm>
            <a:off x="651225" y="656100"/>
            <a:ext cx="7505700" cy="417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l" sz="1800">
                <a:solidFill>
                  <a:srgbClr val="000000"/>
                </a:solidFill>
                <a:latin typeface="Nunito"/>
                <a:ea typeface="Nunito"/>
                <a:cs typeface="Nunito"/>
                <a:sym typeface="Nunito"/>
              </a:rPr>
              <a:t>Model building</a:t>
            </a:r>
            <a:endParaRPr b="1"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b="1"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Structural  (Compartments - same for all population)</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Stochastic ( “random effects”: IIV &amp; RUV	)</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Covariate (Explain “fixed effects”, </a:t>
            </a:r>
            <a:r>
              <a:rPr lang="el" sz="1800">
                <a:solidFill>
                  <a:srgbClr val="000000"/>
                </a:solidFill>
                <a:latin typeface="Nunito"/>
                <a:ea typeface="Nunito"/>
                <a:cs typeface="Nunito"/>
                <a:sym typeface="Nunito"/>
              </a:rPr>
              <a:t>e.g. weight</a:t>
            </a:r>
            <a:r>
              <a:rPr lang="el" sz="1800">
                <a:solidFill>
                  <a:srgbClr val="000000"/>
                </a:solidFill>
                <a:latin typeface="Nunito"/>
                <a:ea typeface="Nunito"/>
                <a:cs typeface="Nunito"/>
                <a:sym typeface="Nunito"/>
              </a:rPr>
              <a:t>)</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Covariate forward inclusion (dOFV -3.84 for p&lt;0.05)</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Backwards elimination (dOFV  +7.9 for p&lt;0.005)</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Final model</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b="1" lang="el" sz="1800">
                <a:solidFill>
                  <a:srgbClr val="000000"/>
                </a:solidFill>
                <a:latin typeface="Nunito"/>
                <a:ea typeface="Nunito"/>
                <a:cs typeface="Nunito"/>
                <a:sym typeface="Nunito"/>
              </a:rPr>
              <a:t>Model Evaluation</a:t>
            </a:r>
            <a:endParaRPr b="1"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b="1"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Bootstrap (</a:t>
            </a:r>
            <a:r>
              <a:rPr lang="el" sz="1800">
                <a:solidFill>
                  <a:srgbClr val="000000"/>
                </a:solidFill>
                <a:latin typeface="Arial"/>
                <a:ea typeface="Arial"/>
                <a:cs typeface="Arial"/>
                <a:sym typeface="Arial"/>
              </a:rPr>
              <a:t>Precision of Parameter estimates)</a:t>
            </a:r>
            <a:endParaRPr sz="1800">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l" sz="1800">
                <a:solidFill>
                  <a:srgbClr val="000000"/>
                </a:solidFill>
                <a:latin typeface="Arial"/>
                <a:ea typeface="Arial"/>
                <a:cs typeface="Arial"/>
                <a:sym typeface="Arial"/>
              </a:rPr>
              <a:t>VPC (Predictability of structural and stochastic model)</a:t>
            </a:r>
            <a:endParaRPr sz="18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p:txBody>
      </p:sp>
      <p:sp>
        <p:nvSpPr>
          <p:cNvPr id="210" name="Google Shape;210;p29"/>
          <p:cNvSpPr txBox="1"/>
          <p:nvPr/>
        </p:nvSpPr>
        <p:spPr>
          <a:xfrm>
            <a:off x="7311325" y="4660800"/>
            <a:ext cx="1519500" cy="2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sz="800">
                <a:latin typeface="Nunito"/>
                <a:ea typeface="Nunito"/>
                <a:cs typeface="Nunito"/>
                <a:sym typeface="Nunito"/>
              </a:rPr>
              <a:t>Owen JS et al., 2014</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idx="1" type="body"/>
          </p:nvPr>
        </p:nvSpPr>
        <p:spPr>
          <a:xfrm>
            <a:off x="559575" y="949850"/>
            <a:ext cx="7505700" cy="383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l" sz="1800">
                <a:solidFill>
                  <a:srgbClr val="000000"/>
                </a:solidFill>
                <a:latin typeface="Nunito"/>
                <a:ea typeface="Nunito"/>
                <a:cs typeface="Nunito"/>
                <a:sym typeface="Nunito"/>
              </a:rPr>
              <a:t>Criteria to choose between models:</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Numerical </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Decrease of OFV (&gt; 3.84 significant with p&lt;0.05)</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Relative standard errors (RSEs)</a:t>
            </a:r>
            <a:r>
              <a:rPr lang="el" sz="1800">
                <a:solidFill>
                  <a:srgbClr val="000000"/>
                </a:solidFill>
                <a:latin typeface="Nunito"/>
                <a:ea typeface="Nunito"/>
                <a:cs typeface="Nunito"/>
                <a:sym typeface="Nunito"/>
              </a:rPr>
              <a:t> (preferably &lt;30%)</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Graphical</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Goodness of Fit plots (GOF)</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l" sz="1800">
                <a:solidFill>
                  <a:srgbClr val="000000"/>
                </a:solidFill>
                <a:latin typeface="Nunito"/>
                <a:ea typeface="Nunito"/>
                <a:cs typeface="Nunito"/>
                <a:sym typeface="Nunito"/>
              </a:rPr>
              <a:t>Additional Criteria for covariate:</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Decrease of interindividual variability after inclusion</a:t>
            </a:r>
            <a:endParaRPr sz="1800">
              <a:solidFill>
                <a:srgbClr val="000000"/>
              </a:solidFill>
              <a:latin typeface="Nunito"/>
              <a:ea typeface="Nunito"/>
              <a:cs typeface="Nunito"/>
              <a:sym typeface="Nunito"/>
            </a:endParaRPr>
          </a:p>
          <a:p>
            <a:pPr indent="-342900" lvl="1" marL="9144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Interindividual Variability (ETA()) for a PK parameter against the covariate for the specific parameter </a:t>
            </a:r>
            <a:endParaRPr sz="1800">
              <a:solidFill>
                <a:srgbClr val="000000"/>
              </a:solidFill>
              <a:latin typeface="Nunito"/>
              <a:ea typeface="Nunito"/>
              <a:cs typeface="Nunito"/>
              <a:sym typeface="Nunito"/>
            </a:endParaRPr>
          </a:p>
          <a:p>
            <a:pPr indent="-342900" lvl="2" marL="13716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Exploratory to find potential covariates</a:t>
            </a:r>
            <a:endParaRPr sz="1800">
              <a:solidFill>
                <a:srgbClr val="000000"/>
              </a:solidFill>
              <a:latin typeface="Nunito"/>
              <a:ea typeface="Nunito"/>
              <a:cs typeface="Nunito"/>
              <a:sym typeface="Nunito"/>
            </a:endParaRPr>
          </a:p>
          <a:p>
            <a:pPr indent="-342900" lvl="2" marL="1371600" rtl="0" algn="l">
              <a:lnSpc>
                <a:spcPct val="100000"/>
              </a:lnSpc>
              <a:spcBef>
                <a:spcPts val="0"/>
              </a:spcBef>
              <a:spcAft>
                <a:spcPts val="0"/>
              </a:spcAft>
              <a:buClr>
                <a:srgbClr val="000000"/>
              </a:buClr>
              <a:buSzPts val="1800"/>
              <a:buFont typeface="Nunito"/>
              <a:buChar char="■"/>
            </a:pPr>
            <a:r>
              <a:rPr lang="el" sz="1800">
                <a:solidFill>
                  <a:srgbClr val="000000"/>
                </a:solidFill>
                <a:latin typeface="Nunito"/>
                <a:ea typeface="Nunito"/>
                <a:cs typeface="Nunito"/>
                <a:sym typeface="Nunito"/>
              </a:rPr>
              <a:t>Decrease of trend upon inclusion for significant covariates</a:t>
            </a:r>
            <a:endParaRPr sz="1800">
              <a:solidFill>
                <a:srgbClr val="000000"/>
              </a:solidFill>
              <a:latin typeface="Nunito"/>
              <a:ea typeface="Nunito"/>
              <a:cs typeface="Nunito"/>
              <a:sym typeface="Nunito"/>
            </a:endParaRPr>
          </a:p>
          <a:p>
            <a:pPr indent="0" lvl="0" marL="91440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914400" rtl="0" algn="l">
              <a:lnSpc>
                <a:spcPct val="100000"/>
              </a:lnSpc>
              <a:spcBef>
                <a:spcPts val="0"/>
              </a:spcBef>
              <a:spcAft>
                <a:spcPts val="0"/>
              </a:spcAft>
              <a:buNone/>
            </a:pPr>
            <a:r>
              <a:t/>
            </a:r>
            <a:endParaRPr sz="1800">
              <a:solidFill>
                <a:srgbClr val="000000"/>
              </a:solidFill>
              <a:latin typeface="Nunito"/>
              <a:ea typeface="Nunito"/>
              <a:cs typeface="Nunito"/>
              <a:sym typeface="Nunito"/>
            </a:endParaRPr>
          </a:p>
          <a:p>
            <a:pPr indent="0" lvl="0" marL="0" rtl="0" algn="l">
              <a:spcBef>
                <a:spcPts val="0"/>
              </a:spcBef>
              <a:spcAft>
                <a:spcPts val="1600"/>
              </a:spcAft>
              <a:buNone/>
            </a:pPr>
            <a:r>
              <a:t/>
            </a:r>
            <a:endParaRPr/>
          </a:p>
        </p:txBody>
      </p:sp>
      <p:sp>
        <p:nvSpPr>
          <p:cNvPr id="216" name="Google Shape;216;p30"/>
          <p:cNvSpPr txBox="1"/>
          <p:nvPr/>
        </p:nvSpPr>
        <p:spPr>
          <a:xfrm>
            <a:off x="269200" y="230750"/>
            <a:ext cx="6691200" cy="7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3000">
                <a:solidFill>
                  <a:schemeClr val="lt1"/>
                </a:solidFill>
                <a:latin typeface="Nunito"/>
                <a:ea typeface="Nunito"/>
                <a:cs typeface="Nunito"/>
                <a:sym typeface="Nunito"/>
              </a:rPr>
              <a:t>Methods - Model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89475" y="10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t>
            </a:r>
            <a:r>
              <a:rPr lang="el"/>
              <a:t>Structural Model</a:t>
            </a:r>
            <a:endParaRPr/>
          </a:p>
        </p:txBody>
      </p:sp>
      <p:sp>
        <p:nvSpPr>
          <p:cNvPr id="222" name="Google Shape;222;p31"/>
          <p:cNvSpPr txBox="1"/>
          <p:nvPr/>
        </p:nvSpPr>
        <p:spPr>
          <a:xfrm>
            <a:off x="783925" y="1066625"/>
            <a:ext cx="1718700" cy="65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l"/>
              <a:t>1 CMP clav</a:t>
            </a:r>
            <a:endParaRPr b="1"/>
          </a:p>
        </p:txBody>
      </p:sp>
      <p:cxnSp>
        <p:nvCxnSpPr>
          <p:cNvPr id="223" name="Google Shape;223;p31"/>
          <p:cNvCxnSpPr/>
          <p:nvPr/>
        </p:nvCxnSpPr>
        <p:spPr>
          <a:xfrm>
            <a:off x="1643248" y="1718921"/>
            <a:ext cx="969600" cy="5469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31"/>
          <p:cNvSpPr txBox="1"/>
          <p:nvPr/>
        </p:nvSpPr>
        <p:spPr>
          <a:xfrm>
            <a:off x="2697903" y="2021133"/>
            <a:ext cx="1718700" cy="652200"/>
          </a:xfrm>
          <a:prstGeom prst="rect">
            <a:avLst/>
          </a:prstGeom>
          <a:noFill/>
          <a:ln cap="flat" cmpd="sng" w="76200">
            <a:solidFill>
              <a:srgbClr val="93C47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l" sz="1800">
                <a:solidFill>
                  <a:srgbClr val="6AA84F"/>
                </a:solidFill>
              </a:rPr>
              <a:t>2 CMP clav</a:t>
            </a:r>
            <a:endParaRPr b="1" sz="1800">
              <a:solidFill>
                <a:srgbClr val="6AA84F"/>
              </a:solidFill>
            </a:endParaRPr>
          </a:p>
          <a:p>
            <a:pPr indent="0" lvl="0" marL="0" rtl="0" algn="ctr">
              <a:spcBef>
                <a:spcPts val="0"/>
              </a:spcBef>
              <a:spcAft>
                <a:spcPts val="0"/>
              </a:spcAft>
              <a:buNone/>
            </a:pPr>
            <a:r>
              <a:rPr b="1" lang="el" sz="1800">
                <a:solidFill>
                  <a:srgbClr val="6AA84F"/>
                </a:solidFill>
              </a:rPr>
              <a:t>(dOFV -285)</a:t>
            </a:r>
            <a:endParaRPr b="1" sz="1800">
              <a:solidFill>
                <a:srgbClr val="6AA84F"/>
              </a:solidFill>
            </a:endParaRPr>
          </a:p>
        </p:txBody>
      </p:sp>
      <p:cxnSp>
        <p:nvCxnSpPr>
          <p:cNvPr id="225" name="Google Shape;225;p31"/>
          <p:cNvCxnSpPr/>
          <p:nvPr/>
        </p:nvCxnSpPr>
        <p:spPr>
          <a:xfrm>
            <a:off x="3557276" y="2673429"/>
            <a:ext cx="969600" cy="546900"/>
          </a:xfrm>
          <a:prstGeom prst="straightConnector1">
            <a:avLst/>
          </a:prstGeom>
          <a:noFill/>
          <a:ln cap="flat" cmpd="sng" w="9525">
            <a:solidFill>
              <a:srgbClr val="FF0000"/>
            </a:solidFill>
            <a:prstDash val="solid"/>
            <a:round/>
            <a:headEnd len="med" w="med" type="none"/>
            <a:tailEnd len="med" w="med" type="triangle"/>
          </a:ln>
        </p:spPr>
      </p:cxnSp>
      <p:sp>
        <p:nvSpPr>
          <p:cNvPr id="226" name="Google Shape;226;p31"/>
          <p:cNvSpPr txBox="1"/>
          <p:nvPr/>
        </p:nvSpPr>
        <p:spPr>
          <a:xfrm>
            <a:off x="4611931" y="2975642"/>
            <a:ext cx="1718700" cy="652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l" sz="1800">
                <a:solidFill>
                  <a:srgbClr val="FF0000"/>
                </a:solidFill>
              </a:rPr>
              <a:t>3 CMP clav</a:t>
            </a:r>
            <a:endParaRPr b="1" sz="1800">
              <a:solidFill>
                <a:srgbClr val="FF0000"/>
              </a:solidFill>
            </a:endParaRPr>
          </a:p>
          <a:p>
            <a:pPr indent="0" lvl="0" marL="0" rtl="0" algn="ctr">
              <a:spcBef>
                <a:spcPts val="0"/>
              </a:spcBef>
              <a:spcAft>
                <a:spcPts val="0"/>
              </a:spcAft>
              <a:buNone/>
            </a:pPr>
            <a:r>
              <a:rPr b="1" lang="el" sz="1800">
                <a:solidFill>
                  <a:srgbClr val="FF0000"/>
                </a:solidFill>
              </a:rPr>
              <a:t>(dOFV -14)</a:t>
            </a:r>
            <a:endParaRPr b="1" sz="1800">
              <a:solidFill>
                <a:srgbClr val="FF0000"/>
              </a:solidFill>
            </a:endParaRPr>
          </a:p>
        </p:txBody>
      </p:sp>
      <p:sp>
        <p:nvSpPr>
          <p:cNvPr id="227" name="Google Shape;227;p31"/>
          <p:cNvSpPr txBox="1"/>
          <p:nvPr/>
        </p:nvSpPr>
        <p:spPr>
          <a:xfrm>
            <a:off x="6537686" y="3041269"/>
            <a:ext cx="1775400" cy="12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=&gt; predicted</a:t>
            </a:r>
            <a:endParaRPr/>
          </a:p>
          <a:p>
            <a:pPr indent="0" lvl="0" marL="0" rtl="0" algn="l">
              <a:spcBef>
                <a:spcPts val="0"/>
              </a:spcBef>
              <a:spcAft>
                <a:spcPts val="0"/>
              </a:spcAft>
              <a:buNone/>
            </a:pPr>
            <a:r>
              <a:rPr lang="el"/>
              <a:t>     CL3 (</a:t>
            </a:r>
            <a:r>
              <a:rPr lang="el">
                <a:solidFill>
                  <a:srgbClr val="FF0000"/>
                </a:solidFill>
              </a:rPr>
              <a:t>35%</a:t>
            </a:r>
            <a:r>
              <a:rPr lang="el"/>
              <a:t>)</a:t>
            </a:r>
            <a:endParaRPr/>
          </a:p>
          <a:p>
            <a:pPr indent="0" lvl="0" marL="0" rtl="0" algn="l">
              <a:spcBef>
                <a:spcPts val="0"/>
              </a:spcBef>
              <a:spcAft>
                <a:spcPts val="0"/>
              </a:spcAft>
              <a:buNone/>
            </a:pPr>
            <a:r>
              <a:rPr lang="el"/>
              <a:t>     V1 (</a:t>
            </a:r>
            <a:r>
              <a:rPr lang="el">
                <a:solidFill>
                  <a:srgbClr val="FF0000"/>
                </a:solidFill>
              </a:rPr>
              <a:t>40%</a:t>
            </a:r>
            <a:r>
              <a:rPr lang="el"/>
              <a:t>) </a:t>
            </a:r>
            <a:endParaRPr/>
          </a:p>
        </p:txBody>
      </p:sp>
      <p:sp>
        <p:nvSpPr>
          <p:cNvPr id="228" name="Google Shape;228;p31"/>
          <p:cNvSpPr txBox="1"/>
          <p:nvPr/>
        </p:nvSpPr>
        <p:spPr>
          <a:xfrm>
            <a:off x="6250500" y="2127400"/>
            <a:ext cx="28935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1"/>
          <p:cNvCxnSpPr>
            <a:stCxn id="224" idx="2"/>
            <a:endCxn id="230" idx="1"/>
          </p:cNvCxnSpPr>
          <p:nvPr/>
        </p:nvCxnSpPr>
        <p:spPr>
          <a:xfrm>
            <a:off x="3557253" y="2673333"/>
            <a:ext cx="1281900" cy="1598100"/>
          </a:xfrm>
          <a:prstGeom prst="straightConnector1">
            <a:avLst/>
          </a:prstGeom>
          <a:noFill/>
          <a:ln cap="flat" cmpd="sng" w="19050">
            <a:solidFill>
              <a:srgbClr val="6AA84F"/>
            </a:solidFill>
            <a:prstDash val="solid"/>
            <a:round/>
            <a:headEnd len="med" w="med" type="none"/>
            <a:tailEnd len="med" w="med" type="triangle"/>
          </a:ln>
        </p:spPr>
      </p:cxnSp>
      <p:sp>
        <p:nvSpPr>
          <p:cNvPr id="230" name="Google Shape;230;p31"/>
          <p:cNvSpPr txBox="1"/>
          <p:nvPr/>
        </p:nvSpPr>
        <p:spPr>
          <a:xfrm>
            <a:off x="4839200" y="3985175"/>
            <a:ext cx="1886400" cy="572700"/>
          </a:xfrm>
          <a:prstGeom prst="rect">
            <a:avLst/>
          </a:prstGeom>
          <a:no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rgbClr val="6AA84F"/>
                </a:solidFill>
              </a:rPr>
              <a:t>V2 is fraction of V1</a:t>
            </a:r>
            <a:endParaRPr b="1">
              <a:solidFill>
                <a:srgbClr val="6AA84F"/>
              </a:solidFill>
            </a:endParaRPr>
          </a:p>
          <a:p>
            <a:pPr indent="0" lvl="0" marL="0" rtl="0" algn="l">
              <a:spcBef>
                <a:spcPts val="0"/>
              </a:spcBef>
              <a:spcAft>
                <a:spcPts val="0"/>
              </a:spcAft>
              <a:buNone/>
            </a:pPr>
            <a:r>
              <a:rPr b="1" lang="el">
                <a:solidFill>
                  <a:srgbClr val="6AA84F"/>
                </a:solidFill>
              </a:rPr>
              <a:t>(dOFV -8)</a:t>
            </a:r>
            <a:endParaRPr b="1">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225"/>
                                        </p:tgtEl>
                                        <p:attrNameLst>
                                          <p:attrName>ppt_y</p:attrName>
                                        </p:attrNameLst>
                                      </p:cBhvr>
                                      <p:tavLst>
                                        <p:tav fmla="" tm="0">
                                          <p:val>
                                            <p:strVal val="#ppt_y"/>
                                          </p:val>
                                        </p:tav>
                                        <p:tav fmla="" tm="100000">
                                          <p:val>
                                            <p:strVal val="#ppt_y+1"/>
                                          </p:val>
                                        </p:tav>
                                      </p:tavLst>
                                    </p:anim>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26"/>
                                        </p:tgtEl>
                                        <p:attrNameLst>
                                          <p:attrName>ppt_y</p:attrName>
                                        </p:attrNameLst>
                                      </p:cBhvr>
                                      <p:tavLst>
                                        <p:tav fmla="" tm="0">
                                          <p:val>
                                            <p:strVal val="#ppt_y"/>
                                          </p:val>
                                        </p:tav>
                                        <p:tav fmla="" tm="100000">
                                          <p:val>
                                            <p:strVal val="#ppt_y+1"/>
                                          </p:val>
                                        </p:tav>
                                      </p:tavLst>
                                    </p:anim>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27"/>
                                        </p:tgtEl>
                                        <p:attrNameLst>
                                          <p:attrName>ppt_y</p:attrName>
                                        </p:attrNameLst>
                                      </p:cBhvr>
                                      <p:tavLst>
                                        <p:tav fmla="" tm="0">
                                          <p:val>
                                            <p:strVal val="#ppt_y"/>
                                          </p:val>
                                        </p:tav>
                                        <p:tav fmla="" tm="100000">
                                          <p:val>
                                            <p:strVal val="#ppt_y+1"/>
                                          </p:val>
                                        </p:tav>
                                      </p:tavLst>
                                    </p:anim>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242000" y="15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t>Stochastic Model</a:t>
            </a:r>
            <a:endParaRPr/>
          </a:p>
          <a:p>
            <a:pPr indent="0" lvl="0" marL="0" rtl="0" algn="l">
              <a:spcBef>
                <a:spcPts val="0"/>
              </a:spcBef>
              <a:spcAft>
                <a:spcPts val="0"/>
              </a:spcAft>
              <a:buNone/>
            </a:pPr>
            <a:r>
              <a:t/>
            </a:r>
            <a:endParaRPr/>
          </a:p>
        </p:txBody>
      </p:sp>
      <p:sp>
        <p:nvSpPr>
          <p:cNvPr id="236" name="Google Shape;236;p32"/>
          <p:cNvSpPr txBox="1"/>
          <p:nvPr/>
        </p:nvSpPr>
        <p:spPr>
          <a:xfrm>
            <a:off x="861750" y="877375"/>
            <a:ext cx="2784900" cy="858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l" sz="1800"/>
              <a:t>Structural </a:t>
            </a:r>
            <a:endParaRPr b="1" sz="1800"/>
          </a:p>
          <a:p>
            <a:pPr indent="0" lvl="0" marL="0" rtl="0" algn="l">
              <a:spcBef>
                <a:spcPts val="0"/>
              </a:spcBef>
              <a:spcAft>
                <a:spcPts val="0"/>
              </a:spcAft>
              <a:buNone/>
            </a:pPr>
            <a:r>
              <a:rPr lang="el"/>
              <a:t>(2 CMP +IIV on </a:t>
            </a:r>
            <a:r>
              <a:rPr b="1" lang="el"/>
              <a:t>CL1, V2= f(V1)</a:t>
            </a:r>
            <a:r>
              <a:rPr lang="el"/>
              <a:t>)</a:t>
            </a:r>
            <a:endParaRPr/>
          </a:p>
        </p:txBody>
      </p:sp>
      <p:sp>
        <p:nvSpPr>
          <p:cNvPr id="237" name="Google Shape;237;p32"/>
          <p:cNvSpPr txBox="1"/>
          <p:nvPr/>
        </p:nvSpPr>
        <p:spPr>
          <a:xfrm>
            <a:off x="3000170" y="2097350"/>
            <a:ext cx="4127700" cy="858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l" sz="1800"/>
              <a:t>+ IIV on V1</a:t>
            </a:r>
            <a:r>
              <a:rPr b="1" lang="el"/>
              <a:t> </a:t>
            </a:r>
            <a:r>
              <a:rPr lang="el" sz="1800"/>
              <a:t>(dOFV -13)</a:t>
            </a:r>
            <a:endParaRPr sz="1800"/>
          </a:p>
          <a:p>
            <a:pPr indent="0" lvl="0" marL="0" rtl="0" algn="l">
              <a:spcBef>
                <a:spcPts val="0"/>
              </a:spcBef>
              <a:spcAft>
                <a:spcPts val="0"/>
              </a:spcAft>
              <a:buNone/>
            </a:pPr>
            <a:r>
              <a:rPr b="1" lang="el"/>
              <a:t>IIV for V1 (48%) - accepted</a:t>
            </a:r>
            <a:endParaRPr b="1"/>
          </a:p>
          <a:p>
            <a:pPr indent="0" lvl="0" marL="0" rtl="0" algn="l">
              <a:spcBef>
                <a:spcPts val="0"/>
              </a:spcBef>
              <a:spcAft>
                <a:spcPts val="0"/>
              </a:spcAft>
              <a:buNone/>
            </a:pPr>
            <a:r>
              <a:t/>
            </a:r>
            <a:endParaRPr b="1"/>
          </a:p>
        </p:txBody>
      </p:sp>
      <p:cxnSp>
        <p:nvCxnSpPr>
          <p:cNvPr id="238" name="Google Shape;238;p32"/>
          <p:cNvCxnSpPr>
            <a:stCxn id="236" idx="2"/>
            <a:endCxn id="237" idx="1"/>
          </p:cNvCxnSpPr>
          <p:nvPr/>
        </p:nvCxnSpPr>
        <p:spPr>
          <a:xfrm>
            <a:off x="2254200" y="1735975"/>
            <a:ext cx="746100" cy="7908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2"/>
          <p:cNvSpPr txBox="1"/>
          <p:nvPr/>
        </p:nvSpPr>
        <p:spPr>
          <a:xfrm>
            <a:off x="3093678" y="3056825"/>
            <a:ext cx="3998400" cy="6477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l" sz="1800"/>
              <a:t>+ IIV on CL2</a:t>
            </a:r>
            <a:r>
              <a:rPr b="1" lang="el"/>
              <a:t> </a:t>
            </a:r>
            <a:r>
              <a:rPr lang="el"/>
              <a:t>(S/B)</a:t>
            </a:r>
            <a:endParaRPr/>
          </a:p>
        </p:txBody>
      </p:sp>
      <p:cxnSp>
        <p:nvCxnSpPr>
          <p:cNvPr id="240" name="Google Shape;240;p32"/>
          <p:cNvCxnSpPr>
            <a:stCxn id="236" idx="2"/>
            <a:endCxn id="239" idx="1"/>
          </p:cNvCxnSpPr>
          <p:nvPr/>
        </p:nvCxnSpPr>
        <p:spPr>
          <a:xfrm>
            <a:off x="2254200" y="1735975"/>
            <a:ext cx="839400" cy="16446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32"/>
          <p:cNvSpPr txBox="1"/>
          <p:nvPr/>
        </p:nvSpPr>
        <p:spPr>
          <a:xfrm>
            <a:off x="3203895" y="3923475"/>
            <a:ext cx="3888600" cy="725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l" sz="1800"/>
              <a:t>+ IIV on V2</a:t>
            </a:r>
            <a:r>
              <a:rPr b="1" lang="el"/>
              <a:t> </a:t>
            </a:r>
            <a:r>
              <a:rPr lang="el"/>
              <a:t>(dOFV -11.9)</a:t>
            </a:r>
            <a:endParaRPr/>
          </a:p>
          <a:p>
            <a:pPr indent="0" lvl="0" marL="0" rtl="0" algn="l">
              <a:spcBef>
                <a:spcPts val="0"/>
              </a:spcBef>
              <a:spcAft>
                <a:spcPts val="0"/>
              </a:spcAft>
              <a:buNone/>
            </a:pPr>
            <a:r>
              <a:rPr lang="el"/>
              <a:t>CL2 (76%) and V2 (42%)</a:t>
            </a:r>
            <a:endParaRPr/>
          </a:p>
        </p:txBody>
      </p:sp>
      <p:cxnSp>
        <p:nvCxnSpPr>
          <p:cNvPr id="242" name="Google Shape;242;p32"/>
          <p:cNvCxnSpPr>
            <a:stCxn id="236" idx="2"/>
            <a:endCxn id="241" idx="1"/>
          </p:cNvCxnSpPr>
          <p:nvPr/>
        </p:nvCxnSpPr>
        <p:spPr>
          <a:xfrm>
            <a:off x="2254200" y="1735975"/>
            <a:ext cx="949800" cy="2550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19150" y="359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l"/>
              <a:t> Structural &amp; Stochastic Model</a:t>
            </a:r>
            <a:endParaRPr/>
          </a:p>
        </p:txBody>
      </p:sp>
      <p:sp>
        <p:nvSpPr>
          <p:cNvPr id="248" name="Google Shape;248;p33"/>
          <p:cNvSpPr txBox="1"/>
          <p:nvPr/>
        </p:nvSpPr>
        <p:spPr>
          <a:xfrm>
            <a:off x="1784982" y="1625951"/>
            <a:ext cx="55164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txBox="1"/>
          <p:nvPr/>
        </p:nvSpPr>
        <p:spPr>
          <a:xfrm>
            <a:off x="1273700" y="1466226"/>
            <a:ext cx="3079200" cy="2084700"/>
          </a:xfrm>
          <a:prstGeom prst="rect">
            <a:avLst/>
          </a:prstGeom>
          <a:solidFill>
            <a:srgbClr val="C9DAF8"/>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l"/>
              <a:t>Central compartment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l" sz="2400">
                <a:solidFill>
                  <a:srgbClr val="FF0000"/>
                </a:solidFill>
              </a:rPr>
              <a:t>CL1</a:t>
            </a:r>
            <a:r>
              <a:rPr b="1" lang="el" sz="2400"/>
              <a:t>, </a:t>
            </a:r>
            <a:r>
              <a:rPr b="1" lang="el" sz="2400">
                <a:solidFill>
                  <a:srgbClr val="FF0000"/>
                </a:solidFill>
              </a:rPr>
              <a:t>V1</a:t>
            </a:r>
            <a:endParaRPr b="1" sz="24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3"/>
          <p:cNvSpPr/>
          <p:nvPr/>
        </p:nvSpPr>
        <p:spPr>
          <a:xfrm>
            <a:off x="4901995" y="2050956"/>
            <a:ext cx="516000" cy="339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rot="-10796003">
            <a:off x="4998936" y="2834774"/>
            <a:ext cx="516000" cy="340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txBox="1"/>
          <p:nvPr/>
        </p:nvSpPr>
        <p:spPr>
          <a:xfrm>
            <a:off x="4900797" y="1314032"/>
            <a:ext cx="712200" cy="8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K12</a:t>
            </a:r>
            <a:endParaRPr/>
          </a:p>
        </p:txBody>
      </p:sp>
      <p:sp>
        <p:nvSpPr>
          <p:cNvPr id="253" name="Google Shape;253;p33"/>
          <p:cNvSpPr txBox="1"/>
          <p:nvPr/>
        </p:nvSpPr>
        <p:spPr>
          <a:xfrm>
            <a:off x="4901995" y="3216567"/>
            <a:ext cx="798600" cy="82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000000"/>
                </a:solidFill>
              </a:rPr>
              <a:t>K21</a:t>
            </a:r>
            <a:endParaRPr/>
          </a:p>
        </p:txBody>
      </p:sp>
      <p:sp>
        <p:nvSpPr>
          <p:cNvPr id="254" name="Google Shape;254;p33"/>
          <p:cNvSpPr txBox="1"/>
          <p:nvPr/>
        </p:nvSpPr>
        <p:spPr>
          <a:xfrm>
            <a:off x="5833825" y="1466150"/>
            <a:ext cx="2537700" cy="20847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l"/>
              <a:t>Peripheral compartment</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l" sz="2400"/>
              <a:t>CL2,  </a:t>
            </a:r>
            <a:endParaRPr b="1" sz="2400"/>
          </a:p>
          <a:p>
            <a:pPr indent="0" lvl="0" marL="0" rtl="0" algn="ctr">
              <a:spcBef>
                <a:spcPts val="0"/>
              </a:spcBef>
              <a:spcAft>
                <a:spcPts val="0"/>
              </a:spcAft>
              <a:buNone/>
            </a:pPr>
            <a:r>
              <a:rPr b="1" lang="el" sz="2400"/>
              <a:t>V2= f(V1)</a:t>
            </a:r>
            <a:endParaRPr b="1" sz="2400"/>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p33"/>
          <p:cNvSpPr/>
          <p:nvPr/>
        </p:nvSpPr>
        <p:spPr>
          <a:xfrm rot="5400000">
            <a:off x="2336683" y="3546946"/>
            <a:ext cx="858300" cy="8661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txBox="1"/>
          <p:nvPr/>
        </p:nvSpPr>
        <p:spPr>
          <a:xfrm>
            <a:off x="1429275" y="3858100"/>
            <a:ext cx="612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K10</a:t>
            </a:r>
            <a:endParaRPr/>
          </a:p>
        </p:txBody>
      </p:sp>
      <p:sp>
        <p:nvSpPr>
          <p:cNvPr id="257" name="Google Shape;257;p33"/>
          <p:cNvSpPr txBox="1"/>
          <p:nvPr/>
        </p:nvSpPr>
        <p:spPr>
          <a:xfrm>
            <a:off x="5833825" y="4511500"/>
            <a:ext cx="30792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And Residual Error: Proportional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