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1" r:id="rId1"/>
  </p:sldMasterIdLst>
  <p:notesMasterIdLst>
    <p:notesMasterId r:id="rId39"/>
  </p:notes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306" r:id="rId10"/>
    <p:sldId id="263" r:id="rId11"/>
    <p:sldId id="264" r:id="rId12"/>
    <p:sldId id="308" r:id="rId13"/>
    <p:sldId id="265" r:id="rId14"/>
    <p:sldId id="266" r:id="rId15"/>
    <p:sldId id="267" r:id="rId16"/>
    <p:sldId id="268" r:id="rId17"/>
    <p:sldId id="30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1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B177-9582-45E3-9E29-80551DF930B7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912D0-1E96-49E4-9D6F-81E89CB921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4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F87-9C8E-43F9-A40B-C819002C510A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611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21A2-CA05-4B66-BACC-AAF4DECAA66F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41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785-DFD7-45FE-8941-F0E0F2B09E3A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2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0A3E-7853-4531-8C39-3A8F8F5E98D0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8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23-AE13-45A1-9CF2-E508517F959A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15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8967-909B-47CA-9A1C-EA1659B3EDFF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58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29BB-187E-4079-A6B7-89C2D5D1FD51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2B97-3B6C-4206-BBBC-00154D592900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4B41-F511-40D5-B3AB-145A93237466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194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C244-1F44-4825-A7DB-1C1AF848961E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67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6A82-0F9C-4EC3-B08D-E11674C3A31C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1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1AE8-8B19-4917-A6CA-27B85663DD12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9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834640"/>
            <a:ext cx="12191999" cy="809898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061166"/>
            <a:ext cx="12192000" cy="796833"/>
          </a:xfrm>
        </p:spPr>
        <p:txBody>
          <a:bodyPr>
            <a:normAutofit/>
          </a:bodyPr>
          <a:lstStyle/>
          <a:p>
            <a:pPr algn="r"/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7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Support Vectors?	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Consider the figure here.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Support Vectors </a:t>
            </a:r>
            <a:r>
              <a:rPr lang="en-US" sz="2400" b="1" dirty="0" smtClean="0">
                <a:solidFill>
                  <a:srgbClr val="002060"/>
                </a:solidFill>
              </a:rPr>
              <a:t>are the points from each class </a:t>
            </a:r>
            <a:r>
              <a:rPr lang="en-US" sz="2400" b="1" u="sng" dirty="0" smtClean="0">
                <a:solidFill>
                  <a:srgbClr val="FF0000"/>
                </a:solidFill>
              </a:rPr>
              <a:t>that are closest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</a:t>
            </a:r>
            <a:r>
              <a:rPr lang="en-US" sz="2400" b="1" u="sng" dirty="0" smtClean="0">
                <a:solidFill>
                  <a:srgbClr val="FF0000"/>
                </a:solidFill>
              </a:rPr>
              <a:t>to the MMH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Each class must have at the least one support vector.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But it is possible to have more than one support vector.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</a:t>
            </a:r>
            <a:r>
              <a:rPr lang="en-US" sz="2400" b="1" u="sng" dirty="0" smtClean="0">
                <a:solidFill>
                  <a:srgbClr val="FF0000"/>
                </a:solidFill>
              </a:rPr>
              <a:t>IMPORTANT POINT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is that…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</a:t>
            </a:r>
            <a:r>
              <a:rPr lang="en-US" sz="2400" b="1" dirty="0" smtClean="0">
                <a:solidFill>
                  <a:srgbClr val="002060"/>
                </a:solidFill>
                <a:sym typeface="Wingdings 2" panose="05020102010507070707" pitchFamily="18" charset="2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Using the support vectors alone, it is possible to define the MMH.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 </a:t>
            </a:r>
            <a:r>
              <a:rPr lang="en-US" sz="2400" b="1" dirty="0" smtClean="0">
                <a:solidFill>
                  <a:srgbClr val="00B050"/>
                </a:solidFill>
              </a:rPr>
              <a:t>Once the MMH has been defined, it is possible to </a:t>
            </a:r>
            <a:r>
              <a:rPr lang="en-US" sz="2400" b="1" u="sng" dirty="0" smtClean="0">
                <a:solidFill>
                  <a:srgbClr val="002060"/>
                </a:solidFill>
              </a:rPr>
              <a:t>perform the classification of new</a:t>
            </a:r>
            <a:r>
              <a:rPr lang="en-US" sz="2400" b="1" dirty="0" smtClean="0">
                <a:solidFill>
                  <a:srgbClr val="00B050"/>
                </a:solidFill>
              </a:rPr>
              <a:t> 	</a:t>
            </a:r>
            <a:r>
              <a:rPr lang="en-US" sz="2400" b="1" u="sng" dirty="0" smtClean="0">
                <a:solidFill>
                  <a:srgbClr val="00B050"/>
                </a:solidFill>
              </a:rPr>
              <a:t>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</a:t>
            </a:r>
            <a:r>
              <a:rPr lang="en-US" sz="2400" b="1" u="sng" dirty="0" smtClean="0">
                <a:solidFill>
                  <a:srgbClr val="002060"/>
                </a:solidFill>
              </a:rPr>
              <a:t>data points</a:t>
            </a:r>
            <a:r>
              <a:rPr lang="en-US" sz="2400" b="1" dirty="0" smtClean="0">
                <a:solidFill>
                  <a:srgbClr val="00B050"/>
                </a:solidFill>
              </a:rPr>
              <a:t>…even if the number of features is extremely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44" y="809833"/>
            <a:ext cx="3680856" cy="33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2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Support Vectors…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Finding the support vectors…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depends on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Vector Geometry </a:t>
            </a:r>
            <a:r>
              <a:rPr lang="en-US" sz="2400" b="1" dirty="0" smtClean="0">
                <a:solidFill>
                  <a:srgbClr val="002060"/>
                </a:solidFill>
              </a:rPr>
              <a:t>and, </a:t>
            </a:r>
          </a:p>
          <a:p>
            <a:pPr marL="1257300" lvl="2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Some </a:t>
            </a:r>
            <a:r>
              <a:rPr lang="en-US" sz="2400" b="1" dirty="0" smtClean="0">
                <a:solidFill>
                  <a:srgbClr val="00B050"/>
                </a:solidFill>
              </a:rPr>
              <a:t>tricky Mathematics.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241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MMH…when the classes are linearly 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separable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2410"/>
            <a:ext cx="12192000" cy="55255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 diagram of </a:t>
            </a:r>
            <a:r>
              <a:rPr lang="en-US" sz="2400" b="1" dirty="0" smtClean="0">
                <a:solidFill>
                  <a:srgbClr val="00B0F0"/>
                </a:solidFill>
              </a:rPr>
              <a:t>linearly separable </a:t>
            </a:r>
            <a:r>
              <a:rPr lang="en-US" sz="2400" b="1" dirty="0" smtClean="0">
                <a:solidFill>
                  <a:srgbClr val="002060"/>
                </a:solidFill>
              </a:rPr>
              <a:t>data points is shown below.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7154" y="2129246"/>
            <a:ext cx="5342709" cy="4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" y="2704011"/>
            <a:ext cx="8087264" cy="164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9348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5803"/>
            <a:ext cx="12192000" cy="553865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2060"/>
                </a:solidFill>
              </a:rPr>
              <a:t>We know, MMH </a:t>
            </a:r>
            <a:r>
              <a:rPr lang="en-US" sz="2600" b="1" dirty="0">
                <a:solidFill>
                  <a:srgbClr val="00B050"/>
                </a:solidFill>
              </a:rPr>
              <a:t>is the line / plane that </a:t>
            </a:r>
            <a:r>
              <a:rPr lang="en-US" sz="2600" b="1" dirty="0">
                <a:solidFill>
                  <a:srgbClr val="FF0000"/>
                </a:solidFill>
              </a:rPr>
              <a:t>creates </a:t>
            </a:r>
            <a:r>
              <a:rPr lang="en-US" sz="2600" b="1" u="sng" dirty="0" smtClean="0">
                <a:solidFill>
                  <a:srgbClr val="FF0000"/>
                </a:solidFill>
              </a:rPr>
              <a:t>the </a:t>
            </a:r>
            <a:r>
              <a:rPr lang="en-US" sz="2600" b="1" u="sng" dirty="0">
                <a:solidFill>
                  <a:srgbClr val="FF0000"/>
                </a:solidFill>
              </a:rPr>
              <a:t>greatest </a:t>
            </a:r>
            <a:endParaRPr lang="en-US" sz="2600" b="1" u="sng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    </a:t>
            </a:r>
            <a:r>
              <a:rPr lang="en-US" sz="2600" b="1" u="sng" dirty="0" smtClean="0">
                <a:solidFill>
                  <a:srgbClr val="FF0000"/>
                </a:solidFill>
              </a:rPr>
              <a:t>separation</a:t>
            </a: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>
                <a:solidFill>
                  <a:srgbClr val="002060"/>
                </a:solidFill>
              </a:rPr>
              <a:t>between the two classes.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The greatest separation is </a:t>
            </a:r>
            <a:r>
              <a:rPr lang="en-US" sz="2600" b="1" dirty="0" smtClean="0">
                <a:solidFill>
                  <a:srgbClr val="002060"/>
                </a:solidFill>
              </a:rPr>
              <a:t>the </a:t>
            </a:r>
            <a:r>
              <a:rPr lang="en-US" sz="2600" b="1" dirty="0">
                <a:solidFill>
                  <a:srgbClr val="00B050"/>
                </a:solidFill>
              </a:rPr>
              <a:t>perpendicular bisector </a:t>
            </a:r>
            <a:r>
              <a:rPr lang="en-US" sz="2600" b="1" dirty="0" smtClean="0">
                <a:solidFill>
                  <a:srgbClr val="00B0F0"/>
                </a:solidFill>
              </a:rPr>
              <a:t>(</a:t>
            </a:r>
            <a:r>
              <a:rPr lang="en-US" sz="26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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B0F0"/>
                </a:solidFill>
                <a:sym typeface="Symbol" panose="05050102010706020507" pitchFamily="18" charset="2"/>
              </a:rPr>
              <a:t> </a:t>
            </a:r>
            <a:r>
              <a:rPr lang="en-US" sz="26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    this separation EQUALLY</a:t>
            </a:r>
            <a:r>
              <a:rPr lang="en-US" sz="2600" b="1" dirty="0" smtClean="0">
                <a:solidFill>
                  <a:srgbClr val="00B0F0"/>
                </a:solidFill>
              </a:rPr>
              <a:t>)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of </a:t>
            </a:r>
            <a:r>
              <a:rPr lang="en-US" sz="2600" b="1" dirty="0">
                <a:solidFill>
                  <a:srgbClr val="002060"/>
                </a:solidFill>
              </a:rPr>
              <a:t>the </a:t>
            </a:r>
            <a:r>
              <a:rPr lang="en-US" sz="2600" b="1" u="sng" dirty="0" smtClean="0">
                <a:solidFill>
                  <a:srgbClr val="FF0000"/>
                </a:solidFill>
              </a:rPr>
              <a:t>shortest line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between the two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02060"/>
                </a:solidFill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</a:rPr>
              <a:t>    convex </a:t>
            </a:r>
            <a:r>
              <a:rPr lang="en-US" sz="2600" b="1" dirty="0">
                <a:solidFill>
                  <a:srgbClr val="002060"/>
                </a:solidFill>
              </a:rPr>
              <a:t>hulls.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70C0"/>
                </a:solidFill>
              </a:rPr>
              <a:t>Convex Hull </a:t>
            </a:r>
            <a:r>
              <a:rPr lang="en-US" sz="2600" b="1" dirty="0" smtClean="0">
                <a:solidFill>
                  <a:srgbClr val="002060"/>
                </a:solidFill>
              </a:rPr>
              <a:t>– is formed by connecting the instances of classes.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--------------------------------------------------------------------------------------------------------------------------------------------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B050"/>
                </a:solidFill>
              </a:rPr>
              <a:t>Perpendicular Bisector </a:t>
            </a:r>
            <a:r>
              <a:rPr lang="en-US" sz="2600" b="1" dirty="0" smtClean="0">
                <a:solidFill>
                  <a:srgbClr val="002060"/>
                </a:solidFill>
              </a:rPr>
              <a:t>– a line which is </a:t>
            </a:r>
            <a:r>
              <a:rPr lang="en-US" sz="2600" b="1" dirty="0" smtClean="0">
                <a:solidFill>
                  <a:srgbClr val="00B050"/>
                </a:solidFill>
              </a:rPr>
              <a:t>perpendicular</a:t>
            </a:r>
            <a:r>
              <a:rPr lang="en-US" sz="2600" b="1" dirty="0" smtClean="0">
                <a:solidFill>
                  <a:srgbClr val="002060"/>
                </a:solidFill>
              </a:rPr>
              <a:t> to a given line segment and divides it into </a:t>
            </a:r>
            <a:r>
              <a:rPr lang="en-US" sz="2600" b="1" u="sng" dirty="0" smtClean="0">
                <a:solidFill>
                  <a:srgbClr val="00B050"/>
                </a:solidFill>
              </a:rPr>
              <a:t>two equal halves</a:t>
            </a:r>
            <a:r>
              <a:rPr lang="en-US" sz="2600" b="1" dirty="0" smtClean="0">
                <a:solidFill>
                  <a:srgbClr val="002060"/>
                </a:solidFill>
              </a:rPr>
              <a:t> is called a perpendicular bisector.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04" y="1764012"/>
            <a:ext cx="3680856" cy="32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5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this </a:t>
            </a:r>
            <a:r>
              <a:rPr lang="en-US" sz="2400" b="1" u="sng" dirty="0" smtClean="0">
                <a:solidFill>
                  <a:srgbClr val="FF0000"/>
                </a:solidFill>
              </a:rPr>
              <a:t>FIRST METHOD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We use sophisticated computer algorithms that use a technique known as </a:t>
            </a:r>
            <a:r>
              <a:rPr lang="en-US" b="1" u="sng" dirty="0" smtClean="0">
                <a:solidFill>
                  <a:srgbClr val="FF0000"/>
                </a:solidFill>
              </a:rPr>
              <a:t>quadratic optimization</a:t>
            </a:r>
            <a:r>
              <a:rPr lang="en-US" b="1" dirty="0" smtClean="0">
                <a:solidFill>
                  <a:srgbClr val="002060"/>
                </a:solidFill>
              </a:rPr>
              <a:t> to find the MMH.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3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the </a:t>
            </a:r>
            <a:r>
              <a:rPr lang="en-US" sz="2400" b="1" u="sng" dirty="0" smtClean="0">
                <a:solidFill>
                  <a:srgbClr val="FF0000"/>
                </a:solidFill>
              </a:rPr>
              <a:t>SECOND METHOD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an algorithm searches through the space of </a:t>
            </a:r>
            <a:r>
              <a:rPr lang="en-US" b="1" dirty="0" smtClean="0">
                <a:solidFill>
                  <a:srgbClr val="00B050"/>
                </a:solidFill>
              </a:rPr>
              <a:t>every possible hyperplanes</a:t>
            </a:r>
            <a:r>
              <a:rPr lang="en-US" b="1" dirty="0" smtClean="0">
                <a:solidFill>
                  <a:srgbClr val="002060"/>
                </a:solidFill>
              </a:rPr>
              <a:t> in order </a:t>
            </a:r>
            <a:r>
              <a:rPr lang="en-US" sz="3200" b="1" u="sng" dirty="0" smtClean="0">
                <a:solidFill>
                  <a:srgbClr val="FF0000"/>
                </a:solidFill>
              </a:rPr>
              <a:t>TO FIND</a:t>
            </a:r>
            <a:r>
              <a:rPr lang="en-US" sz="3200" b="1" u="sng" dirty="0" smtClean="0">
                <a:solidFill>
                  <a:srgbClr val="00B050"/>
                </a:solidFill>
              </a:rPr>
              <a:t> A SET OF PARALLEL PLANES </a:t>
            </a:r>
            <a:r>
              <a:rPr lang="en-US" b="1" dirty="0" smtClean="0">
                <a:solidFill>
                  <a:srgbClr val="00B0F0"/>
                </a:solidFill>
              </a:rPr>
              <a:t>that divide the points into homogeneous groups </a:t>
            </a:r>
            <a:r>
              <a:rPr lang="en-US" b="1" dirty="0" smtClean="0">
                <a:solidFill>
                  <a:srgbClr val="00B050"/>
                </a:solidFill>
              </a:rPr>
              <a:t>yet themselves are </a:t>
            </a:r>
            <a:r>
              <a:rPr lang="en-US" sz="3200" b="1" u="sng" dirty="0" smtClean="0">
                <a:solidFill>
                  <a:srgbClr val="FF0000"/>
                </a:solidFill>
              </a:rPr>
              <a:t>as far apart as possible</a:t>
            </a:r>
            <a:r>
              <a:rPr lang="en-US" b="1" dirty="0" smtClean="0">
                <a:solidFill>
                  <a:srgbClr val="00B050"/>
                </a:solidFill>
              </a:rPr>
              <a:t>. </a:t>
            </a:r>
          </a:p>
          <a:p>
            <a:pPr marL="800100" lvl="1" indent="-342900" algn="just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r>
              <a:rPr lang="en-US" sz="2400" b="1" dirty="0" smtClean="0">
                <a:solidFill>
                  <a:srgbClr val="002060"/>
                </a:solidFill>
              </a:rPr>
              <a:t> The next few slides tell us how to find such parallel planes H1 and H2.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4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n – dimensional space, the following equation is used </a:t>
            </a:r>
            <a:r>
              <a:rPr lang="en-US" sz="2400" b="1" dirty="0" smtClean="0">
                <a:solidFill>
                  <a:srgbClr val="FF0000"/>
                </a:solidFill>
              </a:rPr>
              <a:t>to represent a hyperplane</a:t>
            </a:r>
            <a:r>
              <a:rPr lang="en-US" sz="2400" b="1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       indicates that </a:t>
            </a:r>
            <a:r>
              <a:rPr lang="en-US" sz="2400" b="1" i="1" dirty="0" smtClean="0">
                <a:solidFill>
                  <a:srgbClr val="00B050"/>
                </a:solidFill>
              </a:rPr>
              <a:t>w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is a vector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of </a:t>
            </a:r>
            <a:r>
              <a:rPr lang="en-US" sz="2400" b="1" i="1" dirty="0" smtClean="0">
                <a:solidFill>
                  <a:srgbClr val="00B050"/>
                </a:solidFill>
              </a:rPr>
              <a:t>n</a:t>
            </a:r>
            <a:r>
              <a:rPr lang="en-US" sz="2400" b="1" dirty="0" smtClean="0">
                <a:solidFill>
                  <a:srgbClr val="002060"/>
                </a:solidFill>
              </a:rPr>
              <a:t> weights. i.e., {w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, w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, w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3</a:t>
            </a:r>
            <a:r>
              <a:rPr lang="en-US" sz="2400" b="1" dirty="0" smtClean="0">
                <a:solidFill>
                  <a:srgbClr val="002060"/>
                </a:solidFill>
              </a:rPr>
              <a:t>, …, </a:t>
            </a:r>
            <a:r>
              <a:rPr lang="en-US" sz="2400" b="1" dirty="0" err="1" smtClean="0">
                <a:solidFill>
                  <a:srgbClr val="002060"/>
                </a:solidFill>
              </a:rPr>
              <a:t>w</a:t>
            </a:r>
            <a:r>
              <a:rPr lang="en-US" sz="2400" b="1" baseline="-25000" dirty="0" err="1" smtClean="0">
                <a:solidFill>
                  <a:srgbClr val="002060"/>
                </a:solidFill>
              </a:rPr>
              <a:t>n</a:t>
            </a:r>
            <a:r>
              <a:rPr lang="en-US" sz="2400" b="1" dirty="0" smtClean="0">
                <a:solidFill>
                  <a:srgbClr val="002060"/>
                </a:solidFill>
              </a:rPr>
              <a:t>}.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      is a single number known as a </a:t>
            </a:r>
            <a:r>
              <a:rPr lang="en-US" sz="2400" b="1" u="sng" dirty="0" smtClean="0">
                <a:solidFill>
                  <a:srgbClr val="00B050"/>
                </a:solidFill>
              </a:rPr>
              <a:t>bias.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u="sng" dirty="0">
              <a:solidFill>
                <a:srgbClr val="00B05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/>
              <a:t>b is conceptually equivalent to the intercept term in y = mx +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2494" y="1560072"/>
            <a:ext cx="1987011" cy="446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015" y="2391697"/>
            <a:ext cx="333422" cy="428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5" y="3074988"/>
            <a:ext cx="257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96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Using this formula, the </a:t>
            </a:r>
            <a:r>
              <a:rPr lang="en-US" sz="2400" b="1" dirty="0" smtClean="0">
                <a:solidFill>
                  <a:srgbClr val="FF0000"/>
                </a:solidFill>
              </a:rPr>
              <a:t>goal is </a:t>
            </a:r>
            <a:r>
              <a:rPr lang="en-US" sz="2400" b="1" dirty="0" smtClean="0">
                <a:solidFill>
                  <a:srgbClr val="002060"/>
                </a:solidFill>
              </a:rPr>
              <a:t>to find a set of weights that specify two hyperplanes, as follows…</a:t>
            </a: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03756" y="2428566"/>
            <a:ext cx="2573342" cy="54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03756" y="3241404"/>
            <a:ext cx="2573342" cy="462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8827" y="1593670"/>
            <a:ext cx="6000240" cy="50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6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smtClean="0">
                <a:solidFill>
                  <a:srgbClr val="002060"/>
                </a:solidFill>
              </a:rPr>
              <a:t>It is required </a:t>
            </a:r>
            <a:r>
              <a:rPr lang="en-US" sz="2400" b="1" dirty="0" smtClean="0">
                <a:solidFill>
                  <a:srgbClr val="002060"/>
                </a:solidFill>
              </a:rPr>
              <a:t>that… 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all the points of one class </a:t>
            </a:r>
            <a:r>
              <a:rPr lang="en-US" b="1" dirty="0" smtClean="0">
                <a:solidFill>
                  <a:srgbClr val="00B050"/>
                </a:solidFill>
              </a:rPr>
              <a:t>fall above the first hyperplane </a:t>
            </a:r>
            <a:r>
              <a:rPr lang="en-US" b="1" dirty="0" smtClean="0">
                <a:solidFill>
                  <a:srgbClr val="002060"/>
                </a:solidFill>
              </a:rPr>
              <a:t>and,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all the points of the other class </a:t>
            </a:r>
            <a:r>
              <a:rPr lang="en-US" b="1" dirty="0" smtClean="0">
                <a:solidFill>
                  <a:srgbClr val="00B050"/>
                </a:solidFill>
              </a:rPr>
              <a:t>fall beneath the second hyperplane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This is possible as long as the data are linearly separable.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6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Vector geometry defines the distance between these two planes as: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Here,             indicates the Euclidean norm (the distance from the origin to the vector </a:t>
            </a:r>
            <a:r>
              <a:rPr lang="en-US" sz="2400" b="1" i="1" dirty="0" smtClean="0">
                <a:solidFill>
                  <a:srgbClr val="FF0000"/>
                </a:solidFill>
              </a:rPr>
              <a:t>w</a:t>
            </a:r>
            <a:r>
              <a:rPr lang="en-US" sz="2400" b="1" dirty="0" smtClean="0">
                <a:solidFill>
                  <a:srgbClr val="002060"/>
                </a:solidFill>
              </a:rPr>
              <a:t>.)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To maximize the distance between the two planes, we need to minimize              . 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This task is reexpressed as a set of constraints, as follows.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770260" y="1612741"/>
            <a:ext cx="1023607" cy="127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58904" y="3069771"/>
            <a:ext cx="839713" cy="448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593156" y="3722915"/>
            <a:ext cx="827411" cy="431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4884814" y="4941513"/>
            <a:ext cx="3741993" cy="11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1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Basics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 Support Vector Machine (SVM) </a:t>
            </a:r>
            <a:r>
              <a:rPr lang="en-US" sz="2400" b="1" dirty="0" smtClean="0">
                <a:solidFill>
                  <a:srgbClr val="FF0000"/>
                </a:solidFill>
              </a:rPr>
              <a:t>can be thought of as </a:t>
            </a:r>
            <a:r>
              <a:rPr lang="en-US" sz="2400" b="1" dirty="0" smtClean="0">
                <a:solidFill>
                  <a:srgbClr val="00B050"/>
                </a:solidFill>
              </a:rPr>
              <a:t>a surface </a:t>
            </a:r>
            <a:r>
              <a:rPr lang="en-US" sz="2400" b="1" dirty="0" smtClean="0">
                <a:solidFill>
                  <a:srgbClr val="002060"/>
                </a:solidFill>
              </a:rPr>
              <a:t>that </a:t>
            </a:r>
            <a:r>
              <a:rPr lang="en-US" sz="2400" b="1" dirty="0" smtClean="0">
                <a:solidFill>
                  <a:srgbClr val="FF0000"/>
                </a:solidFill>
              </a:rPr>
              <a:t>creates a boundary </a:t>
            </a:r>
            <a:r>
              <a:rPr lang="en-US" sz="2400" b="1" dirty="0" smtClean="0">
                <a:solidFill>
                  <a:srgbClr val="002060"/>
                </a:solidFill>
              </a:rPr>
              <a:t>between points of data plotted in multidimensional space that represent </a:t>
            </a:r>
            <a:r>
              <a:rPr lang="en-US" sz="2400" b="1" u="sng" dirty="0" smtClean="0">
                <a:solidFill>
                  <a:srgbClr val="002060"/>
                </a:solidFill>
              </a:rPr>
              <a:t>examples and their feature values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87095" y="2480991"/>
            <a:ext cx="6504905" cy="4377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80697"/>
            <a:ext cx="5805232" cy="41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5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MEANING OF: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0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Minimize the Euclidean norm (which is now shown to be, squared and divided by 2 to make calculations easier.) 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second line says that, </a:t>
            </a:r>
            <a:r>
              <a:rPr lang="en-US" sz="2400" b="1" u="sng" dirty="0" smtClean="0">
                <a:solidFill>
                  <a:srgbClr val="00B0F0"/>
                </a:solidFill>
              </a:rPr>
              <a:t>this minimization</a:t>
            </a:r>
            <a:r>
              <a:rPr lang="en-US" sz="2400" b="1" dirty="0" smtClean="0">
                <a:solidFill>
                  <a:srgbClr val="002060"/>
                </a:solidFill>
              </a:rPr>
              <a:t> is </a:t>
            </a:r>
            <a:r>
              <a:rPr lang="en-US" sz="2400" b="1" i="1" dirty="0" smtClean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002060"/>
                </a:solidFill>
              </a:rPr>
              <a:t>ubject </a:t>
            </a:r>
            <a:r>
              <a:rPr lang="en-US" sz="2400" b="1" i="1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002060"/>
                </a:solidFill>
              </a:rPr>
              <a:t>o the condition that, each of the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y</a:t>
            </a:r>
            <a:r>
              <a:rPr lang="en-US" sz="32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2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data points is correctly classified. Note that </a:t>
            </a:r>
            <a:r>
              <a:rPr lang="en-US" sz="3200" b="1" i="1" dirty="0" err="1">
                <a:solidFill>
                  <a:srgbClr val="FF0000"/>
                </a:solidFill>
              </a:rPr>
              <a:t>y</a:t>
            </a:r>
            <a:r>
              <a:rPr lang="en-US" sz="3200" b="1" i="1" baseline="-25000" dirty="0" err="1">
                <a:solidFill>
                  <a:srgbClr val="FF0000"/>
                </a:solidFill>
              </a:rPr>
              <a:t>i</a:t>
            </a:r>
            <a:r>
              <a:rPr lang="en-US" sz="3200" b="1" i="1" baseline="-25000" dirty="0">
                <a:solidFill>
                  <a:srgbClr val="FF0000"/>
                </a:solidFill>
              </a:rPr>
              <a:t> </a:t>
            </a:r>
            <a:r>
              <a:rPr lang="en-US" sz="32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can be transformed either to </a:t>
            </a:r>
            <a:r>
              <a:rPr lang="en-US" sz="3200" b="1" dirty="0" smtClean="0">
                <a:solidFill>
                  <a:srgbClr val="00B050"/>
                </a:solidFill>
              </a:rPr>
              <a:t>+1 </a:t>
            </a:r>
            <a:r>
              <a:rPr lang="en-US" sz="2400" b="1" dirty="0" smtClean="0">
                <a:solidFill>
                  <a:srgbClr val="002060"/>
                </a:solidFill>
              </a:rPr>
              <a:t>or </a:t>
            </a:r>
            <a:r>
              <a:rPr lang="en-US" sz="3200" b="1" dirty="0" smtClean="0">
                <a:solidFill>
                  <a:srgbClr val="FF0000"/>
                </a:solidFill>
              </a:rPr>
              <a:t>-1</a:t>
            </a:r>
            <a:r>
              <a:rPr lang="en-US" sz="2400" b="1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---------------------------------------------------------------------------------------------------------------------------------------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i.e., two hyperplanes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will be selected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ONLY IF </a:t>
            </a:r>
            <a:r>
              <a:rPr lang="en-US" sz="2400" b="1" dirty="0" smtClean="0">
                <a:solidFill>
                  <a:srgbClr val="002060"/>
                </a:solidFill>
              </a:rPr>
              <a:t>their norm is minimized </a:t>
            </a:r>
            <a:r>
              <a:rPr lang="en-US" sz="2400" b="1" dirty="0" smtClean="0">
                <a:solidFill>
                  <a:srgbClr val="FF0000"/>
                </a:solidFill>
              </a:rPr>
              <a:t>and that too </a:t>
            </a:r>
            <a:r>
              <a:rPr lang="en-US" sz="2400" b="1" dirty="0" smtClean="0">
                <a:solidFill>
                  <a:srgbClr val="002060"/>
                </a:solidFill>
              </a:rPr>
              <a:t>is subject to the correct classification of data points to class +1 (</a:t>
            </a:r>
            <a:r>
              <a:rPr lang="en-US" sz="2400" b="1" u="sng" dirty="0" smtClean="0">
                <a:solidFill>
                  <a:srgbClr val="00B050"/>
                </a:solidFill>
              </a:rPr>
              <a:t>above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 and class -1 (</a:t>
            </a:r>
            <a:r>
              <a:rPr lang="en-US" sz="2400" b="1" u="sng" dirty="0" smtClean="0">
                <a:solidFill>
                  <a:srgbClr val="00B050"/>
                </a:solidFill>
              </a:rPr>
              <a:t>below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85306" y="1101034"/>
            <a:ext cx="3788923" cy="11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0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In this </a:t>
            </a:r>
            <a:r>
              <a:rPr lang="en-US" sz="2400" b="1" u="sng" dirty="0" smtClean="0">
                <a:solidFill>
                  <a:srgbClr val="FF0000"/>
                </a:solidFill>
              </a:rPr>
              <a:t>SECOND METHOD</a:t>
            </a:r>
            <a:r>
              <a:rPr lang="en-US" sz="2400" b="1" dirty="0" smtClean="0">
                <a:solidFill>
                  <a:srgbClr val="002060"/>
                </a:solidFill>
              </a:rPr>
              <a:t> also</a:t>
            </a:r>
            <a:endParaRPr lang="en-US" sz="2400" b="1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We use sophisticated computer algorithms that use a technique known as </a:t>
            </a:r>
            <a:r>
              <a:rPr lang="en-US" b="1" u="sng" dirty="0">
                <a:solidFill>
                  <a:srgbClr val="FF0000"/>
                </a:solidFill>
              </a:rPr>
              <a:t>quadratic optimization</a:t>
            </a:r>
            <a:r>
              <a:rPr lang="en-US" b="1" dirty="0">
                <a:solidFill>
                  <a:srgbClr val="002060"/>
                </a:solidFill>
              </a:rPr>
              <a:t> to find the </a:t>
            </a:r>
            <a:r>
              <a:rPr lang="en-US" b="1" dirty="0" smtClean="0">
                <a:solidFill>
                  <a:srgbClr val="002060"/>
                </a:solidFill>
              </a:rPr>
              <a:t>solution to this problem.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8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403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MMH…when the classes are 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linearly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4034"/>
            <a:ext cx="12192000" cy="560396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A diagram of </a:t>
            </a:r>
            <a:r>
              <a:rPr lang="en-US" sz="2400" b="1" dirty="0" smtClean="0">
                <a:solidFill>
                  <a:srgbClr val="00B0F0"/>
                </a:solidFill>
              </a:rPr>
              <a:t>non-linearly </a:t>
            </a:r>
            <a:r>
              <a:rPr lang="en-US" sz="2400" b="1" dirty="0">
                <a:solidFill>
                  <a:srgbClr val="00B0F0"/>
                </a:solidFill>
              </a:rPr>
              <a:t>separable </a:t>
            </a:r>
            <a:r>
              <a:rPr lang="en-US" sz="2400" b="1" dirty="0">
                <a:solidFill>
                  <a:srgbClr val="002060"/>
                </a:solidFill>
              </a:rPr>
              <a:t>data points is shown below.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560" y="1829539"/>
            <a:ext cx="5936879" cy="50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41" y="1325562"/>
            <a:ext cx="5745481" cy="553243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Here, the solution is to </a:t>
            </a:r>
            <a:r>
              <a:rPr lang="en-US" sz="2400" b="1" dirty="0" smtClean="0">
                <a:solidFill>
                  <a:srgbClr val="FF0000"/>
                </a:solidFill>
              </a:rPr>
              <a:t>use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a slack variable</a:t>
            </a:r>
            <a:r>
              <a:rPr lang="en-US" sz="2400" b="1" dirty="0" smtClean="0">
                <a:solidFill>
                  <a:srgbClr val="002060"/>
                </a:solidFill>
              </a:rPr>
              <a:t> which creates a </a:t>
            </a:r>
            <a:r>
              <a:rPr lang="en-US" sz="2400" b="1" u="sng" dirty="0" smtClean="0">
                <a:solidFill>
                  <a:srgbClr val="FF0000"/>
                </a:solidFill>
              </a:rPr>
              <a:t>soft margin</a:t>
            </a:r>
            <a:r>
              <a:rPr lang="en-US" sz="2400" b="1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idea is to </a:t>
            </a:r>
            <a:r>
              <a:rPr lang="en-US" sz="2400" b="1" dirty="0" smtClean="0">
                <a:solidFill>
                  <a:srgbClr val="FF0000"/>
                </a:solidFill>
              </a:rPr>
              <a:t>permit</a:t>
            </a:r>
            <a:r>
              <a:rPr lang="en-US" sz="2400" b="1" dirty="0" smtClean="0">
                <a:solidFill>
                  <a:srgbClr val="002060"/>
                </a:solidFill>
              </a:rPr>
              <a:t> (allow) </a:t>
            </a:r>
            <a:r>
              <a:rPr lang="en-US" sz="2400" b="1" dirty="0" smtClean="0">
                <a:solidFill>
                  <a:srgbClr val="00B0F0"/>
                </a:solidFill>
              </a:rPr>
              <a:t>some misclassifications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image to the right side shows two points falling on the incorrect side of the margin.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522" y="1325563"/>
            <a:ext cx="5266004" cy="47356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596743" y="2651126"/>
            <a:ext cx="1703195" cy="1045663"/>
          </a:xfrm>
          <a:custGeom>
            <a:avLst/>
            <a:gdLst>
              <a:gd name="connsiteX0" fmla="*/ 1476103 w 1919329"/>
              <a:gd name="connsiteY0" fmla="*/ 339634 h 1410789"/>
              <a:gd name="connsiteX1" fmla="*/ 1449977 w 1919329"/>
              <a:gd name="connsiteY1" fmla="*/ 182880 h 1410789"/>
              <a:gd name="connsiteX2" fmla="*/ 1358537 w 1919329"/>
              <a:gd name="connsiteY2" fmla="*/ 78377 h 1410789"/>
              <a:gd name="connsiteX3" fmla="*/ 1254034 w 1919329"/>
              <a:gd name="connsiteY3" fmla="*/ 13063 h 1410789"/>
              <a:gd name="connsiteX4" fmla="*/ 1214846 w 1919329"/>
              <a:gd name="connsiteY4" fmla="*/ 0 h 1410789"/>
              <a:gd name="connsiteX5" fmla="*/ 901337 w 1919329"/>
              <a:gd name="connsiteY5" fmla="*/ 13063 h 1410789"/>
              <a:gd name="connsiteX6" fmla="*/ 718457 w 1919329"/>
              <a:gd name="connsiteY6" fmla="*/ 52251 h 1410789"/>
              <a:gd name="connsiteX7" fmla="*/ 679268 w 1919329"/>
              <a:gd name="connsiteY7" fmla="*/ 65314 h 1410789"/>
              <a:gd name="connsiteX8" fmla="*/ 640080 w 1919329"/>
              <a:gd name="connsiteY8" fmla="*/ 91440 h 1410789"/>
              <a:gd name="connsiteX9" fmla="*/ 535577 w 1919329"/>
              <a:gd name="connsiteY9" fmla="*/ 130629 h 1410789"/>
              <a:gd name="connsiteX10" fmla="*/ 444137 w 1919329"/>
              <a:gd name="connsiteY10" fmla="*/ 209006 h 1410789"/>
              <a:gd name="connsiteX11" fmla="*/ 313508 w 1919329"/>
              <a:gd name="connsiteY11" fmla="*/ 300446 h 1410789"/>
              <a:gd name="connsiteX12" fmla="*/ 222068 w 1919329"/>
              <a:gd name="connsiteY12" fmla="*/ 404949 h 1410789"/>
              <a:gd name="connsiteX13" fmla="*/ 182880 w 1919329"/>
              <a:gd name="connsiteY13" fmla="*/ 444137 h 1410789"/>
              <a:gd name="connsiteX14" fmla="*/ 104503 w 1919329"/>
              <a:gd name="connsiteY14" fmla="*/ 548640 h 1410789"/>
              <a:gd name="connsiteX15" fmla="*/ 78377 w 1919329"/>
              <a:gd name="connsiteY15" fmla="*/ 613954 h 1410789"/>
              <a:gd name="connsiteX16" fmla="*/ 26126 w 1919329"/>
              <a:gd name="connsiteY16" fmla="*/ 731520 h 1410789"/>
              <a:gd name="connsiteX17" fmla="*/ 0 w 1919329"/>
              <a:gd name="connsiteY17" fmla="*/ 862149 h 1410789"/>
              <a:gd name="connsiteX18" fmla="*/ 39188 w 1919329"/>
              <a:gd name="connsiteY18" fmla="*/ 1175657 h 1410789"/>
              <a:gd name="connsiteX19" fmla="*/ 52251 w 1919329"/>
              <a:gd name="connsiteY19" fmla="*/ 1214846 h 1410789"/>
              <a:gd name="connsiteX20" fmla="*/ 91440 w 1919329"/>
              <a:gd name="connsiteY20" fmla="*/ 1227909 h 1410789"/>
              <a:gd name="connsiteX21" fmla="*/ 130628 w 1919329"/>
              <a:gd name="connsiteY21" fmla="*/ 1267097 h 1410789"/>
              <a:gd name="connsiteX22" fmla="*/ 235131 w 1919329"/>
              <a:gd name="connsiteY22" fmla="*/ 1332411 h 1410789"/>
              <a:gd name="connsiteX23" fmla="*/ 274320 w 1919329"/>
              <a:gd name="connsiteY23" fmla="*/ 1345474 h 1410789"/>
              <a:gd name="connsiteX24" fmla="*/ 522514 w 1919329"/>
              <a:gd name="connsiteY24" fmla="*/ 1384663 h 1410789"/>
              <a:gd name="connsiteX25" fmla="*/ 613954 w 1919329"/>
              <a:gd name="connsiteY25" fmla="*/ 1410789 h 1410789"/>
              <a:gd name="connsiteX26" fmla="*/ 1058091 w 1919329"/>
              <a:gd name="connsiteY26" fmla="*/ 1397726 h 1410789"/>
              <a:gd name="connsiteX27" fmla="*/ 1162594 w 1919329"/>
              <a:gd name="connsiteY27" fmla="*/ 1384663 h 1410789"/>
              <a:gd name="connsiteX28" fmla="*/ 1227908 w 1919329"/>
              <a:gd name="connsiteY28" fmla="*/ 1358537 h 1410789"/>
              <a:gd name="connsiteX29" fmla="*/ 1371600 w 1919329"/>
              <a:gd name="connsiteY29" fmla="*/ 1332411 h 1410789"/>
              <a:gd name="connsiteX30" fmla="*/ 1410788 w 1919329"/>
              <a:gd name="connsiteY30" fmla="*/ 1319349 h 1410789"/>
              <a:gd name="connsiteX31" fmla="*/ 1515291 w 1919329"/>
              <a:gd name="connsiteY31" fmla="*/ 1280160 h 1410789"/>
              <a:gd name="connsiteX32" fmla="*/ 1606731 w 1919329"/>
              <a:gd name="connsiteY32" fmla="*/ 1254034 h 1410789"/>
              <a:gd name="connsiteX33" fmla="*/ 1789611 w 1919329"/>
              <a:gd name="connsiteY33" fmla="*/ 1149531 h 1410789"/>
              <a:gd name="connsiteX34" fmla="*/ 1841863 w 1919329"/>
              <a:gd name="connsiteY34" fmla="*/ 1084217 h 1410789"/>
              <a:gd name="connsiteX35" fmla="*/ 1894114 w 1919329"/>
              <a:gd name="connsiteY35" fmla="*/ 979714 h 1410789"/>
              <a:gd name="connsiteX36" fmla="*/ 1907177 w 1919329"/>
              <a:gd name="connsiteY36" fmla="*/ 888274 h 1410789"/>
              <a:gd name="connsiteX37" fmla="*/ 1867988 w 1919329"/>
              <a:gd name="connsiteY37" fmla="*/ 431074 h 1410789"/>
              <a:gd name="connsiteX38" fmla="*/ 1841863 w 1919329"/>
              <a:gd name="connsiteY38" fmla="*/ 391886 h 1410789"/>
              <a:gd name="connsiteX39" fmla="*/ 1750423 w 1919329"/>
              <a:gd name="connsiteY39" fmla="*/ 300446 h 1410789"/>
              <a:gd name="connsiteX40" fmla="*/ 1698171 w 1919329"/>
              <a:gd name="connsiteY40" fmla="*/ 287383 h 1410789"/>
              <a:gd name="connsiteX41" fmla="*/ 1645920 w 1919329"/>
              <a:gd name="connsiteY41" fmla="*/ 261257 h 1410789"/>
              <a:gd name="connsiteX42" fmla="*/ 1593668 w 1919329"/>
              <a:gd name="connsiteY42" fmla="*/ 248194 h 1410789"/>
              <a:gd name="connsiteX43" fmla="*/ 1515291 w 1919329"/>
              <a:gd name="connsiteY43" fmla="*/ 209006 h 1410789"/>
              <a:gd name="connsiteX44" fmla="*/ 1436914 w 1919329"/>
              <a:gd name="connsiteY44" fmla="*/ 195943 h 1410789"/>
              <a:gd name="connsiteX45" fmla="*/ 1345474 w 1919329"/>
              <a:gd name="connsiteY45" fmla="*/ 169817 h 1410789"/>
              <a:gd name="connsiteX46" fmla="*/ 1254034 w 1919329"/>
              <a:gd name="connsiteY46" fmla="*/ 117566 h 1410789"/>
              <a:gd name="connsiteX47" fmla="*/ 1214846 w 1919329"/>
              <a:gd name="connsiteY47" fmla="*/ 104503 h 1410789"/>
              <a:gd name="connsiteX48" fmla="*/ 1162594 w 1919329"/>
              <a:gd name="connsiteY48" fmla="*/ 65314 h 14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19329" h="1410789">
                <a:moveTo>
                  <a:pt x="1476103" y="339634"/>
                </a:moveTo>
                <a:cubicBezTo>
                  <a:pt x="1467394" y="287383"/>
                  <a:pt x="1464924" y="233700"/>
                  <a:pt x="1449977" y="182880"/>
                </a:cubicBezTo>
                <a:cubicBezTo>
                  <a:pt x="1433234" y="125954"/>
                  <a:pt x="1402247" y="109599"/>
                  <a:pt x="1358537" y="78377"/>
                </a:cubicBezTo>
                <a:cubicBezTo>
                  <a:pt x="1334358" y="61106"/>
                  <a:pt x="1274374" y="23233"/>
                  <a:pt x="1254034" y="13063"/>
                </a:cubicBezTo>
                <a:cubicBezTo>
                  <a:pt x="1241718" y="6905"/>
                  <a:pt x="1227909" y="4354"/>
                  <a:pt x="1214846" y="0"/>
                </a:cubicBezTo>
                <a:cubicBezTo>
                  <a:pt x="1110343" y="4354"/>
                  <a:pt x="1005727" y="6539"/>
                  <a:pt x="901337" y="13063"/>
                </a:cubicBezTo>
                <a:cubicBezTo>
                  <a:pt x="799932" y="19401"/>
                  <a:pt x="806271" y="22980"/>
                  <a:pt x="718457" y="52251"/>
                </a:cubicBezTo>
                <a:lnTo>
                  <a:pt x="679268" y="65314"/>
                </a:lnTo>
                <a:cubicBezTo>
                  <a:pt x="666205" y="74023"/>
                  <a:pt x="654122" y="84419"/>
                  <a:pt x="640080" y="91440"/>
                </a:cubicBezTo>
                <a:cubicBezTo>
                  <a:pt x="608839" y="107061"/>
                  <a:pt x="569495" y="119323"/>
                  <a:pt x="535577" y="130629"/>
                </a:cubicBezTo>
                <a:cubicBezTo>
                  <a:pt x="505097" y="156755"/>
                  <a:pt x="476253" y="184919"/>
                  <a:pt x="444137" y="209006"/>
                </a:cubicBezTo>
                <a:cubicBezTo>
                  <a:pt x="308173" y="310978"/>
                  <a:pt x="449978" y="179140"/>
                  <a:pt x="313508" y="300446"/>
                </a:cubicBezTo>
                <a:cubicBezTo>
                  <a:pt x="236287" y="369086"/>
                  <a:pt x="284499" y="332113"/>
                  <a:pt x="222068" y="404949"/>
                </a:cubicBezTo>
                <a:cubicBezTo>
                  <a:pt x="210046" y="418975"/>
                  <a:pt x="195045" y="430234"/>
                  <a:pt x="182880" y="444137"/>
                </a:cubicBezTo>
                <a:cubicBezTo>
                  <a:pt x="171658" y="456963"/>
                  <a:pt x="117467" y="522711"/>
                  <a:pt x="104503" y="548640"/>
                </a:cubicBezTo>
                <a:cubicBezTo>
                  <a:pt x="94017" y="569613"/>
                  <a:pt x="87900" y="592527"/>
                  <a:pt x="78377" y="613954"/>
                </a:cubicBezTo>
                <a:cubicBezTo>
                  <a:pt x="48028" y="682239"/>
                  <a:pt x="51941" y="654074"/>
                  <a:pt x="26126" y="731520"/>
                </a:cubicBezTo>
                <a:cubicBezTo>
                  <a:pt x="13134" y="770496"/>
                  <a:pt x="6432" y="823556"/>
                  <a:pt x="0" y="862149"/>
                </a:cubicBezTo>
                <a:cubicBezTo>
                  <a:pt x="13063" y="966652"/>
                  <a:pt x="23754" y="1071478"/>
                  <a:pt x="39188" y="1175657"/>
                </a:cubicBezTo>
                <a:cubicBezTo>
                  <a:pt x="41206" y="1189278"/>
                  <a:pt x="42514" y="1205109"/>
                  <a:pt x="52251" y="1214846"/>
                </a:cubicBezTo>
                <a:cubicBezTo>
                  <a:pt x="61988" y="1224583"/>
                  <a:pt x="78377" y="1223555"/>
                  <a:pt x="91440" y="1227909"/>
                </a:cubicBezTo>
                <a:cubicBezTo>
                  <a:pt x="104503" y="1240972"/>
                  <a:pt x="116436" y="1255271"/>
                  <a:pt x="130628" y="1267097"/>
                </a:cubicBezTo>
                <a:cubicBezTo>
                  <a:pt x="146172" y="1280051"/>
                  <a:pt x="228756" y="1329223"/>
                  <a:pt x="235131" y="1332411"/>
                </a:cubicBezTo>
                <a:cubicBezTo>
                  <a:pt x="247447" y="1338569"/>
                  <a:pt x="260772" y="1343011"/>
                  <a:pt x="274320" y="1345474"/>
                </a:cubicBezTo>
                <a:cubicBezTo>
                  <a:pt x="356725" y="1360457"/>
                  <a:pt x="441980" y="1361653"/>
                  <a:pt x="522514" y="1384663"/>
                </a:cubicBezTo>
                <a:lnTo>
                  <a:pt x="613954" y="1410789"/>
                </a:lnTo>
                <a:lnTo>
                  <a:pt x="1058091" y="1397726"/>
                </a:lnTo>
                <a:cubicBezTo>
                  <a:pt x="1093157" y="1396056"/>
                  <a:pt x="1128388" y="1392557"/>
                  <a:pt x="1162594" y="1384663"/>
                </a:cubicBezTo>
                <a:cubicBezTo>
                  <a:pt x="1185442" y="1379390"/>
                  <a:pt x="1205160" y="1364224"/>
                  <a:pt x="1227908" y="1358537"/>
                </a:cubicBezTo>
                <a:cubicBezTo>
                  <a:pt x="1275137" y="1346730"/>
                  <a:pt x="1323998" y="1342611"/>
                  <a:pt x="1371600" y="1332411"/>
                </a:cubicBezTo>
                <a:cubicBezTo>
                  <a:pt x="1385064" y="1329526"/>
                  <a:pt x="1397848" y="1324055"/>
                  <a:pt x="1410788" y="1319349"/>
                </a:cubicBezTo>
                <a:cubicBezTo>
                  <a:pt x="1445751" y="1306635"/>
                  <a:pt x="1479997" y="1291925"/>
                  <a:pt x="1515291" y="1280160"/>
                </a:cubicBezTo>
                <a:cubicBezTo>
                  <a:pt x="1545364" y="1270136"/>
                  <a:pt x="1576251" y="1262743"/>
                  <a:pt x="1606731" y="1254034"/>
                </a:cubicBezTo>
                <a:cubicBezTo>
                  <a:pt x="1754058" y="1165638"/>
                  <a:pt x="1691942" y="1198367"/>
                  <a:pt x="1789611" y="1149531"/>
                </a:cubicBezTo>
                <a:cubicBezTo>
                  <a:pt x="1807028" y="1127760"/>
                  <a:pt x="1827251" y="1107962"/>
                  <a:pt x="1841863" y="1084217"/>
                </a:cubicBezTo>
                <a:cubicBezTo>
                  <a:pt x="1862274" y="1051048"/>
                  <a:pt x="1894114" y="979714"/>
                  <a:pt x="1894114" y="979714"/>
                </a:cubicBezTo>
                <a:cubicBezTo>
                  <a:pt x="1898468" y="949234"/>
                  <a:pt x="1907177" y="919063"/>
                  <a:pt x="1907177" y="888274"/>
                </a:cubicBezTo>
                <a:cubicBezTo>
                  <a:pt x="1907177" y="637831"/>
                  <a:pt x="1952537" y="579037"/>
                  <a:pt x="1867988" y="431074"/>
                </a:cubicBezTo>
                <a:cubicBezTo>
                  <a:pt x="1860199" y="417443"/>
                  <a:pt x="1852365" y="403555"/>
                  <a:pt x="1841863" y="391886"/>
                </a:cubicBezTo>
                <a:cubicBezTo>
                  <a:pt x="1813027" y="359846"/>
                  <a:pt x="1792241" y="310901"/>
                  <a:pt x="1750423" y="300446"/>
                </a:cubicBezTo>
                <a:lnTo>
                  <a:pt x="1698171" y="287383"/>
                </a:lnTo>
                <a:cubicBezTo>
                  <a:pt x="1680754" y="278674"/>
                  <a:pt x="1664153" y="268094"/>
                  <a:pt x="1645920" y="261257"/>
                </a:cubicBezTo>
                <a:cubicBezTo>
                  <a:pt x="1629110" y="254953"/>
                  <a:pt x="1610170" y="255266"/>
                  <a:pt x="1593668" y="248194"/>
                </a:cubicBezTo>
                <a:cubicBezTo>
                  <a:pt x="1517788" y="215674"/>
                  <a:pt x="1591507" y="225943"/>
                  <a:pt x="1515291" y="209006"/>
                </a:cubicBezTo>
                <a:cubicBezTo>
                  <a:pt x="1489436" y="203260"/>
                  <a:pt x="1462886" y="201137"/>
                  <a:pt x="1436914" y="195943"/>
                </a:cubicBezTo>
                <a:cubicBezTo>
                  <a:pt x="1395909" y="187742"/>
                  <a:pt x="1382823" y="182267"/>
                  <a:pt x="1345474" y="169817"/>
                </a:cubicBezTo>
                <a:cubicBezTo>
                  <a:pt x="1306113" y="143576"/>
                  <a:pt x="1300445" y="137456"/>
                  <a:pt x="1254034" y="117566"/>
                </a:cubicBezTo>
                <a:cubicBezTo>
                  <a:pt x="1241378" y="112142"/>
                  <a:pt x="1227162" y="110661"/>
                  <a:pt x="1214846" y="104503"/>
                </a:cubicBezTo>
                <a:cubicBezTo>
                  <a:pt x="1185304" y="89732"/>
                  <a:pt x="1180965" y="83685"/>
                  <a:pt x="1162594" y="6531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0494498" y="4021909"/>
            <a:ext cx="1322364" cy="907027"/>
          </a:xfrm>
          <a:custGeom>
            <a:avLst/>
            <a:gdLst>
              <a:gd name="connsiteX0" fmla="*/ 928468 w 1322364"/>
              <a:gd name="connsiteY0" fmla="*/ 71789 h 907027"/>
              <a:gd name="connsiteX1" fmla="*/ 858130 w 1322364"/>
              <a:gd name="connsiteY1" fmla="*/ 29586 h 907027"/>
              <a:gd name="connsiteX2" fmla="*/ 787791 w 1322364"/>
              <a:gd name="connsiteY2" fmla="*/ 15519 h 907027"/>
              <a:gd name="connsiteX3" fmla="*/ 365760 w 1322364"/>
              <a:gd name="connsiteY3" fmla="*/ 29586 h 907027"/>
              <a:gd name="connsiteX4" fmla="*/ 323557 w 1322364"/>
              <a:gd name="connsiteY4" fmla="*/ 43654 h 907027"/>
              <a:gd name="connsiteX5" fmla="*/ 211016 w 1322364"/>
              <a:gd name="connsiteY5" fmla="*/ 71789 h 907027"/>
              <a:gd name="connsiteX6" fmla="*/ 168813 w 1322364"/>
              <a:gd name="connsiteY6" fmla="*/ 99925 h 907027"/>
              <a:gd name="connsiteX7" fmla="*/ 112542 w 1322364"/>
              <a:gd name="connsiteY7" fmla="*/ 128060 h 907027"/>
              <a:gd name="connsiteX8" fmla="*/ 42204 w 1322364"/>
              <a:gd name="connsiteY8" fmla="*/ 198399 h 907027"/>
              <a:gd name="connsiteX9" fmla="*/ 0 w 1322364"/>
              <a:gd name="connsiteY9" fmla="*/ 339076 h 907027"/>
              <a:gd name="connsiteX10" fmla="*/ 14068 w 1322364"/>
              <a:gd name="connsiteY10" fmla="*/ 592294 h 907027"/>
              <a:gd name="connsiteX11" fmla="*/ 84407 w 1322364"/>
              <a:gd name="connsiteY11" fmla="*/ 648565 h 907027"/>
              <a:gd name="connsiteX12" fmla="*/ 140677 w 1322364"/>
              <a:gd name="connsiteY12" fmla="*/ 676700 h 907027"/>
              <a:gd name="connsiteX13" fmla="*/ 182880 w 1322364"/>
              <a:gd name="connsiteY13" fmla="*/ 704836 h 907027"/>
              <a:gd name="connsiteX14" fmla="*/ 239151 w 1322364"/>
              <a:gd name="connsiteY14" fmla="*/ 718903 h 907027"/>
              <a:gd name="connsiteX15" fmla="*/ 295422 w 1322364"/>
              <a:gd name="connsiteY15" fmla="*/ 747039 h 907027"/>
              <a:gd name="connsiteX16" fmla="*/ 351693 w 1322364"/>
              <a:gd name="connsiteY16" fmla="*/ 761106 h 907027"/>
              <a:gd name="connsiteX17" fmla="*/ 450167 w 1322364"/>
              <a:gd name="connsiteY17" fmla="*/ 789242 h 907027"/>
              <a:gd name="connsiteX18" fmla="*/ 492370 w 1322364"/>
              <a:gd name="connsiteY18" fmla="*/ 831445 h 907027"/>
              <a:gd name="connsiteX19" fmla="*/ 548640 w 1322364"/>
              <a:gd name="connsiteY19" fmla="*/ 845513 h 907027"/>
              <a:gd name="connsiteX20" fmla="*/ 745588 w 1322364"/>
              <a:gd name="connsiteY20" fmla="*/ 873648 h 907027"/>
              <a:gd name="connsiteX21" fmla="*/ 1139484 w 1322364"/>
              <a:gd name="connsiteY21" fmla="*/ 873648 h 907027"/>
              <a:gd name="connsiteX22" fmla="*/ 1181687 w 1322364"/>
              <a:gd name="connsiteY22" fmla="*/ 831445 h 907027"/>
              <a:gd name="connsiteX23" fmla="*/ 1237957 w 1322364"/>
              <a:gd name="connsiteY23" fmla="*/ 732971 h 907027"/>
              <a:gd name="connsiteX24" fmla="*/ 1294228 w 1322364"/>
              <a:gd name="connsiteY24" fmla="*/ 676700 h 907027"/>
              <a:gd name="connsiteX25" fmla="*/ 1322364 w 1322364"/>
              <a:gd name="connsiteY25" fmla="*/ 507888 h 907027"/>
              <a:gd name="connsiteX26" fmla="*/ 1308296 w 1322364"/>
              <a:gd name="connsiteY26" fmla="*/ 325008 h 907027"/>
              <a:gd name="connsiteX27" fmla="*/ 1266093 w 1322364"/>
              <a:gd name="connsiteY27" fmla="*/ 240602 h 907027"/>
              <a:gd name="connsiteX28" fmla="*/ 1252025 w 1322364"/>
              <a:gd name="connsiteY28" fmla="*/ 198399 h 907027"/>
              <a:gd name="connsiteX29" fmla="*/ 1139484 w 1322364"/>
              <a:gd name="connsiteY29" fmla="*/ 113993 h 907027"/>
              <a:gd name="connsiteX30" fmla="*/ 1055077 w 1322364"/>
              <a:gd name="connsiteY30" fmla="*/ 57722 h 907027"/>
              <a:gd name="connsiteX31" fmla="*/ 1012874 w 1322364"/>
              <a:gd name="connsiteY31" fmla="*/ 43654 h 907027"/>
              <a:gd name="connsiteX32" fmla="*/ 900333 w 1322364"/>
              <a:gd name="connsiteY32" fmla="*/ 15519 h 907027"/>
              <a:gd name="connsiteX33" fmla="*/ 858130 w 1322364"/>
              <a:gd name="connsiteY33" fmla="*/ 1451 h 907027"/>
              <a:gd name="connsiteX34" fmla="*/ 759656 w 1322364"/>
              <a:gd name="connsiteY34" fmla="*/ 1451 h 90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22364" h="907027">
                <a:moveTo>
                  <a:pt x="928468" y="71789"/>
                </a:moveTo>
                <a:cubicBezTo>
                  <a:pt x="905022" y="57721"/>
                  <a:pt x="883517" y="39741"/>
                  <a:pt x="858130" y="29586"/>
                </a:cubicBezTo>
                <a:cubicBezTo>
                  <a:pt x="835930" y="20706"/>
                  <a:pt x="811702" y="15519"/>
                  <a:pt x="787791" y="15519"/>
                </a:cubicBezTo>
                <a:cubicBezTo>
                  <a:pt x="647036" y="15519"/>
                  <a:pt x="506437" y="24897"/>
                  <a:pt x="365760" y="29586"/>
                </a:cubicBezTo>
                <a:cubicBezTo>
                  <a:pt x="351692" y="34275"/>
                  <a:pt x="337863" y="39752"/>
                  <a:pt x="323557" y="43654"/>
                </a:cubicBezTo>
                <a:cubicBezTo>
                  <a:pt x="286251" y="53828"/>
                  <a:pt x="211016" y="71789"/>
                  <a:pt x="211016" y="71789"/>
                </a:cubicBezTo>
                <a:cubicBezTo>
                  <a:pt x="196948" y="81168"/>
                  <a:pt x="183493" y="91537"/>
                  <a:pt x="168813" y="99925"/>
                </a:cubicBezTo>
                <a:cubicBezTo>
                  <a:pt x="150605" y="110329"/>
                  <a:pt x="129095" y="115185"/>
                  <a:pt x="112542" y="128060"/>
                </a:cubicBezTo>
                <a:cubicBezTo>
                  <a:pt x="86369" y="148417"/>
                  <a:pt x="42204" y="198399"/>
                  <a:pt x="42204" y="198399"/>
                </a:cubicBezTo>
                <a:cubicBezTo>
                  <a:pt x="7954" y="301147"/>
                  <a:pt x="21261" y="254033"/>
                  <a:pt x="0" y="339076"/>
                </a:cubicBezTo>
                <a:cubicBezTo>
                  <a:pt x="4689" y="423482"/>
                  <a:pt x="1528" y="508693"/>
                  <a:pt x="14068" y="592294"/>
                </a:cubicBezTo>
                <a:cubicBezTo>
                  <a:pt x="16234" y="606734"/>
                  <a:pt x="79514" y="645769"/>
                  <a:pt x="84407" y="648565"/>
                </a:cubicBezTo>
                <a:cubicBezTo>
                  <a:pt x="102615" y="658969"/>
                  <a:pt x="122469" y="666296"/>
                  <a:pt x="140677" y="676700"/>
                </a:cubicBezTo>
                <a:cubicBezTo>
                  <a:pt x="155357" y="685088"/>
                  <a:pt x="167340" y="698176"/>
                  <a:pt x="182880" y="704836"/>
                </a:cubicBezTo>
                <a:cubicBezTo>
                  <a:pt x="200651" y="712452"/>
                  <a:pt x="220394" y="714214"/>
                  <a:pt x="239151" y="718903"/>
                </a:cubicBezTo>
                <a:cubicBezTo>
                  <a:pt x="257908" y="728282"/>
                  <a:pt x="275786" y="739676"/>
                  <a:pt x="295422" y="747039"/>
                </a:cubicBezTo>
                <a:cubicBezTo>
                  <a:pt x="313525" y="753828"/>
                  <a:pt x="333103" y="755795"/>
                  <a:pt x="351693" y="761106"/>
                </a:cubicBezTo>
                <a:cubicBezTo>
                  <a:pt x="493006" y="801480"/>
                  <a:pt x="274202" y="745250"/>
                  <a:pt x="450167" y="789242"/>
                </a:cubicBezTo>
                <a:cubicBezTo>
                  <a:pt x="464235" y="803310"/>
                  <a:pt x="475097" y="821574"/>
                  <a:pt x="492370" y="831445"/>
                </a:cubicBezTo>
                <a:cubicBezTo>
                  <a:pt x="509157" y="841037"/>
                  <a:pt x="530050" y="840202"/>
                  <a:pt x="548640" y="845513"/>
                </a:cubicBezTo>
                <a:cubicBezTo>
                  <a:pt x="662300" y="877987"/>
                  <a:pt x="498119" y="851150"/>
                  <a:pt x="745588" y="873648"/>
                </a:cubicBezTo>
                <a:cubicBezTo>
                  <a:pt x="889089" y="921483"/>
                  <a:pt x="852139" y="914697"/>
                  <a:pt x="1139484" y="873648"/>
                </a:cubicBezTo>
                <a:cubicBezTo>
                  <a:pt x="1159179" y="870834"/>
                  <a:pt x="1167619" y="845513"/>
                  <a:pt x="1181687" y="831445"/>
                </a:cubicBezTo>
                <a:cubicBezTo>
                  <a:pt x="1197653" y="799513"/>
                  <a:pt x="1214097" y="760808"/>
                  <a:pt x="1237957" y="732971"/>
                </a:cubicBezTo>
                <a:cubicBezTo>
                  <a:pt x="1255220" y="712831"/>
                  <a:pt x="1294228" y="676700"/>
                  <a:pt x="1294228" y="676700"/>
                </a:cubicBezTo>
                <a:cubicBezTo>
                  <a:pt x="1309044" y="617436"/>
                  <a:pt x="1322364" y="573750"/>
                  <a:pt x="1322364" y="507888"/>
                </a:cubicBezTo>
                <a:cubicBezTo>
                  <a:pt x="1322364" y="446748"/>
                  <a:pt x="1315880" y="385676"/>
                  <a:pt x="1308296" y="325008"/>
                </a:cubicBezTo>
                <a:cubicBezTo>
                  <a:pt x="1302403" y="277864"/>
                  <a:pt x="1287037" y="282489"/>
                  <a:pt x="1266093" y="240602"/>
                </a:cubicBezTo>
                <a:cubicBezTo>
                  <a:pt x="1259461" y="227339"/>
                  <a:pt x="1259654" y="211115"/>
                  <a:pt x="1252025" y="198399"/>
                </a:cubicBezTo>
                <a:cubicBezTo>
                  <a:pt x="1234675" y="169482"/>
                  <a:pt x="1146472" y="118652"/>
                  <a:pt x="1139484" y="113993"/>
                </a:cubicBezTo>
                <a:lnTo>
                  <a:pt x="1055077" y="57722"/>
                </a:lnTo>
                <a:cubicBezTo>
                  <a:pt x="1041009" y="53033"/>
                  <a:pt x="1027180" y="47556"/>
                  <a:pt x="1012874" y="43654"/>
                </a:cubicBezTo>
                <a:cubicBezTo>
                  <a:pt x="975568" y="33480"/>
                  <a:pt x="937017" y="27747"/>
                  <a:pt x="900333" y="15519"/>
                </a:cubicBezTo>
                <a:cubicBezTo>
                  <a:pt x="886265" y="10830"/>
                  <a:pt x="872885" y="2927"/>
                  <a:pt x="858130" y="1451"/>
                </a:cubicBezTo>
                <a:cubicBezTo>
                  <a:pt x="825468" y="-1815"/>
                  <a:pt x="792481" y="1451"/>
                  <a:pt x="759656" y="145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 cost value (denoted as C) is applied to all points that violate the constraints.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Rather than finding the maximum margin, the algorithm attempts to minimize the total cost.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revised optimization problem is to: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----------------------------------------------------------------------------------------------------------------------------------------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We are having SVM packages in all Statistical programming languages to implement these.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64345" y="3441122"/>
            <a:ext cx="5863310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0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u="sng" dirty="0" smtClean="0">
                <a:solidFill>
                  <a:srgbClr val="FF0000"/>
                </a:solidFill>
              </a:rPr>
              <a:t>MEANING OF: 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u="sng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Modifying the value of C will adjust the penalty – i.e., reduce the misclassification issue.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</a:t>
            </a:r>
            <a:r>
              <a:rPr lang="en-US" sz="2400" b="1" u="sng" dirty="0" smtClean="0">
                <a:solidFill>
                  <a:srgbClr val="FF0000"/>
                </a:solidFill>
              </a:rPr>
              <a:t>greater</a:t>
            </a:r>
            <a:r>
              <a:rPr lang="en-US" sz="2400" b="1" dirty="0" smtClean="0">
                <a:solidFill>
                  <a:srgbClr val="002060"/>
                </a:solidFill>
              </a:rPr>
              <a:t> the cost parameter </a:t>
            </a:r>
            <a:r>
              <a:rPr lang="en-US" sz="2400" b="1" u="sng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002060"/>
                </a:solidFill>
              </a:rPr>
              <a:t>, the harder the optimization will try to achieve 100% separation.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lower C value</a:t>
            </a:r>
            <a:r>
              <a:rPr lang="en-US" sz="2400" b="1" dirty="0" smtClean="0">
                <a:solidFill>
                  <a:srgbClr val="002060"/>
                </a:solidFill>
              </a:rPr>
              <a:t>, will have a tendency for points to move to the incorrect side of the margin.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u="sng" dirty="0" smtClean="0">
                <a:solidFill>
                  <a:srgbClr val="FF0000"/>
                </a:solidFill>
              </a:rPr>
              <a:t>generalize future data</a:t>
            </a:r>
            <a:r>
              <a:rPr lang="en-US" sz="2400" b="1" dirty="0" smtClean="0">
                <a:solidFill>
                  <a:srgbClr val="002060"/>
                </a:solidFill>
              </a:rPr>
              <a:t>, it is </a:t>
            </a:r>
            <a:r>
              <a:rPr lang="en-US" sz="2400" b="1" u="sng" dirty="0" smtClean="0">
                <a:solidFill>
                  <a:srgbClr val="00B050"/>
                </a:solidFill>
              </a:rPr>
              <a:t>better to strike a balance</a:t>
            </a:r>
            <a:r>
              <a:rPr lang="en-US" sz="2400" b="1" dirty="0" smtClean="0">
                <a:solidFill>
                  <a:srgbClr val="002060"/>
                </a:solidFill>
              </a:rPr>
              <a:t> between these two.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85076" y="914399"/>
            <a:ext cx="5863310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06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Kernel Trick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kernel trick helps </a:t>
            </a:r>
            <a:r>
              <a:rPr lang="en-US" sz="2400" b="1" u="sng" dirty="0" smtClean="0">
                <a:solidFill>
                  <a:srgbClr val="0070C0"/>
                </a:solidFill>
              </a:rPr>
              <a:t>the non-linear data points suddenly to become linear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kernel trick uses the </a:t>
            </a:r>
            <a:r>
              <a:rPr lang="en-US" sz="2400" b="1" dirty="0" smtClean="0">
                <a:solidFill>
                  <a:srgbClr val="FF0000"/>
                </a:solidFill>
              </a:rPr>
              <a:t>inherent ability </a:t>
            </a:r>
            <a:r>
              <a:rPr lang="en-US" sz="2400" b="1" dirty="0" smtClean="0">
                <a:solidFill>
                  <a:srgbClr val="00B050"/>
                </a:solidFill>
              </a:rPr>
              <a:t>of SVMs </a:t>
            </a:r>
            <a:r>
              <a:rPr lang="en-US" sz="2400" b="1" dirty="0" smtClean="0">
                <a:solidFill>
                  <a:srgbClr val="002060"/>
                </a:solidFill>
              </a:rPr>
              <a:t>to achieve this.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That is, the </a:t>
            </a:r>
            <a:r>
              <a:rPr lang="en-US" sz="2400" b="1" u="sng" dirty="0" smtClean="0">
                <a:solidFill>
                  <a:srgbClr val="00B050"/>
                </a:solidFill>
              </a:rPr>
              <a:t>SVMs are able to map the (given) problem into a higher dimensional space.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This is explained using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scatterplot on the LHS depicts a </a:t>
            </a:r>
            <a:r>
              <a:rPr lang="en-US" sz="2400" b="1" dirty="0" smtClean="0">
                <a:solidFill>
                  <a:srgbClr val="FF0000"/>
                </a:solidFill>
              </a:rPr>
              <a:t>non – linear </a:t>
            </a:r>
            <a:r>
              <a:rPr lang="en-US" sz="2400" b="1" dirty="0" smtClean="0">
                <a:solidFill>
                  <a:srgbClr val="002060"/>
                </a:solidFill>
              </a:rPr>
              <a:t>relationship between a weather class and two features.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Weather class: </a:t>
            </a:r>
            <a:r>
              <a:rPr lang="en-US" sz="2400" b="1" dirty="0" smtClean="0">
                <a:solidFill>
                  <a:srgbClr val="00B050"/>
                </a:solidFill>
              </a:rPr>
              <a:t>1. Sunny </a:t>
            </a:r>
            <a:r>
              <a:rPr lang="en-US" sz="2400" b="1" dirty="0" smtClean="0">
                <a:solidFill>
                  <a:srgbClr val="00B0F0"/>
                </a:solidFill>
              </a:rPr>
              <a:t>2. Snowy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Two features: </a:t>
            </a:r>
            <a:r>
              <a:rPr lang="en-US" sz="2400" b="1" dirty="0" smtClean="0">
                <a:solidFill>
                  <a:srgbClr val="00B050"/>
                </a:solidFill>
              </a:rPr>
              <a:t>1. Latitude </a:t>
            </a:r>
            <a:r>
              <a:rPr lang="en-US" sz="2400" b="1" dirty="0" smtClean="0">
                <a:solidFill>
                  <a:srgbClr val="00B0F0"/>
                </a:solidFill>
              </a:rPr>
              <a:t>2. Longitude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58769" y="3585765"/>
            <a:ext cx="9674461" cy="30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24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Data could have been generated from a set of weather reports…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Some of the weather reports were obtained from stations </a:t>
            </a:r>
            <a:r>
              <a:rPr lang="en-US" sz="2400" b="1" dirty="0" smtClean="0">
                <a:solidFill>
                  <a:srgbClr val="FF0000"/>
                </a:solidFill>
              </a:rPr>
              <a:t>near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 top of a mountain…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Some of the weather reports were obtained from stations </a:t>
            </a:r>
            <a:r>
              <a:rPr lang="en-US" sz="2400" b="1" dirty="0" smtClean="0">
                <a:solidFill>
                  <a:srgbClr val="FF0000"/>
                </a:solidFill>
              </a:rPr>
              <a:t>around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 base of a mountain…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8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scatterplot on the RHS,  depicts a </a:t>
            </a:r>
            <a:r>
              <a:rPr lang="en-US" sz="2400" b="1" dirty="0" smtClean="0">
                <a:solidFill>
                  <a:srgbClr val="FF0000"/>
                </a:solidFill>
              </a:rPr>
              <a:t>linear</a:t>
            </a:r>
            <a:r>
              <a:rPr lang="en-US" sz="2400" b="1" dirty="0" smtClean="0">
                <a:solidFill>
                  <a:srgbClr val="002060"/>
                </a:solidFill>
              </a:rPr>
              <a:t> relationship between the weather class and its features.  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This linearity has been got </a:t>
            </a:r>
            <a:r>
              <a:rPr lang="en-US" sz="2400" b="1" dirty="0" smtClean="0">
                <a:solidFill>
                  <a:srgbClr val="FF0000"/>
                </a:solidFill>
              </a:rPr>
              <a:t>after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u="sng" dirty="0" smtClean="0">
                <a:solidFill>
                  <a:srgbClr val="00B0F0"/>
                </a:solidFill>
              </a:rPr>
              <a:t>the kernel trick has been applied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  <a:r>
              <a:rPr lang="en-US" sz="2400" b="1" dirty="0" smtClean="0">
                <a:solidFill>
                  <a:srgbClr val="002060"/>
                </a:solidFill>
              </a:rPr>
              <a:t> For this, data has been shown with a new dimension: </a:t>
            </a:r>
            <a:r>
              <a:rPr lang="en-US" sz="2400" b="1" dirty="0" smtClean="0">
                <a:solidFill>
                  <a:srgbClr val="00B050"/>
                </a:solidFill>
              </a:rPr>
              <a:t>Altitude.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58769" y="3585765"/>
            <a:ext cx="9674461" cy="30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45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This surface is often referred to as </a:t>
            </a:r>
            <a:r>
              <a:rPr lang="en-US" sz="2400" b="1" dirty="0">
                <a:solidFill>
                  <a:srgbClr val="00B050"/>
                </a:solidFill>
              </a:rPr>
              <a:t>hyperplane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Its goal is to </a:t>
            </a:r>
            <a:r>
              <a:rPr lang="en-US" sz="2400" b="1" u="sng" dirty="0">
                <a:solidFill>
                  <a:srgbClr val="FF0000"/>
                </a:solidFill>
              </a:rPr>
              <a:t>divide</a:t>
            </a:r>
            <a:r>
              <a:rPr lang="en-US" sz="2400" b="1" dirty="0">
                <a:solidFill>
                  <a:srgbClr val="002060"/>
                </a:solidFill>
              </a:rPr>
              <a:t> the data points into somewhat fairly homogeneous partitions.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It combines aspects of both nearest neighbor methods and regression methods.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SVM algorithms have been implemented in several popular programming languages including R.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0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the LHS plot, </a:t>
            </a:r>
            <a:r>
              <a:rPr lang="en-US" sz="2400" b="1" dirty="0" smtClean="0">
                <a:solidFill>
                  <a:srgbClr val="FF0000"/>
                </a:solidFill>
              </a:rPr>
              <a:t>we are viewing </a:t>
            </a:r>
            <a:r>
              <a:rPr lang="en-US" sz="2400" b="1" dirty="0" smtClean="0">
                <a:solidFill>
                  <a:srgbClr val="002060"/>
                </a:solidFill>
              </a:rPr>
              <a:t>the mountain from a </a:t>
            </a:r>
            <a:r>
              <a:rPr lang="en-US" sz="2400" b="1" dirty="0" smtClean="0">
                <a:solidFill>
                  <a:srgbClr val="00B050"/>
                </a:solidFill>
              </a:rPr>
              <a:t>bird’s eye view.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the RHS plot, </a:t>
            </a:r>
            <a:r>
              <a:rPr lang="en-US" sz="2400" b="1" dirty="0" smtClean="0">
                <a:solidFill>
                  <a:srgbClr val="FF0000"/>
                </a:solidFill>
              </a:rPr>
              <a:t>we are viewing </a:t>
            </a:r>
            <a:r>
              <a:rPr lang="en-US" sz="2400" b="1" dirty="0" smtClean="0">
                <a:solidFill>
                  <a:srgbClr val="002060"/>
                </a:solidFill>
              </a:rPr>
              <a:t>the mountain from a </a:t>
            </a:r>
            <a:r>
              <a:rPr lang="en-US" sz="2400" b="1" dirty="0" smtClean="0">
                <a:solidFill>
                  <a:srgbClr val="00B050"/>
                </a:solidFill>
              </a:rPr>
              <a:t>distance at the ground level.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Now it is clear…</a:t>
            </a:r>
            <a:r>
              <a:rPr lang="en-US" sz="2400" b="1" dirty="0" smtClean="0">
                <a:solidFill>
                  <a:srgbClr val="0070C0"/>
                </a:solidFill>
              </a:rPr>
              <a:t>that…snowy weather is found at higher altitudes…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58769" y="3585765"/>
            <a:ext cx="9674461" cy="30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1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Thus it is clear that…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002060"/>
                </a:solidFill>
              </a:rPr>
              <a:t>	</a:t>
            </a:r>
            <a:r>
              <a:rPr lang="en-US" sz="3600" b="1" dirty="0" smtClean="0">
                <a:solidFill>
                  <a:srgbClr val="002060"/>
                </a:solidFill>
              </a:rPr>
              <a:t>When SVMs with non-linear relationships </a:t>
            </a:r>
            <a:r>
              <a:rPr lang="en-US" sz="3600" b="1" u="sng" dirty="0" smtClean="0">
                <a:solidFill>
                  <a:srgbClr val="FF0000"/>
                </a:solidFill>
              </a:rPr>
              <a:t>are added with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additional dimensions (features), </a:t>
            </a:r>
            <a:r>
              <a:rPr lang="en-US" sz="3600" b="1" dirty="0" smtClean="0">
                <a:solidFill>
                  <a:srgbClr val="00B050"/>
                </a:solidFill>
              </a:rPr>
              <a:t>clear separations can be generated…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3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</a:rPr>
              <a:t>Thus, the </a:t>
            </a:r>
            <a:r>
              <a:rPr lang="en-US" sz="3600" b="1" dirty="0" smtClean="0">
                <a:solidFill>
                  <a:srgbClr val="0070C0"/>
                </a:solidFill>
              </a:rPr>
              <a:t>KERNEL TRICK INVOLVES </a:t>
            </a:r>
            <a:r>
              <a:rPr lang="en-US" sz="3600" b="1" dirty="0" smtClean="0">
                <a:solidFill>
                  <a:srgbClr val="002060"/>
                </a:solidFill>
              </a:rPr>
              <a:t>the </a:t>
            </a:r>
            <a:r>
              <a:rPr lang="en-US" sz="3600" b="1" u="sng" dirty="0" smtClean="0">
                <a:solidFill>
                  <a:srgbClr val="FF0000"/>
                </a:solidFill>
              </a:rPr>
              <a:t>PROCESS OF CONSTRUCTING </a:t>
            </a:r>
            <a:r>
              <a:rPr lang="en-US" sz="3600" b="1" u="sng" dirty="0" smtClean="0">
                <a:solidFill>
                  <a:srgbClr val="00B050"/>
                </a:solidFill>
              </a:rPr>
              <a:t>NEW FEATURES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(for </a:t>
            </a:r>
            <a:r>
              <a:rPr lang="en-US" sz="3600" b="1" dirty="0" err="1" smtClean="0">
                <a:solidFill>
                  <a:srgbClr val="002060"/>
                </a:solidFill>
              </a:rPr>
              <a:t>eg</a:t>
            </a:r>
            <a:r>
              <a:rPr lang="en-US" sz="3600" b="1" dirty="0" smtClean="0">
                <a:solidFill>
                  <a:srgbClr val="002060"/>
                </a:solidFill>
              </a:rPr>
              <a:t>: “Altitude”) </a:t>
            </a:r>
            <a:r>
              <a:rPr lang="en-US" sz="3600" b="1" dirty="0" smtClean="0">
                <a:solidFill>
                  <a:srgbClr val="FF0000"/>
                </a:solidFill>
              </a:rPr>
              <a:t>that express </a:t>
            </a:r>
            <a:r>
              <a:rPr lang="en-US" sz="3600" b="1" u="sng" dirty="0" smtClean="0">
                <a:solidFill>
                  <a:srgbClr val="00B0F0"/>
                </a:solidFill>
              </a:rPr>
              <a:t>mathematical relationships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between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u="sng" dirty="0" smtClean="0">
                <a:solidFill>
                  <a:srgbClr val="00B0F0"/>
                </a:solidFill>
              </a:rPr>
              <a:t>measured characteristics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For example, the </a:t>
            </a:r>
            <a:r>
              <a:rPr lang="en-US" sz="3200" b="1" dirty="0" smtClean="0">
                <a:solidFill>
                  <a:srgbClr val="00B050"/>
                </a:solidFill>
              </a:rPr>
              <a:t>Altitude</a:t>
            </a:r>
            <a:r>
              <a:rPr lang="en-US" sz="2400" b="1" dirty="0" smtClean="0">
                <a:solidFill>
                  <a:srgbClr val="002060"/>
                </a:solidFill>
              </a:rPr>
              <a:t> feature can be expressed mathematically as an interaction between latitude and longitude – </a:t>
            </a:r>
            <a:r>
              <a:rPr lang="en-US" sz="2400" b="1" i="1" dirty="0" smtClean="0">
                <a:solidFill>
                  <a:srgbClr val="00B0F0"/>
                </a:solidFill>
              </a:rPr>
              <a:t>the closer the point is to the center of each of these scales (latitude and longitude), the greater is the altitude.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general format of </a:t>
            </a:r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r>
              <a:rPr lang="en-US" sz="2400" b="1" i="1" dirty="0" smtClean="0">
                <a:solidFill>
                  <a:srgbClr val="002060"/>
                </a:solidFill>
              </a:rPr>
              <a:t>ernel</a:t>
            </a:r>
            <a:r>
              <a:rPr lang="en-US" sz="2400" b="1" dirty="0" smtClean="0">
                <a:solidFill>
                  <a:srgbClr val="002060"/>
                </a:solidFill>
              </a:rPr>
              <a:t> functions is as follows.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Here, it is the dot product of two vectors that returns a single number as the result.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This Greek letter </a:t>
            </a:r>
            <a:r>
              <a:rPr lang="en-US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</a:t>
            </a:r>
            <a:r>
              <a:rPr lang="en-US" sz="2400" b="1" i="1" dirty="0" smtClean="0">
                <a:solidFill>
                  <a:srgbClr val="002060"/>
                </a:solidFill>
                <a:sym typeface="Symbol" panose="05050102010706020507" pitchFamily="18" charset="2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is a mapping of the data into another space.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There are a number of commonly used kernel functions in use today. Nearly all Statistical programming languages include implementable functions for these kernels. </a:t>
            </a:r>
          </a:p>
          <a:p>
            <a:pPr algn="just">
              <a:lnSpc>
                <a:spcPct val="150000"/>
              </a:lnSpc>
            </a:pPr>
            <a:endParaRPr lang="en-US" sz="2400" b="1" i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39285" y="1768619"/>
            <a:ext cx="3713430" cy="5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4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Commonly used Kernel functions are listed below.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0417250"/>
              </p:ext>
            </p:extLst>
          </p:nvPr>
        </p:nvGraphicFramePr>
        <p:xfrm>
          <a:off x="923108" y="1658983"/>
          <a:ext cx="10306594" cy="47156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53297">
                  <a:extLst>
                    <a:ext uri="{9D8B030D-6E8A-4147-A177-3AD203B41FA5}">
                      <a16:colId xmlns:a16="http://schemas.microsoft.com/office/drawing/2014/main" xmlns="" val="2591513463"/>
                    </a:ext>
                  </a:extLst>
                </a:gridCol>
                <a:gridCol w="5153297">
                  <a:extLst>
                    <a:ext uri="{9D8B030D-6E8A-4147-A177-3AD203B41FA5}">
                      <a16:colId xmlns:a16="http://schemas.microsoft.com/office/drawing/2014/main" xmlns="" val="2267898275"/>
                    </a:ext>
                  </a:extLst>
                </a:gridCol>
              </a:tblGrid>
              <a:tr h="1111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 Name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Actual</a:t>
                      </a:r>
                      <a:r>
                        <a:rPr lang="en-US" sz="2400" baseline="0" dirty="0" smtClean="0"/>
                        <a:t> 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08754"/>
                  </a:ext>
                </a:extLst>
              </a:tr>
              <a:tr h="9011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Linear Kernel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6325691"/>
                  </a:ext>
                </a:extLst>
              </a:tr>
              <a:tr h="9011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Polynomial Kernel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823210"/>
                  </a:ext>
                </a:extLst>
              </a:tr>
              <a:tr h="9011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Sigmoid Kernel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47424"/>
                  </a:ext>
                </a:extLst>
              </a:tr>
              <a:tr h="9011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Gaussian RBF Kernel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83115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096000" y="2921044"/>
            <a:ext cx="2801359" cy="58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96000" y="3861335"/>
            <a:ext cx="3583134" cy="51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076405" y="4790991"/>
            <a:ext cx="4853518" cy="494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6089471" y="5503440"/>
            <a:ext cx="3778578" cy="8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3200" b="1" i="1" dirty="0" smtClean="0">
                <a:solidFill>
                  <a:srgbClr val="FF0000"/>
                </a:solidFill>
              </a:rPr>
              <a:t>Which Kernel function to choose?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No specific rule…for the selection of the function…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The fit depends on 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the concept to be learned…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i="1" dirty="0" smtClean="0">
                <a:solidFill>
                  <a:srgbClr val="00B050"/>
                </a:solidFill>
              </a:rPr>
              <a:t>the amount of training data…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i="1" dirty="0" smtClean="0">
                <a:solidFill>
                  <a:srgbClr val="7030A0"/>
                </a:solidFill>
              </a:rPr>
              <a:t>the relationships among the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271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 Vs. Weaknesses of SVM Modeling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7997013"/>
              </p:ext>
            </p:extLst>
          </p:nvPr>
        </p:nvGraphicFramePr>
        <p:xfrm>
          <a:off x="888274" y="914401"/>
          <a:ext cx="10620104" cy="518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590">
                  <a:extLst>
                    <a:ext uri="{9D8B030D-6E8A-4147-A177-3AD203B41FA5}">
                      <a16:colId xmlns:a16="http://schemas.microsoft.com/office/drawing/2014/main" xmlns="" val="3540972571"/>
                    </a:ext>
                  </a:extLst>
                </a:gridCol>
                <a:gridCol w="5511514">
                  <a:extLst>
                    <a:ext uri="{9D8B030D-6E8A-4147-A177-3AD203B41FA5}">
                      <a16:colId xmlns:a16="http://schemas.microsoft.com/office/drawing/2014/main" xmlns="" val="3208531566"/>
                    </a:ext>
                  </a:extLst>
                </a:gridCol>
              </a:tblGrid>
              <a:tr h="309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STRENGTHS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WEAKNESSES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6284424"/>
                  </a:ext>
                </a:extLst>
              </a:tr>
              <a:tr h="1006229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Can be used for both classification and numeric prediction.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Finding the best SVM</a:t>
                      </a:r>
                      <a:r>
                        <a:rPr lang="en-US" sz="2000" b="1" baseline="0" dirty="0" smtClean="0"/>
                        <a:t> model requires testing of various combinations of kernel functions and model parameters.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9260947"/>
                  </a:ext>
                </a:extLst>
              </a:tr>
              <a:tr h="1006229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Not overly influenced by noisy data.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Can be slow to train,</a:t>
                      </a:r>
                      <a:r>
                        <a:rPr lang="en-US" sz="2000" b="1" baseline="0" dirty="0" smtClean="0"/>
                        <a:t> particularly when the input dataset has a larger number of features or examples.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7588679"/>
                  </a:ext>
                </a:extLst>
              </a:tr>
              <a:tr h="69662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Not very prone to overfitting.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Results in a complex black box model that is difficult to</a:t>
                      </a:r>
                      <a:r>
                        <a:rPr lang="en-US" sz="2000" b="1" baseline="0" dirty="0" smtClean="0"/>
                        <a:t> interpret.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3204429"/>
                  </a:ext>
                </a:extLst>
              </a:tr>
              <a:tr h="1309861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There are a number of Standard</a:t>
                      </a:r>
                      <a:r>
                        <a:rPr lang="en-US" sz="2000" b="1" baseline="0" dirty="0" smtClean="0"/>
                        <a:t> SVM algorithms in existence. Therefore, SVM methods are more easier and popular than Neural network modeling.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9535349"/>
                  </a:ext>
                </a:extLst>
              </a:tr>
              <a:tr h="69662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/>
                        <a:t>High Accuracy is there in results. Thus, gaining more</a:t>
                      </a:r>
                      <a:r>
                        <a:rPr lang="en-US" sz="2000" b="1" baseline="0" dirty="0" smtClean="0"/>
                        <a:t> popularity.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855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69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1.Machine Learning with R, Second Edition, Brett Lantz, PACKT Publishing.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1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SVMs can be used for both classification and numeric prediction.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Some </a:t>
            </a:r>
            <a:r>
              <a:rPr lang="en-US" sz="2400" b="1" dirty="0" smtClean="0">
                <a:solidFill>
                  <a:srgbClr val="00B050"/>
                </a:solidFill>
              </a:rPr>
              <a:t>applications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of SVMs </a:t>
            </a:r>
            <a:r>
              <a:rPr lang="en-US" sz="2400" b="1" dirty="0" smtClean="0">
                <a:solidFill>
                  <a:srgbClr val="002060"/>
                </a:solidFill>
              </a:rPr>
              <a:t>include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Classification of microarray gene expression to identify cancer or other genetic diseases.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Text categorization.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Document categorization.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Detection of events like combustion engine failure, security breaches or earthquakes.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SVMs are easily understood when used for </a:t>
            </a:r>
            <a:r>
              <a:rPr lang="en-US" sz="2400" b="1" dirty="0" smtClean="0">
                <a:solidFill>
                  <a:srgbClr val="FF0000"/>
                </a:solidFill>
              </a:rPr>
              <a:t>binary classification </a:t>
            </a:r>
            <a:r>
              <a:rPr lang="en-US" sz="2400" b="1" dirty="0" smtClean="0">
                <a:solidFill>
                  <a:srgbClr val="002060"/>
                </a:solidFill>
              </a:rPr>
              <a:t>(=&gt; classification involving two classes).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0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Classifiers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We use hyperplane to partition data into groups of similar class values.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Consider the two figures.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Hyperplanes in two – dimensions &amp; in three – dimensions.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hyperplanes – separate (partition) groups of circles and squares. 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4" y="2248005"/>
            <a:ext cx="7687451" cy="29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4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Because the circles and squares can be separated perfectly by the straight line (two – dimension) or flat surface (three – dimension) , they are said to be </a:t>
            </a:r>
            <a:r>
              <a:rPr lang="en-US" sz="2400" b="1" dirty="0" smtClean="0">
                <a:solidFill>
                  <a:srgbClr val="FF0000"/>
                </a:solidFill>
              </a:rPr>
              <a:t>linearly separable.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If all patterns in a dataset can be separated by a straight line or a hyper-plane, the dataset is said to be linearly separable.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In two – dimensions, </a:t>
            </a:r>
            <a:r>
              <a:rPr lang="en-US" sz="2400" b="1" dirty="0" smtClean="0">
                <a:solidFill>
                  <a:srgbClr val="FF0000"/>
                </a:solidFill>
              </a:rPr>
              <a:t>the task </a:t>
            </a:r>
            <a:r>
              <a:rPr lang="en-US" sz="2400" b="1" dirty="0" smtClean="0">
                <a:solidFill>
                  <a:srgbClr val="002060"/>
                </a:solidFill>
              </a:rPr>
              <a:t>of SVM algorithms </a:t>
            </a:r>
            <a:r>
              <a:rPr lang="en-US" sz="2400" b="1" dirty="0" smtClean="0">
                <a:solidFill>
                  <a:srgbClr val="FF0000"/>
                </a:solidFill>
              </a:rPr>
              <a:t>is to identify a line </a:t>
            </a:r>
            <a:r>
              <a:rPr lang="en-US" sz="2400" b="1" dirty="0" smtClean="0">
                <a:solidFill>
                  <a:srgbClr val="002060"/>
                </a:solidFill>
              </a:rPr>
              <a:t>that separates the two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3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Consider the this diagram.</a:t>
            </a: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Here, it is shown…three choices that divides (separates/partitions) the circles and squares.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These are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  <a:r>
              <a:rPr lang="en-US" sz="2400" b="1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Which one will the algorithm choose?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2235" y="1063428"/>
            <a:ext cx="386769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45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one…</a:t>
            </a: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answer to this question involves the discussion on </a:t>
            </a:r>
            <a:r>
              <a:rPr lang="en-US" sz="2400" b="1" dirty="0" smtClean="0">
                <a:solidFill>
                  <a:srgbClr val="FF0000"/>
                </a:solidFill>
              </a:rPr>
              <a:t>Maximum Margin Hyperplane (MMH).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B050"/>
                </a:solidFill>
              </a:rPr>
              <a:t>It is the line / plane that </a:t>
            </a:r>
            <a:r>
              <a:rPr lang="en-US" sz="2400" b="1" dirty="0" smtClean="0">
                <a:solidFill>
                  <a:srgbClr val="FF0000"/>
                </a:solidFill>
              </a:rPr>
              <a:t>creates </a:t>
            </a:r>
            <a:r>
              <a:rPr lang="en-US" sz="2400" b="1" u="sng" dirty="0" smtClean="0">
                <a:solidFill>
                  <a:srgbClr val="FF0000"/>
                </a:solidFill>
              </a:rPr>
              <a:t>the greatest separation</a:t>
            </a:r>
            <a:r>
              <a:rPr lang="en-US" sz="2400" b="1" dirty="0" smtClean="0">
                <a:solidFill>
                  <a:srgbClr val="002060"/>
                </a:solidFill>
              </a:rPr>
              <a:t> between the two classes.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Assume, scaled on a cm. basis, then…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dist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</a:rPr>
              <a:t>    ,     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002060"/>
                </a:solidFill>
              </a:rPr>
              <a:t> = 1.4 cm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     </a:t>
            </a:r>
            <a:r>
              <a:rPr lang="en-US" sz="2400" b="1" dirty="0" err="1" smtClean="0">
                <a:solidFill>
                  <a:srgbClr val="00B050"/>
                </a:solidFill>
              </a:rPr>
              <a:t>dist</a:t>
            </a:r>
            <a:r>
              <a:rPr lang="en-US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</a:rPr>
              <a:t>    ,     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2060"/>
                </a:solidFill>
              </a:rPr>
              <a:t>=  1.6 cm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        </a:t>
            </a:r>
            <a:r>
              <a:rPr lang="en-US" sz="2400" b="1" dirty="0" err="1" smtClean="0">
                <a:solidFill>
                  <a:srgbClr val="00B0F0"/>
                </a:solidFill>
              </a:rPr>
              <a:t>dist</a:t>
            </a:r>
            <a:r>
              <a:rPr lang="en-US" sz="2400" b="1" dirty="0">
                <a:solidFill>
                  <a:srgbClr val="00B0F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    ,     </a:t>
            </a:r>
            <a:r>
              <a:rPr lang="en-US" sz="2400" b="1" dirty="0">
                <a:solidFill>
                  <a:srgbClr val="00B0F0"/>
                </a:solidFill>
              </a:rPr>
              <a:t>)</a:t>
            </a:r>
            <a:r>
              <a:rPr lang="en-US" sz="2400" b="1" dirty="0">
                <a:solidFill>
                  <a:srgbClr val="002060"/>
                </a:solidFill>
              </a:rPr>
              <a:t>=  </a:t>
            </a:r>
            <a:r>
              <a:rPr lang="en-US" sz="2400" b="1" dirty="0" smtClean="0">
                <a:solidFill>
                  <a:srgbClr val="002060"/>
                </a:solidFill>
              </a:rPr>
              <a:t>1.3 cm</a:t>
            </a:r>
            <a:endParaRPr lang="en-US" sz="2400" b="1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6457" y="2717073"/>
            <a:ext cx="4365171" cy="4096227"/>
          </a:xfrm>
          <a:prstGeom prst="rect">
            <a:avLst/>
          </a:prstGeom>
        </p:spPr>
      </p:pic>
      <p:grpSp>
        <p:nvGrpSpPr>
          <p:cNvPr id="28" name="Group 27" hidden="1"/>
          <p:cNvGrpSpPr/>
          <p:nvPr/>
        </p:nvGrpSpPr>
        <p:grpSpPr>
          <a:xfrm>
            <a:off x="2164332" y="4114800"/>
            <a:ext cx="552742" cy="515397"/>
            <a:chOff x="2164332" y="4114800"/>
            <a:chExt cx="552742" cy="5153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586446" y="4114800"/>
              <a:ext cx="13062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164332" y="4529797"/>
              <a:ext cx="422114" cy="100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 hidden="1"/>
          <p:cNvGrpSpPr/>
          <p:nvPr/>
        </p:nvGrpSpPr>
        <p:grpSpPr>
          <a:xfrm>
            <a:off x="2137243" y="4302770"/>
            <a:ext cx="1029034" cy="815926"/>
            <a:chOff x="2164332" y="4346917"/>
            <a:chExt cx="1029034" cy="815926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164332" y="4346917"/>
              <a:ext cx="211057" cy="2330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912012" y="4956203"/>
              <a:ext cx="281354" cy="2066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 hidden="1"/>
          <p:cNvGrpSpPr/>
          <p:nvPr/>
        </p:nvGrpSpPr>
        <p:grpSpPr>
          <a:xfrm>
            <a:off x="2039815" y="4107766"/>
            <a:ext cx="677259" cy="380831"/>
            <a:chOff x="2039815" y="4220308"/>
            <a:chExt cx="677259" cy="30948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039815" y="4463457"/>
              <a:ext cx="124517" cy="66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69860" y="4220308"/>
              <a:ext cx="447214" cy="3094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185496" y="3672690"/>
            <a:ext cx="711618" cy="384498"/>
            <a:chOff x="1212390" y="3672690"/>
            <a:chExt cx="711618" cy="38449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390" y="3715212"/>
              <a:ext cx="262447" cy="34197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0586" y="3672690"/>
              <a:ext cx="333422" cy="371527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180643" y="4344033"/>
            <a:ext cx="707148" cy="371527"/>
            <a:chOff x="1207537" y="4344033"/>
            <a:chExt cx="707148" cy="37152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537" y="4358808"/>
              <a:ext cx="262447" cy="34197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1263" y="4344033"/>
              <a:ext cx="333422" cy="37152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167196" y="5015376"/>
            <a:ext cx="724567" cy="371527"/>
            <a:chOff x="1207537" y="5015376"/>
            <a:chExt cx="724567" cy="371527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537" y="5029543"/>
              <a:ext cx="262447" cy="34197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82" y="5015376"/>
              <a:ext cx="333422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067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1800" y="1628246"/>
            <a:ext cx="11730446" cy="105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It seems that, in the above fig., the three lines classify the circles and squares correctly…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…but it is likely that the </a:t>
            </a:r>
            <a:r>
              <a:rPr lang="en-US" sz="2400" b="1" dirty="0">
                <a:solidFill>
                  <a:srgbClr val="00B050"/>
                </a:solidFill>
              </a:rPr>
              <a:t>line that leads to the greatest separation </a:t>
            </a:r>
            <a:r>
              <a:rPr lang="en-US" sz="2400" b="1" u="sng" dirty="0">
                <a:solidFill>
                  <a:srgbClr val="FF0000"/>
                </a:solidFill>
              </a:rPr>
              <a:t>will generalize the best to the </a:t>
            </a:r>
            <a:r>
              <a:rPr lang="en-US" sz="2400" b="1" u="sng" dirty="0">
                <a:solidFill>
                  <a:srgbClr val="00B0F0"/>
                </a:solidFill>
              </a:rPr>
              <a:t>future data.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Thus, we can say </a:t>
            </a:r>
            <a:r>
              <a:rPr lang="en-US" sz="2400" b="1" dirty="0" err="1">
                <a:solidFill>
                  <a:srgbClr val="002060"/>
                </a:solidFill>
              </a:rPr>
              <a:t>that,</a:t>
            </a:r>
            <a:r>
              <a:rPr lang="en-US" sz="2400" b="1" dirty="0" err="1">
                <a:solidFill>
                  <a:srgbClr val="00B050"/>
                </a:solidFill>
              </a:rPr>
              <a:t>b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is the line that can be chosen to separate the two classes (of circles and squares).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This is because, 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  <a:r>
              <a:rPr lang="en-US" sz="2400" b="1" dirty="0">
                <a:solidFill>
                  <a:srgbClr val="FF0000"/>
                </a:solidFill>
              </a:rPr>
              <a:t> is the MMH</a:t>
            </a:r>
            <a:r>
              <a:rPr lang="en-US" sz="2400" b="1" dirty="0">
                <a:solidFill>
                  <a:srgbClr val="002060"/>
                </a:solidFill>
              </a:rPr>
              <a:t> here.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002060"/>
                </a:solidFill>
              </a:rPr>
              <a:t>(As the separation widens, new data points can be correctly classified.)</a:t>
            </a:r>
            <a:endParaRPr lang="en-US" sz="3200" b="1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91257" y="6492875"/>
            <a:ext cx="50074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7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1900</Words>
  <Application>Microsoft Office PowerPoint</Application>
  <PresentationFormat>Custom</PresentationFormat>
  <Paragraphs>243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Support Vector Machines</vt:lpstr>
      <vt:lpstr>Basics</vt:lpstr>
      <vt:lpstr>Contd…</vt:lpstr>
      <vt:lpstr>Contd…</vt:lpstr>
      <vt:lpstr>SVM Classifiers</vt:lpstr>
      <vt:lpstr>Contd…</vt:lpstr>
      <vt:lpstr>Contd…</vt:lpstr>
      <vt:lpstr>Which one…a or b or c?</vt:lpstr>
      <vt:lpstr>Contd…</vt:lpstr>
      <vt:lpstr>What are Support Vectors? </vt:lpstr>
      <vt:lpstr>Finding the Support Vectors…</vt:lpstr>
      <vt:lpstr>Finding the MMH…when the classes are linearly separable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Finding the MMH…when the classes are non linearly separable</vt:lpstr>
      <vt:lpstr>Contd…</vt:lpstr>
      <vt:lpstr>Contd…</vt:lpstr>
      <vt:lpstr>Contd…</vt:lpstr>
      <vt:lpstr>The Kernel Trick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Strengths Vs. Weaknesses of SVM Modeling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Poweruser</dc:creator>
  <cp:lastModifiedBy>Windows User</cp:lastModifiedBy>
  <cp:revision>202</cp:revision>
  <dcterms:created xsi:type="dcterms:W3CDTF">2018-03-17T02:17:33Z</dcterms:created>
  <dcterms:modified xsi:type="dcterms:W3CDTF">2018-11-13T05:38:16Z</dcterms:modified>
</cp:coreProperties>
</file>