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5"/>
  </p:notesMasterIdLst>
  <p:sldIdLst>
    <p:sldId id="305" r:id="rId3"/>
    <p:sldId id="850" r:id="rId4"/>
    <p:sldId id="854" r:id="rId5"/>
    <p:sldId id="855" r:id="rId6"/>
    <p:sldId id="870" r:id="rId7"/>
    <p:sldId id="856" r:id="rId8"/>
    <p:sldId id="853" r:id="rId9"/>
    <p:sldId id="857" r:id="rId10"/>
    <p:sldId id="851" r:id="rId11"/>
    <p:sldId id="852" r:id="rId12"/>
    <p:sldId id="858" r:id="rId13"/>
    <p:sldId id="859" r:id="rId14"/>
    <p:sldId id="860" r:id="rId15"/>
    <p:sldId id="861" r:id="rId16"/>
    <p:sldId id="862" r:id="rId17"/>
    <p:sldId id="868" r:id="rId18"/>
    <p:sldId id="869" r:id="rId19"/>
    <p:sldId id="863" r:id="rId20"/>
    <p:sldId id="864" r:id="rId21"/>
    <p:sldId id="865" r:id="rId22"/>
    <p:sldId id="867" r:id="rId23"/>
    <p:sldId id="866" r:id="rId2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6527" autoAdjust="0"/>
  </p:normalViewPr>
  <p:slideViewPr>
    <p:cSldViewPr snapToGrid="0">
      <p:cViewPr varScale="1">
        <p:scale>
          <a:sx n="96" d="100"/>
          <a:sy n="96" d="100"/>
        </p:scale>
        <p:origin x="10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0685D-0C5C-417F-93E3-125CCA01AED8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B00D9-BE15-41B5-A2E4-A57AA4776BF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204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During the training first part, the goal is to demo Rx only. </a:t>
            </a:r>
          </a:p>
          <a:p>
            <a:r>
              <a:rPr lang="pt-PT"/>
              <a:t>On the second part (Final Demo) we’ll introduce the concept of ReactiveProperty and its usage in MVVM.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B00D9-BE15-41B5-A2E4-A57AA4776BF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25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B00D9-BE15-41B5-A2E4-A57AA4776BF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502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B00D9-BE15-41B5-A2E4-A57AA4776BF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9657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B00D9-BE15-41B5-A2E4-A57AA4776BF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905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Explain the change to the tuple;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Remove comment on SubscribeOn() and ObserveOn() to run on other threads;</a:t>
            </a:r>
          </a:p>
          <a:p>
            <a:r>
              <a:rPr lang="pt-PT" dirty="0"/>
              <a:t>Uncomment the source code to prove some points;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B00D9-BE15-41B5-A2E4-A57AA4776BF8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0835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B00D9-BE15-41B5-A2E4-A57AA4776BF8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5105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B00D9-BE15-41B5-A2E4-A57AA4776BF8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64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30B1-063C-43B0-892C-085B6ABD5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88DEE-A97E-45AD-A5F3-3174D2574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66BB8-2A81-4B3D-96E6-FB39E4F1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FA7E-0BBA-4A70-969C-DF818764FA7B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57E0C-CDD8-416B-9E54-3802FBE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4D4C3-8A4C-4C7E-9538-CC78BA7A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04B-7FE4-4B58-AE9A-924C7C4BC7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123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F05D-15F7-43CF-9AAD-B8531D50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6AAC0-08D9-4EA9-B69A-226A70E3D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69D78-A924-4E1C-AE94-E54BB903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FA7E-0BBA-4A70-969C-DF818764FA7B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750A-4591-4C3E-8EE2-7165FED9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2EDB-E498-401B-A030-B8A84FFA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04B-7FE4-4B58-AE9A-924C7C4BC7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605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777BF-B974-4B97-8D2D-24AA86CB4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2B8F6-59E8-4E8E-B6A3-1DA7D3818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CC5B-CDAF-408D-8BB7-D3AEE75B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FA7E-0BBA-4A70-969C-DF818764FA7B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0B20E-7634-42FF-BF61-32A82EFD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F0956-7C20-4B1E-98C2-AAC4D15A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04B-7FE4-4B58-AE9A-924C7C4BC7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4263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vi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600" y="1995637"/>
            <a:ext cx="10490200" cy="1399073"/>
          </a:xfrm>
        </p:spPr>
        <p:txBody>
          <a:bodyPr lIns="0" rIns="0" anchor="b">
            <a:noAutofit/>
          </a:bodyPr>
          <a:lstStyle>
            <a:lvl1pPr algn="l">
              <a:defRPr sz="3000" b="1">
                <a:solidFill>
                  <a:srgbClr val="0142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3600" y="3554730"/>
            <a:ext cx="10490200" cy="119639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60" b="0" baseline="0">
                <a:solidFill>
                  <a:srgbClr val="009CD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sub-title</a:t>
            </a:r>
          </a:p>
        </p:txBody>
      </p:sp>
      <p:cxnSp>
        <p:nvCxnSpPr>
          <p:cNvPr id="9" name="Gerader Verbinder 11"/>
          <p:cNvCxnSpPr/>
          <p:nvPr userDrawn="1"/>
        </p:nvCxnSpPr>
        <p:spPr>
          <a:xfrm>
            <a:off x="863600" y="3420511"/>
            <a:ext cx="10490201" cy="0"/>
          </a:xfrm>
          <a:prstGeom prst="line">
            <a:avLst/>
          </a:prstGeom>
          <a:ln w="6350">
            <a:solidFill>
              <a:srgbClr val="0F4C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C8A2E-8E5B-4AC4-9AB8-67B208A5CCEA}"/>
              </a:ext>
            </a:extLst>
          </p:cNvPr>
          <p:cNvSpPr/>
          <p:nvPr userDrawn="1"/>
        </p:nvSpPr>
        <p:spPr>
          <a:xfrm>
            <a:off x="0" y="5831513"/>
            <a:ext cx="12192000" cy="10264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 dirty="0">
              <a:solidFill>
                <a:srgbClr val="0142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743E43-1CA4-45FB-BF7A-82AC8167E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039" y="741190"/>
            <a:ext cx="3162419" cy="1036561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5B1F590-2D54-4E02-A577-472B81440C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16804" y="5400055"/>
            <a:ext cx="4482259" cy="913973"/>
          </a:xfrm>
        </p:spPr>
        <p:txBody>
          <a:bodyPr anchor="b"/>
          <a:lstStyle>
            <a:lvl1pPr marL="0" indent="0">
              <a:buNone/>
              <a:defRPr/>
            </a:lvl1pPr>
          </a:lstStyle>
          <a:p>
            <a:pPr algn="r"/>
            <a:r>
              <a:rPr lang="en-US" sz="1680" dirty="0"/>
              <a:t>CAM2 Engineering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57C8197-19CB-4FD1-AAAC-97603A01CF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4775" y="6344757"/>
            <a:ext cx="4666316" cy="307411"/>
          </a:xfrm>
        </p:spPr>
        <p:txBody>
          <a:bodyPr>
            <a:normAutofit/>
          </a:bodyPr>
          <a:lstStyle>
            <a:lvl1pPr marL="0" indent="0" algn="r">
              <a:buNone/>
              <a:defRPr/>
            </a:lvl1pPr>
          </a:lstStyle>
          <a:p>
            <a:r>
              <a:rPr lang="en-US" sz="1320" dirty="0">
                <a:solidFill>
                  <a:schemeClr val="tx2"/>
                </a:solidFill>
              </a:rPr>
              <a:t>November, 22</a:t>
            </a:r>
            <a:r>
              <a:rPr lang="en-US" sz="1320" baseline="30000" dirty="0">
                <a:solidFill>
                  <a:schemeClr val="tx2"/>
                </a:solidFill>
              </a:rPr>
              <a:t>nd</a:t>
            </a:r>
            <a:r>
              <a:rPr lang="en-US" sz="1320" dirty="0">
                <a:solidFill>
                  <a:schemeClr val="tx2"/>
                </a:solidFill>
              </a:rPr>
              <a:t> 2018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E1FB39-9118-4861-B266-2445B56DD8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3990" y="6081149"/>
            <a:ext cx="3254413" cy="5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8795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600" y="1995637"/>
            <a:ext cx="10490200" cy="1399073"/>
          </a:xfrm>
        </p:spPr>
        <p:txBody>
          <a:bodyPr lIns="0" rIns="0" anchor="b">
            <a:noAutofit/>
          </a:bodyPr>
          <a:lstStyle>
            <a:lvl1pPr algn="l">
              <a:defRPr sz="3000" b="1">
                <a:solidFill>
                  <a:srgbClr val="0142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3600" y="3554730"/>
            <a:ext cx="10490200" cy="119639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60" b="0" baseline="0">
                <a:solidFill>
                  <a:srgbClr val="009CD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sub-title</a:t>
            </a:r>
          </a:p>
        </p:txBody>
      </p:sp>
      <p:cxnSp>
        <p:nvCxnSpPr>
          <p:cNvPr id="9" name="Gerader Verbinder 11"/>
          <p:cNvCxnSpPr/>
          <p:nvPr userDrawn="1"/>
        </p:nvCxnSpPr>
        <p:spPr>
          <a:xfrm>
            <a:off x="863600" y="3420511"/>
            <a:ext cx="10490201" cy="0"/>
          </a:xfrm>
          <a:prstGeom prst="line">
            <a:avLst/>
          </a:prstGeom>
          <a:ln w="6350">
            <a:solidFill>
              <a:srgbClr val="0F4C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C8A2E-8E5B-4AC4-9AB8-67B208A5CCEA}"/>
              </a:ext>
            </a:extLst>
          </p:cNvPr>
          <p:cNvSpPr/>
          <p:nvPr userDrawn="1"/>
        </p:nvSpPr>
        <p:spPr>
          <a:xfrm>
            <a:off x="0" y="5831513"/>
            <a:ext cx="12192000" cy="10264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 dirty="0">
              <a:solidFill>
                <a:srgbClr val="0142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743E43-1CA4-45FB-BF7A-82AC8167E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039" y="741190"/>
            <a:ext cx="3162419" cy="1036561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5B1F590-2D54-4E02-A577-472B81440C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16804" y="5400055"/>
            <a:ext cx="4482259" cy="913973"/>
          </a:xfrm>
        </p:spPr>
        <p:txBody>
          <a:bodyPr anchor="b"/>
          <a:lstStyle>
            <a:lvl1pPr marL="0" indent="0">
              <a:buNone/>
              <a:defRPr/>
            </a:lvl1pPr>
          </a:lstStyle>
          <a:p>
            <a:pPr algn="r"/>
            <a:r>
              <a:rPr lang="en-US" sz="1680" dirty="0"/>
              <a:t>CAM2 Engineering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57C8197-19CB-4FD1-AAAC-97603A01CF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24775" y="6344757"/>
            <a:ext cx="4666316" cy="307411"/>
          </a:xfrm>
        </p:spPr>
        <p:txBody>
          <a:bodyPr>
            <a:normAutofit/>
          </a:bodyPr>
          <a:lstStyle>
            <a:lvl1pPr marL="0" indent="0" algn="r">
              <a:buNone/>
              <a:defRPr/>
            </a:lvl1pPr>
          </a:lstStyle>
          <a:p>
            <a:r>
              <a:rPr lang="en-US" sz="1320" dirty="0">
                <a:solidFill>
                  <a:schemeClr val="tx2"/>
                </a:solidFill>
              </a:rPr>
              <a:t>November, 22</a:t>
            </a:r>
            <a:r>
              <a:rPr lang="en-US" sz="1320" baseline="30000" dirty="0">
                <a:solidFill>
                  <a:schemeClr val="tx2"/>
                </a:solidFill>
              </a:rPr>
              <a:t>nd</a:t>
            </a:r>
            <a:r>
              <a:rPr lang="en-US" sz="1320" dirty="0">
                <a:solidFill>
                  <a:schemeClr val="tx2"/>
                </a:solidFill>
              </a:rPr>
              <a:t> 2018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E1FB39-9118-4861-B266-2445B56DD8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3990" y="6081149"/>
            <a:ext cx="3254413" cy="5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2872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2D53D-6137-4AFD-A10A-9409C532AB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C6C2A1-3CB3-4F89-9AD3-59127A26DD3C}"/>
              </a:ext>
            </a:extLst>
          </p:cNvPr>
          <p:cNvSpPr txBox="1">
            <a:spLocks/>
          </p:cNvSpPr>
          <p:nvPr userDrawn="1"/>
        </p:nvSpPr>
        <p:spPr>
          <a:xfrm>
            <a:off x="453743" y="304802"/>
            <a:ext cx="10972800" cy="5445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9728" tIns="54864" rIns="109728" bIns="54864" anchor="ctr" anchorCtr="0" compatLnSpc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0" i="0" u="none" strike="noStrike" kern="1200" cap="none" spc="300" baseline="0" dirty="0" smtClean="0">
                <a:solidFill>
                  <a:srgbClr val="01426A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PT" sz="3360" dirty="0"/>
              <a:t>Team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ACD619-A039-4CFC-B8FD-F2253E80C7F9}"/>
              </a:ext>
            </a:extLst>
          </p:cNvPr>
          <p:cNvSpPr/>
          <p:nvPr userDrawn="1"/>
        </p:nvSpPr>
        <p:spPr>
          <a:xfrm>
            <a:off x="6866164" y="4548783"/>
            <a:ext cx="2250643" cy="1039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4800" b="1" dirty="0">
                <a:ln w="6600">
                  <a:solidFill>
                    <a:srgbClr val="FF6D1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FF6D10"/>
                  </a:outerShdw>
                </a:effectLst>
              </a:rPr>
              <a:t>2</a:t>
            </a:r>
            <a:endParaRPr lang="en-GB" sz="4800" b="1" dirty="0">
              <a:ln w="6600">
                <a:solidFill>
                  <a:srgbClr val="FF6D1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FF6D10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BA24E-B3BE-40BF-9F9C-6E5DC05338E4}"/>
              </a:ext>
            </a:extLst>
          </p:cNvPr>
          <p:cNvSpPr txBox="1"/>
          <p:nvPr userDrawn="1"/>
        </p:nvSpPr>
        <p:spPr>
          <a:xfrm>
            <a:off x="6866164" y="4179226"/>
            <a:ext cx="2250643" cy="350865"/>
          </a:xfrm>
          <a:prstGeom prst="rect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80" b="1" dirty="0"/>
              <a:t>Stories</a:t>
            </a:r>
            <a:endParaRPr lang="en-GB" sz="168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6892FD-679B-4923-A600-87E2F2E46309}"/>
              </a:ext>
            </a:extLst>
          </p:cNvPr>
          <p:cNvSpPr txBox="1"/>
          <p:nvPr userDrawn="1"/>
        </p:nvSpPr>
        <p:spPr>
          <a:xfrm>
            <a:off x="9333420" y="4179226"/>
            <a:ext cx="2250643" cy="350865"/>
          </a:xfrm>
          <a:prstGeom prst="rect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80" b="1" dirty="0"/>
              <a:t>Bugs</a:t>
            </a:r>
            <a:endParaRPr lang="en-GB" sz="168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31D470-82F4-4FFA-91D2-2B20F85A6641}"/>
              </a:ext>
            </a:extLst>
          </p:cNvPr>
          <p:cNvSpPr/>
          <p:nvPr userDrawn="1"/>
        </p:nvSpPr>
        <p:spPr>
          <a:xfrm>
            <a:off x="6866164" y="5587543"/>
            <a:ext cx="1175883" cy="3697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rgbClr val="FF6D10"/>
                </a:solidFill>
              </a:rPr>
              <a:t>6 pts</a:t>
            </a:r>
            <a:endParaRPr lang="en-GB" sz="1440" dirty="0">
              <a:solidFill>
                <a:srgbClr val="FF6D1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61AF4-B374-433D-8633-1DE9161CFA9D}"/>
              </a:ext>
            </a:extLst>
          </p:cNvPr>
          <p:cNvSpPr/>
          <p:nvPr userDrawn="1"/>
        </p:nvSpPr>
        <p:spPr>
          <a:xfrm>
            <a:off x="8042047" y="5587543"/>
            <a:ext cx="1074760" cy="3697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40" dirty="0"/>
              <a:t>-</a:t>
            </a:r>
            <a:endParaRPr lang="en-GB" sz="144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00A382-417D-4463-B21B-2FA2E3939772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624418" y="1484872"/>
          <a:ext cx="3565409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75040">
                  <a:extLst>
                    <a:ext uri="{9D8B030D-6E8A-4147-A177-3AD203B41FA5}">
                      <a16:colId xmlns:a16="http://schemas.microsoft.com/office/drawing/2014/main" val="2223281801"/>
                    </a:ext>
                  </a:extLst>
                </a:gridCol>
                <a:gridCol w="1090369">
                  <a:extLst>
                    <a:ext uri="{9D8B030D-6E8A-4147-A177-3AD203B41FA5}">
                      <a16:colId xmlns:a16="http://schemas.microsoft.com/office/drawing/2014/main" val="50696406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700" dirty="0"/>
                        <a:t>Team Member</a:t>
                      </a:r>
                      <a:endParaRPr lang="en-GB" sz="17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/>
                        <a:t>%</a:t>
                      </a:r>
                      <a:endParaRPr lang="en-GB" sz="17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40593449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700" dirty="0"/>
                        <a:t>Hannibal Lecter</a:t>
                      </a:r>
                      <a:endParaRPr lang="en-GB" sz="17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solidFill>
                            <a:srgbClr val="FF6D10"/>
                          </a:solidFill>
                        </a:rPr>
                        <a:t>90%</a:t>
                      </a:r>
                      <a:endParaRPr lang="en-GB" sz="1700" dirty="0">
                        <a:solidFill>
                          <a:srgbClr val="FF6D10"/>
                        </a:solidFill>
                      </a:endParaRP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23740268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dirty="0"/>
                        <a:t>Optimus Prime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dirty="0">
                          <a:solidFill>
                            <a:srgbClr val="FF6D10"/>
                          </a:solidFill>
                        </a:rPr>
                        <a:t>100%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23147781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700" dirty="0"/>
                        <a:t>Michael Knight</a:t>
                      </a:r>
                      <a:endParaRPr lang="en-GB" sz="17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dirty="0">
                          <a:solidFill>
                            <a:srgbClr val="FF6D10"/>
                          </a:solidFill>
                        </a:rPr>
                        <a:t>90%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4280198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dirty="0"/>
                        <a:t>Luke Skywalker</a:t>
                      </a:r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dirty="0">
                          <a:solidFill>
                            <a:srgbClr val="FF6D10"/>
                          </a:solidFill>
                        </a:rPr>
                        <a:t>50%</a:t>
                      </a:r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95025442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C45317A-6473-479B-8475-323E44BBFD3A}"/>
              </a:ext>
            </a:extLst>
          </p:cNvPr>
          <p:cNvSpPr/>
          <p:nvPr userDrawn="1"/>
        </p:nvSpPr>
        <p:spPr>
          <a:xfrm>
            <a:off x="9333420" y="4548783"/>
            <a:ext cx="2250643" cy="1039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4800" b="1" dirty="0">
                <a:ln w="6600">
                  <a:solidFill>
                    <a:srgbClr val="FF6D1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FF6D10"/>
                  </a:outerShdw>
                </a:effectLst>
              </a:rPr>
              <a:t>4</a:t>
            </a:r>
            <a:endParaRPr lang="en-GB" sz="4800" b="1" dirty="0">
              <a:ln w="6600">
                <a:solidFill>
                  <a:srgbClr val="FF6D1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FF6D1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124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863600" y="1995637"/>
            <a:ext cx="10490200" cy="1399073"/>
          </a:xfrm>
        </p:spPr>
        <p:txBody>
          <a:bodyPr lIns="0" rIns="0" anchor="b">
            <a:noAutofit/>
          </a:bodyPr>
          <a:lstStyle>
            <a:lvl1pPr algn="l">
              <a:defRPr sz="2880" b="0" baseline="0">
                <a:solidFill>
                  <a:srgbClr val="0142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&lt;Enter Project Name&gt; / &lt;Enter Team Name&gt;</a:t>
            </a:r>
          </a:p>
        </p:txBody>
      </p:sp>
      <p:cxnSp>
        <p:nvCxnSpPr>
          <p:cNvPr id="5" name="Gerader Verbinder 11"/>
          <p:cNvCxnSpPr/>
          <p:nvPr userDrawn="1"/>
        </p:nvCxnSpPr>
        <p:spPr>
          <a:xfrm>
            <a:off x="863600" y="3420511"/>
            <a:ext cx="10490201" cy="0"/>
          </a:xfrm>
          <a:prstGeom prst="line">
            <a:avLst/>
          </a:prstGeom>
          <a:ln w="6350">
            <a:solidFill>
              <a:srgbClr val="0F4C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3600" y="3541606"/>
            <a:ext cx="10490201" cy="2504864"/>
          </a:xfrm>
        </p:spPr>
        <p:txBody>
          <a:bodyPr lIns="0" rIns="0"/>
          <a:lstStyle>
            <a:lvl1pPr marL="342900" indent="-342900" algn="l">
              <a:spcBef>
                <a:spcPts val="480"/>
              </a:spcBef>
              <a:buFont typeface="Wingdings" panose="05000000000000000000" pitchFamily="2" charset="2"/>
              <a:buChar char="§"/>
              <a:defRPr b="0" baseline="0">
                <a:solidFill>
                  <a:srgbClr val="009CDE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team agenda</a:t>
            </a:r>
          </a:p>
        </p:txBody>
      </p:sp>
    </p:spTree>
    <p:extLst>
      <p:ext uri="{BB962C8B-B14F-4D97-AF65-F5344CB8AC3E}">
        <p14:creationId xmlns:p14="http://schemas.microsoft.com/office/powerpoint/2010/main" val="1999695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algn="l" defTabSz="1097280" rtl="0" eaLnBrk="1" latinLnBrk="0" hangingPunct="1">
              <a:spcBef>
                <a:spcPct val="0"/>
              </a:spcBef>
              <a:buNone/>
              <a:defRPr lang="en-US" sz="3360" b="0" i="0" u="none" strike="noStrike" kern="1200" cap="none" spc="360" baseline="0" dirty="0">
                <a:solidFill>
                  <a:srgbClr val="01426A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25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4418" y="1096383"/>
            <a:ext cx="10957985" cy="3535498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Describe the story and why it was implemented…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 userDrawn="1">
            <p:extLst/>
          </p:nvPr>
        </p:nvGraphicFramePr>
        <p:xfrm>
          <a:off x="624417" y="5298964"/>
          <a:ext cx="3362691" cy="8900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81345">
                  <a:extLst>
                    <a:ext uri="{9D8B030D-6E8A-4147-A177-3AD203B41FA5}">
                      <a16:colId xmlns:a16="http://schemas.microsoft.com/office/drawing/2014/main" val="2699625369"/>
                    </a:ext>
                  </a:extLst>
                </a:gridCol>
                <a:gridCol w="1681345">
                  <a:extLst>
                    <a:ext uri="{9D8B030D-6E8A-4147-A177-3AD203B41FA5}">
                      <a16:colId xmlns:a16="http://schemas.microsoft.com/office/drawing/2014/main" val="748197460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Points</a:t>
                      </a:r>
                      <a:endParaRPr lang="en-GB" sz="26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Hours</a:t>
                      </a:r>
                      <a:endParaRPr lang="en-GB" sz="26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3982057641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pPr algn="r"/>
                      <a:endParaRPr lang="en-GB" sz="26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r"/>
                      <a:endParaRPr lang="en-GB" sz="26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83039916"/>
                  </a:ext>
                </a:extLst>
              </a:tr>
            </a:tbl>
          </a:graphicData>
        </a:graphic>
      </p:graphicFrame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040035" y="3342910"/>
            <a:ext cx="4542367" cy="28460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Screenshot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4B1D835-BD8D-4713-8E7C-CC6C3D0C07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57084" y="304801"/>
            <a:ext cx="7975451" cy="544830"/>
          </a:xfrm>
          <a:ln w="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>
            <a:lvl1pPr marL="0" indent="0">
              <a:buNone/>
              <a:defRPr/>
            </a:lvl1pPr>
          </a:lstStyle>
          <a:p>
            <a:r>
              <a:rPr lang="en-GB" dirty="0"/>
              <a:t>Consider solved statistics for unsolved parts</a:t>
            </a:r>
            <a:endParaRPr lang="en-GB" sz="2160" dirty="0"/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7D809EE3-E61D-435D-B91B-8ED702FD12A2}"/>
              </a:ext>
            </a:extLst>
          </p:cNvPr>
          <p:cNvSpPr txBox="1">
            <a:spLocks/>
          </p:cNvSpPr>
          <p:nvPr userDrawn="1"/>
        </p:nvSpPr>
        <p:spPr>
          <a:xfrm>
            <a:off x="10532535" y="304800"/>
            <a:ext cx="1049868" cy="544513"/>
          </a:xfrm>
          <a:prstGeom prst="rect">
            <a:avLst/>
          </a:prstGeom>
          <a:gradFill flip="none" rotWithShape="1">
            <a:gsLst>
              <a:gs pos="500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vert="horz" wrap="square" lIns="109728" tIns="54864" rIns="109728" bIns="54864" anchor="ctr" anchorCtr="0" compatLnSpc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0" i="0" u="none" strike="noStrike" kern="1200" cap="none" spc="300" baseline="0" dirty="0" smtClean="0">
                <a:solidFill>
                  <a:srgbClr val="01426A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GB" sz="1320" b="1" dirty="0"/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F2E0874B-0A91-4D90-94E6-88D64C70ED18}"/>
              </a:ext>
            </a:extLst>
          </p:cNvPr>
          <p:cNvSpPr txBox="1">
            <a:spLocks/>
          </p:cNvSpPr>
          <p:nvPr userDrawn="1"/>
        </p:nvSpPr>
        <p:spPr>
          <a:xfrm>
            <a:off x="624419" y="305118"/>
            <a:ext cx="1932667" cy="544513"/>
          </a:xfrm>
          <a:prstGeom prst="rect">
            <a:avLst/>
          </a:prstGeom>
          <a:gradFill flip="none" rotWithShape="1">
            <a:gsLst>
              <a:gs pos="500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vert="horz" wrap="square" lIns="109728" tIns="54864" rIns="109728" bIns="54864" anchor="ctr" anchorCtr="0" compatLnSpc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0" i="0" u="none" strike="noStrike" kern="1200" cap="none" spc="300" baseline="0" dirty="0" smtClean="0">
                <a:solidFill>
                  <a:srgbClr val="01426A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GB" sz="132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77B01-D7E5-4E69-AEA5-E42A86D76D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4418" y="304801"/>
            <a:ext cx="1932516" cy="54483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A8ACB2F-DA39-4B07-8A35-FE193D0544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17565" y="305117"/>
            <a:ext cx="1049868" cy="5448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0"/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4F70297-A3FD-432F-BA6A-481B06FE1B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570" y="5748053"/>
            <a:ext cx="1821959" cy="440927"/>
          </a:xfrm>
        </p:spPr>
        <p:txBody>
          <a:bodyPr anchor="ctr"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774022-E700-432A-BAC9-188C448AE8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46529" y="5743973"/>
            <a:ext cx="1540580" cy="440928"/>
          </a:xfrm>
        </p:spPr>
        <p:txBody>
          <a:bodyPr anchor="ctr"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20417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4418" y="1096383"/>
            <a:ext cx="10957985" cy="3535498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Describe the bug and what is relevant about it…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 userDrawn="1">
            <p:extLst/>
          </p:nvPr>
        </p:nvGraphicFramePr>
        <p:xfrm>
          <a:off x="624417" y="5298964"/>
          <a:ext cx="3362691" cy="8900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81345">
                  <a:extLst>
                    <a:ext uri="{9D8B030D-6E8A-4147-A177-3AD203B41FA5}">
                      <a16:colId xmlns:a16="http://schemas.microsoft.com/office/drawing/2014/main" val="2699625369"/>
                    </a:ext>
                  </a:extLst>
                </a:gridCol>
                <a:gridCol w="1681345">
                  <a:extLst>
                    <a:ext uri="{9D8B030D-6E8A-4147-A177-3AD203B41FA5}">
                      <a16:colId xmlns:a16="http://schemas.microsoft.com/office/drawing/2014/main" val="748197460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Points</a:t>
                      </a:r>
                      <a:endParaRPr lang="en-GB" sz="26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Hours</a:t>
                      </a:r>
                      <a:endParaRPr lang="en-GB" sz="26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3982057641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pPr algn="r"/>
                      <a:endParaRPr lang="en-GB" sz="26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r"/>
                      <a:endParaRPr lang="en-GB" sz="26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83039916"/>
                  </a:ext>
                </a:extLst>
              </a:tr>
            </a:tbl>
          </a:graphicData>
        </a:graphic>
      </p:graphicFrame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040035" y="3342910"/>
            <a:ext cx="4542367" cy="28460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Screenshot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3FA4B98-F5E9-40AA-A319-96DED5499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57084" y="304801"/>
            <a:ext cx="7975451" cy="544830"/>
          </a:xfrm>
          <a:ln w="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>
            <a:lvl1pPr marL="0" indent="0">
              <a:buNone/>
              <a:defRPr/>
            </a:lvl1pPr>
          </a:lstStyle>
          <a:p>
            <a:r>
              <a:rPr lang="en-GB" dirty="0"/>
              <a:t>Fixed all the bugs</a:t>
            </a:r>
            <a:endParaRPr lang="en-GB" sz="2160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843E4F48-8583-454B-92D5-128D413FBC79}"/>
              </a:ext>
            </a:extLst>
          </p:cNvPr>
          <p:cNvSpPr txBox="1">
            <a:spLocks/>
          </p:cNvSpPr>
          <p:nvPr userDrawn="1"/>
        </p:nvSpPr>
        <p:spPr>
          <a:xfrm>
            <a:off x="10532535" y="304800"/>
            <a:ext cx="1049868" cy="544513"/>
          </a:xfrm>
          <a:prstGeom prst="rect">
            <a:avLst/>
          </a:prstGeom>
          <a:gradFill flip="none" rotWithShape="1">
            <a:gsLst>
              <a:gs pos="0">
                <a:srgbClr val="D51515"/>
              </a:gs>
              <a:gs pos="100000">
                <a:srgbClr val="F46262"/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vert="horz" wrap="square" lIns="109728" tIns="54864" rIns="109728" bIns="54864" anchor="ctr" anchorCtr="0" compatLnSpc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0" i="0" u="none" strike="noStrike" kern="1200" cap="none" spc="300" baseline="0" dirty="0" smtClean="0">
                <a:solidFill>
                  <a:srgbClr val="01426A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GB" sz="1320" b="1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28AFCE66-002E-4ED9-B739-E0A82F6504B1}"/>
              </a:ext>
            </a:extLst>
          </p:cNvPr>
          <p:cNvSpPr txBox="1">
            <a:spLocks/>
          </p:cNvSpPr>
          <p:nvPr userDrawn="1"/>
        </p:nvSpPr>
        <p:spPr>
          <a:xfrm>
            <a:off x="624419" y="304798"/>
            <a:ext cx="1932667" cy="544513"/>
          </a:xfrm>
          <a:prstGeom prst="rect">
            <a:avLst/>
          </a:prstGeom>
          <a:gradFill flip="none" rotWithShape="1">
            <a:gsLst>
              <a:gs pos="0">
                <a:srgbClr val="D51515"/>
              </a:gs>
              <a:gs pos="100000">
                <a:srgbClr val="F46262"/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vert="horz" wrap="square" lIns="109728" tIns="54864" rIns="109728" bIns="54864" anchor="ctr" anchorCtr="0" compatLnSpc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0" i="0" u="none" strike="noStrike" kern="1200" cap="none" spc="300" baseline="0" dirty="0" smtClean="0">
                <a:solidFill>
                  <a:srgbClr val="01426A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GB" sz="1320" b="1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CCA7062-9630-44B5-BE72-C35DE2C386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4418" y="304801"/>
            <a:ext cx="1932516" cy="54483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5171269-830B-43F6-9D4F-9FDA8E237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17565" y="305117"/>
            <a:ext cx="1049868" cy="5448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0"/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5CF9799-A295-40CC-AAB2-7B823B20BB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570" y="5748053"/>
            <a:ext cx="1821959" cy="440927"/>
          </a:xfrm>
        </p:spPr>
        <p:txBody>
          <a:bodyPr anchor="ctr"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684080D-D3F4-47B5-8AC8-36587F6331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46529" y="5743973"/>
            <a:ext cx="1540580" cy="440928"/>
          </a:xfrm>
        </p:spPr>
        <p:txBody>
          <a:bodyPr anchor="ctr"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641320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algn="l" defTabSz="1097280" rtl="0" eaLnBrk="1" latinLnBrk="0" hangingPunct="1">
              <a:spcBef>
                <a:spcPct val="0"/>
              </a:spcBef>
              <a:buNone/>
              <a:defRPr lang="en-US" sz="3360" b="0" i="0" u="none" strike="noStrike" kern="1200" cap="none" spc="360" baseline="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18" y="1095839"/>
            <a:ext cx="5386917" cy="5057855"/>
          </a:xfrm>
        </p:spPr>
        <p:txBody>
          <a:bodyPr>
            <a:normAutofit/>
          </a:bodyPr>
          <a:lstStyle>
            <a:lvl1pPr>
              <a:defRPr sz="2160">
                <a:solidFill>
                  <a:srgbClr val="0142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60">
                <a:solidFill>
                  <a:srgbClr val="0142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60">
                <a:solidFill>
                  <a:srgbClr val="0142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60">
                <a:solidFill>
                  <a:srgbClr val="0142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60">
                <a:solidFill>
                  <a:srgbClr val="0142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095839"/>
            <a:ext cx="5389033" cy="5057855"/>
          </a:xfrm>
        </p:spPr>
        <p:txBody>
          <a:bodyPr>
            <a:normAutofit/>
          </a:bodyPr>
          <a:lstStyle>
            <a:lvl1pPr>
              <a:defRPr sz="2160">
                <a:solidFill>
                  <a:srgbClr val="01426A"/>
                </a:solidFill>
              </a:defRPr>
            </a:lvl1pPr>
            <a:lvl2pPr>
              <a:defRPr sz="2160">
                <a:solidFill>
                  <a:srgbClr val="01426A"/>
                </a:solidFill>
              </a:defRPr>
            </a:lvl2pPr>
            <a:lvl3pPr>
              <a:defRPr sz="2160">
                <a:solidFill>
                  <a:srgbClr val="01426A"/>
                </a:solidFill>
              </a:defRPr>
            </a:lvl3pPr>
            <a:lvl4pPr>
              <a:defRPr sz="2160">
                <a:solidFill>
                  <a:srgbClr val="01426A"/>
                </a:solidFill>
              </a:defRPr>
            </a:lvl4pPr>
            <a:lvl5pPr>
              <a:defRPr sz="2160">
                <a:solidFill>
                  <a:srgbClr val="01426A"/>
                </a:solidFill>
              </a:defRPr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6C7B-415B-48BC-8B46-E68CF496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E828-AFBF-4A3E-9F21-D066A1B5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DBF22-D1BD-4744-BEB2-F956CF43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FA7E-0BBA-4A70-969C-DF818764FA7B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567D-807E-4788-94F3-F93D2538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372F9-8A5F-4934-8049-FBE28C8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04B-7FE4-4B58-AE9A-924C7C4BC7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76889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algn="l" defTabSz="1097280" rtl="0" eaLnBrk="1" latinLnBrk="0" hangingPunct="1">
              <a:spcBef>
                <a:spcPct val="0"/>
              </a:spcBef>
              <a:buNone/>
              <a:defRPr lang="en-US" sz="3360" b="0" i="0" u="none" strike="noStrike" kern="1200" cap="none" spc="360" baseline="0">
                <a:solidFill>
                  <a:srgbClr val="01426A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31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144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414" y="2071834"/>
            <a:ext cx="10360781" cy="1454628"/>
          </a:xfrm>
        </p:spPr>
        <p:txBody>
          <a:bodyPr lIns="0" rIns="0" anchor="b">
            <a:normAutofit/>
          </a:bodyPr>
          <a:lstStyle>
            <a:lvl1pPr algn="l">
              <a:defRPr sz="3000" b="1" spc="0" baseline="0">
                <a:solidFill>
                  <a:srgbClr val="0142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97415" y="3656189"/>
            <a:ext cx="10360780" cy="1113576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800" b="0">
                <a:solidFill>
                  <a:srgbClr val="009CD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sub-title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912284" y="5410406"/>
            <a:ext cx="4482259" cy="1101863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Presenter | presenter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591881" y="6073136"/>
            <a:ext cx="4666316" cy="424318"/>
          </a:xfrm>
        </p:spPr>
        <p:txBody>
          <a:bodyPr lIns="0" tIns="0" rIns="91440" bIns="0" anchor="b">
            <a:normAutofit/>
          </a:bodyPr>
          <a:lstStyle>
            <a:lvl1pPr marL="0" indent="0" algn="r">
              <a:buFontTx/>
              <a:buNone/>
              <a:defRPr sz="1000">
                <a:solidFill>
                  <a:srgbClr val="8D9295"/>
                </a:solidFill>
              </a:defRPr>
            </a:lvl1pPr>
          </a:lstStyle>
          <a:p>
            <a:pPr lvl="0"/>
            <a:r>
              <a:rPr lang="en-US" dirty="0"/>
              <a:t>April 24, 2018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73D264-6C6B-4716-A9E4-E12C706627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415" y="571888"/>
            <a:ext cx="3114863" cy="8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18495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EE523E8A-47F3-49FB-BFF1-51AAEA4634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316" y="295047"/>
            <a:ext cx="8617265" cy="544830"/>
          </a:xfrm>
          <a:noFill/>
          <a:ln w="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>
            <a:lvl1pPr marL="0" indent="0">
              <a:buNone/>
              <a:defRPr>
                <a:solidFill>
                  <a:srgbClr val="0F4C64"/>
                </a:solidFill>
              </a:defRPr>
            </a:lvl1pPr>
          </a:lstStyle>
          <a:p>
            <a:r>
              <a:rPr lang="en-GB" dirty="0"/>
              <a:t>Team Name</a:t>
            </a:r>
            <a:endParaRPr lang="en-GB" sz="216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CAA2A1D-AD1D-4682-AB5E-63BC734D2E5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40851" y="295276"/>
            <a:ext cx="2374900" cy="142902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Team Logo</a:t>
            </a:r>
          </a:p>
        </p:txBody>
      </p:sp>
    </p:spTree>
    <p:extLst>
      <p:ext uri="{BB962C8B-B14F-4D97-AF65-F5344CB8AC3E}">
        <p14:creationId xmlns:p14="http://schemas.microsoft.com/office/powerpoint/2010/main" val="35397729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4418" y="1096383"/>
            <a:ext cx="10957985" cy="3535498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Describe the story and why it was implemented…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57084" y="304801"/>
            <a:ext cx="7975451" cy="54483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>
              <a:buNone/>
              <a:defRPr sz="264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Story title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4418" y="304802"/>
            <a:ext cx="1932665" cy="544513"/>
          </a:xfr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vert="horz" wrap="square" lIns="91440" tIns="45720" rIns="91440" bIns="45720" anchor="ctr" anchorCtr="0" compatLnSpc="1">
            <a:noAutofit/>
          </a:bodyPr>
          <a:lstStyle>
            <a:lvl1pPr algn="l" defTabSz="1097280" rtl="0" eaLnBrk="1" latinLnBrk="0" hangingPunct="1">
              <a:spcBef>
                <a:spcPct val="0"/>
              </a:spcBef>
              <a:buNone/>
              <a:defRPr lang="en-US" sz="2640" b="0" i="0" u="none" strike="noStrike" kern="1200" cap="none" spc="360" baseline="0" dirty="0">
                <a:solidFill>
                  <a:srgbClr val="01426A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/>
              <a:t>Story#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0532533" y="304801"/>
            <a:ext cx="1049867" cy="54483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1/4</a:t>
            </a:r>
            <a:endParaRPr lang="en-GB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 userDrawn="1"/>
        </p:nvGraphicFramePr>
        <p:xfrm>
          <a:off x="651221" y="6983764"/>
          <a:ext cx="3362691" cy="89001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81345">
                  <a:extLst>
                    <a:ext uri="{9D8B030D-6E8A-4147-A177-3AD203B41FA5}">
                      <a16:colId xmlns:a16="http://schemas.microsoft.com/office/drawing/2014/main" val="2699625369"/>
                    </a:ext>
                  </a:extLst>
                </a:gridCol>
                <a:gridCol w="1681345">
                  <a:extLst>
                    <a:ext uri="{9D8B030D-6E8A-4147-A177-3AD203B41FA5}">
                      <a16:colId xmlns:a16="http://schemas.microsoft.com/office/drawing/2014/main" val="748197460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Points</a:t>
                      </a:r>
                      <a:endParaRPr lang="en-GB" sz="26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Hours</a:t>
                      </a:r>
                      <a:endParaRPr lang="en-GB" sz="26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3982057641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pPr algn="r"/>
                      <a:endParaRPr lang="en-GB" sz="26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r"/>
                      <a:endParaRPr lang="en-GB" sz="26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83039916"/>
                  </a:ext>
                </a:extLst>
              </a:tr>
            </a:tbl>
          </a:graphicData>
        </a:graphic>
      </p:graphicFrame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040035" y="3342910"/>
            <a:ext cx="4542367" cy="28460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Screenshot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51222" y="7447426"/>
            <a:ext cx="1708149" cy="42672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25</a:t>
            </a:r>
            <a:endParaRPr lang="en-GB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59371" y="7447426"/>
            <a:ext cx="1654541" cy="42672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15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38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4418" y="1096383"/>
            <a:ext cx="10957985" cy="3535498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Describe the story and why it was implemented…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 userDrawn="1"/>
        </p:nvGraphicFramePr>
        <p:xfrm>
          <a:off x="624417" y="5298964"/>
          <a:ext cx="3362691" cy="8900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81345">
                  <a:extLst>
                    <a:ext uri="{9D8B030D-6E8A-4147-A177-3AD203B41FA5}">
                      <a16:colId xmlns:a16="http://schemas.microsoft.com/office/drawing/2014/main" val="2699625369"/>
                    </a:ext>
                  </a:extLst>
                </a:gridCol>
                <a:gridCol w="1681345">
                  <a:extLst>
                    <a:ext uri="{9D8B030D-6E8A-4147-A177-3AD203B41FA5}">
                      <a16:colId xmlns:a16="http://schemas.microsoft.com/office/drawing/2014/main" val="748197460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Points</a:t>
                      </a:r>
                      <a:endParaRPr lang="en-GB" sz="26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Hours</a:t>
                      </a:r>
                      <a:endParaRPr lang="en-GB" sz="26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3982057641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pPr algn="r"/>
                      <a:endParaRPr lang="en-GB" sz="2600" dirty="0"/>
                    </a:p>
                  </a:txBody>
                  <a:tcPr marL="121920" marR="121920" marT="54864" marB="54864"/>
                </a:tc>
                <a:tc>
                  <a:txBody>
                    <a:bodyPr/>
                    <a:lstStyle/>
                    <a:p>
                      <a:pPr algn="r"/>
                      <a:endParaRPr lang="en-GB" sz="2600" dirty="0"/>
                    </a:p>
                  </a:txBody>
                  <a:tcPr marL="121920" marR="121920" marT="54864" marB="54864"/>
                </a:tc>
                <a:extLst>
                  <a:ext uri="{0D108BD9-81ED-4DB2-BD59-A6C34878D82A}">
                    <a16:rowId xmlns:a16="http://schemas.microsoft.com/office/drawing/2014/main" val="83039916"/>
                  </a:ext>
                </a:extLst>
              </a:tr>
            </a:tbl>
          </a:graphicData>
        </a:graphic>
      </p:graphicFrame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040035" y="3342910"/>
            <a:ext cx="4542367" cy="28460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Screenshot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4B1D835-BD8D-4713-8E7C-CC6C3D0C07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57084" y="304801"/>
            <a:ext cx="7975451" cy="544830"/>
          </a:xfrm>
          <a:ln w="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>
            <a:lvl1pPr marL="0" indent="0">
              <a:buNone/>
              <a:defRPr/>
            </a:lvl1pPr>
          </a:lstStyle>
          <a:p>
            <a:r>
              <a:rPr lang="en-GB" dirty="0"/>
              <a:t>Consider solved statistics for unsolved parts</a:t>
            </a:r>
            <a:endParaRPr lang="en-GB" sz="2160" dirty="0"/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7D809EE3-E61D-435D-B91B-8ED702FD12A2}"/>
              </a:ext>
            </a:extLst>
          </p:cNvPr>
          <p:cNvSpPr txBox="1">
            <a:spLocks/>
          </p:cNvSpPr>
          <p:nvPr userDrawn="1"/>
        </p:nvSpPr>
        <p:spPr>
          <a:xfrm>
            <a:off x="10532535" y="304800"/>
            <a:ext cx="1049868" cy="544513"/>
          </a:xfrm>
          <a:prstGeom prst="rect">
            <a:avLst/>
          </a:prstGeom>
          <a:gradFill flip="none" rotWithShape="1">
            <a:gsLst>
              <a:gs pos="500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vert="horz" wrap="square" lIns="109728" tIns="54864" rIns="109728" bIns="54864" anchor="ctr" anchorCtr="0" compatLnSpc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0" i="0" u="none" strike="noStrike" kern="1200" cap="none" spc="300" baseline="0" dirty="0" smtClean="0">
                <a:solidFill>
                  <a:srgbClr val="01426A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GB" sz="1320" b="1" dirty="0"/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F2E0874B-0A91-4D90-94E6-88D64C70ED18}"/>
              </a:ext>
            </a:extLst>
          </p:cNvPr>
          <p:cNvSpPr txBox="1">
            <a:spLocks/>
          </p:cNvSpPr>
          <p:nvPr userDrawn="1"/>
        </p:nvSpPr>
        <p:spPr>
          <a:xfrm>
            <a:off x="624419" y="305118"/>
            <a:ext cx="1932667" cy="544513"/>
          </a:xfrm>
          <a:prstGeom prst="rect">
            <a:avLst/>
          </a:prstGeom>
          <a:gradFill flip="none" rotWithShape="1">
            <a:gsLst>
              <a:gs pos="500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vert="horz" wrap="square" lIns="109728" tIns="54864" rIns="109728" bIns="54864" anchor="ctr" anchorCtr="0" compatLnSpc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0" i="0" u="none" strike="noStrike" kern="1200" cap="none" spc="300" baseline="0" dirty="0" smtClean="0">
                <a:solidFill>
                  <a:srgbClr val="01426A"/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GB" sz="132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3BA7F-DA5D-4BB4-851D-726BB1644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1915" y="349974"/>
            <a:ext cx="1657675" cy="4422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C2P-1000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63DB9C1-8692-4B5D-8A2C-5DAA47E700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14040" y="355909"/>
            <a:ext cx="686856" cy="4422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1/n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DA36792-568B-411B-89A3-0320992B8F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8944" y="5743972"/>
            <a:ext cx="686856" cy="4422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B77344F-EE06-44A0-981C-E6CA22626D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252" y="5743971"/>
            <a:ext cx="686856" cy="4422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48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2397-4D23-4C3F-AB73-54EB1526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C6809-E0FD-4266-A9B6-BBE4B252D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993DB-4D4E-43F3-A7A3-59AB6E0F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FA7E-0BBA-4A70-969C-DF818764FA7B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3B05-73DE-4AE6-9D31-F9904CDE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DB017-01A9-44C4-96BA-3ABB9B43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04B-7FE4-4B58-AE9A-924C7C4BC7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48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032C-767B-4DE4-834B-5F476978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0043-60F9-49A8-BE49-52D5D805A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2B937-55D3-43A9-A125-ED0E3A50A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E9437-F01E-4B1A-AACC-BA65997E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FA7E-0BBA-4A70-969C-DF818764FA7B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CD2-41F2-4125-9C4D-3587530B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BCA13-0769-4D16-ADA6-FF2E6C63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04B-7FE4-4B58-AE9A-924C7C4BC7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36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26A1-8011-4F1D-9AD3-89EED55D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3B77F-467E-41D7-9C6E-5EE9B4B21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1C79B-B537-4865-BDDA-9957C4174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701EE-4604-4CA2-9DF4-D0690AC9B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ECE98-FFE6-4D60-8844-9D472F7C2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8E3BA-6648-4571-8EE1-E11C4333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FA7E-0BBA-4A70-969C-DF818764FA7B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D7CF1-96EB-4B15-9F6B-52788BDB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FB45D-943C-4FC9-AA3B-08EEA972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04B-7FE4-4B58-AE9A-924C7C4BC7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094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6F23-B303-4535-9668-E5902B9D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B4249-321D-41B4-9CA4-F041EBFD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FA7E-0BBA-4A70-969C-DF818764FA7B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43D73-C4A9-4060-A8F3-E18A3150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001BC-5C55-40B0-A807-660FCE04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04B-7FE4-4B58-AE9A-924C7C4BC7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20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69595-492D-4E4C-A143-64308AD7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FA7E-0BBA-4A70-969C-DF818764FA7B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277F4-B769-440D-84CC-882644D4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2BCC-6901-415A-885C-D7D2CB06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04B-7FE4-4B58-AE9A-924C7C4BC7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515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8295-6D81-41CA-B7B9-648A9DFA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40E5-E607-4801-B26D-B030323E0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29024-F5BA-47B0-A815-13543BB33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1A79A-18A2-4F4F-A920-6C85A05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FA7E-0BBA-4A70-969C-DF818764FA7B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C41DE-9874-47F1-9F04-30E50C12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E7AA-E178-4423-9D46-4C24C4C8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04B-7FE4-4B58-AE9A-924C7C4BC7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500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2C10-EC8A-4CE9-BC7E-520BE2C0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D9CBE-8E8A-4AB5-B374-7D62D7A19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7E174-DEAF-4B6D-B768-9B2C53CA8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C78CD-977E-423C-9E2B-C5A98EF9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FA7E-0BBA-4A70-969C-DF818764FA7B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19034-50C6-4F8F-A1B6-74440E17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E02B0-3F35-4DFA-8C2F-6DB1A8B7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04B-7FE4-4B58-AE9A-924C7C4BC7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646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DEF1F-0B9F-4AB3-A247-3C6E07D2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264BE-8C22-4B5C-9B6D-F81FA0A7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98F11-52CE-4D0C-9905-48A5F1223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CFA7E-0BBA-4A70-969C-DF818764FA7B}" type="datetimeFigureOut">
              <a:rPr lang="pt-PT" smtClean="0"/>
              <a:t>10/02/2020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185BF-BB90-4BC7-A5B3-6A01EE130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5E81-70DA-4EC7-99FE-52136A578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4604B-7FE4-4B58-AE9A-924C7C4BC74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805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417" y="304802"/>
            <a:ext cx="10972800" cy="544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109728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18" y="1096383"/>
            <a:ext cx="10957985" cy="50149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feld 6"/>
          <p:cNvSpPr txBox="1"/>
          <p:nvPr/>
        </p:nvSpPr>
        <p:spPr>
          <a:xfrm>
            <a:off x="4500159" y="6510449"/>
            <a:ext cx="3191683" cy="295466"/>
          </a:xfrm>
          <a:prstGeom prst="rect">
            <a:avLst/>
          </a:prstGeom>
          <a:noFill/>
          <a:ln>
            <a:noFill/>
          </a:ln>
        </p:spPr>
        <p:txBody>
          <a:bodyPr vert="horz" wrap="square" lIns="109728" tIns="54864" rIns="109728" bIns="54864" anchor="b" anchorCtr="1" compatLnSpc="1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B68414-76C5-43FD-9919-E35F6D92BD54}" type="slidenum">
              <a:rPr lang="de-DE" sz="1200" smtClean="0">
                <a:solidFill>
                  <a:srgbClr val="01426A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‹#›</a:t>
            </a:fld>
            <a:endParaRPr lang="de-DE" sz="1200" dirty="0">
              <a:solidFill>
                <a:srgbClr val="01426A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24417" y="6510448"/>
            <a:ext cx="3860800" cy="295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142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Footer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097" y="6258703"/>
            <a:ext cx="1502121" cy="36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dt="0"/>
  <p:txStyles>
    <p:titleStyle>
      <a:lvl1pPr algn="ctr" defTabSz="1097280" rtl="0" eaLnBrk="1" latinLnBrk="0" hangingPunct="1">
        <a:spcBef>
          <a:spcPct val="0"/>
        </a:spcBef>
        <a:buNone/>
        <a:defRPr lang="en-US" sz="3360" b="0" i="0" u="none" strike="noStrike" kern="1200" cap="none" spc="360" baseline="0" dirty="0" smtClean="0">
          <a:solidFill>
            <a:srgbClr val="01426A"/>
          </a:solidFill>
          <a:uFillTx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11480" marR="0" indent="-411480" algn="l" defTabSz="1097280" rtl="0" eaLnBrk="1" fontAlgn="auto" latinLnBrk="0" hangingPunct="1">
        <a:lnSpc>
          <a:spcPct val="100000"/>
        </a:lnSpc>
        <a:spcBef>
          <a:spcPts val="1080"/>
        </a:spcBef>
        <a:spcAft>
          <a:spcPts val="0"/>
        </a:spcAft>
        <a:buSzPct val="100000"/>
        <a:buFont typeface="Wingdings" panose="05000000000000000000" pitchFamily="2" charset="2"/>
        <a:buChar char="§"/>
        <a:tabLst/>
        <a:defRPr lang="en-US" sz="2160" b="0" i="0" u="none" strike="noStrike" kern="1200" cap="none" spc="0" baseline="0" noProof="0" smtClean="0">
          <a:solidFill>
            <a:srgbClr val="01426A"/>
          </a:solidFill>
          <a:uFillTx/>
          <a:latin typeface="Arial" panose="020B0604020202020204" pitchFamily="34" charset="0"/>
          <a:ea typeface="Verdana" pitchFamily="34" charset="0"/>
          <a:cs typeface="Arial" panose="020B0604020202020204" pitchFamily="34" charset="0"/>
        </a:defRPr>
      </a:lvl1pPr>
      <a:lvl2pPr marL="689610" marR="0" indent="-281940" algn="l" defTabSz="1097280" rtl="0" eaLnBrk="1" fontAlgn="auto" latinLnBrk="0" hangingPunct="1">
        <a:lnSpc>
          <a:spcPct val="100000"/>
        </a:lnSpc>
        <a:spcBef>
          <a:spcPts val="1080"/>
        </a:spcBef>
        <a:spcAft>
          <a:spcPts val="0"/>
        </a:spcAft>
        <a:buClr>
          <a:srgbClr val="005288"/>
        </a:buClr>
        <a:buSzPct val="100000"/>
        <a:buFont typeface="Century Gothic" pitchFamily="34" charset="0"/>
        <a:buChar char="–"/>
        <a:tabLst/>
        <a:defRPr lang="en-US" sz="2160" b="0" i="0" u="none" strike="noStrike" kern="1200" cap="none" spc="0" baseline="0" noProof="0" smtClean="0">
          <a:solidFill>
            <a:srgbClr val="01426A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60120" marR="0" indent="-268606" algn="l" defTabSz="1097280" rtl="0" eaLnBrk="1" fontAlgn="auto" latinLnBrk="0" hangingPunct="1">
        <a:lnSpc>
          <a:spcPct val="100000"/>
        </a:lnSpc>
        <a:spcBef>
          <a:spcPts val="1080"/>
        </a:spcBef>
        <a:spcAft>
          <a:spcPts val="0"/>
        </a:spcAft>
        <a:buClr>
          <a:srgbClr val="005284"/>
        </a:buClr>
        <a:buSzPct val="110000"/>
        <a:buFont typeface="Arial" pitchFamily="34" charset="0"/>
        <a:buChar char="•"/>
        <a:tabLst/>
        <a:defRPr lang="en-US" sz="2160" b="0" i="0" u="none" strike="noStrike" kern="1200" cap="none" spc="0" baseline="0" noProof="0" smtClean="0">
          <a:solidFill>
            <a:srgbClr val="01426A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34440" marR="0" indent="-274320" algn="l" defTabSz="1097280" rtl="0" eaLnBrk="1" fontAlgn="auto" latinLnBrk="0" hangingPunct="1">
        <a:lnSpc>
          <a:spcPct val="100000"/>
        </a:lnSpc>
        <a:spcBef>
          <a:spcPts val="1080"/>
        </a:spcBef>
        <a:spcAft>
          <a:spcPts val="0"/>
        </a:spcAft>
        <a:buSzPct val="100000"/>
        <a:buFont typeface="Wingdings" pitchFamily="2" charset="2"/>
        <a:buChar char="§"/>
        <a:tabLst/>
        <a:defRPr lang="en-US" sz="2160" b="0" i="0" u="none" strike="noStrike" kern="1200" cap="none" spc="0" baseline="0" noProof="0" smtClean="0">
          <a:solidFill>
            <a:srgbClr val="01426A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03046" marR="0" indent="-268606" algn="l" defTabSz="1097280" rtl="0" eaLnBrk="1" fontAlgn="auto" latinLnBrk="0" hangingPunct="1">
        <a:lnSpc>
          <a:spcPct val="100000"/>
        </a:lnSpc>
        <a:spcBef>
          <a:spcPts val="1080"/>
        </a:spcBef>
        <a:spcAft>
          <a:spcPts val="0"/>
        </a:spcAft>
        <a:buSzPct val="100000"/>
        <a:buFont typeface="Arial" pitchFamily="34" charset="0"/>
        <a:buChar char="•"/>
        <a:tabLst/>
        <a:defRPr lang="en-US" sz="2160" b="0" i="0" u="none" strike="noStrike" kern="1200" cap="none" spc="0" baseline="0" noProof="0" dirty="0" smtClean="0">
          <a:solidFill>
            <a:srgbClr val="01426A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torx.com/" TargetMode="External"/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rxmarbles.com/" TargetMode="External"/><Relationship Id="rId4" Type="http://schemas.openxmlformats.org/officeDocument/2006/relationships/hyperlink" Target="https://scotch.io/tutorials/rxjs-operators-for-dummies-forkjoin-zip-combinelatest-withlatestfro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active_programming" TargetMode="Externa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5099-C1B4-43A4-A2F3-F61B75711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Introduction to Reactive Extensions (Rx)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950AB-2802-4E27-A3E2-AB8072E8B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 on Reactive Extensions for .NET (Rx 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4CE38D-62BF-4B71-8AAA-C5BD02270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25684" y="6363045"/>
            <a:ext cx="4666316" cy="307411"/>
          </a:xfrm>
        </p:spPr>
        <p:txBody>
          <a:bodyPr>
            <a:normAutofit/>
          </a:bodyPr>
          <a:lstStyle/>
          <a:p>
            <a:r>
              <a:rPr lang="pt-PT" sz="1200" dirty="0"/>
              <a:t>Internal Training Material</a:t>
            </a:r>
          </a:p>
        </p:txBody>
      </p:sp>
    </p:spTree>
    <p:extLst>
      <p:ext uri="{BB962C8B-B14F-4D97-AF65-F5344CB8AC3E}">
        <p14:creationId xmlns:p14="http://schemas.microsoft.com/office/powerpoint/2010/main" val="36807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705232" y="419593"/>
            <a:ext cx="9862187" cy="65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Reactive Extensions (Rx)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48F84-C7D5-4CB7-9D5C-D8B02ADDEAD5}"/>
              </a:ext>
            </a:extLst>
          </p:cNvPr>
          <p:cNvSpPr txBox="1"/>
          <p:nvPr/>
        </p:nvSpPr>
        <p:spPr>
          <a:xfrm>
            <a:off x="1903476" y="1212175"/>
            <a:ext cx="8385048" cy="4433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/>
              <a:t>Data sequences can take many forms, such as a </a:t>
            </a:r>
            <a:r>
              <a:rPr lang="en-GB" b="1" dirty="0"/>
              <a:t>stream of data </a:t>
            </a:r>
            <a:r>
              <a:rPr lang="en-GB" dirty="0"/>
              <a:t>from a file or web service, web services requests, system notifications, or a series of events such as user input.</a:t>
            </a:r>
          </a:p>
          <a:p>
            <a:pPr>
              <a:lnSpc>
                <a:spcPct val="200000"/>
              </a:lnSpc>
            </a:pPr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Reactive Extensions represents all these data sequences as </a:t>
            </a:r>
            <a:r>
              <a:rPr lang="en-GB" b="1" dirty="0"/>
              <a:t>observable sequences</a:t>
            </a:r>
            <a:r>
              <a:rPr lang="en-GB" dirty="0"/>
              <a:t>. An application can subscribe to these observable sequences to receive asynchronous notifications as new data arrive.</a:t>
            </a:r>
          </a:p>
        </p:txBody>
      </p:sp>
    </p:spTree>
    <p:extLst>
      <p:ext uri="{BB962C8B-B14F-4D97-AF65-F5344CB8AC3E}">
        <p14:creationId xmlns:p14="http://schemas.microsoft.com/office/powerpoint/2010/main" val="335337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49F3E6-4D60-403A-A6D8-AF9C7C936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Reactive Extensions (Rx)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First Demo </a:t>
            </a:r>
            <a:r>
              <a:rPr lang="pt-PT" sz="3200" dirty="0"/>
              <a:t>– Imperative vs Declarative</a:t>
            </a:r>
          </a:p>
        </p:txBody>
      </p:sp>
    </p:spTree>
    <p:extLst>
      <p:ext uri="{BB962C8B-B14F-4D97-AF65-F5344CB8AC3E}">
        <p14:creationId xmlns:p14="http://schemas.microsoft.com/office/powerpoint/2010/main" val="100400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705232" y="419593"/>
            <a:ext cx="9862187" cy="65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Rx and Observer Pattern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D6641-89D2-4C04-B0BB-F7A535E1A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35" y="1387659"/>
            <a:ext cx="5316012" cy="2195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477D94-9CAB-46FF-92A3-8E197A7D6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669" y="4250593"/>
            <a:ext cx="4680270" cy="139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07C374-4A27-46F9-BB32-2A7810CF9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207" y="4125433"/>
            <a:ext cx="3384793" cy="164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8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705232" y="419593"/>
            <a:ext cx="9862187" cy="65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Rx and Observer Pattern</a:t>
            </a:r>
            <a:endParaRPr lang="en-GB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68BC6-DA7D-4473-9EF8-239DEC5F9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55" y="1946856"/>
            <a:ext cx="6199889" cy="3815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CF1B66-0474-4B52-8A8E-5CA97B93A256}"/>
              </a:ext>
            </a:extLst>
          </p:cNvPr>
          <p:cNvSpPr txBox="1"/>
          <p:nvPr/>
        </p:nvSpPr>
        <p:spPr>
          <a:xfrm>
            <a:off x="1233376" y="1485191"/>
            <a:ext cx="2798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u="sng" dirty="0"/>
              <a:t>Marble Diagrams</a:t>
            </a:r>
          </a:p>
        </p:txBody>
      </p:sp>
    </p:spTree>
    <p:extLst>
      <p:ext uri="{BB962C8B-B14F-4D97-AF65-F5344CB8AC3E}">
        <p14:creationId xmlns:p14="http://schemas.microsoft.com/office/powerpoint/2010/main" val="372083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705232" y="419593"/>
            <a:ext cx="9862187" cy="65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3200" dirty="0"/>
              <a:t>Brief Discussion about Concurrency and Threading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CA6AD-1C96-43AE-87A4-C47059627AC6}"/>
              </a:ext>
            </a:extLst>
          </p:cNvPr>
          <p:cNvSpPr txBox="1"/>
          <p:nvPr/>
        </p:nvSpPr>
        <p:spPr>
          <a:xfrm>
            <a:off x="1953732" y="1190847"/>
            <a:ext cx="8284535" cy="5172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u="sng" dirty="0"/>
              <a:t>Schedulers</a:t>
            </a:r>
          </a:p>
          <a:p>
            <a:pPr>
              <a:lnSpc>
                <a:spcPct val="200000"/>
              </a:lnSpc>
            </a:pPr>
            <a:r>
              <a:rPr lang="en-GB" dirty="0"/>
              <a:t>In the Rx world, there are generally two things you want to control the concurrency model for: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invocation of the subscription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observing of notifications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Rx provides </a:t>
            </a:r>
            <a:r>
              <a:rPr lang="en-GB" dirty="0" err="1"/>
              <a:t>SubscribeOn</a:t>
            </a:r>
            <a:r>
              <a:rPr lang="en-GB" dirty="0"/>
              <a:t>() and </a:t>
            </a:r>
            <a:r>
              <a:rPr lang="en-GB" dirty="0" err="1"/>
              <a:t>ObserveOn</a:t>
            </a:r>
            <a:r>
              <a:rPr lang="en-GB" dirty="0"/>
              <a:t>() on </a:t>
            </a:r>
            <a:r>
              <a:rPr lang="en-GB" dirty="0" err="1"/>
              <a:t>IObservable</a:t>
            </a:r>
            <a:r>
              <a:rPr lang="en-GB" dirty="0"/>
              <a:t> in order to take full control of the concurrency model.</a:t>
            </a:r>
          </a:p>
          <a:p>
            <a:pPr>
              <a:lnSpc>
                <a:spcPct val="200000"/>
              </a:lnSpc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4192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49F3E6-4D60-403A-A6D8-AF9C7C936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Reactive Extensions (Rx)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Second Demo </a:t>
            </a:r>
            <a:r>
              <a:rPr lang="pt-PT" sz="3200" dirty="0"/>
              <a:t>– Some Operators and Concurrency</a:t>
            </a:r>
          </a:p>
        </p:txBody>
      </p:sp>
    </p:spTree>
    <p:extLst>
      <p:ext uri="{BB962C8B-B14F-4D97-AF65-F5344CB8AC3E}">
        <p14:creationId xmlns:p14="http://schemas.microsoft.com/office/powerpoint/2010/main" val="1309441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705232" y="419593"/>
            <a:ext cx="9862187" cy="65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3200" dirty="0"/>
              <a:t>Simple Creation of Observables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CA6AD-1C96-43AE-87A4-C47059627AC6}"/>
              </a:ext>
            </a:extLst>
          </p:cNvPr>
          <p:cNvSpPr txBox="1"/>
          <p:nvPr/>
        </p:nvSpPr>
        <p:spPr>
          <a:xfrm>
            <a:off x="705232" y="1069848"/>
            <a:ext cx="10781536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There is a generous number of operators that creates Observables.</a:t>
            </a:r>
          </a:p>
        </p:txBody>
      </p:sp>
      <p:pic>
        <p:nvPicPr>
          <p:cNvPr id="1026" name="Picture 2" descr="Empty">
            <a:extLst>
              <a:ext uri="{FF2B5EF4-FFF2-40B4-BE49-F238E27FC236}">
                <a16:creationId xmlns:a16="http://schemas.microsoft.com/office/drawing/2014/main" id="{818C0A2B-010A-4A40-BA17-7242A4964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62" y="2374889"/>
            <a:ext cx="3814355" cy="113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358797-1CC9-4D79-B066-1FF70C9B6FB2}"/>
              </a:ext>
            </a:extLst>
          </p:cNvPr>
          <p:cNvSpPr txBox="1"/>
          <p:nvPr/>
        </p:nvSpPr>
        <p:spPr>
          <a:xfrm>
            <a:off x="1268989" y="1756394"/>
            <a:ext cx="3762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Creates an Observable that emits no items but terminates normally</a:t>
            </a:r>
          </a:p>
          <a:p>
            <a:endParaRPr lang="pt-PT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6D856-E5F8-47E7-AFB2-D2EB60E22557}"/>
              </a:ext>
            </a:extLst>
          </p:cNvPr>
          <p:cNvSpPr txBox="1"/>
          <p:nvPr/>
        </p:nvSpPr>
        <p:spPr>
          <a:xfrm>
            <a:off x="6830382" y="1756394"/>
            <a:ext cx="3762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1600"/>
            </a:lvl1pPr>
          </a:lstStyle>
          <a:p>
            <a:r>
              <a:rPr lang="en-GB" dirty="0"/>
              <a:t>Creates an Observable that emits no items and does not terminate</a:t>
            </a:r>
          </a:p>
          <a:p>
            <a:endParaRPr lang="pt-PT" dirty="0"/>
          </a:p>
        </p:txBody>
      </p:sp>
      <p:pic>
        <p:nvPicPr>
          <p:cNvPr id="1028" name="Picture 4" descr="Never">
            <a:extLst>
              <a:ext uri="{FF2B5EF4-FFF2-40B4-BE49-F238E27FC236}">
                <a16:creationId xmlns:a16="http://schemas.microsoft.com/office/drawing/2014/main" id="{8DD4DE37-ECF4-4CDE-8065-CC4E3ABB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064" y="2374889"/>
            <a:ext cx="3917446" cy="113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row">
            <a:extLst>
              <a:ext uri="{FF2B5EF4-FFF2-40B4-BE49-F238E27FC236}">
                <a16:creationId xmlns:a16="http://schemas.microsoft.com/office/drawing/2014/main" id="{17BE297B-045F-43B1-AB07-3EC8BC8AF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62" y="4663994"/>
            <a:ext cx="3786637" cy="112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8D1F6A-EE49-4EC0-A1EE-4A151464DAA0}"/>
              </a:ext>
            </a:extLst>
          </p:cNvPr>
          <p:cNvSpPr txBox="1"/>
          <p:nvPr/>
        </p:nvSpPr>
        <p:spPr>
          <a:xfrm>
            <a:off x="1142986" y="4068139"/>
            <a:ext cx="39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1600"/>
            </a:lvl1pPr>
          </a:lstStyle>
          <a:p>
            <a:r>
              <a:rPr lang="en-GB" dirty="0"/>
              <a:t>Creates an Observable that emits no items and terminates with an error</a:t>
            </a:r>
          </a:p>
        </p:txBody>
      </p:sp>
      <p:pic>
        <p:nvPicPr>
          <p:cNvPr id="1032" name="Picture 8" descr="Range">
            <a:extLst>
              <a:ext uri="{FF2B5EF4-FFF2-40B4-BE49-F238E27FC236}">
                <a16:creationId xmlns:a16="http://schemas.microsoft.com/office/drawing/2014/main" id="{B923C52D-24E9-4E7E-920F-45814AAB4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064" y="4618113"/>
            <a:ext cx="3840128" cy="117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9D6E4B-7F92-46F1-81FA-4DF605E598BB}"/>
              </a:ext>
            </a:extLst>
          </p:cNvPr>
          <p:cNvSpPr txBox="1"/>
          <p:nvPr/>
        </p:nvSpPr>
        <p:spPr>
          <a:xfrm>
            <a:off x="6576323" y="4024674"/>
            <a:ext cx="419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1600"/>
            </a:lvl1pPr>
          </a:lstStyle>
          <a:p>
            <a:r>
              <a:rPr lang="en-GB" dirty="0"/>
              <a:t>Creates an Observable that emits a particular range of sequential integers</a:t>
            </a:r>
          </a:p>
        </p:txBody>
      </p:sp>
    </p:spTree>
    <p:extLst>
      <p:ext uri="{BB962C8B-B14F-4D97-AF65-F5344CB8AC3E}">
        <p14:creationId xmlns:p14="http://schemas.microsoft.com/office/powerpoint/2010/main" val="1009016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705232" y="419593"/>
            <a:ext cx="9862187" cy="65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3200" dirty="0"/>
              <a:t>Simple Creation of Observables</a:t>
            </a:r>
          </a:p>
        </p:txBody>
      </p:sp>
      <p:pic>
        <p:nvPicPr>
          <p:cNvPr id="6146" name="Picture 2" descr="Interval">
            <a:extLst>
              <a:ext uri="{FF2B5EF4-FFF2-40B4-BE49-F238E27FC236}">
                <a16:creationId xmlns:a16="http://schemas.microsoft.com/office/drawing/2014/main" id="{40B544A6-36A5-41F4-BEAE-768C4A515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961" y="2034372"/>
            <a:ext cx="3714458" cy="113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7C3359-6F93-458C-83CC-CE79800CB1AD}"/>
              </a:ext>
            </a:extLst>
          </p:cNvPr>
          <p:cNvSpPr txBox="1"/>
          <p:nvPr/>
        </p:nvSpPr>
        <p:spPr>
          <a:xfrm>
            <a:off x="1201782" y="1350635"/>
            <a:ext cx="38143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Creates an Observable that emits a particular item after a given delay</a:t>
            </a:r>
          </a:p>
          <a:p>
            <a:endParaRPr lang="pt-PT" sz="1400" dirty="0"/>
          </a:p>
        </p:txBody>
      </p:sp>
      <p:pic>
        <p:nvPicPr>
          <p:cNvPr id="2050" name="Picture 2" descr="Timer">
            <a:extLst>
              <a:ext uri="{FF2B5EF4-FFF2-40B4-BE49-F238E27FC236}">
                <a16:creationId xmlns:a16="http://schemas.microsoft.com/office/drawing/2014/main" id="{3CD53F69-4983-46ED-B567-1B45C0F0C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30" y="2034372"/>
            <a:ext cx="3714458" cy="11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2C7021-C891-458D-B684-33BCEBA0C632}"/>
              </a:ext>
            </a:extLst>
          </p:cNvPr>
          <p:cNvSpPr txBox="1"/>
          <p:nvPr/>
        </p:nvSpPr>
        <p:spPr>
          <a:xfrm>
            <a:off x="6254727" y="1360150"/>
            <a:ext cx="49109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Creates an Observable that emits a sequence of integers spaced by a given time interval</a:t>
            </a:r>
          </a:p>
          <a:p>
            <a:endParaRPr lang="pt-PT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B2963-0F6E-4A19-AA25-AB1E3ED163FD}"/>
              </a:ext>
            </a:extLst>
          </p:cNvPr>
          <p:cNvSpPr txBox="1"/>
          <p:nvPr/>
        </p:nvSpPr>
        <p:spPr>
          <a:xfrm>
            <a:off x="4188821" y="3620064"/>
            <a:ext cx="3814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Converts various other objects and data types into Observables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864F-EFD2-436E-BF23-C7A09256F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484" y="4275909"/>
            <a:ext cx="3915031" cy="19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705232" y="419593"/>
            <a:ext cx="9862187" cy="65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3200" dirty="0"/>
              <a:t>Combining Observables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CA6AD-1C96-43AE-87A4-C47059627AC6}"/>
              </a:ext>
            </a:extLst>
          </p:cNvPr>
          <p:cNvSpPr txBox="1"/>
          <p:nvPr/>
        </p:nvSpPr>
        <p:spPr>
          <a:xfrm>
            <a:off x="1175657" y="1069848"/>
            <a:ext cx="10227518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In real scenario applications it’s usual to manage more than one stream of data.</a:t>
            </a:r>
          </a:p>
          <a:p>
            <a:pPr>
              <a:lnSpc>
                <a:spcPct val="150000"/>
              </a:lnSpc>
            </a:pPr>
            <a:r>
              <a:rPr lang="en-GB" dirty="0"/>
              <a:t>Most of the times, we need to combine two streams. This is accomplished by applying an operator that transforms these two sequences into a single one.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3FB77-3E33-4DF2-A7ED-C6C4E1AFA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165" y="3007919"/>
            <a:ext cx="6311670" cy="2780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175730-1084-465D-845C-ECAE883CB759}"/>
              </a:ext>
            </a:extLst>
          </p:cNvPr>
          <p:cNvSpPr txBox="1"/>
          <p:nvPr/>
        </p:nvSpPr>
        <p:spPr>
          <a:xfrm>
            <a:off x="3550399" y="2695113"/>
            <a:ext cx="509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Example: Combine 2 observables with Merge operator</a:t>
            </a:r>
          </a:p>
        </p:txBody>
      </p:sp>
    </p:spTree>
    <p:extLst>
      <p:ext uri="{BB962C8B-B14F-4D97-AF65-F5344CB8AC3E}">
        <p14:creationId xmlns:p14="http://schemas.microsoft.com/office/powerpoint/2010/main" val="98147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705232" y="419593"/>
            <a:ext cx="9862187" cy="65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3200" dirty="0"/>
              <a:t>Combining Observables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CA6AD-1C96-43AE-87A4-C47059627AC6}"/>
              </a:ext>
            </a:extLst>
          </p:cNvPr>
          <p:cNvSpPr txBox="1"/>
          <p:nvPr/>
        </p:nvSpPr>
        <p:spPr>
          <a:xfrm>
            <a:off x="705232" y="1069848"/>
            <a:ext cx="11150070" cy="142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u="sng" dirty="0"/>
              <a:t>Zip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Combines the emissions of multiple Observables together via a specified function and emit single items for each combination based on the results of this function.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2FF05-C9D5-41EC-A774-63F23039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96" y="2636061"/>
            <a:ext cx="7232007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9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705232" y="419593"/>
            <a:ext cx="9862187" cy="65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Agenda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48F84-C7D5-4CB7-9D5C-D8B02ADDEAD5}"/>
              </a:ext>
            </a:extLst>
          </p:cNvPr>
          <p:cNvSpPr txBox="1"/>
          <p:nvPr/>
        </p:nvSpPr>
        <p:spPr>
          <a:xfrm>
            <a:off x="1293557" y="1069848"/>
            <a:ext cx="6336991" cy="4606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A Little Bit of Context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Defining Reactive Extensions (Rx)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First Demo – Imperative vs Declarative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Rx and Observer Pattern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Brief Discussion about Concurrency and Threading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Second Demo – Some Operators and Concurrency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Simple Creation of Observables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Combining Observables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Third Demo – Combining Observables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Some Reference Material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accent3">
                    <a:lumMod val="75000"/>
                  </a:schemeClr>
                </a:solidFill>
              </a:rPr>
              <a:t>Final Demo – Practicing and Testing Rx</a:t>
            </a:r>
          </a:p>
        </p:txBody>
      </p:sp>
    </p:spTree>
    <p:extLst>
      <p:ext uri="{BB962C8B-B14F-4D97-AF65-F5344CB8AC3E}">
        <p14:creationId xmlns:p14="http://schemas.microsoft.com/office/powerpoint/2010/main" val="3830039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49F3E6-4D60-403A-A6D8-AF9C7C936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Reactive Extensions (Rx)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3200" dirty="0"/>
              <a:t>Third Demo – Combining Observables</a:t>
            </a:r>
          </a:p>
        </p:txBody>
      </p:sp>
    </p:spTree>
    <p:extLst>
      <p:ext uri="{BB962C8B-B14F-4D97-AF65-F5344CB8AC3E}">
        <p14:creationId xmlns:p14="http://schemas.microsoft.com/office/powerpoint/2010/main" val="1735512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705232" y="419593"/>
            <a:ext cx="9862187" cy="65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3200" dirty="0"/>
              <a:t>Some Reference Material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CA6AD-1C96-43AE-87A4-C47059627AC6}"/>
              </a:ext>
            </a:extLst>
          </p:cNvPr>
          <p:cNvSpPr txBox="1"/>
          <p:nvPr/>
        </p:nvSpPr>
        <p:spPr>
          <a:xfrm>
            <a:off x="705232" y="1069848"/>
            <a:ext cx="11150070" cy="198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hlinkClick r:id="rId2"/>
              </a:rPr>
              <a:t>http://reactivex.io/</a:t>
            </a:r>
            <a:endParaRPr lang="pt-PT" sz="1400" dirty="0"/>
          </a:p>
          <a:p>
            <a:pPr>
              <a:lnSpc>
                <a:spcPct val="150000"/>
              </a:lnSpc>
            </a:pPr>
            <a:r>
              <a:rPr lang="pt-PT" sz="1400" dirty="0">
                <a:hlinkClick r:id="rId3"/>
              </a:rPr>
              <a:t>http://introtorx.com/</a:t>
            </a:r>
            <a:endParaRPr lang="pt-PT" sz="1400" dirty="0"/>
          </a:p>
          <a:p>
            <a:pPr>
              <a:lnSpc>
                <a:spcPct val="150000"/>
              </a:lnSpc>
            </a:pPr>
            <a:r>
              <a:rPr lang="pt-PT" sz="1400" dirty="0">
                <a:hlinkClick r:id="rId4"/>
              </a:rPr>
              <a:t>https://scotch.io/tutorials/rxjs-operators-for-dummies-forkjoin-zip-combinelatest-withlatestfrom</a:t>
            </a:r>
            <a:r>
              <a:rPr lang="pt-PT" sz="1400" dirty="0"/>
              <a:t> </a:t>
            </a:r>
          </a:p>
          <a:p>
            <a:pPr>
              <a:lnSpc>
                <a:spcPct val="150000"/>
              </a:lnSpc>
            </a:pPr>
            <a:r>
              <a:rPr lang="pt-PT" sz="1400" dirty="0"/>
              <a:t>	(Really cool animated tutorials)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hlinkClick r:id="rId5"/>
              </a:rPr>
              <a:t>https://rxmarbles.com</a:t>
            </a:r>
            <a:endParaRPr lang="pt-PT" sz="1400" dirty="0"/>
          </a:p>
          <a:p>
            <a:pPr>
              <a:lnSpc>
                <a:spcPct val="150000"/>
              </a:lnSpc>
            </a:pPr>
            <a:r>
              <a:rPr lang="pt-PT" sz="1400" dirty="0"/>
              <a:t>	(Some nice interaction Marble Diagrams)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87099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49F3E6-4D60-403A-A6D8-AF9C7C936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Reactive Extensions (Rx)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3200" dirty="0"/>
              <a:t>Final Demo – Practicing and Testing Rx</a:t>
            </a:r>
          </a:p>
        </p:txBody>
      </p:sp>
    </p:spTree>
    <p:extLst>
      <p:ext uri="{BB962C8B-B14F-4D97-AF65-F5344CB8AC3E}">
        <p14:creationId xmlns:p14="http://schemas.microsoft.com/office/powerpoint/2010/main" val="177271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705232" y="419593"/>
            <a:ext cx="9862187" cy="65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3200" dirty="0"/>
              <a:t>A Little Bit of Context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48F84-C7D5-4CB7-9D5C-D8B02ADDEAD5}"/>
              </a:ext>
            </a:extLst>
          </p:cNvPr>
          <p:cNvSpPr txBox="1"/>
          <p:nvPr/>
        </p:nvSpPr>
        <p:spPr>
          <a:xfrm>
            <a:off x="1903476" y="2146116"/>
            <a:ext cx="8385048" cy="256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u="sng" dirty="0"/>
              <a:t>Reactive Programming</a:t>
            </a:r>
            <a:r>
              <a:rPr lang="en-GB" sz="2400" dirty="0"/>
              <a:t> is a </a:t>
            </a:r>
            <a:r>
              <a:rPr lang="en-GB" sz="2400" u="sng" dirty="0"/>
              <a:t>declarative programming paradigm</a:t>
            </a:r>
            <a:r>
              <a:rPr lang="en-GB" sz="2400" dirty="0"/>
              <a:t> concerned with </a:t>
            </a:r>
            <a:r>
              <a:rPr lang="en-GB" sz="2400" u="sng" dirty="0"/>
              <a:t>data streams </a:t>
            </a:r>
            <a:r>
              <a:rPr lang="en-GB" sz="2400" dirty="0"/>
              <a:t>and the </a:t>
            </a:r>
            <a:r>
              <a:rPr lang="en-GB" sz="2400" u="sng" dirty="0"/>
              <a:t>propagation of change</a:t>
            </a:r>
            <a:r>
              <a:rPr lang="en-GB" sz="2400" dirty="0"/>
              <a:t>.</a:t>
            </a:r>
          </a:p>
          <a:p>
            <a:pPr algn="r">
              <a:lnSpc>
                <a:spcPct val="200000"/>
              </a:lnSpc>
            </a:pPr>
            <a:r>
              <a:rPr lang="en-GB" sz="1000" dirty="0"/>
              <a:t>Based on </a:t>
            </a:r>
            <a:r>
              <a:rPr lang="pt-PT" sz="1000" dirty="0">
                <a:hlinkClick r:id="rId2"/>
              </a:rPr>
              <a:t>https://en.wikipedia.org/wiki/Reactive_programming</a:t>
            </a:r>
            <a:endParaRPr lang="pt-PT" sz="1000" dirty="0"/>
          </a:p>
        </p:txBody>
      </p:sp>
    </p:spTree>
    <p:extLst>
      <p:ext uri="{BB962C8B-B14F-4D97-AF65-F5344CB8AC3E}">
        <p14:creationId xmlns:p14="http://schemas.microsoft.com/office/powerpoint/2010/main" val="312263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705232" y="419593"/>
            <a:ext cx="9862187" cy="65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3200" dirty="0"/>
              <a:t>A Little Bit of Context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48F84-C7D5-4CB7-9D5C-D8B02ADDEAD5}"/>
              </a:ext>
            </a:extLst>
          </p:cNvPr>
          <p:cNvSpPr txBox="1"/>
          <p:nvPr/>
        </p:nvSpPr>
        <p:spPr>
          <a:xfrm>
            <a:off x="2018685" y="1833152"/>
            <a:ext cx="8400291" cy="1848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400" u="sng" dirty="0"/>
              <a:t>Imperative Paradigm vs Declarative Paradigm</a:t>
            </a:r>
          </a:p>
          <a:p>
            <a:pPr>
              <a:lnSpc>
                <a:spcPct val="200000"/>
              </a:lnSpc>
            </a:pPr>
            <a:r>
              <a:rPr lang="pt-PT" dirty="0"/>
              <a:t>Imperative Paradigm: How I want it done</a:t>
            </a:r>
          </a:p>
          <a:p>
            <a:pPr>
              <a:lnSpc>
                <a:spcPct val="200000"/>
              </a:lnSpc>
            </a:pPr>
            <a:r>
              <a:rPr lang="pt-PT" dirty="0"/>
              <a:t>Declarative Paradigm: What I want done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C1E60-EDDB-4507-A50B-8E9EE6A0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948" y="2757315"/>
            <a:ext cx="4218432" cy="3038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7DDDA3-8B8A-4229-BD59-E894F7B62558}"/>
              </a:ext>
            </a:extLst>
          </p:cNvPr>
          <p:cNvSpPr/>
          <p:nvPr/>
        </p:nvSpPr>
        <p:spPr>
          <a:xfrm>
            <a:off x="1435796" y="1266834"/>
            <a:ext cx="543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“(…) </a:t>
            </a:r>
            <a:r>
              <a:rPr lang="en-GB" i="1" dirty="0"/>
              <a:t>declarative programming paradigm </a:t>
            </a:r>
            <a:r>
              <a:rPr lang="en-GB" dirty="0"/>
              <a:t>(…)”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919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705232" y="419593"/>
            <a:ext cx="9862187" cy="65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3200" dirty="0"/>
              <a:t>A Little Bit of Context</a:t>
            </a:r>
            <a:endParaRPr lang="en-GB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7DDDA3-8B8A-4229-BD59-E894F7B62558}"/>
              </a:ext>
            </a:extLst>
          </p:cNvPr>
          <p:cNvSpPr/>
          <p:nvPr/>
        </p:nvSpPr>
        <p:spPr>
          <a:xfrm>
            <a:off x="1435796" y="1266834"/>
            <a:ext cx="543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“(…) </a:t>
            </a:r>
            <a:r>
              <a:rPr lang="en-GB" i="1" dirty="0"/>
              <a:t>declarative programming paradigm </a:t>
            </a:r>
            <a:r>
              <a:rPr lang="en-GB" dirty="0"/>
              <a:t>(…)”</a:t>
            </a: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1D2A8-9032-4C01-9891-D9A808E61CBD}"/>
              </a:ext>
            </a:extLst>
          </p:cNvPr>
          <p:cNvSpPr txBox="1"/>
          <p:nvPr/>
        </p:nvSpPr>
        <p:spPr>
          <a:xfrm>
            <a:off x="1170634" y="3157475"/>
            <a:ext cx="4544366" cy="1477328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tabLst>
                <a:tab pos="357188" algn="l"/>
              </a:tabLst>
            </a:pPr>
            <a:r>
              <a:rPr lang="pt-P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sum = 0;</a:t>
            </a:r>
          </a:p>
          <a:p>
            <a:pPr>
              <a:tabLst>
                <a:tab pos="357188" algn="l"/>
              </a:tabLst>
            </a:pPr>
            <a:r>
              <a:rPr lang="pt-P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for(int i = 0; i &lt; 10; i++)</a:t>
            </a:r>
          </a:p>
          <a:p>
            <a:pPr>
              <a:tabLst>
                <a:tab pos="357188" algn="l"/>
              </a:tabLst>
            </a:pPr>
            <a:r>
              <a:rPr lang="pt-P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57188" algn="l"/>
              </a:tabLst>
            </a:pPr>
            <a:r>
              <a:rPr lang="pt-P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sum += items[i];</a:t>
            </a:r>
          </a:p>
          <a:p>
            <a:pPr>
              <a:tabLst>
                <a:tab pos="357188" algn="l"/>
              </a:tabLst>
            </a:pPr>
            <a:r>
              <a:rPr lang="pt-P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4DE2-1AEB-4487-A4D0-DE94DA7CB559}"/>
              </a:ext>
            </a:extLst>
          </p:cNvPr>
          <p:cNvSpPr txBox="1"/>
          <p:nvPr/>
        </p:nvSpPr>
        <p:spPr>
          <a:xfrm>
            <a:off x="6477000" y="3157475"/>
            <a:ext cx="4544366" cy="923330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357188"/>
            <a:r>
              <a:rPr lang="pt-P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sum = items</a:t>
            </a:r>
          </a:p>
          <a:p>
            <a:pPr defTabSz="357188"/>
            <a:r>
              <a:rPr lang="pt-P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.Take(10)</a:t>
            </a:r>
          </a:p>
          <a:p>
            <a:pPr defTabSz="357188"/>
            <a:r>
              <a:rPr lang="pt-P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.Sum();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12885B6F-9FBA-4C92-8C61-45E3821EE0FF}"/>
              </a:ext>
            </a:extLst>
          </p:cNvPr>
          <p:cNvSpPr txBox="1">
            <a:spLocks/>
          </p:cNvSpPr>
          <p:nvPr/>
        </p:nvSpPr>
        <p:spPr>
          <a:xfrm>
            <a:off x="1170635" y="2633869"/>
            <a:ext cx="4544366" cy="5236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411480" marR="0" indent="-411480" algn="l" defTabSz="109728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/>
              <a:defRPr lang="en-US" sz="2160" b="0" i="0" u="none" strike="noStrike" kern="1200" cap="none" spc="0" baseline="0" noProof="0">
                <a:solidFill>
                  <a:srgbClr val="01426A"/>
                </a:solidFill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689610" marR="0" indent="-281940" algn="l" defTabSz="109728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5288"/>
              </a:buClr>
              <a:buSzPct val="100000"/>
              <a:buFont typeface="Century Gothic" pitchFamily="34" charset="0"/>
              <a:buChar char="–"/>
              <a:tabLst/>
              <a:defRPr lang="en-US" sz="2160" b="0" i="0" u="none" strike="noStrike" kern="1200" cap="none" spc="0" baseline="0" noProof="0">
                <a:solidFill>
                  <a:srgbClr val="01426A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60120" marR="0" indent="-268606" algn="l" defTabSz="109728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5284"/>
              </a:buClr>
              <a:buSzPct val="110000"/>
              <a:buFont typeface="Arial" pitchFamily="34" charset="0"/>
              <a:buChar char="•"/>
              <a:tabLst/>
              <a:defRPr lang="en-US" sz="2160" b="0" i="0" u="none" strike="noStrike" kern="1200" cap="none" spc="0" baseline="0" noProof="0">
                <a:solidFill>
                  <a:srgbClr val="01426A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34440" marR="0" indent="-274320" algn="l" defTabSz="109728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tabLst/>
              <a:defRPr lang="en-US" sz="2160" b="0" i="0" u="none" strike="noStrike" kern="1200" cap="none" spc="0" baseline="0" noProof="0">
                <a:solidFill>
                  <a:srgbClr val="01426A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03046" marR="0" indent="-268606" algn="l" defTabSz="109728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tabLst/>
              <a:defRPr lang="en-US" sz="2160" b="0" i="0" u="none" strike="noStrike" kern="1200" cap="none" spc="0" baseline="0" noProof="0">
                <a:solidFill>
                  <a:srgbClr val="01426A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PT" sz="2400" dirty="0"/>
              <a:t>Imperative</a:t>
            </a:r>
            <a:endParaRPr lang="en-GB" sz="2400" dirty="0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D3FB4946-1DB2-49CF-88D6-E0B09F09A884}"/>
              </a:ext>
            </a:extLst>
          </p:cNvPr>
          <p:cNvSpPr txBox="1">
            <a:spLocks/>
          </p:cNvSpPr>
          <p:nvPr/>
        </p:nvSpPr>
        <p:spPr>
          <a:xfrm>
            <a:off x="6476999" y="2633869"/>
            <a:ext cx="4544366" cy="5236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411480" marR="0" indent="-411480" algn="l" defTabSz="109728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/>
              <a:defRPr lang="en-US" sz="2160" b="0" i="0" u="none" strike="noStrike" kern="1200" cap="none" spc="0" baseline="0" noProof="0">
                <a:solidFill>
                  <a:srgbClr val="01426A"/>
                </a:solidFill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689610" marR="0" indent="-281940" algn="l" defTabSz="109728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5288"/>
              </a:buClr>
              <a:buSzPct val="100000"/>
              <a:buFont typeface="Century Gothic" pitchFamily="34" charset="0"/>
              <a:buChar char="–"/>
              <a:tabLst/>
              <a:defRPr lang="en-US" sz="2160" b="0" i="0" u="none" strike="noStrike" kern="1200" cap="none" spc="0" baseline="0" noProof="0">
                <a:solidFill>
                  <a:srgbClr val="01426A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60120" marR="0" indent="-268606" algn="l" defTabSz="109728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5284"/>
              </a:buClr>
              <a:buSzPct val="110000"/>
              <a:buFont typeface="Arial" pitchFamily="34" charset="0"/>
              <a:buChar char="•"/>
              <a:tabLst/>
              <a:defRPr lang="en-US" sz="2160" b="0" i="0" u="none" strike="noStrike" kern="1200" cap="none" spc="0" baseline="0" noProof="0">
                <a:solidFill>
                  <a:srgbClr val="01426A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34440" marR="0" indent="-274320" algn="l" defTabSz="109728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tabLst/>
              <a:defRPr lang="en-US" sz="2160" b="0" i="0" u="none" strike="noStrike" kern="1200" cap="none" spc="0" baseline="0" noProof="0">
                <a:solidFill>
                  <a:srgbClr val="01426A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03046" marR="0" indent="-268606" algn="l" defTabSz="109728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tabLst/>
              <a:defRPr lang="en-US" sz="2160" b="0" i="0" u="none" strike="noStrike" kern="1200" cap="none" spc="0" baseline="0" noProof="0">
                <a:solidFill>
                  <a:srgbClr val="01426A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PT" sz="2400" dirty="0"/>
              <a:t>Declarative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1923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705232" y="419593"/>
            <a:ext cx="9862187" cy="65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3200" dirty="0"/>
              <a:t>A Little Bit of Context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48F84-C7D5-4CB7-9D5C-D8B02ADDEAD5}"/>
              </a:ext>
            </a:extLst>
          </p:cNvPr>
          <p:cNvSpPr txBox="1"/>
          <p:nvPr/>
        </p:nvSpPr>
        <p:spPr>
          <a:xfrm>
            <a:off x="1903476" y="1822563"/>
            <a:ext cx="8385048" cy="1848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u="sng" dirty="0"/>
              <a:t>Pull Model vs Push Model</a:t>
            </a:r>
          </a:p>
          <a:p>
            <a:pPr>
              <a:lnSpc>
                <a:spcPct val="200000"/>
              </a:lnSpc>
            </a:pPr>
            <a:r>
              <a:rPr lang="pt-PT" dirty="0"/>
              <a:t>Pull Model: The consumer requests data from the source</a:t>
            </a:r>
          </a:p>
          <a:p>
            <a:pPr>
              <a:lnSpc>
                <a:spcPct val="200000"/>
              </a:lnSpc>
            </a:pPr>
            <a:r>
              <a:rPr lang="pt-PT" dirty="0"/>
              <a:t>Push Model: The source notifies the consumer with data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54C65-8B86-41D9-B76E-D8C314BFF7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64" b="14981"/>
          <a:stretch/>
        </p:blipFill>
        <p:spPr>
          <a:xfrm>
            <a:off x="1149856" y="3864671"/>
            <a:ext cx="4655820" cy="2135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63473E-D250-481B-8B38-C63FD6EFB1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903" b="12696"/>
          <a:stretch/>
        </p:blipFill>
        <p:spPr>
          <a:xfrm>
            <a:off x="6784464" y="3864671"/>
            <a:ext cx="4533931" cy="21352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BB9B45-E414-4215-AC0E-81FFEE0DCFF9}"/>
              </a:ext>
            </a:extLst>
          </p:cNvPr>
          <p:cNvSpPr/>
          <p:nvPr/>
        </p:nvSpPr>
        <p:spPr>
          <a:xfrm>
            <a:off x="1435796" y="1266834"/>
            <a:ext cx="395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“(…) </a:t>
            </a:r>
            <a:r>
              <a:rPr lang="en-GB" i="1" dirty="0"/>
              <a:t>propagation of change </a:t>
            </a:r>
            <a:r>
              <a:rPr lang="en-GB" dirty="0"/>
              <a:t>(…)”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6922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705232" y="419593"/>
            <a:ext cx="9862187" cy="65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3200" dirty="0"/>
              <a:t>A Little Bit of Context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48F84-C7D5-4CB7-9D5C-D8B02ADDEAD5}"/>
              </a:ext>
            </a:extLst>
          </p:cNvPr>
          <p:cNvSpPr txBox="1"/>
          <p:nvPr/>
        </p:nvSpPr>
        <p:spPr>
          <a:xfrm>
            <a:off x="1903476" y="1673840"/>
            <a:ext cx="8385048" cy="351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u="sng" dirty="0"/>
              <a:t>Pull Model</a:t>
            </a:r>
          </a:p>
          <a:p>
            <a:pPr>
              <a:lnSpc>
                <a:spcPct val="200000"/>
              </a:lnSpc>
            </a:pPr>
            <a:r>
              <a:rPr lang="en-GB" dirty="0"/>
              <a:t>In imperative programming, the application actively polls a data source for more information </a:t>
            </a:r>
            <a:r>
              <a:rPr lang="en-GB" b="1" dirty="0"/>
              <a:t>by pulling data </a:t>
            </a:r>
            <a:r>
              <a:rPr lang="en-GB" dirty="0"/>
              <a:t>from a sequence that represents the source.</a:t>
            </a:r>
          </a:p>
          <a:p>
            <a:pPr>
              <a:lnSpc>
                <a:spcPct val="200000"/>
              </a:lnSpc>
            </a:pPr>
            <a:r>
              <a:rPr lang="en-GB" dirty="0"/>
              <a:t>The application is active in the data retrieval process. It also controls the pace of the retrieval by pulling data at its own convenience.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F03C0-F722-4E45-9D37-AC73A061403D}"/>
              </a:ext>
            </a:extLst>
          </p:cNvPr>
          <p:cNvSpPr/>
          <p:nvPr/>
        </p:nvSpPr>
        <p:spPr>
          <a:xfrm>
            <a:off x="1435796" y="1266834"/>
            <a:ext cx="395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“(…) </a:t>
            </a:r>
            <a:r>
              <a:rPr lang="en-GB" i="1" dirty="0"/>
              <a:t>propagation of change </a:t>
            </a:r>
            <a:r>
              <a:rPr lang="en-GB" dirty="0"/>
              <a:t>(…)”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627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705232" y="419593"/>
            <a:ext cx="9862187" cy="65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3200" dirty="0"/>
              <a:t>A Little Bit of Context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48F84-C7D5-4CB7-9D5C-D8B02ADDEAD5}"/>
              </a:ext>
            </a:extLst>
          </p:cNvPr>
          <p:cNvSpPr txBox="1"/>
          <p:nvPr/>
        </p:nvSpPr>
        <p:spPr>
          <a:xfrm>
            <a:off x="1903476" y="2214804"/>
            <a:ext cx="8385048" cy="349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u="sng" dirty="0"/>
              <a:t>Push Model</a:t>
            </a:r>
          </a:p>
          <a:p>
            <a:pPr>
              <a:lnSpc>
                <a:spcPct val="150000"/>
              </a:lnSpc>
            </a:pPr>
            <a:r>
              <a:rPr lang="en-GB" dirty="0"/>
              <a:t>The application is offered more information by </a:t>
            </a:r>
            <a:r>
              <a:rPr lang="en-GB" u="sng" dirty="0"/>
              <a:t>subscribing to a data stream</a:t>
            </a:r>
            <a:r>
              <a:rPr lang="en-GB" dirty="0"/>
              <a:t> and any </a:t>
            </a:r>
            <a:r>
              <a:rPr lang="en-GB" u="sng" dirty="0"/>
              <a:t>update is handed to it from the source</a:t>
            </a:r>
            <a:r>
              <a:rPr lang="en-GB" dirty="0"/>
              <a:t>.</a:t>
            </a:r>
          </a:p>
          <a:p>
            <a:pPr>
              <a:lnSpc>
                <a:spcPct val="150000"/>
              </a:lnSpc>
            </a:pPr>
            <a:r>
              <a:rPr lang="en-GB" dirty="0"/>
              <a:t>The application is passive in the data retrieval process: apart from subscribing to the observable source, it does not actively poll the source, </a:t>
            </a:r>
            <a:r>
              <a:rPr lang="en-GB" u="sng" dirty="0"/>
              <a:t>but merely react to the data being pushed to it</a:t>
            </a:r>
            <a:r>
              <a:rPr lang="en-GB" dirty="0"/>
              <a:t>. When the stream has no more data to offer, or when it errors, the source will send a notice to the subscriber.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D9470A-68C8-45D8-88A6-B1448E3F57BB}"/>
              </a:ext>
            </a:extLst>
          </p:cNvPr>
          <p:cNvSpPr/>
          <p:nvPr/>
        </p:nvSpPr>
        <p:spPr>
          <a:xfrm>
            <a:off x="1435796" y="1266834"/>
            <a:ext cx="543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“(…) </a:t>
            </a:r>
            <a:r>
              <a:rPr lang="en-GB" i="1" dirty="0"/>
              <a:t>declarative programming paradigm </a:t>
            </a:r>
            <a:r>
              <a:rPr lang="en-GB" dirty="0"/>
              <a:t>(…)”</a:t>
            </a:r>
            <a:endParaRPr lang="pt-P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29FA1B-2CEB-42DA-BA08-0AFCB54DA76B}"/>
              </a:ext>
            </a:extLst>
          </p:cNvPr>
          <p:cNvSpPr/>
          <p:nvPr/>
        </p:nvSpPr>
        <p:spPr>
          <a:xfrm>
            <a:off x="1493751" y="1648486"/>
            <a:ext cx="6133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“(…) </a:t>
            </a:r>
            <a:r>
              <a:rPr lang="en-GB" i="1" dirty="0"/>
              <a:t>data streams and the propagation of change</a:t>
            </a:r>
            <a:r>
              <a:rPr lang="en-GB" dirty="0"/>
              <a:t>.”</a:t>
            </a:r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C2DEA-3FFE-4841-A170-8BEEBB3F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81610">
            <a:off x="1041335" y="1044549"/>
            <a:ext cx="9189980" cy="418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5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705232" y="419593"/>
            <a:ext cx="9862187" cy="65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Defining Reactive Extensions (Rx)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48F84-C7D5-4CB7-9D5C-D8B02ADDEAD5}"/>
              </a:ext>
            </a:extLst>
          </p:cNvPr>
          <p:cNvSpPr txBox="1"/>
          <p:nvPr/>
        </p:nvSpPr>
        <p:spPr>
          <a:xfrm>
            <a:off x="1903476" y="2167128"/>
            <a:ext cx="8385048" cy="1663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/>
              <a:t>Reactive Extensions (Rx) is a library for composing asynchronous and event-based programs using </a:t>
            </a:r>
            <a:r>
              <a:rPr lang="en-GB" b="1" dirty="0"/>
              <a:t>observable sequences </a:t>
            </a:r>
            <a:r>
              <a:rPr lang="en-GB" dirty="0"/>
              <a:t>and LINQ-style query operators.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104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4REF703-xxx_FARO_PowerPoint_16to10_Template_REV1016">
  <a:themeElements>
    <a:clrScheme name="FARO Colors">
      <a:dk1>
        <a:srgbClr val="123F70"/>
      </a:dk1>
      <a:lt1>
        <a:sysClr val="window" lastClr="FFFFFF"/>
      </a:lt1>
      <a:dk2>
        <a:srgbClr val="1F497D"/>
      </a:dk2>
      <a:lt2>
        <a:srgbClr val="BFBFB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24BF"/>
      </a:hlink>
      <a:folHlink>
        <a:srgbClr val="800080"/>
      </a:folHlink>
    </a:clrScheme>
    <a:fontScheme name="Custom 1">
      <a:majorFont>
        <a:latin typeface="Century Gothic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4REF703-xxx_FARO_PowerPoint_16to10_Template_REV1116.potx" id="{F8EC7471-715F-490F-97B8-31DEA64ECA6D}" vid="{9F9EB82A-A88B-440C-835A-95385D12B1F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753</Words>
  <Application>Microsoft Office PowerPoint</Application>
  <PresentationFormat>Widescreen</PresentationFormat>
  <Paragraphs>111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Courier New</vt:lpstr>
      <vt:lpstr>Verdana</vt:lpstr>
      <vt:lpstr>Wingdings</vt:lpstr>
      <vt:lpstr>Office Theme</vt:lpstr>
      <vt:lpstr>04REF703-xxx_FARO_PowerPoint_16to10_Template_REV1016</vt:lpstr>
      <vt:lpstr>Introduction to Reactive Extensions (Rx)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Reactive Extensions (Rx)</vt:lpstr>
      <vt:lpstr>PowerPoint Presentation</vt:lpstr>
      <vt:lpstr>PowerPoint Presentation</vt:lpstr>
      <vt:lpstr>PowerPoint Presentation</vt:lpstr>
      <vt:lpstr>Reactive Extensions (Rx)</vt:lpstr>
      <vt:lpstr>PowerPoint Presentation</vt:lpstr>
      <vt:lpstr>PowerPoint Presentation</vt:lpstr>
      <vt:lpstr>PowerPoint Presentation</vt:lpstr>
      <vt:lpstr>PowerPoint Presentation</vt:lpstr>
      <vt:lpstr>Reactive Extensions (Rx)</vt:lpstr>
      <vt:lpstr>PowerPoint Presentation</vt:lpstr>
      <vt:lpstr>Reactive Extensions (Rx)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Reactive Extensions</dc:title>
  <dc:creator>Dinis Correia</dc:creator>
  <cp:lastModifiedBy>Dinis Correia</cp:lastModifiedBy>
  <cp:revision>46</cp:revision>
  <dcterms:created xsi:type="dcterms:W3CDTF">2019-10-04T10:30:19Z</dcterms:created>
  <dcterms:modified xsi:type="dcterms:W3CDTF">2020-02-10T17:52:08Z</dcterms:modified>
</cp:coreProperties>
</file>