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77" r:id="rId4"/>
    <p:sldId id="258" r:id="rId5"/>
    <p:sldId id="263" r:id="rId6"/>
    <p:sldId id="264" r:id="rId7"/>
    <p:sldId id="265" r:id="rId8"/>
    <p:sldId id="266" r:id="rId9"/>
    <p:sldId id="284" r:id="rId10"/>
    <p:sldId id="267" r:id="rId11"/>
    <p:sldId id="279" r:id="rId12"/>
    <p:sldId id="280" r:id="rId13"/>
    <p:sldId id="281" r:id="rId14"/>
    <p:sldId id="282" r:id="rId15"/>
    <p:sldId id="283" r:id="rId16"/>
    <p:sldId id="285" r:id="rId17"/>
    <p:sldId id="260" r:id="rId18"/>
    <p:sldId id="286" r:id="rId19"/>
    <p:sldId id="262" r:id="rId20"/>
    <p:sldId id="272" r:id="rId21"/>
    <p:sldId id="273" r:id="rId22"/>
    <p:sldId id="276" r:id="rId23"/>
    <p:sldId id="268" r:id="rId24"/>
    <p:sldId id="274" r:id="rId25"/>
    <p:sldId id="275" r:id="rId2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8"/>
    <p:restoredTop sz="94672"/>
  </p:normalViewPr>
  <p:slideViewPr>
    <p:cSldViewPr snapToGrid="0" snapToObjects="1">
      <p:cViewPr varScale="1">
        <p:scale>
          <a:sx n="112" d="100"/>
          <a:sy n="112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0C6D3-ACE9-004A-9B78-DEA3CE9400C0}" type="datetimeFigureOut">
              <a:rPr lang="pt-PT" smtClean="0"/>
              <a:t>26/01/17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943C8-EE60-2348-988E-ACA05EB6EEB8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540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943C8-EE60-2348-988E-ACA05EB6EEB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02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943C8-EE60-2348-988E-ACA05EB6EEB8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2046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943C8-EE60-2348-988E-ACA05EB6EEB8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576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de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B29-7B72-4945-ADF6-E2AE09F2903F}" type="datetimeFigureOut">
              <a:rPr lang="pt-PT" smtClean="0"/>
              <a:t>26/01/17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E50C-9F26-D344-9D3A-60EB08DA4FB5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818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B29-7B72-4945-ADF6-E2AE09F2903F}" type="datetimeFigureOut">
              <a:rPr lang="pt-PT" smtClean="0"/>
              <a:t>26/01/17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E50C-9F26-D344-9D3A-60EB08DA4FB5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784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B29-7B72-4945-ADF6-E2AE09F2903F}" type="datetimeFigureOut">
              <a:rPr lang="pt-PT" smtClean="0"/>
              <a:t>26/01/17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E50C-9F26-D344-9D3A-60EB08DA4FB5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892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B29-7B72-4945-ADF6-E2AE09F2903F}" type="datetimeFigureOut">
              <a:rPr lang="pt-PT" smtClean="0"/>
              <a:t>26/01/17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E50C-9F26-D344-9D3A-60EB08DA4FB5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705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B29-7B72-4945-ADF6-E2AE09F2903F}" type="datetimeFigureOut">
              <a:rPr lang="pt-PT" smtClean="0"/>
              <a:t>26/01/17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E50C-9F26-D344-9D3A-60EB08DA4FB5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993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B29-7B72-4945-ADF6-E2AE09F2903F}" type="datetimeFigureOut">
              <a:rPr lang="pt-PT" smtClean="0"/>
              <a:t>26/01/17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E50C-9F26-D344-9D3A-60EB08DA4FB5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58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B29-7B72-4945-ADF6-E2AE09F2903F}" type="datetimeFigureOut">
              <a:rPr lang="pt-PT" smtClean="0"/>
              <a:t>26/01/17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E50C-9F26-D344-9D3A-60EB08DA4FB5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37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B29-7B72-4945-ADF6-E2AE09F2903F}" type="datetimeFigureOut">
              <a:rPr lang="pt-PT" smtClean="0"/>
              <a:t>26/01/17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E50C-9F26-D344-9D3A-60EB08DA4FB5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544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B29-7B72-4945-ADF6-E2AE09F2903F}" type="datetimeFigureOut">
              <a:rPr lang="pt-PT" smtClean="0"/>
              <a:t>26/01/17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E50C-9F26-D344-9D3A-60EB08DA4FB5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29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B29-7B72-4945-ADF6-E2AE09F2903F}" type="datetimeFigureOut">
              <a:rPr lang="pt-PT" smtClean="0"/>
              <a:t>26/01/17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E50C-9F26-D344-9D3A-60EB08DA4FB5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796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B29-7B72-4945-ADF6-E2AE09F2903F}" type="datetimeFigureOut">
              <a:rPr lang="pt-PT" smtClean="0"/>
              <a:t>26/01/17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E50C-9F26-D344-9D3A-60EB08DA4FB5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331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9B29-7B72-4945-ADF6-E2AE09F2903F}" type="datetimeFigureOut">
              <a:rPr lang="pt-PT" smtClean="0"/>
              <a:t>26/01/17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E50C-9F26-D344-9D3A-60EB08DA4FB5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632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microsoft.com/office/2007/relationships/hdphoto" Target="../media/hdphoto5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5455" y="351993"/>
            <a:ext cx="9587346" cy="1887105"/>
          </a:xfrm>
        </p:spPr>
        <p:txBody>
          <a:bodyPr>
            <a:normAutofit fontScale="90000"/>
          </a:bodyPr>
          <a:lstStyle/>
          <a:p>
            <a:r>
              <a:rPr lang="pt-PT" sz="5400" b="1" dirty="0" smtClean="0"/>
              <a:t>Reservas de viagens em comboios nacionais e internacionais</a:t>
            </a:r>
            <a:br>
              <a:rPr lang="pt-PT" sz="5400" b="1" dirty="0" smtClean="0"/>
            </a:br>
            <a:r>
              <a:rPr lang="pt-PT" sz="3600" dirty="0" smtClean="0">
                <a:latin typeface="Calibri" charset="0"/>
                <a:ea typeface="Calibri" charset="0"/>
                <a:cs typeface="Calibri" charset="0"/>
              </a:rPr>
              <a:t>Euro-</a:t>
            </a:r>
            <a:r>
              <a:rPr lang="pt-PT" sz="3600" dirty="0" err="1" smtClean="0">
                <a:latin typeface="Calibri" charset="0"/>
                <a:ea typeface="Calibri" charset="0"/>
                <a:cs typeface="Calibri" charset="0"/>
              </a:rPr>
              <a:t>Train</a:t>
            </a:r>
            <a:endParaRPr lang="pt-PT" sz="3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56073" y="4807383"/>
            <a:ext cx="3435927" cy="1655762"/>
          </a:xfrm>
        </p:spPr>
        <p:txBody>
          <a:bodyPr>
            <a:normAutofit/>
          </a:bodyPr>
          <a:lstStyle/>
          <a:p>
            <a:pPr algn="l"/>
            <a:r>
              <a:rPr lang="pt-PT" sz="1800" b="1" dirty="0" smtClean="0"/>
              <a:t>Carlos Faria A67638</a:t>
            </a:r>
          </a:p>
          <a:p>
            <a:pPr algn="l"/>
            <a:r>
              <a:rPr lang="pt-PT" sz="1800" b="1" dirty="0" smtClean="0"/>
              <a:t>Dinis Peixoto A75353</a:t>
            </a:r>
          </a:p>
          <a:p>
            <a:pPr algn="l"/>
            <a:r>
              <a:rPr lang="pt-PT" sz="1800" b="1" dirty="0" smtClean="0"/>
              <a:t>Marcelo Lima A75210</a:t>
            </a:r>
          </a:p>
          <a:p>
            <a:pPr algn="l"/>
            <a:r>
              <a:rPr lang="pt-PT" sz="1800" b="1" dirty="0" smtClean="0"/>
              <a:t>Ricardo Pereira A74185</a:t>
            </a:r>
            <a:endParaRPr lang="pt-PT" sz="1800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798618" y="2403764"/>
            <a:ext cx="6594764" cy="1119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 smtClean="0"/>
              <a:t>Mestrado Integrado em Engenharia Informática</a:t>
            </a:r>
          </a:p>
          <a:p>
            <a:r>
              <a:rPr lang="pt-PT" sz="2000" b="1" dirty="0" smtClean="0"/>
              <a:t>Universidade do Minho</a:t>
            </a:r>
          </a:p>
          <a:p>
            <a:r>
              <a:rPr lang="pt-PT" sz="2000" b="1" dirty="0" smtClean="0"/>
              <a:t>Bases de Dados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698" y="3688436"/>
            <a:ext cx="5662671" cy="27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4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0"/>
            <a:ext cx="11030245" cy="6869625"/>
          </a:xfrm>
        </p:spPr>
      </p:pic>
    </p:spTree>
    <p:extLst>
      <p:ext uri="{BB962C8B-B14F-4D97-AF65-F5344CB8AC3E}">
        <p14:creationId xmlns:p14="http://schemas.microsoft.com/office/powerpoint/2010/main" val="17460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200" b="1" dirty="0" smtClean="0">
                <a:latin typeface="Apple Color Emoji" charset="0"/>
                <a:ea typeface="Apple Color Emoji" charset="0"/>
                <a:cs typeface="Apple Color Emoji" charset="0"/>
              </a:rPr>
              <a:t>Transição do Modelo Conceptual para o Lógico</a:t>
            </a:r>
            <a:endParaRPr lang="pt-PT" sz="42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Entidades</a:t>
            </a:r>
          </a:p>
          <a:p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0" y="2628299"/>
            <a:ext cx="5232400" cy="327852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50062" y="3504313"/>
            <a:ext cx="890337" cy="343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40399" y="3408278"/>
            <a:ext cx="645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Cliente</a:t>
            </a:r>
            <a:r>
              <a:rPr lang="pt-PT" dirty="0" smtClean="0"/>
              <a:t> (</a:t>
            </a:r>
            <a:r>
              <a:rPr lang="pt-PT" dirty="0" err="1" smtClean="0"/>
              <a:t>id_Cliente</a:t>
            </a:r>
            <a:r>
              <a:rPr lang="pt-PT" dirty="0" smtClean="0"/>
              <a:t>, Nome, </a:t>
            </a:r>
            <a:r>
              <a:rPr lang="pt-PT" dirty="0" err="1" smtClean="0"/>
              <a:t>Username</a:t>
            </a:r>
            <a:r>
              <a:rPr lang="pt-PT" dirty="0" smtClean="0"/>
              <a:t>, Password, E-mail, Telemóvel) </a:t>
            </a:r>
          </a:p>
          <a:p>
            <a:r>
              <a:rPr lang="pt-PT" b="1" dirty="0" smtClean="0"/>
              <a:t>Chave Primária: </a:t>
            </a:r>
            <a:r>
              <a:rPr lang="pt-PT" dirty="0" err="1" smtClean="0"/>
              <a:t>id_Cliente</a:t>
            </a:r>
            <a:endParaRPr lang="pt-PT" dirty="0"/>
          </a:p>
        </p:txBody>
      </p:sp>
      <p:sp>
        <p:nvSpPr>
          <p:cNvPr id="15" name="Oval 14"/>
          <p:cNvSpPr/>
          <p:nvPr/>
        </p:nvSpPr>
        <p:spPr>
          <a:xfrm>
            <a:off x="4498474" y="4239076"/>
            <a:ext cx="1241926" cy="11671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/>
          <p:nvPr/>
        </p:nvCxnSpPr>
        <p:spPr>
          <a:xfrm>
            <a:off x="5740399" y="4960937"/>
            <a:ext cx="692485" cy="4812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30736" y="5201568"/>
            <a:ext cx="3459748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Para aumentar a consistência dos nossos dados, criamos uma tabela para a cidade e uma tabela para o país.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449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545432"/>
            <a:ext cx="10515600" cy="5599447"/>
          </a:xfrm>
        </p:spPr>
        <p:txBody>
          <a:bodyPr/>
          <a:lstStyle/>
          <a:p>
            <a:r>
              <a:rPr lang="pt-PT" b="1" dirty="0" smtClean="0">
                <a:latin typeface="Apple Color Emoji" charset="0"/>
                <a:ea typeface="Apple Color Emoji" charset="0"/>
                <a:cs typeface="Apple Color Emoji" charset="0"/>
              </a:rPr>
              <a:t>Relacionamentos </a:t>
            </a:r>
            <a:r>
              <a:rPr lang="pt-PT" b="1" dirty="0" smtClean="0">
                <a:latin typeface="Calibri" charset="0"/>
                <a:ea typeface="Calibri" charset="0"/>
                <a:cs typeface="Calibri" charset="0"/>
              </a:rPr>
              <a:t>1:N</a:t>
            </a:r>
            <a:endParaRPr lang="pt-PT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3784"/>
            <a:ext cx="10058400" cy="3654633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1459832" y="3994484"/>
            <a:ext cx="417094" cy="962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3558" y="5105322"/>
            <a:ext cx="10303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Reserva</a:t>
            </a:r>
            <a:r>
              <a:rPr lang="pt-PT" dirty="0" smtClean="0"/>
              <a:t> (</a:t>
            </a:r>
            <a:r>
              <a:rPr lang="pt-PT" dirty="0" err="1" smtClean="0"/>
              <a:t>id_Reserva</a:t>
            </a:r>
            <a:r>
              <a:rPr lang="pt-PT" dirty="0" smtClean="0"/>
              <a:t>, Data, Comboio, Código, Preço, Lugar, Cliente, Viagem) </a:t>
            </a:r>
          </a:p>
          <a:p>
            <a:r>
              <a:rPr lang="pt-PT" b="1" dirty="0" smtClean="0"/>
              <a:t>Chave Primária </a:t>
            </a:r>
            <a:r>
              <a:rPr lang="pt-PT" dirty="0" err="1" smtClean="0"/>
              <a:t>id_Reserva</a:t>
            </a:r>
            <a:r>
              <a:rPr lang="pt-PT" dirty="0" smtClean="0"/>
              <a:t> </a:t>
            </a:r>
          </a:p>
          <a:p>
            <a:r>
              <a:rPr lang="pt-PT" b="1" dirty="0" smtClean="0"/>
              <a:t>Chave Estrangeira </a:t>
            </a:r>
            <a:r>
              <a:rPr lang="pt-PT" dirty="0" smtClean="0"/>
              <a:t>Cliente </a:t>
            </a:r>
            <a:r>
              <a:rPr lang="pt-PT" b="1" dirty="0" smtClean="0"/>
              <a:t>referência</a:t>
            </a:r>
            <a:r>
              <a:rPr lang="pt-PT" dirty="0" smtClean="0"/>
              <a:t> Cliente (</a:t>
            </a:r>
            <a:r>
              <a:rPr lang="pt-PT" dirty="0" err="1" smtClean="0"/>
              <a:t>id_Cliente</a:t>
            </a:r>
            <a:r>
              <a:rPr lang="pt-PT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61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5642"/>
            <a:ext cx="10515600" cy="5598000"/>
          </a:xfrm>
        </p:spPr>
        <p:txBody>
          <a:bodyPr/>
          <a:lstStyle/>
          <a:p>
            <a:r>
              <a:rPr lang="pt-PT" b="1" dirty="0" smtClean="0">
                <a:latin typeface="Apple Color Emoji" charset="0"/>
                <a:ea typeface="Apple Color Emoji" charset="0"/>
                <a:cs typeface="Apple Color Emoji" charset="0"/>
              </a:rPr>
              <a:t>Atributos </a:t>
            </a:r>
            <a:r>
              <a:rPr lang="pt-PT" b="1" dirty="0" err="1" smtClean="0">
                <a:latin typeface="Apple Color Emoji" charset="0"/>
                <a:ea typeface="Apple Color Emoji" charset="0"/>
                <a:cs typeface="Apple Color Emoji" charset="0"/>
              </a:rPr>
              <a:t>Multi</a:t>
            </a:r>
            <a:r>
              <a:rPr lang="pt-PT" b="1" dirty="0" smtClean="0">
                <a:latin typeface="Apple Color Emoji" charset="0"/>
                <a:ea typeface="Apple Color Emoji" charset="0"/>
                <a:cs typeface="Apple Color Emoji" charset="0"/>
              </a:rPr>
              <a:t>-valor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339318"/>
            <a:ext cx="7188908" cy="24384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159503" y="2852664"/>
            <a:ext cx="936497" cy="385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2583504"/>
            <a:ext cx="6218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Lugar</a:t>
            </a:r>
            <a:r>
              <a:rPr lang="pt-PT" dirty="0" smtClean="0"/>
              <a:t> (</a:t>
            </a:r>
            <a:r>
              <a:rPr lang="pt-PT" dirty="0" err="1" smtClean="0"/>
              <a:t>Nr_Lugar</a:t>
            </a:r>
            <a:r>
              <a:rPr lang="pt-PT" dirty="0" smtClean="0"/>
              <a:t>, Comboio, Classe, Carruagem) </a:t>
            </a:r>
          </a:p>
          <a:p>
            <a:r>
              <a:rPr lang="pt-PT" b="1" dirty="0" smtClean="0"/>
              <a:t>Chave Primária </a:t>
            </a:r>
            <a:r>
              <a:rPr lang="pt-PT" dirty="0" err="1" smtClean="0"/>
              <a:t>Nr_Lugar</a:t>
            </a:r>
            <a:r>
              <a:rPr lang="pt-PT" dirty="0" smtClean="0"/>
              <a:t>, Comboio </a:t>
            </a:r>
          </a:p>
          <a:p>
            <a:r>
              <a:rPr lang="pt-PT" b="1" dirty="0" smtClean="0"/>
              <a:t>Chave Estrangeira </a:t>
            </a:r>
            <a:r>
              <a:rPr lang="pt-PT" dirty="0" smtClean="0"/>
              <a:t>Comboio </a:t>
            </a:r>
            <a:r>
              <a:rPr lang="pt-PT" b="1" dirty="0" smtClean="0"/>
              <a:t>referência</a:t>
            </a:r>
            <a:r>
              <a:rPr lang="pt-PT" dirty="0" smtClean="0"/>
              <a:t> Comboio (</a:t>
            </a:r>
            <a:r>
              <a:rPr lang="pt-PT" dirty="0" err="1" smtClean="0"/>
              <a:t>id_Comboio</a:t>
            </a:r>
            <a:r>
              <a:rPr lang="pt-PT" dirty="0" smtClean="0"/>
              <a:t>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73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pple Color Emoji" charset="0"/>
                <a:ea typeface="Apple Color Emoji" charset="0"/>
                <a:cs typeface="Apple Color Emoji" charset="0"/>
              </a:rPr>
              <a:t>Normalizaç</a:t>
            </a:r>
            <a:r>
              <a:rPr lang="pt-PT" b="1" dirty="0" err="1" smtClean="0">
                <a:latin typeface="Apple Color Emoji" charset="0"/>
                <a:ea typeface="Apple Color Emoji" charset="0"/>
                <a:cs typeface="Apple Color Emoji" charset="0"/>
              </a:rPr>
              <a:t>ão</a:t>
            </a:r>
            <a:endParaRPr lang="en-US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09674" cy="4351338"/>
          </a:xfrm>
        </p:spPr>
        <p:txBody>
          <a:bodyPr/>
          <a:lstStyle/>
          <a:p>
            <a:r>
              <a:rPr lang="en-US" dirty="0" smtClean="0"/>
              <a:t>1º Forma Normal</a:t>
            </a:r>
          </a:p>
          <a:p>
            <a:pPr lvl="1" algn="just"/>
            <a:r>
              <a:rPr lang="pt-PT" dirty="0" smtClean="0"/>
              <a:t>Os valores de todos os </a:t>
            </a:r>
            <a:r>
              <a:rPr lang="pt-PT" smtClean="0"/>
              <a:t>atributos </a:t>
            </a:r>
            <a:r>
              <a:rPr lang="pt-PT" smtClean="0"/>
              <a:t>são atómicos</a:t>
            </a:r>
            <a:r>
              <a:rPr lang="pt-PT" dirty="0" smtClean="0"/>
              <a:t>, isto é, se não for possível decompô-los.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801853" y="1825625"/>
            <a:ext cx="5165558" cy="34470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pPr algn="just"/>
            <a:r>
              <a:rPr lang="pt-PT" sz="2000" b="1" dirty="0" smtClean="0"/>
              <a:t>Comboio </a:t>
            </a:r>
            <a:r>
              <a:rPr lang="pt-PT" sz="2000" dirty="0" smtClean="0"/>
              <a:t>(</a:t>
            </a:r>
            <a:r>
              <a:rPr lang="pt-PT" sz="2000" dirty="0" err="1" smtClean="0"/>
              <a:t>ID_Comboio</a:t>
            </a:r>
            <a:r>
              <a:rPr lang="pt-PT" sz="2000" dirty="0" smtClean="0"/>
              <a:t>, Tipo, Descrição, Capacidade) </a:t>
            </a:r>
          </a:p>
          <a:p>
            <a:pPr algn="just"/>
            <a:r>
              <a:rPr lang="pt-PT" sz="2000" b="1" dirty="0" smtClean="0"/>
              <a:t>Chave Primária </a:t>
            </a:r>
            <a:r>
              <a:rPr lang="pt-PT" sz="2000" dirty="0" err="1" smtClean="0"/>
              <a:t>ID_Comboio</a:t>
            </a:r>
            <a:endParaRPr lang="pt-PT" sz="2000" b="1" dirty="0" smtClean="0"/>
          </a:p>
          <a:p>
            <a:pPr algn="just"/>
            <a:endParaRPr lang="pt-PT" sz="2000" b="1" dirty="0" smtClean="0"/>
          </a:p>
          <a:p>
            <a:pPr algn="just"/>
            <a:endParaRPr lang="pt-PT" sz="2000" b="1" dirty="0" smtClean="0"/>
          </a:p>
          <a:p>
            <a:pPr algn="just"/>
            <a:r>
              <a:rPr lang="pt-PT" sz="2000" b="1" dirty="0" smtClean="0"/>
              <a:t>Lugar</a:t>
            </a:r>
            <a:r>
              <a:rPr lang="pt-PT" sz="2000" dirty="0" smtClean="0"/>
              <a:t> (Comboio, </a:t>
            </a:r>
            <a:r>
              <a:rPr lang="pt-PT" sz="2000" dirty="0" err="1" smtClean="0"/>
              <a:t>Nr</a:t>
            </a:r>
            <a:r>
              <a:rPr lang="pt-PT" sz="2000" dirty="0" smtClean="0"/>
              <a:t>, Classe, Carruagem) </a:t>
            </a:r>
          </a:p>
          <a:p>
            <a:pPr algn="just"/>
            <a:r>
              <a:rPr lang="pt-PT" sz="2000" b="1" dirty="0" smtClean="0"/>
              <a:t>Chave Primária </a:t>
            </a:r>
            <a:r>
              <a:rPr lang="pt-PT" sz="2000" dirty="0" smtClean="0"/>
              <a:t>Comboio, </a:t>
            </a:r>
            <a:r>
              <a:rPr lang="pt-PT" sz="2000" dirty="0" err="1" smtClean="0"/>
              <a:t>Nr</a:t>
            </a:r>
            <a:r>
              <a:rPr lang="pt-PT" sz="2000" dirty="0" smtClean="0"/>
              <a:t> </a:t>
            </a:r>
          </a:p>
          <a:p>
            <a:pPr algn="just"/>
            <a:r>
              <a:rPr lang="pt-PT" sz="2000" b="1" dirty="0" smtClean="0"/>
              <a:t>Chave Estrangeira </a:t>
            </a:r>
            <a:r>
              <a:rPr lang="pt-PT" sz="2000" dirty="0" smtClean="0"/>
              <a:t>Comboio </a:t>
            </a:r>
            <a:r>
              <a:rPr lang="pt-PT" sz="2000" b="1" dirty="0" smtClean="0"/>
              <a:t>referência</a:t>
            </a:r>
            <a:r>
              <a:rPr lang="pt-PT" sz="2000" dirty="0" smtClean="0"/>
              <a:t> Comboio (</a:t>
            </a:r>
            <a:r>
              <a:rPr lang="pt-PT" sz="2000" dirty="0" err="1" smtClean="0"/>
              <a:t>ID_Comboio</a:t>
            </a:r>
            <a:r>
              <a:rPr lang="pt-PT" sz="2000" dirty="0" smtClean="0"/>
              <a:t>)</a:t>
            </a:r>
          </a:p>
          <a:p>
            <a:pPr algn="just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80489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610" y="777241"/>
            <a:ext cx="4940969" cy="5811838"/>
          </a:xfrm>
        </p:spPr>
        <p:txBody>
          <a:bodyPr>
            <a:normAutofit lnSpcReduction="10000"/>
          </a:bodyPr>
          <a:lstStyle/>
          <a:p>
            <a:r>
              <a:rPr lang="pt-PT" b="1" dirty="0">
                <a:latin typeface="Apple Color Emoji" charset="0"/>
                <a:ea typeface="Apple Color Emoji" charset="0"/>
                <a:cs typeface="Apple Color Emoji" charset="0"/>
              </a:rPr>
              <a:t>2º Forma Normal</a:t>
            </a:r>
          </a:p>
          <a:p>
            <a:pPr lvl="1" algn="just"/>
            <a:r>
              <a:rPr lang="pt-PT" dirty="0" smtClean="0"/>
              <a:t>Todos os atributos não-chave, têm dependência total das chaves primárias.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b="1" dirty="0">
                <a:latin typeface="Apple Color Emoji" charset="0"/>
                <a:ea typeface="Apple Color Emoji" charset="0"/>
                <a:cs typeface="Apple Color Emoji" charset="0"/>
              </a:rPr>
              <a:t>3º Forma Normal</a:t>
            </a:r>
          </a:p>
          <a:p>
            <a:pPr lvl="1" algn="just"/>
            <a:r>
              <a:rPr lang="pt-PT" dirty="0" smtClean="0"/>
              <a:t>Nenhum atributo não-chave pode depender transitivamente da chave primária.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8219" y="651511"/>
            <a:ext cx="6236368" cy="4730992"/>
          </a:xfrm>
          <a:ln w="127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 algn="just">
              <a:buNone/>
            </a:pPr>
            <a:r>
              <a:rPr lang="en-US" sz="2000" b="1" dirty="0" err="1" smtClean="0"/>
              <a:t>Cliente</a:t>
            </a:r>
            <a:r>
              <a:rPr lang="en-US" sz="2000" dirty="0" smtClean="0"/>
              <a:t> </a:t>
            </a:r>
            <a:r>
              <a:rPr lang="en-US" sz="2000" dirty="0" err="1"/>
              <a:t>ID_Cliente</a:t>
            </a:r>
            <a:r>
              <a:rPr lang="en-US" sz="2000" dirty="0"/>
              <a:t> → Nome, Username, Password, </a:t>
            </a:r>
            <a:r>
              <a:rPr lang="en-US" sz="2000" dirty="0" err="1"/>
              <a:t>Cidade</a:t>
            </a:r>
            <a:r>
              <a:rPr lang="en-US" sz="2000" dirty="0"/>
              <a:t>, E-mail, </a:t>
            </a:r>
            <a:r>
              <a:rPr lang="en-US" sz="2000" dirty="0" err="1"/>
              <a:t>Telemóvel</a:t>
            </a:r>
            <a:r>
              <a:rPr lang="en-US" sz="2000" dirty="0"/>
              <a:t>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marL="0" indent="0" algn="just">
              <a:buNone/>
            </a:pPr>
            <a:r>
              <a:rPr lang="en-US" sz="2000" b="1" dirty="0" err="1" smtClean="0"/>
              <a:t>Reserva</a:t>
            </a:r>
            <a:r>
              <a:rPr lang="en-US" sz="2000" dirty="0" smtClean="0"/>
              <a:t> </a:t>
            </a:r>
            <a:r>
              <a:rPr lang="en-US" sz="2000" dirty="0" err="1"/>
              <a:t>ID_Reserva</a:t>
            </a:r>
            <a:r>
              <a:rPr lang="en-US" sz="2000" dirty="0"/>
              <a:t> → Data, </a:t>
            </a:r>
            <a:r>
              <a:rPr lang="en-US" sz="2000" dirty="0" err="1"/>
              <a:t>Comboio</a:t>
            </a:r>
            <a:r>
              <a:rPr lang="en-US" sz="2000" dirty="0"/>
              <a:t>, Lugar, </a:t>
            </a:r>
            <a:r>
              <a:rPr lang="en-US" sz="2000" dirty="0" err="1"/>
              <a:t>Código</a:t>
            </a:r>
            <a:r>
              <a:rPr lang="en-US" sz="2000" dirty="0"/>
              <a:t>, </a:t>
            </a:r>
            <a:r>
              <a:rPr lang="en-US" sz="2000" dirty="0" err="1"/>
              <a:t>Preço</a:t>
            </a:r>
            <a:r>
              <a:rPr lang="en-US" sz="2000" dirty="0"/>
              <a:t>, </a:t>
            </a:r>
            <a:r>
              <a:rPr lang="en-US" sz="2000" dirty="0" err="1"/>
              <a:t>Cliente</a:t>
            </a:r>
            <a:r>
              <a:rPr lang="en-US" sz="2000" dirty="0"/>
              <a:t>, </a:t>
            </a:r>
            <a:r>
              <a:rPr lang="en-US" sz="2000" dirty="0" err="1" smtClean="0"/>
              <a:t>Viagem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marL="0" indent="0" algn="just">
              <a:buNone/>
            </a:pPr>
            <a:r>
              <a:rPr lang="en-US" sz="2000" b="1" dirty="0" err="1" smtClean="0"/>
              <a:t>Viagem</a:t>
            </a:r>
            <a:r>
              <a:rPr lang="en-US" sz="2000" dirty="0" smtClean="0"/>
              <a:t> </a:t>
            </a:r>
            <a:r>
              <a:rPr lang="en-US" sz="2000" dirty="0" err="1"/>
              <a:t>ID_Viagem</a:t>
            </a:r>
            <a:r>
              <a:rPr lang="en-US" sz="2000" dirty="0"/>
              <a:t> → </a:t>
            </a:r>
            <a:r>
              <a:rPr lang="en-US" sz="2000" dirty="0" err="1"/>
              <a:t>Cidade_Partida</a:t>
            </a:r>
            <a:r>
              <a:rPr lang="en-US" sz="2000" dirty="0"/>
              <a:t>, </a:t>
            </a:r>
            <a:r>
              <a:rPr lang="en-US" sz="2000" dirty="0" err="1"/>
              <a:t>Hora_Partida</a:t>
            </a:r>
            <a:r>
              <a:rPr lang="en-US" sz="2000" dirty="0"/>
              <a:t>, </a:t>
            </a:r>
            <a:r>
              <a:rPr lang="en-US" sz="2000" dirty="0" err="1"/>
              <a:t>Cidade_Chegada</a:t>
            </a:r>
            <a:r>
              <a:rPr lang="en-US" sz="2000" dirty="0"/>
              <a:t>, </a:t>
            </a:r>
            <a:r>
              <a:rPr lang="en-US" sz="2000" dirty="0" err="1"/>
              <a:t>Hora_Chegada</a:t>
            </a:r>
            <a:r>
              <a:rPr lang="en-US" sz="2000" dirty="0"/>
              <a:t>, </a:t>
            </a:r>
            <a:r>
              <a:rPr lang="en-US" sz="2000" dirty="0" err="1"/>
              <a:t>Comboio</a:t>
            </a:r>
            <a:r>
              <a:rPr lang="en-US" sz="2000" dirty="0"/>
              <a:t>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marL="0" indent="0" algn="just">
              <a:buNone/>
            </a:pPr>
            <a:r>
              <a:rPr lang="en-US" sz="2000" b="1" dirty="0" err="1" smtClean="0"/>
              <a:t>Comboio</a:t>
            </a:r>
            <a:r>
              <a:rPr lang="en-US" sz="2000" dirty="0" smtClean="0"/>
              <a:t> </a:t>
            </a:r>
            <a:r>
              <a:rPr lang="en-US" sz="2000" dirty="0" err="1"/>
              <a:t>ID_Comboio</a:t>
            </a:r>
            <a:r>
              <a:rPr lang="en-US" sz="2000" dirty="0"/>
              <a:t> → </a:t>
            </a:r>
            <a:r>
              <a:rPr lang="en-US" sz="2000" dirty="0" err="1"/>
              <a:t>Tipo</a:t>
            </a:r>
            <a:r>
              <a:rPr lang="en-US" sz="2000" dirty="0"/>
              <a:t>, </a:t>
            </a:r>
            <a:r>
              <a:rPr lang="en-US" sz="2000" dirty="0" err="1"/>
              <a:t>Descrição</a:t>
            </a:r>
            <a:r>
              <a:rPr lang="en-US" sz="2000" dirty="0"/>
              <a:t>, </a:t>
            </a:r>
            <a:r>
              <a:rPr lang="en-US" sz="2000" dirty="0" err="1" smtClean="0"/>
              <a:t>Capacidade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 smtClean="0"/>
              <a:t>Lugar</a:t>
            </a:r>
            <a:r>
              <a:rPr lang="en-US" sz="2000" dirty="0" smtClean="0"/>
              <a:t> </a:t>
            </a:r>
            <a:r>
              <a:rPr lang="en-US" sz="2000" dirty="0" err="1" smtClean="0"/>
              <a:t>Comboio</a:t>
            </a:r>
            <a:r>
              <a:rPr lang="en-US" sz="2000" dirty="0" smtClean="0"/>
              <a:t>, </a:t>
            </a:r>
            <a:r>
              <a:rPr lang="en-US" sz="2000" dirty="0" err="1" smtClean="0"/>
              <a:t>Nr</a:t>
            </a:r>
            <a:r>
              <a:rPr lang="en-US" sz="2000" dirty="0" smtClean="0"/>
              <a:t> → </a:t>
            </a:r>
            <a:r>
              <a:rPr lang="en-US" sz="2000" dirty="0" err="1" smtClean="0"/>
              <a:t>Classe</a:t>
            </a:r>
            <a:r>
              <a:rPr lang="en-US" sz="2000" dirty="0" smtClean="0"/>
              <a:t>, </a:t>
            </a:r>
            <a:r>
              <a:rPr lang="en-US" sz="2000" dirty="0" err="1" smtClean="0"/>
              <a:t>Carruagem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13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6837" y="1392071"/>
            <a:ext cx="7020698" cy="3794078"/>
          </a:xfrm>
        </p:spPr>
        <p:txBody>
          <a:bodyPr>
            <a:noAutofit/>
          </a:bodyPr>
          <a:lstStyle/>
          <a:p>
            <a:pPr algn="ctr"/>
            <a:r>
              <a:rPr lang="pt-PT" sz="10000" b="1" dirty="0" smtClean="0">
                <a:latin typeface="Apple Color Emoji" charset="0"/>
                <a:ea typeface="Apple Color Emoji" charset="0"/>
                <a:cs typeface="Apple Color Emoji" charset="0"/>
              </a:rPr>
              <a:t>Modelo Físico</a:t>
            </a:r>
            <a:endParaRPr lang="pt-PT" sz="100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pple Color Emoji" charset="0"/>
                <a:ea typeface="Apple Color Emoji" charset="0"/>
                <a:cs typeface="Apple Color Emoji" charset="0"/>
              </a:rPr>
              <a:t>Exemplo de </a:t>
            </a:r>
            <a:r>
              <a:rPr lang="pt-PT" b="1" dirty="0" err="1" smtClean="0">
                <a:latin typeface="Apple Color Emoji" charset="0"/>
                <a:ea typeface="Apple Color Emoji" charset="0"/>
                <a:cs typeface="Apple Color Emoji" charset="0"/>
              </a:rPr>
              <a:t>View</a:t>
            </a:r>
            <a:endParaRPr lang="pt-PT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001293"/>
            <a:ext cx="7010400" cy="23241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76619" y="4645405"/>
            <a:ext cx="9638762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dirty="0" err="1" smtClean="0"/>
              <a:t>Mostra</a:t>
            </a:r>
            <a:r>
              <a:rPr lang="en-US" sz="2000" b="1" i="1" dirty="0" smtClean="0"/>
              <a:t> as </a:t>
            </a:r>
            <a:r>
              <a:rPr lang="en-US" sz="2000" b="1" i="1" dirty="0" err="1" smtClean="0"/>
              <a:t>próximas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viagens</a:t>
            </a:r>
            <a:r>
              <a:rPr lang="en-US" sz="2000" b="1" i="1" dirty="0" smtClean="0"/>
              <a:t> a </a:t>
            </a:r>
            <a:r>
              <a:rPr lang="en-US" sz="2000" b="1" i="1" dirty="0" err="1" smtClean="0"/>
              <a:t>realizarem</a:t>
            </a:r>
            <a:r>
              <a:rPr lang="en-US" sz="2000" b="1" i="1" dirty="0" smtClean="0"/>
              <a:t>-se e o </a:t>
            </a:r>
            <a:r>
              <a:rPr lang="en-US" sz="2000" b="1" i="1" dirty="0" err="1" smtClean="0"/>
              <a:t>respetivo</a:t>
            </a:r>
            <a:r>
              <a:rPr lang="en-US" sz="2000" b="1" i="1" dirty="0" smtClean="0"/>
              <a:t> tempo </a:t>
            </a:r>
            <a:r>
              <a:rPr lang="en-US" sz="2000" b="1" i="1" dirty="0" err="1" smtClean="0"/>
              <a:t>até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à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viagem</a:t>
            </a:r>
            <a:r>
              <a:rPr lang="en-US" sz="2000" b="1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6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5400" b="1" dirty="0" err="1" smtClean="0">
                <a:latin typeface="Apple Color Emoji" charset="0"/>
                <a:ea typeface="Apple Color Emoji" charset="0"/>
                <a:cs typeface="Apple Color Emoji" charset="0"/>
              </a:rPr>
              <a:t>Triggers</a:t>
            </a:r>
            <a:endParaRPr lang="pt-PT" sz="54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953" y="1846845"/>
            <a:ext cx="5555197" cy="2233836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6" y="1846845"/>
            <a:ext cx="5544983" cy="223383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35380" y="4297679"/>
            <a:ext cx="9638762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dirty="0" err="1" smtClean="0"/>
              <a:t>Atualizar</a:t>
            </a:r>
            <a:r>
              <a:rPr lang="en-US" sz="2000" b="1" i="1" dirty="0" smtClean="0"/>
              <a:t> a </a:t>
            </a:r>
            <a:r>
              <a:rPr lang="en-US" sz="2000" b="1" i="1" dirty="0" err="1" smtClean="0"/>
              <a:t>capacidade</a:t>
            </a:r>
            <a:r>
              <a:rPr lang="en-US" sz="2000" b="1" i="1" dirty="0" smtClean="0"/>
              <a:t> do </a:t>
            </a:r>
            <a:r>
              <a:rPr lang="en-US" sz="2000" b="1" i="1" dirty="0" err="1" smtClean="0"/>
              <a:t>comboio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após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remoção</a:t>
            </a:r>
            <a:r>
              <a:rPr lang="en-US" sz="2000" b="1" i="1" dirty="0" smtClean="0"/>
              <a:t>/</a:t>
            </a:r>
            <a:r>
              <a:rPr lang="en-US" sz="2000" b="1" i="1" dirty="0" err="1" smtClean="0"/>
              <a:t>inserção</a:t>
            </a:r>
            <a:r>
              <a:rPr lang="en-US" sz="2000" b="1" i="1" dirty="0" smtClean="0"/>
              <a:t> de um </a:t>
            </a:r>
            <a:r>
              <a:rPr lang="en-US" sz="2000" b="1" i="1" dirty="0" err="1" smtClean="0"/>
              <a:t>lugar</a:t>
            </a:r>
            <a:r>
              <a:rPr lang="en-US" sz="2000" b="1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15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93618" y="263727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PT" sz="10000" b="1" dirty="0" smtClean="0">
                <a:latin typeface="Apple Color Emoji" charset="0"/>
                <a:ea typeface="Apple Color Emoji" charset="0"/>
                <a:cs typeface="Apple Color Emoji" charset="0"/>
              </a:rPr>
              <a:t>Modelo</a:t>
            </a:r>
            <a:r>
              <a:rPr lang="pt-PT" sz="3600" b="1" dirty="0" smtClean="0">
                <a:latin typeface="Apple Color Emoji" charset="0"/>
                <a:ea typeface="Apple Color Emoji" charset="0"/>
                <a:cs typeface="Apple Color Emoji" charset="0"/>
              </a:rPr>
              <a:t> </a:t>
            </a:r>
            <a:r>
              <a:rPr lang="pt-PT" sz="10000" b="1" dirty="0" err="1" smtClean="0">
                <a:latin typeface="Apple Color Emoji" charset="0"/>
                <a:ea typeface="Apple Color Emoji" charset="0"/>
                <a:cs typeface="Apple Color Emoji" charset="0"/>
              </a:rPr>
              <a:t>NoSQL</a:t>
            </a:r>
            <a:endParaRPr lang="pt-PT" sz="100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3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618" y="2637270"/>
            <a:ext cx="10573452" cy="1325563"/>
          </a:xfrm>
        </p:spPr>
        <p:txBody>
          <a:bodyPr>
            <a:noAutofit/>
          </a:bodyPr>
          <a:lstStyle/>
          <a:p>
            <a:pPr algn="ctr"/>
            <a:r>
              <a:rPr lang="pt-PT" sz="10000" b="1" dirty="0" smtClean="0">
                <a:latin typeface="Apple Color Emoji" charset="0"/>
                <a:ea typeface="Apple Color Emoji" charset="0"/>
                <a:cs typeface="Apple Color Emoji" charset="0"/>
              </a:rPr>
              <a:t>Modelo Relacional</a:t>
            </a:r>
            <a:endParaRPr lang="pt-PT" sz="100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5400" b="1" dirty="0" smtClean="0">
                <a:latin typeface="Apple Color Emoji" charset="0"/>
                <a:ea typeface="Apple Color Emoji" charset="0"/>
                <a:cs typeface="Apple Color Emoji" charset="0"/>
              </a:rPr>
              <a:t>Contextualização</a:t>
            </a:r>
            <a:endParaRPr lang="pt-PT" sz="54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30" y="2443576"/>
            <a:ext cx="3071957" cy="21531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62" y="2173458"/>
            <a:ext cx="4276468" cy="37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0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242" y="2217470"/>
            <a:ext cx="3309551" cy="1325563"/>
          </a:xfrm>
        </p:spPr>
        <p:txBody>
          <a:bodyPr>
            <a:noAutofit/>
          </a:bodyPr>
          <a:lstStyle/>
          <a:p>
            <a:r>
              <a:rPr lang="pt-PT" sz="8000" b="1" dirty="0" smtClean="0">
                <a:latin typeface="Apple Color Emoji" charset="0"/>
                <a:ea typeface="Apple Color Emoji" charset="0"/>
                <a:cs typeface="Apple Color Emoji" charset="0"/>
              </a:rPr>
              <a:t>Porquê              </a:t>
            </a:r>
            <a:endParaRPr lang="pt-PT" sz="80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94" y="1711416"/>
            <a:ext cx="6742809" cy="1831617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649603" y="2217470"/>
            <a:ext cx="852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8000" b="1" dirty="0" smtClean="0">
                <a:latin typeface="Apple Color Emoji" charset="0"/>
                <a:ea typeface="Apple Color Emoji" charset="0"/>
                <a:cs typeface="Apple Color Emoji" charset="0"/>
              </a:rPr>
              <a:t>?</a:t>
            </a:r>
            <a:endParaRPr lang="pt-PT" sz="80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40178" cy="1325563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 smtClean="0">
                <a:latin typeface="Apple Color Emoji" charset="0"/>
                <a:ea typeface="Apple Color Emoji" charset="0"/>
                <a:cs typeface="Apple Color Emoji" charset="0"/>
              </a:rPr>
              <a:t>Vantagens</a:t>
            </a:r>
            <a:endParaRPr lang="pt-PT" sz="54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17757" cy="4351338"/>
          </a:xfrm>
        </p:spPr>
        <p:txBody>
          <a:bodyPr/>
          <a:lstStyle/>
          <a:p>
            <a:pPr algn="just"/>
            <a:r>
              <a:rPr lang="pt-PT" dirty="0" smtClean="0">
                <a:latin typeface="Calibri" charset="0"/>
                <a:ea typeface="Calibri" charset="0"/>
                <a:cs typeface="Calibri" charset="0"/>
              </a:rPr>
              <a:t>Documentos como unidades independentes;</a:t>
            </a:r>
          </a:p>
          <a:p>
            <a:pPr algn="just"/>
            <a:r>
              <a:rPr lang="pt-PT" dirty="0" smtClean="0">
                <a:latin typeface="Calibri" charset="0"/>
                <a:ea typeface="Calibri" charset="0"/>
                <a:cs typeface="Calibri" charset="0"/>
              </a:rPr>
              <a:t>Dados não estruturados são mais facilmente armazenados;</a:t>
            </a:r>
          </a:p>
          <a:p>
            <a:pPr algn="just"/>
            <a:r>
              <a:rPr lang="pt-PT" dirty="0" smtClean="0">
                <a:latin typeface="Calibri" charset="0"/>
                <a:ea typeface="Calibri" charset="0"/>
                <a:cs typeface="Calibri" charset="0"/>
              </a:rPr>
              <a:t>Consultas e transações são mais simples.</a:t>
            </a:r>
            <a:endParaRPr lang="pt-PT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178378" y="365125"/>
            <a:ext cx="53401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b="1" dirty="0" smtClean="0">
                <a:latin typeface="Apple Color Emoji" charset="0"/>
                <a:ea typeface="Apple Color Emoji" charset="0"/>
                <a:cs typeface="Apple Color Emoji" charset="0"/>
              </a:rPr>
              <a:t>Desvantagens</a:t>
            </a:r>
            <a:endParaRPr lang="pt-PT" sz="54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cxnSp>
        <p:nvCxnSpPr>
          <p:cNvPr id="6" name="Conexão Reta 5"/>
          <p:cNvCxnSpPr/>
          <p:nvPr/>
        </p:nvCxnSpPr>
        <p:spPr>
          <a:xfrm>
            <a:off x="6178378" y="1285103"/>
            <a:ext cx="0" cy="46955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osição de Conteúdo 2"/>
          <p:cNvSpPr txBox="1">
            <a:spLocks/>
          </p:cNvSpPr>
          <p:nvPr/>
        </p:nvSpPr>
        <p:spPr>
          <a:xfrm>
            <a:off x="6400800" y="1825625"/>
            <a:ext cx="51177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smtClean="0"/>
              <a:t>Redundância de dados;</a:t>
            </a:r>
          </a:p>
          <a:p>
            <a:pPr algn="just"/>
            <a:r>
              <a:rPr lang="pt-PT" dirty="0" smtClean="0"/>
              <a:t>Possível Inconsistência.</a:t>
            </a:r>
            <a:endParaRPr lang="pt-PT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03" y="4668894"/>
            <a:ext cx="3005287" cy="18447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689" y="4668894"/>
            <a:ext cx="2940991" cy="18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91" y="222423"/>
            <a:ext cx="7189916" cy="6420248"/>
          </a:xfrm>
          <a:prstGeom prst="rect">
            <a:avLst/>
          </a:prstGeom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621957" y="3929450"/>
            <a:ext cx="5556422" cy="2113764"/>
          </a:xfrm>
        </p:spPr>
        <p:txBody>
          <a:bodyPr>
            <a:noAutofit/>
          </a:bodyPr>
          <a:lstStyle/>
          <a:p>
            <a:r>
              <a:rPr lang="pt-PT" sz="10000" b="1" dirty="0" smtClean="0">
                <a:latin typeface="Apple Color Emoji" charset="0"/>
                <a:ea typeface="Apple Color Emoji" charset="0"/>
                <a:cs typeface="Apple Color Emoji" charset="0"/>
              </a:rPr>
              <a:t>Esquema</a:t>
            </a:r>
            <a:endParaRPr lang="pt-PT" sz="100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12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5234"/>
            <a:ext cx="10515600" cy="1532948"/>
          </a:xfrm>
        </p:spPr>
        <p:txBody>
          <a:bodyPr>
            <a:noAutofit/>
          </a:bodyPr>
          <a:lstStyle/>
          <a:p>
            <a:pPr algn="ctr"/>
            <a:r>
              <a:rPr lang="pt-PT" sz="5400" b="1" dirty="0">
                <a:latin typeface="Apple Color Emoji" charset="0"/>
                <a:ea typeface="Apple Color Emoji" charset="0"/>
                <a:cs typeface="Apple Color Emoji" charset="0"/>
              </a:rPr>
              <a:t>Migração dos dados de </a:t>
            </a:r>
            <a:r>
              <a:rPr lang="pt-PT" sz="5400" b="1" dirty="0" err="1">
                <a:latin typeface="Apple Color Emoji" charset="0"/>
                <a:ea typeface="Apple Color Emoji" charset="0"/>
                <a:cs typeface="Apple Color Emoji" charset="0"/>
              </a:rPr>
              <a:t>MySQL</a:t>
            </a:r>
            <a:r>
              <a:rPr lang="pt-PT" sz="5400" b="1" dirty="0">
                <a:latin typeface="Apple Color Emoji" charset="0"/>
                <a:ea typeface="Apple Color Emoji" charset="0"/>
                <a:cs typeface="Apple Color Emoji" charset="0"/>
              </a:rPr>
              <a:t> para </a:t>
            </a:r>
            <a:r>
              <a:rPr lang="pt-PT" sz="5400" b="1" dirty="0" err="1">
                <a:latin typeface="Apple Color Emoji" charset="0"/>
                <a:ea typeface="Apple Color Emoji" charset="0"/>
                <a:cs typeface="Apple Color Emoji" charset="0"/>
              </a:rPr>
              <a:t>MongoDB</a:t>
            </a:r>
            <a:endParaRPr lang="pt-PT" sz="54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38" y="2323070"/>
            <a:ext cx="4082036" cy="40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4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565" y="1446132"/>
            <a:ext cx="5303435" cy="52295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5234"/>
            <a:ext cx="10515600" cy="1532948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 smtClean="0">
                <a:latin typeface="Apple Color Emoji" charset="0"/>
                <a:ea typeface="Apple Color Emoji" charset="0"/>
                <a:cs typeface="Apple Color Emoji" charset="0"/>
              </a:rPr>
              <a:t>Apreciação Crítica</a:t>
            </a:r>
            <a:endParaRPr lang="pt-PT" sz="54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324389"/>
            <a:ext cx="10515600" cy="4351338"/>
          </a:xfrm>
        </p:spPr>
        <p:txBody>
          <a:bodyPr>
            <a:normAutofit/>
          </a:bodyPr>
          <a:lstStyle/>
          <a:p>
            <a:r>
              <a:rPr lang="pt-PT" b="1" dirty="0" err="1" smtClean="0"/>
              <a:t>Triggers</a:t>
            </a:r>
            <a:r>
              <a:rPr lang="pt-PT" b="1" dirty="0" smtClean="0"/>
              <a:t> do </a:t>
            </a:r>
            <a:r>
              <a:rPr lang="pt-PT" b="1" dirty="0" err="1" smtClean="0"/>
              <a:t>MySQL</a:t>
            </a:r>
            <a:endParaRPr lang="pt-PT" b="1" dirty="0" smtClean="0"/>
          </a:p>
          <a:p>
            <a:r>
              <a:rPr lang="pt-PT" b="1" dirty="0" smtClean="0"/>
              <a:t>Combinação de dados</a:t>
            </a:r>
          </a:p>
          <a:p>
            <a:r>
              <a:rPr lang="pt-PT" b="1" dirty="0" smtClean="0"/>
              <a:t>Inexistência de restrições</a:t>
            </a:r>
          </a:p>
          <a:p>
            <a:r>
              <a:rPr lang="pt-PT" b="1" dirty="0" smtClean="0"/>
              <a:t>Elevado desempenho nas inserções</a:t>
            </a:r>
          </a:p>
          <a:p>
            <a:r>
              <a:rPr lang="pt-PT" b="1" dirty="0" smtClean="0"/>
              <a:t>Facilidade quanto a alterações no esquema 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8889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5400" b="1" dirty="0" smtClean="0">
                <a:latin typeface="Apple Color Emoji" charset="0"/>
                <a:ea typeface="Apple Color Emoji" charset="0"/>
                <a:cs typeface="Apple Color Emoji" charset="0"/>
              </a:rPr>
              <a:t>Contextualização</a:t>
            </a:r>
            <a:endParaRPr lang="pt-PT" sz="54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30" y="2443576"/>
            <a:ext cx="3071957" cy="21531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62" y="2173458"/>
            <a:ext cx="4276468" cy="37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3486" y="2571742"/>
            <a:ext cx="10515600" cy="1532948"/>
          </a:xfrm>
        </p:spPr>
        <p:txBody>
          <a:bodyPr>
            <a:noAutofit/>
          </a:bodyPr>
          <a:lstStyle/>
          <a:p>
            <a:pPr algn="ctr"/>
            <a:r>
              <a:rPr lang="pt-PT" sz="10000" b="1" dirty="0" smtClean="0">
                <a:latin typeface="Apple Color Emoji" charset="0"/>
                <a:ea typeface="Apple Color Emoji" charset="0"/>
                <a:cs typeface="Apple Color Emoji" charset="0"/>
              </a:rPr>
              <a:t>Modelo Conceptual</a:t>
            </a:r>
            <a:endParaRPr lang="pt-PT" sz="100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4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034"/>
            <a:ext cx="11748654" cy="4738254"/>
          </a:xfr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4898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 smtClean="0">
                <a:latin typeface="Apple Color Emoji" charset="0"/>
                <a:ea typeface="Apple Color Emoji" charset="0"/>
                <a:cs typeface="Apple Color Emoji" charset="0"/>
              </a:rPr>
              <a:t>Modelo</a:t>
            </a:r>
            <a:endParaRPr lang="pt-PT" sz="54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3" y="2314833"/>
            <a:ext cx="11815934" cy="3964154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4898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 smtClean="0">
                <a:latin typeface="Apple Color Emoji" charset="0"/>
                <a:ea typeface="Apple Color Emoji" charset="0"/>
                <a:cs typeface="Apple Color Emoji" charset="0"/>
              </a:rPr>
              <a:t>Identificação de Entidades</a:t>
            </a:r>
            <a:endParaRPr lang="pt-PT" sz="54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" y="2433085"/>
            <a:ext cx="12128895" cy="1973408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47135" y="489815"/>
            <a:ext cx="11541211" cy="1325563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 smtClean="0">
                <a:latin typeface="Apple Color Emoji" charset="0"/>
                <a:ea typeface="Apple Color Emoji" charset="0"/>
                <a:cs typeface="Apple Color Emoji" charset="0"/>
              </a:rPr>
              <a:t>Identificação de relacionamentos</a:t>
            </a:r>
            <a:endParaRPr lang="pt-PT" sz="54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8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94" y="220642"/>
            <a:ext cx="5859455" cy="6637358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1008799"/>
            <a:ext cx="6105394" cy="4798877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 smtClean="0">
                <a:latin typeface="Apple Color Emoji" charset="0"/>
                <a:ea typeface="Apple Color Emoji" charset="0"/>
                <a:cs typeface="Apple Color Emoji" charset="0"/>
              </a:rPr>
              <a:t>Identificação de atributos</a:t>
            </a:r>
            <a:endParaRPr lang="pt-PT" sz="54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38849" y="2645883"/>
            <a:ext cx="7020698" cy="1532948"/>
          </a:xfrm>
        </p:spPr>
        <p:txBody>
          <a:bodyPr>
            <a:noAutofit/>
          </a:bodyPr>
          <a:lstStyle/>
          <a:p>
            <a:pPr algn="ctr"/>
            <a:r>
              <a:rPr lang="pt-PT" sz="10000" b="1" smtClean="0">
                <a:latin typeface="Apple Color Emoji" charset="0"/>
                <a:ea typeface="Apple Color Emoji" charset="0"/>
                <a:cs typeface="Apple Color Emoji" charset="0"/>
              </a:rPr>
              <a:t>Modelo Lógico</a:t>
            </a:r>
            <a:endParaRPr lang="pt-PT" sz="100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393</Words>
  <Application>Microsoft Macintosh PowerPoint</Application>
  <PresentationFormat>Ecrã Panorâmico</PresentationFormat>
  <Paragraphs>84</Paragraphs>
  <Slides>25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0" baseType="lpstr">
      <vt:lpstr>Apple Color Emoji</vt:lpstr>
      <vt:lpstr>Arial</vt:lpstr>
      <vt:lpstr>Calibri</vt:lpstr>
      <vt:lpstr>Calibri Light</vt:lpstr>
      <vt:lpstr>Tema do Office</vt:lpstr>
      <vt:lpstr>Reservas de viagens em comboios nacionais e internacionais Euro-Train</vt:lpstr>
      <vt:lpstr>Modelo Relacional</vt:lpstr>
      <vt:lpstr>Contextualização</vt:lpstr>
      <vt:lpstr>Modelo Conceptual</vt:lpstr>
      <vt:lpstr>Modelo</vt:lpstr>
      <vt:lpstr>Identificação de Entidades</vt:lpstr>
      <vt:lpstr>Identificação de relacionamentos</vt:lpstr>
      <vt:lpstr>Identificação de atributos</vt:lpstr>
      <vt:lpstr>Modelo Lógico</vt:lpstr>
      <vt:lpstr>Apresentação do PowerPoint</vt:lpstr>
      <vt:lpstr>Transição do Modelo Conceptual para o Lógico</vt:lpstr>
      <vt:lpstr>Apresentação do PowerPoint</vt:lpstr>
      <vt:lpstr>Apresentação do PowerPoint</vt:lpstr>
      <vt:lpstr>Normalização</vt:lpstr>
      <vt:lpstr>Apresentação do PowerPoint</vt:lpstr>
      <vt:lpstr>Modelo Físico</vt:lpstr>
      <vt:lpstr>Exemplo de View</vt:lpstr>
      <vt:lpstr>Triggers</vt:lpstr>
      <vt:lpstr>Modelo NoSQL</vt:lpstr>
      <vt:lpstr>Contextualização</vt:lpstr>
      <vt:lpstr>Porquê              </vt:lpstr>
      <vt:lpstr>Vantagens</vt:lpstr>
      <vt:lpstr>Esquema</vt:lpstr>
      <vt:lpstr>Migração dos dados de MySQL para MongoDB</vt:lpstr>
      <vt:lpstr>Apreciação Crítica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Reservas de viagens em comboios nacionais e internacionais</dc:title>
  <dc:creator>Júlio Dinis Sá Peixoto</dc:creator>
  <cp:lastModifiedBy>Júlio Dinis Sá Peixoto</cp:lastModifiedBy>
  <cp:revision>38</cp:revision>
  <dcterms:created xsi:type="dcterms:W3CDTF">2017-01-25T14:15:50Z</dcterms:created>
  <dcterms:modified xsi:type="dcterms:W3CDTF">2017-01-26T00:21:47Z</dcterms:modified>
</cp:coreProperties>
</file>