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75" r:id="rId6"/>
    <p:sldId id="293" r:id="rId7"/>
    <p:sldId id="267" r:id="rId8"/>
    <p:sldId id="296" r:id="rId9"/>
    <p:sldId id="295" r:id="rId10"/>
    <p:sldId id="270" r:id="rId11"/>
    <p:sldId id="297" r:id="rId12"/>
    <p:sldId id="298" r:id="rId13"/>
    <p:sldId id="272" r:id="rId14"/>
    <p:sldId id="299" r:id="rId15"/>
    <p:sldId id="303" r:id="rId16"/>
    <p:sldId id="276" r:id="rId17"/>
    <p:sldId id="261" r:id="rId18"/>
    <p:sldId id="262" r:id="rId19"/>
    <p:sldId id="263" r:id="rId20"/>
    <p:sldId id="271" r:id="rId21"/>
    <p:sldId id="304" r:id="rId22"/>
    <p:sldId id="305" r:id="rId23"/>
    <p:sldId id="306" r:id="rId24"/>
    <p:sldId id="265" r:id="rId25"/>
    <p:sldId id="264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C4E"/>
    <a:srgbClr val="003672"/>
    <a:srgbClr val="0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3" autoAdjust="0"/>
    <p:restoredTop sz="79356"/>
  </p:normalViewPr>
  <p:slideViewPr>
    <p:cSldViewPr snapToGrid="0" snapToObjects="1">
      <p:cViewPr>
        <p:scale>
          <a:sx n="82" d="100"/>
          <a:sy n="82" d="100"/>
        </p:scale>
        <p:origin x="5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E187-A41F-D649-A888-D252768A28C6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BFC6-0CCB-D949-9684-DA961B4220FD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5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28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i="1" dirty="0"/>
              <a:t>Pedir para mostrar a interface no </a:t>
            </a:r>
            <a:r>
              <a:rPr lang="pt-PT" b="1" i="1" dirty="0" err="1"/>
              <a:t>WireFramePro</a:t>
            </a:r>
            <a:endParaRPr lang="pt-PT" b="1" i="1" dirty="0"/>
          </a:p>
          <a:p>
            <a:endParaRPr lang="pt-PT" b="1" i="1" dirty="0"/>
          </a:p>
          <a:p>
            <a:pPr marL="171450" indent="-171450">
              <a:buFontTx/>
              <a:buChar char="-"/>
            </a:pPr>
            <a:r>
              <a:rPr lang="pt-PT" b="1" i="1" dirty="0"/>
              <a:t>Interações realizadas</a:t>
            </a:r>
            <a:r>
              <a:rPr lang="pt-PT" b="1" i="1" baseline="0" dirty="0"/>
              <a:t> com a mascote </a:t>
            </a:r>
            <a:r>
              <a:rPr lang="pt-PT" b="1" i="1" baseline="0" dirty="0" err="1"/>
              <a:t>Yummy</a:t>
            </a:r>
            <a:r>
              <a:rPr lang="pt-PT" b="1" i="1" baseline="0" dirty="0"/>
              <a:t> (é idealizado que o </a:t>
            </a:r>
            <a:r>
              <a:rPr lang="pt-PT" b="1" i="1" baseline="0" dirty="0" err="1"/>
              <a:t>user</a:t>
            </a:r>
            <a:r>
              <a:rPr lang="pt-PT" b="1" i="1" baseline="0" dirty="0"/>
              <a:t> se imagine num diálogo com a mesma (”</a:t>
            </a:r>
            <a:r>
              <a:rPr lang="pt-PT" b="1" i="1" baseline="0" dirty="0" err="1"/>
              <a:t>yummy</a:t>
            </a:r>
            <a:r>
              <a:rPr lang="pt-PT" b="1" i="1" baseline="0" dirty="0"/>
              <a:t>, sugere-me algo”)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="1" i="1" baseline="0" dirty="0"/>
              <a:t>A equipa tentou criar um ambiente apelativo </a:t>
            </a:r>
            <a:r>
              <a:rPr lang="pt-PT" b="1" i="1" baseline="0" dirty="0" err="1" smtClean="0"/>
              <a:t>aUser</a:t>
            </a:r>
            <a:r>
              <a:rPr lang="pt-PT" b="1" i="1" baseline="0" dirty="0" smtClean="0"/>
              <a:t> </a:t>
            </a:r>
            <a:r>
              <a:rPr lang="pt-PT" b="1" i="1" baseline="0" dirty="0" err="1" smtClean="0"/>
              <a:t>friendly</a:t>
            </a:r>
            <a:r>
              <a:rPr lang="pt-PT" b="1" i="1" baseline="0" dirty="0" smtClean="0"/>
              <a:t>: uso intuitivo, proporcionando uma adaptação fácil e rápida -&gt; conseguido através de uma página inicial simples + 2 </a:t>
            </a:r>
            <a:r>
              <a:rPr lang="pt-PT" b="1" i="1" baseline="0" dirty="0" err="1" smtClean="0"/>
              <a:t>swipe</a:t>
            </a:r>
            <a:r>
              <a:rPr lang="pt-PT" b="1" i="1" baseline="0" dirty="0" smtClean="0"/>
              <a:t> menus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="1" i="1" baseline="0" dirty="0" smtClean="0"/>
              <a:t>o </a:t>
            </a:r>
            <a:r>
              <a:rPr lang="pt-PT" b="1" i="1" baseline="0" dirty="0"/>
              <a:t>utilizador.</a:t>
            </a:r>
          </a:p>
          <a:p>
            <a:pPr marL="171450" indent="-171450">
              <a:buFontTx/>
              <a:buChar char="-"/>
            </a:pPr>
            <a:r>
              <a:rPr lang="pt-PT" b="1" i="1" baseline="0" dirty="0" smtClean="0"/>
              <a:t>Facilmente </a:t>
            </a:r>
            <a:r>
              <a:rPr lang="pt-PT" b="1" i="1" baseline="0" dirty="0"/>
              <a:t>ajustável a novas funcionalidades (no futuro)</a:t>
            </a:r>
          </a:p>
          <a:p>
            <a:pPr marL="171450" indent="-171450">
              <a:buFontTx/>
              <a:buChar char="-"/>
            </a:pPr>
            <a:endParaRPr lang="pt-PT" b="1" i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19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i="1" dirty="0"/>
              <a:t>Pedir para mostrar a interface no </a:t>
            </a:r>
            <a:r>
              <a:rPr lang="pt-PT" b="1" i="1" dirty="0" err="1"/>
              <a:t>WireFramePro</a:t>
            </a:r>
            <a:endParaRPr lang="pt-PT" b="1" i="1" dirty="0"/>
          </a:p>
          <a:p>
            <a:endParaRPr lang="pt-PT" b="1" i="1" dirty="0"/>
          </a:p>
          <a:p>
            <a:pPr marL="171450" indent="-171450">
              <a:buFontTx/>
              <a:buChar char="-"/>
            </a:pPr>
            <a:r>
              <a:rPr lang="pt-PT" b="1" i="1" dirty="0"/>
              <a:t>Interações realizadas</a:t>
            </a:r>
            <a:r>
              <a:rPr lang="pt-PT" b="1" i="1" baseline="0" dirty="0"/>
              <a:t> com a mascote </a:t>
            </a:r>
            <a:r>
              <a:rPr lang="pt-PT" b="1" i="1" baseline="0" dirty="0" err="1"/>
              <a:t>Yummy</a:t>
            </a:r>
            <a:r>
              <a:rPr lang="pt-PT" b="1" i="1" baseline="0" dirty="0"/>
              <a:t> (é idealizado que o </a:t>
            </a:r>
            <a:r>
              <a:rPr lang="pt-PT" b="1" i="1" baseline="0" dirty="0" err="1"/>
              <a:t>user</a:t>
            </a:r>
            <a:r>
              <a:rPr lang="pt-PT" b="1" i="1" baseline="0" dirty="0"/>
              <a:t> se imagine num diálogo com a mesma (”</a:t>
            </a:r>
            <a:r>
              <a:rPr lang="pt-PT" b="1" i="1" baseline="0" dirty="0" err="1"/>
              <a:t>yummy</a:t>
            </a:r>
            <a:r>
              <a:rPr lang="pt-PT" b="1" i="1" baseline="0" dirty="0"/>
              <a:t>, sugere-me algo”)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="1" i="1" baseline="0" dirty="0"/>
              <a:t>A equipa tentou criar um ambiente apelativo ao utilizador.</a:t>
            </a:r>
          </a:p>
          <a:p>
            <a:pPr marL="171450" indent="-171450">
              <a:buFontTx/>
              <a:buChar char="-"/>
            </a:pPr>
            <a:r>
              <a:rPr lang="pt-PT" b="1" i="1" baseline="0" dirty="0" err="1"/>
              <a:t>User</a:t>
            </a:r>
            <a:r>
              <a:rPr lang="pt-PT" b="1" i="1" baseline="0" dirty="0"/>
              <a:t> </a:t>
            </a:r>
            <a:r>
              <a:rPr lang="pt-PT" b="1" i="1" baseline="0" dirty="0" err="1"/>
              <a:t>friendly</a:t>
            </a:r>
            <a:r>
              <a:rPr lang="pt-PT" b="1" i="1" baseline="0" dirty="0"/>
              <a:t>: uso intuitivo, proporcionando uma adaptação fácil e rápida -&gt; conseguido através de uma página inicial simples + 2 </a:t>
            </a:r>
            <a:r>
              <a:rPr lang="pt-PT" b="1" i="1" baseline="0" dirty="0" err="1"/>
              <a:t>swipe</a:t>
            </a:r>
            <a:r>
              <a:rPr lang="pt-PT" b="1" i="1" baseline="0" dirty="0"/>
              <a:t> menus</a:t>
            </a:r>
          </a:p>
          <a:p>
            <a:pPr marL="171450" indent="-171450">
              <a:buFontTx/>
              <a:buChar char="-"/>
            </a:pPr>
            <a:r>
              <a:rPr lang="pt-PT" b="1" i="1" baseline="0" dirty="0"/>
              <a:t>Facilmente ajustável a novas funcionalidades (no futuro)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83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pt-PT" b="1" dirty="0" smtClean="0"/>
              <a:t>Infelizmente não tivemos tempo para implementar mais do que os requisitos</a:t>
            </a:r>
            <a:r>
              <a:rPr lang="pt-PT" b="1" baseline="0" dirty="0" smtClean="0"/>
              <a:t> mínimos (pedir sugestão e fazer pedido específico)</a:t>
            </a:r>
            <a:endParaRPr lang="pt-PT" b="1" dirty="0" smtClean="0"/>
          </a:p>
          <a:p>
            <a:pPr marL="171450" indent="-171450">
              <a:buFont typeface="Arial" charset="0"/>
              <a:buChar char="•"/>
            </a:pPr>
            <a:r>
              <a:rPr lang="pt-PT" b="1" dirty="0" smtClean="0"/>
              <a:t>Após </a:t>
            </a:r>
            <a:r>
              <a:rPr lang="pt-PT" b="1" dirty="0"/>
              <a:t>todos os </a:t>
            </a:r>
            <a:r>
              <a:rPr lang="pt-PT" b="1" dirty="0" err="1"/>
              <a:t>brainstorms</a:t>
            </a:r>
            <a:r>
              <a:rPr lang="pt-PT" b="1" dirty="0"/>
              <a:t>, decisões e indecisões</a:t>
            </a:r>
            <a:r>
              <a:rPr lang="pt-PT" b="1" baseline="0" dirty="0"/>
              <a:t>, </a:t>
            </a:r>
            <a:r>
              <a:rPr lang="pt-PT" b="1" dirty="0"/>
              <a:t>a ideia final ficou em concordância e a equipa sentia-se confiante de que estaria perante um produto com "pernas para andar".</a:t>
            </a:r>
          </a:p>
          <a:p>
            <a:pPr marL="171450" indent="-171450">
              <a:buFont typeface="Arial" charset="0"/>
              <a:buChar char="•"/>
            </a:pPr>
            <a:r>
              <a:rPr lang="pt-PT" b="1" dirty="0" smtClean="0"/>
              <a:t>2ª foi </a:t>
            </a:r>
            <a:r>
              <a:rPr lang="pt-PT" b="1" dirty="0"/>
              <a:t>ainda</a:t>
            </a:r>
            <a:r>
              <a:rPr lang="pt-PT" b="1" baseline="0" dirty="0"/>
              <a:t> mais importante que a 1ª na medida que, se a aplicação for incorretamente especificada, o processo de construção da mesma não será tão correto e será com certeza bem mais demorado.</a:t>
            </a:r>
            <a:endParaRPr lang="pt-PT" b="1" dirty="0"/>
          </a:p>
          <a:p>
            <a:pPr marL="171450" indent="-171450">
              <a:buFont typeface="Arial" charset="0"/>
              <a:buChar char="•"/>
            </a:pPr>
            <a:r>
              <a:rPr lang="pt-PT" b="1" dirty="0"/>
              <a:t>Apesar de não ter sido fácil para a equipa conciliar as ideias e opiniões dos vários elementos, em conjunto conseguimos encontrar um ponto de equilíbrio que, na nossa opinião, tornou o resultado final bastante apelativo</a:t>
            </a:r>
            <a:r>
              <a:rPr lang="pt-PT" b="1" baseline="0" dirty="0"/>
              <a:t> e com o qual contamos ter sucesso. </a:t>
            </a:r>
            <a:r>
              <a:rPr lang="pt-PT" b="1" baseline="0" dirty="0" smtClean="0"/>
              <a:t>😃</a:t>
            </a: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545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58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71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PT" sz="2000" b="1" dirty="0"/>
              <a:t>Aspetos gerais: </a:t>
            </a:r>
          </a:p>
          <a:p>
            <a:pPr marL="171450" indent="-171450">
              <a:buFontTx/>
              <a:buChar char="-"/>
            </a:pPr>
            <a:r>
              <a:rPr lang="pt-PT" sz="2000" dirty="0"/>
              <a:t>dá para procurar</a:t>
            </a:r>
            <a:r>
              <a:rPr lang="pt-PT" sz="2000" baseline="0" dirty="0"/>
              <a:t> comida e bebida </a:t>
            </a:r>
            <a:endParaRPr lang="pt-PT" sz="2000" baseline="0" dirty="0" smtClean="0"/>
          </a:p>
          <a:p>
            <a:pPr marL="171450" indent="-171450">
              <a:buFontTx/>
              <a:buChar char="-"/>
            </a:pPr>
            <a:r>
              <a:rPr lang="pt-PT" sz="2000" baseline="0" dirty="0" smtClean="0"/>
              <a:t>Existência </a:t>
            </a:r>
            <a:r>
              <a:rPr lang="pt-PT" sz="2000" baseline="0" dirty="0"/>
              <a:t>de uma mascote (Yummy) -&gt; interações do utilizador com a aplicação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2000" baseline="0" dirty="0"/>
              <a:t>3 funcionalidades principais: pedido específico, pedido de sugestão e sugestão diária (gerada todos os dias</a:t>
            </a:r>
            <a:r>
              <a:rPr lang="pt-PT" sz="2000" baseline="0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2000" baseline="0" dirty="0" smtClean="0"/>
              <a:t>público alvo: povo português (3 faixas etárias) </a:t>
            </a:r>
            <a:endParaRPr lang="pt-PT" sz="20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2000" baseline="0" dirty="0" smtClean="0"/>
              <a:t>O </a:t>
            </a:r>
            <a:r>
              <a:rPr lang="pt-PT" sz="2000" baseline="0" dirty="0" smtClean="0"/>
              <a:t>porquê </a:t>
            </a:r>
            <a:r>
              <a:rPr lang="pt-PT" sz="2000" baseline="0" dirty="0" smtClean="0"/>
              <a:t>desta </a:t>
            </a:r>
            <a:r>
              <a:rPr lang="pt-PT" sz="2000" baseline="0" dirty="0" smtClean="0"/>
              <a:t>aplicação? Novidade no mercado; as que existem são muito limitadas; proporcionar uma nova experiência ao utilizador.</a:t>
            </a:r>
            <a:endParaRPr lang="pt-PT" sz="200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272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4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1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400" b="1" dirty="0"/>
              <a:t>Existência</a:t>
            </a:r>
            <a:r>
              <a:rPr lang="pt-PT" sz="1400" b="1" baseline="0" dirty="0"/>
              <a:t> de 4 atores:</a:t>
            </a:r>
          </a:p>
          <a:p>
            <a:r>
              <a:rPr lang="pt-PT" baseline="0" dirty="0"/>
              <a:t>- Utilizador não registado (não tem funcionalidades na própria aplicação, pode simplesmente registar-se)</a:t>
            </a:r>
          </a:p>
          <a:p>
            <a:r>
              <a:rPr lang="pt-PT" baseline="0" dirty="0"/>
              <a:t>- Administrador do sistema (tem uma única funcionalidade)</a:t>
            </a:r>
          </a:p>
          <a:p>
            <a:r>
              <a:rPr lang="pt-PT" baseline="0" dirty="0"/>
              <a:t>- Utilizador e Proprietário acabam por ser a mesma coisa (explicar a diferença entre os dois) -&gt; Proprietário é Utilizador, Utilizador pode ou não ser </a:t>
            </a:r>
            <a:r>
              <a:rPr lang="pt-PT" baseline="0" dirty="0" err="1"/>
              <a:t>Propriétario</a:t>
            </a:r>
            <a:r>
              <a:rPr lang="pt-PT" baseline="0" dirty="0"/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74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NÃO NOS VAMOS ALONGAR!!!!!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02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pt-PT" b="1" dirty="0"/>
              <a:t>Importância dos módulos (</a:t>
            </a:r>
            <a:r>
              <a:rPr lang="pt-PT" b="1" dirty="0" err="1"/>
              <a:t>WhatsYummy</a:t>
            </a:r>
            <a:r>
              <a:rPr lang="pt-PT" b="1" dirty="0"/>
              <a:t> </a:t>
            </a:r>
            <a:r>
              <a:rPr lang="pt-PT" b="0" dirty="0"/>
              <a:t>(</a:t>
            </a:r>
            <a:r>
              <a:rPr lang="pt-PT" b="0" dirty="0" err="1"/>
              <a:t>facade</a:t>
            </a:r>
            <a:r>
              <a:rPr lang="pt-PT" b="0" dirty="0"/>
              <a:t>), </a:t>
            </a:r>
            <a:r>
              <a:rPr lang="pt-PT" b="1" dirty="0"/>
              <a:t>Utilizador,</a:t>
            </a:r>
            <a:r>
              <a:rPr lang="pt-PT" b="1" baseline="0" dirty="0"/>
              <a:t> Estabelecimento, Produto e </a:t>
            </a:r>
            <a:r>
              <a:rPr lang="pt-PT" b="1" baseline="0" dirty="0" err="1"/>
              <a:t>Tag</a:t>
            </a:r>
            <a:r>
              <a:rPr lang="pt-PT" b="1" baseline="0" smtClean="0"/>
              <a:t>).</a:t>
            </a:r>
            <a:endParaRPr lang="pt-PT" b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921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Produto</a:t>
            </a:r>
            <a:r>
              <a:rPr lang="pt-PT" b="1" baseline="0" dirty="0"/>
              <a:t> é entidade fraca (dependente do Estabelecimento)</a:t>
            </a:r>
            <a:endParaRPr lang="pt-PT" b="1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24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6A6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BAB82-85D2-8E4F-B254-59F5F4578979}" type="datetimeFigureOut">
              <a:rPr lang="pt-PT" smtClean="0"/>
              <a:t>20/06/17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2B5CF-7D8C-AF42-BCA6-D82CBB5BA11F}" type="slidenum">
              <a:rPr lang="pt-PT" smtClean="0"/>
              <a:t>‹n.º›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3843"/>
            <a:ext cx="10589198" cy="2519507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tx1"/>
                </a:solidFill>
              </a:rPr>
              <a:t>Laborat</a:t>
            </a:r>
            <a:r>
              <a:rPr lang="pt-PT" sz="6600" b="1" dirty="0">
                <a:solidFill>
                  <a:schemeClr val="tx1"/>
                </a:solidFill>
              </a:rPr>
              <a:t>ó</a:t>
            </a:r>
            <a:r>
              <a:rPr lang="en-US" sz="6600" b="1" dirty="0" err="1">
                <a:solidFill>
                  <a:schemeClr val="tx1"/>
                </a:solidFill>
              </a:rPr>
              <a:t>rios</a:t>
            </a:r>
            <a:r>
              <a:rPr lang="en-US" sz="6600" b="1" dirty="0">
                <a:solidFill>
                  <a:schemeClr val="tx1"/>
                </a:solidFill>
              </a:rPr>
              <a:t> de Inform</a:t>
            </a:r>
            <a:r>
              <a:rPr lang="pt-PT" sz="6600" b="1" dirty="0">
                <a:solidFill>
                  <a:schemeClr val="tx1"/>
                </a:solidFill>
              </a:rPr>
              <a:t>ática IV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28151" y="3278459"/>
            <a:ext cx="5527456" cy="1684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tx1"/>
                </a:solidFill>
                <a:latin typeface="Wawati TC" charset="-120"/>
                <a:ea typeface="Wawati TC"/>
                <a:cs typeface="Wawati TC" charset="-120"/>
              </a:rPr>
              <a:t>WhatsYummy</a:t>
            </a:r>
            <a:r>
              <a:rPr lang="en-US" sz="4800" b="1" dirty="0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?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19032" y="4551031"/>
            <a:ext cx="2893122" cy="82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Ricardo PEREIRA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DINIS PEIXOTO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RICARDO CERTO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MARCELO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9556"/>
            <a:ext cx="1354455" cy="13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67" y="1815547"/>
            <a:ext cx="3905032" cy="2703443"/>
          </a:xfrm>
        </p:spPr>
        <p:txBody>
          <a:bodyPr>
            <a:noAutofit/>
          </a:bodyPr>
          <a:lstStyle/>
          <a:p>
            <a:pPr algn="ctr"/>
            <a:r>
              <a:rPr lang="pt-PT" sz="5400" b="1" dirty="0">
                <a:solidFill>
                  <a:srgbClr val="FFFFFF"/>
                </a:solidFill>
              </a:rPr>
              <a:t>Especificação</a:t>
            </a:r>
            <a:br>
              <a:rPr lang="pt-PT" sz="5400" b="1" dirty="0">
                <a:solidFill>
                  <a:srgbClr val="FFFFFF"/>
                </a:solidFill>
              </a:rPr>
            </a:br>
            <a:r>
              <a:rPr lang="pt-PT" sz="6600" b="1" dirty="0">
                <a:solidFill>
                  <a:srgbClr val="FFFFFF"/>
                </a:solidFill>
              </a:rPr>
              <a:t/>
            </a:r>
            <a:br>
              <a:rPr lang="pt-PT" sz="6600" b="1" dirty="0">
                <a:solidFill>
                  <a:srgbClr val="FFFFFF"/>
                </a:solidFill>
              </a:rPr>
            </a:br>
            <a:r>
              <a:rPr lang="pt-PT" sz="4000" b="1" i="1" dirty="0">
                <a:solidFill>
                  <a:srgbClr val="FFFFFF"/>
                </a:solidFill>
              </a:rPr>
              <a:t>Fazer Pedido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4104079" y="1229140"/>
            <a:ext cx="1661208" cy="10866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10048" r="2618" b="1643"/>
          <a:stretch/>
        </p:blipFill>
        <p:spPr>
          <a:xfrm>
            <a:off x="5765287" y="-2"/>
            <a:ext cx="5918704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7730" r="2618" b="26677"/>
          <a:stretch/>
        </p:blipFill>
        <p:spPr>
          <a:xfrm>
            <a:off x="0" y="309"/>
            <a:ext cx="12192000" cy="63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73786" r="2618" b="1643"/>
          <a:stretch/>
        </p:blipFill>
        <p:spPr>
          <a:xfrm>
            <a:off x="0" y="1181100"/>
            <a:ext cx="1221846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36" y="92766"/>
            <a:ext cx="7218986" cy="6244424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4104079" y="1272209"/>
            <a:ext cx="462857" cy="1086678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31534" y="1808921"/>
            <a:ext cx="3905032" cy="2703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b="1" dirty="0">
                <a:solidFill>
                  <a:srgbClr val="FFFFFF"/>
                </a:solidFill>
              </a:rPr>
              <a:t>Diagrama de Sequência</a:t>
            </a:r>
            <a:r>
              <a:rPr lang="pt-PT" sz="6600" b="1" dirty="0">
                <a:solidFill>
                  <a:srgbClr val="FFFFFF"/>
                </a:solidFill>
              </a:rPr>
              <a:t/>
            </a:r>
            <a:br>
              <a:rPr lang="pt-PT" sz="6600" b="1" dirty="0">
                <a:solidFill>
                  <a:srgbClr val="FFFFFF"/>
                </a:solidFill>
              </a:rPr>
            </a:br>
            <a:r>
              <a:rPr lang="pt-PT" sz="6600" b="1" dirty="0">
                <a:solidFill>
                  <a:srgbClr val="FFFFFF"/>
                </a:solidFill>
              </a:rPr>
              <a:t/>
            </a:r>
            <a:br>
              <a:rPr lang="pt-PT" sz="6600" b="1" dirty="0">
                <a:solidFill>
                  <a:srgbClr val="FFFFFF"/>
                </a:solidFill>
              </a:rPr>
            </a:br>
            <a:r>
              <a:rPr lang="pt-PT" sz="4000" b="1" i="1" dirty="0">
                <a:solidFill>
                  <a:srgbClr val="FFFFFF"/>
                </a:solidFill>
              </a:rPr>
              <a:t>Fazer pedido</a:t>
            </a:r>
          </a:p>
        </p:txBody>
      </p:sp>
    </p:spTree>
    <p:extLst>
      <p:ext uri="{BB962C8B-B14F-4D97-AF65-F5344CB8AC3E}">
        <p14:creationId xmlns:p14="http://schemas.microsoft.com/office/powerpoint/2010/main" val="10549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4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31534" y="1808921"/>
            <a:ext cx="3905032" cy="27034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b="1" dirty="0">
                <a:solidFill>
                  <a:srgbClr val="FFFFFF"/>
                </a:solidFill>
              </a:rPr>
              <a:t>Diagrama de Classes</a:t>
            </a:r>
            <a:endParaRPr lang="pt-PT" sz="4000" b="1" i="1" dirty="0">
              <a:solidFill>
                <a:srgbClr val="FFFFFF"/>
              </a:solidFill>
            </a:endParaRPr>
          </a:p>
        </p:txBody>
      </p:sp>
      <p:pic>
        <p:nvPicPr>
          <p:cNvPr id="10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4104079" y="1272209"/>
            <a:ext cx="1839521" cy="1086678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10018625" y="1176130"/>
            <a:ext cx="1839521" cy="1086678"/>
          </a:xfrm>
          <a:prstGeom prst="rect">
            <a:avLst/>
          </a:prstGeom>
        </p:spPr>
      </p:pic>
      <p:pic>
        <p:nvPicPr>
          <p:cNvPr id="12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3" t="471" r="1468" b="1376"/>
          <a:stretch/>
        </p:blipFill>
        <p:spPr>
          <a:xfrm>
            <a:off x="4246536" y="802675"/>
            <a:ext cx="7945464" cy="4715934"/>
          </a:xfrm>
        </p:spPr>
      </p:pic>
    </p:spTree>
    <p:extLst>
      <p:ext uri="{BB962C8B-B14F-4D97-AF65-F5344CB8AC3E}">
        <p14:creationId xmlns:p14="http://schemas.microsoft.com/office/powerpoint/2010/main" val="19348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27" y="764771"/>
            <a:ext cx="12152287" cy="4804756"/>
          </a:xfrm>
        </p:spPr>
      </p:pic>
    </p:spTree>
    <p:extLst>
      <p:ext uri="{BB962C8B-B14F-4D97-AF65-F5344CB8AC3E}">
        <p14:creationId xmlns:p14="http://schemas.microsoft.com/office/powerpoint/2010/main" val="2709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" r="26" b="4688"/>
          <a:stretch/>
        </p:blipFill>
        <p:spPr>
          <a:xfrm>
            <a:off x="-31" y="10"/>
            <a:ext cx="12188872" cy="4915066"/>
          </a:xfrm>
          <a:prstGeom prst="rect">
            <a:avLst/>
          </a:prstGeom>
        </p:spPr>
      </p:pic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265" y="5632948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dirty="0">
                <a:solidFill>
                  <a:srgbClr val="FFFFFF"/>
                </a:solidFill>
              </a:rPr>
              <a:t>Base de Dados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" r="26" b="4688"/>
          <a:stretch/>
        </p:blipFill>
        <p:spPr>
          <a:xfrm>
            <a:off x="3697235" y="-16262"/>
            <a:ext cx="12204084" cy="4921200"/>
          </a:xfrm>
          <a:prstGeom prst="rect">
            <a:avLst/>
          </a:prstGeom>
        </p:spPr>
      </p:pic>
      <p:sp>
        <p:nvSpPr>
          <p:cNvPr id="16" name="Marcador de Posição de Conteúdo 2"/>
          <p:cNvSpPr>
            <a:spLocks noGrp="1"/>
          </p:cNvSpPr>
          <p:nvPr>
            <p:ph idx="1"/>
          </p:nvPr>
        </p:nvSpPr>
        <p:spPr>
          <a:xfrm>
            <a:off x="866215" y="678956"/>
            <a:ext cx="5279203" cy="3583386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pt-PT" sz="3000" b="1" dirty="0">
                <a:solidFill>
                  <a:schemeClr val="bg1"/>
                </a:solidFill>
              </a:rPr>
              <a:t>Entidades</a:t>
            </a: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Utilizador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sz="1200" dirty="0">
                <a:solidFill>
                  <a:schemeClr val="bg1"/>
                </a:solidFill>
              </a:rPr>
              <a:t>[ID, </a:t>
            </a:r>
            <a:r>
              <a:rPr lang="pt-PT" sz="1200" dirty="0" err="1">
                <a:solidFill>
                  <a:schemeClr val="bg1"/>
                </a:solidFill>
              </a:rPr>
              <a:t>Username</a:t>
            </a:r>
            <a:r>
              <a:rPr lang="pt-PT" sz="1200" dirty="0">
                <a:solidFill>
                  <a:schemeClr val="bg1"/>
                </a:solidFill>
              </a:rPr>
              <a:t>, Password, Nome, Foto, E-mail, Data de Nascimento, </a:t>
            </a:r>
            <a:r>
              <a:rPr lang="pt-PT" sz="1200" dirty="0" err="1">
                <a:solidFill>
                  <a:schemeClr val="bg1"/>
                </a:solidFill>
              </a:rPr>
              <a:t>Admin</a:t>
            </a:r>
            <a:r>
              <a:rPr lang="pt-PT" sz="1200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Estabelecimento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sz="1200" dirty="0">
                <a:solidFill>
                  <a:schemeClr val="bg1"/>
                </a:solidFill>
              </a:rPr>
              <a:t>[ID, Nome, Horário (Abertura, Fecho, Dia),  Endereço (Localidade, Código-Postal, Rua), Estado]</a:t>
            </a: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Produto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sz="1200" dirty="0">
                <a:solidFill>
                  <a:schemeClr val="bg1"/>
                </a:solidFill>
              </a:rPr>
              <a:t>[ID, Nome, Descrição, Preço, Visitas, Foto]</a:t>
            </a: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Tag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sz="1200" dirty="0">
                <a:solidFill>
                  <a:schemeClr val="bg1"/>
                </a:solidFill>
              </a:rPr>
              <a:t>[ID, Classificação, Comentário, Foto]</a:t>
            </a: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Avaliação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sz="1200" dirty="0">
                <a:solidFill>
                  <a:schemeClr val="bg1"/>
                </a:solidFill>
              </a:rPr>
              <a:t>[ID, Tipo, Nome]</a:t>
            </a:r>
            <a:r>
              <a:rPr lang="pt-PT" sz="2000" dirty="0">
                <a:solidFill>
                  <a:schemeClr val="bg1"/>
                </a:solidFill>
              </a:rPr>
              <a:t/>
            </a:r>
            <a:br>
              <a:rPr lang="pt-PT" sz="2000" dirty="0">
                <a:solidFill>
                  <a:schemeClr val="bg1"/>
                </a:solidFill>
              </a:rPr>
            </a:br>
            <a:r>
              <a:rPr lang="pt-PT" sz="2000" b="1" dirty="0">
                <a:solidFill>
                  <a:schemeClr val="bg1"/>
                </a:solidFill>
              </a:rPr>
              <a:t/>
            </a:r>
            <a:br>
              <a:rPr lang="pt-PT" sz="2000" b="1" dirty="0">
                <a:solidFill>
                  <a:schemeClr val="bg1"/>
                </a:solidFill>
              </a:rPr>
            </a:br>
            <a:r>
              <a:rPr lang="pt-PT" sz="3000" b="1" dirty="0">
                <a:solidFill>
                  <a:schemeClr val="bg1"/>
                </a:solidFill>
              </a:rPr>
              <a:t>Atributos de relacionamentos</a:t>
            </a: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Visita </a:t>
            </a:r>
            <a:r>
              <a:rPr lang="pt-PT" sz="1200" b="1" dirty="0">
                <a:solidFill>
                  <a:schemeClr val="bg1"/>
                </a:solidFill>
              </a:rPr>
              <a:t>[Favorito, Data (1,n)]</a:t>
            </a:r>
          </a:p>
        </p:txBody>
      </p:sp>
    </p:spTree>
    <p:extLst>
      <p:ext uri="{BB962C8B-B14F-4D97-AF65-F5344CB8AC3E}">
        <p14:creationId xmlns:p14="http://schemas.microsoft.com/office/powerpoint/2010/main" val="3860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2197"/>
            <a:ext cx="10058400" cy="1450757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05550"/>
          </a:xfrm>
        </p:spPr>
      </p:pic>
    </p:spTree>
    <p:extLst>
      <p:ext uri="{BB962C8B-B14F-4D97-AF65-F5344CB8AC3E}">
        <p14:creationId xmlns:p14="http://schemas.microsoft.com/office/powerpoint/2010/main" val="6726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0"/>
          <a:stretch/>
        </p:blipFill>
        <p:spPr>
          <a:xfrm>
            <a:off x="1443330" y="462870"/>
            <a:ext cx="2340615" cy="3630159"/>
          </a:xfrm>
          <a:prstGeom prst="rect">
            <a:avLst/>
          </a:prstGeom>
        </p:spPr>
      </p:pic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6"/>
          <a:stretch/>
        </p:blipFill>
        <p:spPr>
          <a:xfrm>
            <a:off x="8142824" y="1006697"/>
            <a:ext cx="3610561" cy="2610271"/>
          </a:xfrm>
          <a:prstGeom prst="rect">
            <a:avLst/>
          </a:prstGeom>
        </p:spPr>
      </p:pic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6"/>
          <a:stretch/>
        </p:blipFill>
        <p:spPr>
          <a:xfrm>
            <a:off x="4283982" y="1006697"/>
            <a:ext cx="3610563" cy="26102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(Mockups)</a:t>
            </a:r>
          </a:p>
        </p:txBody>
      </p:sp>
    </p:spTree>
    <p:extLst>
      <p:ext uri="{BB962C8B-B14F-4D97-AF65-F5344CB8AC3E}">
        <p14:creationId xmlns:p14="http://schemas.microsoft.com/office/powerpoint/2010/main" val="3619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b="1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3829050" cy="4329435"/>
          </a:xfrm>
        </p:spPr>
        <p:txBody>
          <a:bodyPr>
            <a:normAutofit/>
          </a:bodyPr>
          <a:lstStyle/>
          <a:p>
            <a:pPr lvl="1"/>
            <a:r>
              <a:rPr lang="pt-PT" sz="2400" b="1" dirty="0"/>
              <a:t>Apresentação da aplicação</a:t>
            </a:r>
          </a:p>
          <a:p>
            <a:pPr lvl="1"/>
            <a:r>
              <a:rPr lang="pt-PT" sz="2400" b="1" dirty="0"/>
              <a:t>Requisitos</a:t>
            </a:r>
          </a:p>
          <a:p>
            <a:pPr lvl="1"/>
            <a:r>
              <a:rPr lang="pt-PT" sz="2400" b="1" dirty="0"/>
              <a:t>Modelação do Domínio</a:t>
            </a:r>
          </a:p>
          <a:p>
            <a:pPr lvl="1"/>
            <a:r>
              <a:rPr lang="pt-PT" sz="2400" b="1" dirty="0"/>
              <a:t>Use Case</a:t>
            </a:r>
          </a:p>
          <a:p>
            <a:pPr lvl="2"/>
            <a:r>
              <a:rPr lang="pt-PT" sz="1900" b="1" dirty="0"/>
              <a:t>Diagrama geral</a:t>
            </a:r>
          </a:p>
          <a:p>
            <a:pPr lvl="2"/>
            <a:r>
              <a:rPr lang="pt-PT" sz="1900" b="1" dirty="0"/>
              <a:t>Fazer pedido</a:t>
            </a:r>
          </a:p>
          <a:p>
            <a:pPr lvl="3"/>
            <a:r>
              <a:rPr lang="pt-PT" sz="1900" dirty="0"/>
              <a:t>Especificação</a:t>
            </a:r>
          </a:p>
          <a:p>
            <a:pPr lvl="3"/>
            <a:r>
              <a:rPr lang="pt-PT" sz="1900" dirty="0"/>
              <a:t>Diagrama de </a:t>
            </a:r>
            <a:r>
              <a:rPr lang="pt-PT" sz="1900" dirty="0" smtClean="0"/>
              <a:t>Sequência</a:t>
            </a:r>
            <a:endParaRPr lang="pt-PT" sz="1800" b="1" dirty="0"/>
          </a:p>
          <a:p>
            <a:pPr lvl="2"/>
            <a:endParaRPr lang="pt-PT" sz="1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94" y="2713162"/>
            <a:ext cx="3155932" cy="3155932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26330" y="1845734"/>
            <a:ext cx="3399564" cy="4329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b="1" dirty="0"/>
              <a:t>Diagrama de classes</a:t>
            </a:r>
          </a:p>
          <a:p>
            <a:pPr lvl="1"/>
            <a:r>
              <a:rPr lang="pt-PT" sz="2400" b="1" dirty="0"/>
              <a:t>Base de Dados</a:t>
            </a:r>
          </a:p>
          <a:p>
            <a:pPr lvl="2"/>
            <a:r>
              <a:rPr lang="pt-PT" sz="1800" b="1" dirty="0"/>
              <a:t>Modelo Lógico</a:t>
            </a:r>
          </a:p>
          <a:p>
            <a:pPr lvl="1"/>
            <a:r>
              <a:rPr lang="pt-PT" sz="2400" b="1" dirty="0"/>
              <a:t>Interface</a:t>
            </a:r>
          </a:p>
          <a:p>
            <a:pPr lvl="2"/>
            <a:r>
              <a:rPr lang="pt-PT" sz="1800" b="1" dirty="0"/>
              <a:t>Máquinas de estados</a:t>
            </a:r>
            <a:endParaRPr lang="pt-PT" sz="2400" b="1" dirty="0"/>
          </a:p>
          <a:p>
            <a:pPr lvl="1"/>
            <a:r>
              <a:rPr lang="pt-PT" sz="2400" b="1" dirty="0" smtClean="0"/>
              <a:t>Arquitetura Final</a:t>
            </a:r>
            <a:endParaRPr lang="pt-PT" sz="2400" b="1" dirty="0"/>
          </a:p>
          <a:p>
            <a:pPr lvl="1"/>
            <a:r>
              <a:rPr lang="pt-PT" sz="2400" b="1" dirty="0"/>
              <a:t>Planeamento </a:t>
            </a:r>
          </a:p>
          <a:p>
            <a:pPr lvl="1"/>
            <a:r>
              <a:rPr lang="pt-PT" sz="2400" b="1" dirty="0"/>
              <a:t>Conclusão e Sucesso</a:t>
            </a:r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5468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Marcador de Posição de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804" y="-10164"/>
            <a:ext cx="10070602" cy="634448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272988" y="1258958"/>
            <a:ext cx="1423816" cy="10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8800" b="1" dirty="0" smtClean="0"/>
              <a:t>Arquitetura final</a:t>
            </a:r>
            <a:endParaRPr lang="pt-PT" sz="8800" b="1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61" y="1737360"/>
            <a:ext cx="8109949" cy="4601446"/>
          </a:xfrm>
        </p:spPr>
      </p:pic>
    </p:spTree>
    <p:extLst>
      <p:ext uri="{BB962C8B-B14F-4D97-AF65-F5344CB8AC3E}">
        <p14:creationId xmlns:p14="http://schemas.microsoft.com/office/powerpoint/2010/main" val="3714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8800" b="1" dirty="0"/>
              <a:t>Planeamento </a:t>
            </a:r>
            <a:endParaRPr lang="en-US" sz="8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EsPERADO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1º fase : </a:t>
            </a:r>
            <a:r>
              <a:rPr lang="pt-PT" sz="2400" b="1" dirty="0">
                <a:latin typeface="Al Nile" charset="-78"/>
                <a:ea typeface="Al Nile" charset="-78"/>
                <a:cs typeface="Al Nile" charset="-78"/>
              </a:rPr>
              <a:t>42</a:t>
            </a: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 horas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2º fase : 58 horas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3º fase : 147 horas </a:t>
            </a:r>
          </a:p>
          <a:p>
            <a:pPr marL="201168" lvl="1" indent="0">
              <a:buNone/>
            </a:pPr>
            <a:endParaRPr lang="pt-PT" sz="2400" dirty="0">
              <a:latin typeface="Al Nile" charset="-78"/>
              <a:ea typeface="Al Nile" charset="-78"/>
              <a:cs typeface="Al Nile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Total : 247 horas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latin typeface="Al Nile" charset="-78"/>
              <a:ea typeface="Al Nile" charset="-78"/>
              <a:cs typeface="Al Nile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Custo de 5€/hora.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b="1" dirty="0">
                <a:latin typeface="Al Nile" charset="-78"/>
                <a:ea typeface="Al Nile" charset="-78"/>
                <a:cs typeface="Al Nile" charset="-78"/>
              </a:rPr>
              <a:t>Custo Total :  </a:t>
            </a:r>
            <a:r>
              <a:rPr lang="pt-PT" sz="2800" b="1" dirty="0">
                <a:latin typeface="Al Nile" charset="-78"/>
                <a:ea typeface="Al Nile" charset="-78"/>
                <a:cs typeface="Al Nile" charset="-78"/>
              </a:rPr>
              <a:t>1255 €</a:t>
            </a:r>
            <a:r>
              <a:rPr lang="pt-PT" sz="2400" b="1" dirty="0"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endParaRPr lang="en-US" dirty="0">
              <a:latin typeface="Al Nile" charset="-78"/>
              <a:ea typeface="Al Nile" charset="-78"/>
              <a:cs typeface="Al Nile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REAL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1º fase : </a:t>
            </a:r>
            <a:r>
              <a:rPr lang="pt-PT" sz="2400" dirty="0" smtClean="0">
                <a:latin typeface="Al Nile" charset="-78"/>
                <a:ea typeface="Al Nile" charset="-78"/>
                <a:cs typeface="Al Nile" charset="-78"/>
              </a:rPr>
              <a:t>40 </a:t>
            </a: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horas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2º fase : </a:t>
            </a:r>
            <a:r>
              <a:rPr lang="pt-PT" sz="2400" dirty="0" smtClean="0">
                <a:latin typeface="Al Nile" charset="-78"/>
                <a:ea typeface="Al Nile" charset="-78"/>
                <a:cs typeface="Al Nile" charset="-78"/>
              </a:rPr>
              <a:t>62 </a:t>
            </a: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horas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3º fase : </a:t>
            </a:r>
            <a:r>
              <a:rPr lang="pt-PT" sz="2400" dirty="0" smtClean="0">
                <a:latin typeface="Al Nile" charset="-78"/>
                <a:ea typeface="Al Nile" charset="-78"/>
                <a:cs typeface="Al Nile" charset="-78"/>
              </a:rPr>
              <a:t>108 </a:t>
            </a: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horas </a:t>
            </a:r>
          </a:p>
          <a:p>
            <a:pPr marL="201168" lvl="1" indent="0">
              <a:buNone/>
            </a:pPr>
            <a:endParaRPr lang="pt-PT" sz="2400" dirty="0">
              <a:latin typeface="Al Nile" charset="-78"/>
              <a:ea typeface="Al Nile" charset="-78"/>
              <a:cs typeface="Al Nile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Total : </a:t>
            </a:r>
            <a:r>
              <a:rPr lang="pt-PT" sz="2400" dirty="0" smtClean="0">
                <a:latin typeface="Al Nile" charset="-78"/>
                <a:ea typeface="Al Nile" charset="-78"/>
                <a:cs typeface="Al Nile" charset="-78"/>
              </a:rPr>
              <a:t>210 </a:t>
            </a: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horas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400" dirty="0">
              <a:latin typeface="Al Nile" charset="-78"/>
              <a:ea typeface="Al Nile" charset="-78"/>
              <a:cs typeface="Al Nile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>
                <a:latin typeface="Al Nile" charset="-78"/>
                <a:ea typeface="Al Nile" charset="-78"/>
                <a:cs typeface="Al Nile" charset="-78"/>
              </a:rPr>
              <a:t>Custo de 5€/hora.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b="1" dirty="0">
                <a:latin typeface="Al Nile" charset="-78"/>
                <a:ea typeface="Al Nile" charset="-78"/>
                <a:cs typeface="Al Nile" charset="-78"/>
              </a:rPr>
              <a:t>Custo Total :  </a:t>
            </a:r>
            <a:r>
              <a:rPr lang="pt-PT" sz="2800" b="1" dirty="0" smtClean="0">
                <a:latin typeface="Al Nile" charset="-78"/>
                <a:ea typeface="Al Nile" charset="-78"/>
                <a:cs typeface="Al Nile" charset="-78"/>
              </a:rPr>
              <a:t>1050 </a:t>
            </a:r>
            <a:r>
              <a:rPr lang="pt-PT" sz="2800" b="1" dirty="0">
                <a:latin typeface="Al Nile" charset="-78"/>
                <a:ea typeface="Al Nile" charset="-78"/>
                <a:cs typeface="Al Nile" charset="-78"/>
              </a:rPr>
              <a:t>€</a:t>
            </a:r>
            <a:r>
              <a:rPr lang="pt-PT" sz="2400" b="1" dirty="0">
                <a:latin typeface="Al Nile" charset="-78"/>
                <a:ea typeface="Al Nile" charset="-78"/>
                <a:cs typeface="Al Nile" charset="-78"/>
              </a:rPr>
              <a:t>.</a:t>
            </a:r>
          </a:p>
          <a:p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805912" y="1846052"/>
            <a:ext cx="10554346" cy="4291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b="1" dirty="0"/>
          </a:p>
        </p:txBody>
      </p:sp>
      <p:sp>
        <p:nvSpPr>
          <p:cNvPr id="11" name="Retângulo 10"/>
          <p:cNvSpPr/>
          <p:nvPr/>
        </p:nvSpPr>
        <p:spPr>
          <a:xfrm>
            <a:off x="5920352" y="1846051"/>
            <a:ext cx="5439906" cy="4291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4" b="2284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623" y="5595024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b="1" dirty="0" err="1">
                <a:solidFill>
                  <a:srgbClr val="FFFFFF"/>
                </a:solidFill>
              </a:rPr>
              <a:t>Conclusão</a:t>
            </a:r>
            <a:r>
              <a:rPr lang="en-US" sz="8800" b="1" dirty="0">
                <a:solidFill>
                  <a:srgbClr val="FFFFFF"/>
                </a:solidFill>
              </a:rPr>
              <a:t> e </a:t>
            </a:r>
            <a:r>
              <a:rPr lang="en-US" sz="8800" b="1" dirty="0" err="1">
                <a:solidFill>
                  <a:srgbClr val="FFFFFF"/>
                </a:solidFill>
              </a:rPr>
              <a:t>Sucesso</a:t>
            </a:r>
            <a:endParaRPr lang="en-US" sz="8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3843"/>
            <a:ext cx="10589198" cy="2519507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tx1"/>
                </a:solidFill>
              </a:rPr>
              <a:t>Laborat</a:t>
            </a:r>
            <a:r>
              <a:rPr lang="pt-PT" sz="6600" b="1" dirty="0">
                <a:solidFill>
                  <a:schemeClr val="tx1"/>
                </a:solidFill>
              </a:rPr>
              <a:t>ó</a:t>
            </a:r>
            <a:r>
              <a:rPr lang="en-US" sz="6600" b="1" dirty="0" err="1">
                <a:solidFill>
                  <a:schemeClr val="tx1"/>
                </a:solidFill>
              </a:rPr>
              <a:t>rios</a:t>
            </a:r>
            <a:r>
              <a:rPr lang="en-US" sz="6600" b="1" dirty="0">
                <a:solidFill>
                  <a:schemeClr val="tx1"/>
                </a:solidFill>
              </a:rPr>
              <a:t> de Inform</a:t>
            </a:r>
            <a:r>
              <a:rPr lang="pt-PT" sz="6600" b="1" dirty="0">
                <a:solidFill>
                  <a:schemeClr val="tx1"/>
                </a:solidFill>
              </a:rPr>
              <a:t>ática IV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28151" y="3278459"/>
            <a:ext cx="5527456" cy="1684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WhatsYummy</a:t>
            </a:r>
            <a:r>
              <a:rPr lang="en-US" sz="4800" b="1" dirty="0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?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838082" y="4789426"/>
            <a:ext cx="2893122" cy="82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Ricardo PEREIRA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DINIS PEIXOTO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RICARDO CERTO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b="1" dirty="0">
                <a:latin typeface="Abadi MT Condensed Light" charset="0"/>
                <a:ea typeface="Abadi MT Condensed Light" charset="0"/>
                <a:cs typeface="Abadi MT Condensed Light" charset="0"/>
              </a:rPr>
              <a:t>MARCELO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99556"/>
            <a:ext cx="1354455" cy="13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18630" cy="648228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20485" y="2828635"/>
            <a:ext cx="6562693" cy="1450757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PT" sz="8000" b="1" dirty="0"/>
              <a:t>Apresentação da aplicação</a:t>
            </a:r>
          </a:p>
        </p:txBody>
      </p:sp>
      <p:sp>
        <p:nvSpPr>
          <p:cNvPr id="12" name="Marcador de Posição de Conteúdo 2"/>
          <p:cNvSpPr>
            <a:spLocks noGrp="1"/>
          </p:cNvSpPr>
          <p:nvPr>
            <p:ph idx="1"/>
          </p:nvPr>
        </p:nvSpPr>
        <p:spPr>
          <a:xfrm>
            <a:off x="1392226" y="4731026"/>
            <a:ext cx="1834178" cy="643139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pt-PT" sz="4000" b="1" dirty="0">
                <a:solidFill>
                  <a:schemeClr val="tx1"/>
                </a:solidFill>
                <a:latin typeface="Wawati TC" charset="-120"/>
                <a:ea typeface="Wawati TC" charset="-120"/>
                <a:cs typeface="Wawati TC" charset="-120"/>
              </a:rPr>
              <a:t>Yummy</a:t>
            </a:r>
          </a:p>
        </p:txBody>
      </p:sp>
    </p:spTree>
    <p:extLst>
      <p:ext uri="{BB962C8B-B14F-4D97-AF65-F5344CB8AC3E}">
        <p14:creationId xmlns:p14="http://schemas.microsoft.com/office/powerpoint/2010/main" val="18275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1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7200" b="1" dirty="0">
                <a:solidFill>
                  <a:schemeClr val="bg1"/>
                </a:solidFill>
              </a:rPr>
              <a:t>Requisitos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5" name="Marcador de Posição de Conteúdo 2"/>
          <p:cNvSpPr>
            <a:spLocks noGrp="1"/>
          </p:cNvSpPr>
          <p:nvPr>
            <p:ph idx="1"/>
          </p:nvPr>
        </p:nvSpPr>
        <p:spPr>
          <a:xfrm>
            <a:off x="530609" y="2500074"/>
            <a:ext cx="3728720" cy="3273110"/>
          </a:xfrm>
        </p:spPr>
        <p:txBody>
          <a:bodyPr>
            <a:noAutofit/>
          </a:bodyPr>
          <a:lstStyle/>
          <a:p>
            <a:pPr lvl="1"/>
            <a:r>
              <a:rPr lang="pt-PT" sz="2000" dirty="0">
                <a:solidFill>
                  <a:schemeClr val="bg1"/>
                </a:solidFill>
              </a:rPr>
              <a:t>Registo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Iniciar/Terminar sessão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Editar perfil/preferências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Consultar visitas recentes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Consultar/Marcar favoritos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Consultar sugestão diária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Fazer pedido específico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Fazer pedido de sugestão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Avaliação de produtos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Adicionar Estabelecimento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259329" y="2500074"/>
            <a:ext cx="3728720" cy="763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000" dirty="0">
                <a:solidFill>
                  <a:schemeClr val="bg1"/>
                </a:solidFill>
              </a:rPr>
              <a:t>Gerir Estabelecimentos</a:t>
            </a:r>
          </a:p>
          <a:p>
            <a:pPr lvl="1"/>
            <a:r>
              <a:rPr lang="pt-PT" sz="2000" dirty="0">
                <a:solidFill>
                  <a:schemeClr val="bg1"/>
                </a:solidFill>
              </a:rPr>
              <a:t>Gerir Produtos</a:t>
            </a:r>
          </a:p>
          <a:p>
            <a:pPr lvl="1"/>
            <a:endParaRPr lang="pt-PT" sz="2000" dirty="0">
              <a:solidFill>
                <a:schemeClr val="bg1"/>
              </a:solidFill>
            </a:endParaRPr>
          </a:p>
          <a:p>
            <a:pPr lvl="1"/>
            <a:endParaRPr lang="pt-PT" sz="2000" dirty="0">
              <a:solidFill>
                <a:schemeClr val="bg1"/>
              </a:solidFill>
            </a:endParaRPr>
          </a:p>
          <a:p>
            <a:pPr lvl="1"/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4259329" y="4123265"/>
            <a:ext cx="3728720" cy="4585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000" dirty="0">
                <a:solidFill>
                  <a:schemeClr val="bg1"/>
                </a:solidFill>
              </a:rPr>
              <a:t>Validar Estabelecimento</a:t>
            </a:r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426410" y="2041539"/>
            <a:ext cx="3728720" cy="4585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sz="2000" b="1" dirty="0">
                <a:solidFill>
                  <a:schemeClr val="bg1"/>
                </a:solidFill>
              </a:rPr>
              <a:t>Utilizador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4155130" y="2041538"/>
            <a:ext cx="3728720" cy="4585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sz="2000" b="1" dirty="0">
                <a:solidFill>
                  <a:schemeClr val="bg1"/>
                </a:solidFill>
              </a:rPr>
              <a:t>Utilizador Proprietário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4155130" y="3722159"/>
            <a:ext cx="3728720" cy="4585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pt-PT" sz="2000" b="1" dirty="0">
                <a:solidFill>
                  <a:schemeClr val="bg1"/>
                </a:solidFill>
              </a:rPr>
              <a:t>Administrador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" r="2541" b="1"/>
          <a:stretch/>
        </p:blipFill>
        <p:spPr>
          <a:xfrm>
            <a:off x="7262191" y="1745453"/>
            <a:ext cx="4929810" cy="45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9726" y="3976315"/>
            <a:ext cx="3980635" cy="365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b="1" dirty="0"/>
              <a:t>Modelo de Domínio</a:t>
            </a:r>
            <a:endParaRPr lang="en-US" sz="4000" b="1" dirty="0"/>
          </a:p>
        </p:txBody>
      </p:sp>
      <p:pic>
        <p:nvPicPr>
          <p:cNvPr id="14" name="Marcador de Posição de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636" r="511" b="1462"/>
          <a:stretch/>
        </p:blipFill>
        <p:spPr>
          <a:xfrm>
            <a:off x="4085074" y="876300"/>
            <a:ext cx="8116016" cy="46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636" r="511" b="1462"/>
          <a:stretch/>
        </p:blipFill>
        <p:spPr>
          <a:xfrm>
            <a:off x="0" y="-83129"/>
            <a:ext cx="12192000" cy="69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Marcador de Posição de Conteúdo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473" r="1578" b="1263"/>
          <a:stretch/>
        </p:blipFill>
        <p:spPr>
          <a:xfrm>
            <a:off x="5606638" y="121150"/>
            <a:ext cx="6414053" cy="61225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6" y="3976315"/>
            <a:ext cx="3980635" cy="36576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</a:rPr>
              <a:t>Especificação</a:t>
            </a:r>
            <a:r>
              <a:rPr lang="en-US" sz="5400" b="1" dirty="0">
                <a:solidFill>
                  <a:srgbClr val="FFFFFF"/>
                </a:solidFill>
              </a:rPr>
              <a:t/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/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Use Case</a:t>
            </a:r>
          </a:p>
        </p:txBody>
      </p:sp>
      <p:pic>
        <p:nvPicPr>
          <p:cNvPr id="9" name="Imagem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47312" r="80419" b="37446"/>
          <a:stretch/>
        </p:blipFill>
        <p:spPr>
          <a:xfrm>
            <a:off x="4104079" y="1242392"/>
            <a:ext cx="1560739" cy="10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41015" r="1578" b="1263"/>
          <a:stretch/>
        </p:blipFill>
        <p:spPr>
          <a:xfrm>
            <a:off x="0" y="-1"/>
            <a:ext cx="12192000" cy="63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473" r="1578" b="59752"/>
          <a:stretch/>
        </p:blipFill>
        <p:spPr>
          <a:xfrm>
            <a:off x="0" y="-1"/>
            <a:ext cx="12192000" cy="63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2300</TotalTime>
  <Words>1097</Words>
  <Application>Microsoft Macintosh PowerPoint</Application>
  <PresentationFormat>Ecrã Panorâmico</PresentationFormat>
  <Paragraphs>146</Paragraphs>
  <Slides>25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2" baseType="lpstr">
      <vt:lpstr>Abadi MT Condensed Light</vt:lpstr>
      <vt:lpstr>Al Nile</vt:lpstr>
      <vt:lpstr>Calibri</vt:lpstr>
      <vt:lpstr>Calibri Light</vt:lpstr>
      <vt:lpstr>Wawati TC</vt:lpstr>
      <vt:lpstr>Arial</vt:lpstr>
      <vt:lpstr>Retrospetiva</vt:lpstr>
      <vt:lpstr>Laboratórios de Informática IV</vt:lpstr>
      <vt:lpstr>Índice</vt:lpstr>
      <vt:lpstr>Apresentação da aplicação</vt:lpstr>
      <vt:lpstr>Requisitos</vt:lpstr>
      <vt:lpstr>Apresentação do PowerPoint</vt:lpstr>
      <vt:lpstr>Apresentação do PowerPoint</vt:lpstr>
      <vt:lpstr>Especificação  Use Case</vt:lpstr>
      <vt:lpstr>Apresentação do PowerPoint</vt:lpstr>
      <vt:lpstr>Apresentação do PowerPoint</vt:lpstr>
      <vt:lpstr>Especificação  Fazer Pedido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Base de Dados</vt:lpstr>
      <vt:lpstr>Base de Dados</vt:lpstr>
      <vt:lpstr>Interface (Mockups)</vt:lpstr>
      <vt:lpstr>Apresentação do PowerPoint</vt:lpstr>
      <vt:lpstr>Arquitetura final</vt:lpstr>
      <vt:lpstr>Apresentação do PowerPoint</vt:lpstr>
      <vt:lpstr>Planeamento </vt:lpstr>
      <vt:lpstr>Conclusão e Sucesso</vt:lpstr>
      <vt:lpstr>Laboratórios de Informática IV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Júlio Dinis Sá Peixoto</dc:creator>
  <cp:lastModifiedBy>Júlio Dinis Sá Peixoto</cp:lastModifiedBy>
  <cp:revision>99</cp:revision>
  <dcterms:created xsi:type="dcterms:W3CDTF">2017-05-03T11:04:50Z</dcterms:created>
  <dcterms:modified xsi:type="dcterms:W3CDTF">2017-06-20T08:30:51Z</dcterms:modified>
</cp:coreProperties>
</file>