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5438" y="2707151"/>
            <a:ext cx="14913862" cy="471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16"/>
              </a:lnSpc>
            </a:pPr>
            <a:r>
              <a:rPr lang="en-US" sz="135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Estratégia em Gestão de Automações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2345438" y="156597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2545" y="8760618"/>
            <a:ext cx="1089431" cy="865603"/>
          </a:xfrm>
          <a:custGeom>
            <a:avLst/>
            <a:gdLst/>
            <a:ahLst/>
            <a:cxnLst/>
            <a:rect r="r" b="b" t="t" l="l"/>
            <a:pathLst>
              <a:path h="865603" w="1089431">
                <a:moveTo>
                  <a:pt x="0" y="0"/>
                </a:moveTo>
                <a:lnTo>
                  <a:pt x="1089431" y="0"/>
                </a:lnTo>
                <a:lnTo>
                  <a:pt x="1089431" y="865603"/>
                </a:lnTo>
                <a:lnTo>
                  <a:pt x="0" y="86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5438" y="689864"/>
            <a:ext cx="2437786" cy="338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1"/>
              </a:lnSpc>
            </a:pPr>
            <a:r>
              <a:rPr lang="en-US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5438" y="7763104"/>
            <a:ext cx="149138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Lições aprendidas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0188" y="2662124"/>
            <a:ext cx="14913862" cy="269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79"/>
              </a:lnSpc>
            </a:pPr>
            <a:r>
              <a:rPr lang="en-US" sz="2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Obrigado!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2345438" y="156597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2545" y="8760618"/>
            <a:ext cx="1089431" cy="865603"/>
          </a:xfrm>
          <a:custGeom>
            <a:avLst/>
            <a:gdLst/>
            <a:ahLst/>
            <a:cxnLst/>
            <a:rect r="r" b="b" t="t" l="l"/>
            <a:pathLst>
              <a:path h="865603" w="1089431">
                <a:moveTo>
                  <a:pt x="0" y="0"/>
                </a:moveTo>
                <a:lnTo>
                  <a:pt x="1089431" y="0"/>
                </a:lnTo>
                <a:lnTo>
                  <a:pt x="1089431" y="865603"/>
                </a:lnTo>
                <a:lnTo>
                  <a:pt x="0" y="86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5438" y="6493124"/>
            <a:ext cx="11245871" cy="781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4"/>
              </a:lnSpc>
            </a:pPr>
            <a:r>
              <a:rPr lang="en-US" sz="45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www.linkedin.com/in/robertoosantos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591309" y="5092627"/>
            <a:ext cx="3667991" cy="3667991"/>
            <a:chOff x="0" y="0"/>
            <a:chExt cx="4890655" cy="48906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90655" cy="4890655"/>
            </a:xfrm>
            <a:custGeom>
              <a:avLst/>
              <a:gdLst/>
              <a:ahLst/>
              <a:cxnLst/>
              <a:rect r="r" b="b" t="t" l="l"/>
              <a:pathLst>
                <a:path h="4890655" w="4890655">
                  <a:moveTo>
                    <a:pt x="0" y="0"/>
                  </a:moveTo>
                  <a:lnTo>
                    <a:pt x="4890655" y="0"/>
                  </a:lnTo>
                  <a:lnTo>
                    <a:pt x="4890655" y="4890655"/>
                  </a:lnTo>
                  <a:lnTo>
                    <a:pt x="0" y="48906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41263" y="4881829"/>
            <a:ext cx="0" cy="233045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815026" y="1028700"/>
            <a:ext cx="6444274" cy="8229600"/>
            <a:chOff x="0" y="0"/>
            <a:chExt cx="8592365" cy="109728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2240" t="14260" r="10921" b="2668"/>
            <a:stretch>
              <a:fillRect/>
            </a:stretch>
          </p:blipFill>
          <p:spPr>
            <a:xfrm flipH="false" flipV="false">
              <a:off x="0" y="0"/>
              <a:ext cx="8592365" cy="109728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895316" y="7817514"/>
            <a:ext cx="9302074" cy="176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6"/>
              </a:lnSpc>
            </a:pPr>
            <a:r>
              <a:rPr lang="en-US" sz="14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Quem?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28811" y="5262829"/>
            <a:ext cx="7401965" cy="19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14 anos de experiência em automação</a:t>
            </a:r>
          </a:p>
          <a:p>
            <a:pPr algn="l">
              <a:lnSpc>
                <a:spcPts val="3099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Group Product Manager @ Itaú Unibanco</a:t>
            </a:r>
          </a:p>
          <a:p>
            <a:pPr algn="l">
              <a:lnSpc>
                <a:spcPts val="3099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MBA Executivo @ Insper</a:t>
            </a:r>
          </a:p>
          <a:p>
            <a:pPr algn="l">
              <a:lnSpc>
                <a:spcPts val="3099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Arquitetura de Sistemas @ FIAP</a:t>
            </a:r>
          </a:p>
          <a:p>
            <a:pPr algn="l" marL="0" indent="0" lvl="0">
              <a:lnSpc>
                <a:spcPts val="3099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Tecnologia da Informação @ FATEC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684" y="4194758"/>
            <a:ext cx="74019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Roberto Santos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21492" y="765352"/>
            <a:ext cx="4084" cy="5439307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644860" y="5198094"/>
            <a:ext cx="0" cy="1006565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121910" y="5198094"/>
            <a:ext cx="0" cy="1006565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45077" y="725343"/>
            <a:ext cx="15487962" cy="18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92"/>
              </a:lnSpc>
            </a:pPr>
            <a:r>
              <a:rPr lang="en-US" sz="14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Pilares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5077" y="5525210"/>
            <a:ext cx="450550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Pessoas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77" y="6578600"/>
            <a:ext cx="4505500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Como selecionar e preparar as pessoas que irão trilhar essa jornada?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21110" y="6578600"/>
            <a:ext cx="45055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Quais tecnologias irão apoiar o sucesso do time?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8160" y="6578600"/>
            <a:ext cx="4505500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Como garantir a escalabilidade e sustentabilidade?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21110" y="5525210"/>
            <a:ext cx="450550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Tecnologias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8160" y="5525210"/>
            <a:ext cx="450550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Gestão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0019" y="3136029"/>
            <a:ext cx="15487962" cy="253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0"/>
              </a:lnSpc>
            </a:pPr>
            <a:r>
              <a:rPr lang="en-US" sz="20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Pessoas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4577199" y="6583757"/>
            <a:ext cx="1249403" cy="4114800"/>
          </a:xfrm>
          <a:custGeom>
            <a:avLst/>
            <a:gdLst/>
            <a:ahLst/>
            <a:cxnLst/>
            <a:rect r="r" b="b" t="t" l="l"/>
            <a:pathLst>
              <a:path h="4114800" w="1249403">
                <a:moveTo>
                  <a:pt x="0" y="0"/>
                </a:moveTo>
                <a:lnTo>
                  <a:pt x="1249402" y="0"/>
                </a:lnTo>
                <a:lnTo>
                  <a:pt x="1249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28700" y="1123950"/>
            <a:ext cx="1006565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8300"/>
            <a:ext cx="555821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141873" y="5372467"/>
            <a:ext cx="698856" cy="700129"/>
          </a:xfrm>
          <a:custGeom>
            <a:avLst/>
            <a:gdLst/>
            <a:ahLst/>
            <a:cxnLst/>
            <a:rect r="r" b="b" t="t" l="l"/>
            <a:pathLst>
              <a:path h="700129" w="698856">
                <a:moveTo>
                  <a:pt x="0" y="0"/>
                </a:moveTo>
                <a:lnTo>
                  <a:pt x="698856" y="0"/>
                </a:lnTo>
                <a:lnTo>
                  <a:pt x="698856" y="700129"/>
                </a:lnTo>
                <a:lnTo>
                  <a:pt x="0" y="7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39953" y="5372467"/>
            <a:ext cx="698856" cy="700129"/>
          </a:xfrm>
          <a:custGeom>
            <a:avLst/>
            <a:gdLst/>
            <a:ahLst/>
            <a:cxnLst/>
            <a:rect r="r" b="b" t="t" l="l"/>
            <a:pathLst>
              <a:path h="700129" w="698856">
                <a:moveTo>
                  <a:pt x="0" y="0"/>
                </a:moveTo>
                <a:lnTo>
                  <a:pt x="698856" y="0"/>
                </a:lnTo>
                <a:lnTo>
                  <a:pt x="698856" y="700129"/>
                </a:lnTo>
                <a:lnTo>
                  <a:pt x="0" y="7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76274"/>
            <a:ext cx="16230600" cy="18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92"/>
              </a:lnSpc>
            </a:pPr>
            <a:r>
              <a:rPr lang="en-US" sz="14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Pessoas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100" y="5563781"/>
            <a:ext cx="3618473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Citizen Developer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5429" y="5563781"/>
            <a:ext cx="420982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Times Dedicados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33508" y="5563781"/>
            <a:ext cx="420982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Time Integrados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09005"/>
            <a:ext cx="3618473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Velocidade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Agilidade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Custo</a:t>
            </a:r>
          </a:p>
          <a:p>
            <a:pPr algn="l">
              <a:lnSpc>
                <a:spcPts val="2674"/>
              </a:lnSpc>
            </a:pP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Estratégia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Qualidade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Reuso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Escalabilidade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5429" y="6209005"/>
            <a:ext cx="4209824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Gestão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</a:t>
            </a: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Agilidade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Custo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Qualidade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Escalabilidade</a:t>
            </a:r>
          </a:p>
          <a:p>
            <a:pPr algn="l">
              <a:lnSpc>
                <a:spcPts val="2674"/>
              </a:lnSpc>
            </a:pP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Estratégia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Reuso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3508" y="6205131"/>
            <a:ext cx="4209824" cy="26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Estratégia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Agilidade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Qualidade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Escalabilidade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+ Reuso</a:t>
            </a:r>
          </a:p>
          <a:p>
            <a:pPr algn="l">
              <a:lnSpc>
                <a:spcPts val="2674"/>
              </a:lnSpc>
            </a:pP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Velocidade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- Custo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0019" y="3136029"/>
            <a:ext cx="15487962" cy="253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1"/>
              </a:lnSpc>
            </a:pPr>
            <a:r>
              <a:rPr lang="en-US" sz="2000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Tecnologias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4577199" y="6583757"/>
            <a:ext cx="1249403" cy="4114800"/>
          </a:xfrm>
          <a:custGeom>
            <a:avLst/>
            <a:gdLst/>
            <a:ahLst/>
            <a:cxnLst/>
            <a:rect r="r" b="b" t="t" l="l"/>
            <a:pathLst>
              <a:path h="4114800" w="1249403">
                <a:moveTo>
                  <a:pt x="0" y="0"/>
                </a:moveTo>
                <a:lnTo>
                  <a:pt x="1249402" y="0"/>
                </a:lnTo>
                <a:lnTo>
                  <a:pt x="1249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28700" y="1123950"/>
            <a:ext cx="1006565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8300"/>
            <a:ext cx="555821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141873" y="5372467"/>
            <a:ext cx="698856" cy="700129"/>
          </a:xfrm>
          <a:custGeom>
            <a:avLst/>
            <a:gdLst/>
            <a:ahLst/>
            <a:cxnLst/>
            <a:rect r="r" b="b" t="t" l="l"/>
            <a:pathLst>
              <a:path h="700129" w="698856">
                <a:moveTo>
                  <a:pt x="0" y="0"/>
                </a:moveTo>
                <a:lnTo>
                  <a:pt x="698856" y="0"/>
                </a:lnTo>
                <a:lnTo>
                  <a:pt x="698856" y="700129"/>
                </a:lnTo>
                <a:lnTo>
                  <a:pt x="0" y="7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39953" y="5372467"/>
            <a:ext cx="698856" cy="700129"/>
          </a:xfrm>
          <a:custGeom>
            <a:avLst/>
            <a:gdLst/>
            <a:ahLst/>
            <a:cxnLst/>
            <a:rect r="r" b="b" t="t" l="l"/>
            <a:pathLst>
              <a:path h="700129" w="698856">
                <a:moveTo>
                  <a:pt x="0" y="0"/>
                </a:moveTo>
                <a:lnTo>
                  <a:pt x="698856" y="0"/>
                </a:lnTo>
                <a:lnTo>
                  <a:pt x="698856" y="700129"/>
                </a:lnTo>
                <a:lnTo>
                  <a:pt x="0" y="7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76274"/>
            <a:ext cx="16230600" cy="18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92"/>
              </a:lnSpc>
            </a:pPr>
            <a:r>
              <a:rPr lang="en-US" sz="14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Tecnologias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63781"/>
            <a:ext cx="3618473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No/Low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5429" y="5563781"/>
            <a:ext cx="420982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Ambientes Segregados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33508" y="5563781"/>
            <a:ext cx="420982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Ambientes Integrados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09005"/>
            <a:ext cx="4113173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Lógica de programação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Boas práticas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Configuration Management Sustentação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5429" y="6209005"/>
            <a:ext cx="4209824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Autonomia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Isolamento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Escalabilidade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Custo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3508" y="6209005"/>
            <a:ext cx="4479988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GMO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CI/CD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DevOps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Monitoramento/Observability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0019" y="3136029"/>
            <a:ext cx="15487962" cy="253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1"/>
              </a:lnSpc>
            </a:pPr>
            <a:r>
              <a:rPr lang="en-US" sz="2000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Gestão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4577199" y="6583757"/>
            <a:ext cx="1249403" cy="4114800"/>
          </a:xfrm>
          <a:custGeom>
            <a:avLst/>
            <a:gdLst/>
            <a:ahLst/>
            <a:cxnLst/>
            <a:rect r="r" b="b" t="t" l="l"/>
            <a:pathLst>
              <a:path h="4114800" w="1249403">
                <a:moveTo>
                  <a:pt x="0" y="0"/>
                </a:moveTo>
                <a:lnTo>
                  <a:pt x="1249402" y="0"/>
                </a:lnTo>
                <a:lnTo>
                  <a:pt x="1249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28700" y="1123950"/>
            <a:ext cx="1006565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8300"/>
            <a:ext cx="555821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141873" y="5372467"/>
            <a:ext cx="698856" cy="700129"/>
          </a:xfrm>
          <a:custGeom>
            <a:avLst/>
            <a:gdLst/>
            <a:ahLst/>
            <a:cxnLst/>
            <a:rect r="r" b="b" t="t" l="l"/>
            <a:pathLst>
              <a:path h="700129" w="698856">
                <a:moveTo>
                  <a:pt x="0" y="0"/>
                </a:moveTo>
                <a:lnTo>
                  <a:pt x="698856" y="0"/>
                </a:lnTo>
                <a:lnTo>
                  <a:pt x="698856" y="700129"/>
                </a:lnTo>
                <a:lnTo>
                  <a:pt x="0" y="7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39953" y="5372467"/>
            <a:ext cx="698856" cy="700129"/>
          </a:xfrm>
          <a:custGeom>
            <a:avLst/>
            <a:gdLst/>
            <a:ahLst/>
            <a:cxnLst/>
            <a:rect r="r" b="b" t="t" l="l"/>
            <a:pathLst>
              <a:path h="700129" w="698856">
                <a:moveTo>
                  <a:pt x="0" y="0"/>
                </a:moveTo>
                <a:lnTo>
                  <a:pt x="698856" y="0"/>
                </a:lnTo>
                <a:lnTo>
                  <a:pt x="698856" y="700129"/>
                </a:lnTo>
                <a:lnTo>
                  <a:pt x="0" y="7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76274"/>
            <a:ext cx="16230600" cy="18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92"/>
              </a:lnSpc>
            </a:pPr>
            <a:r>
              <a:rPr lang="en-US" sz="14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Gestão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63781"/>
            <a:ext cx="3618473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Riscos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5429" y="5563781"/>
            <a:ext cx="420982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 de Valor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33508" y="5563781"/>
            <a:ext cx="4209824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Monitoramento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09005"/>
            <a:ext cx="3930200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Criticidade do Processo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Vazamento de Informação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Pessoas chave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Lock-in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5429" y="6209005"/>
            <a:ext cx="4209824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Mapeamento do Processo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Benefício da Automação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Avaliação de 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3508" y="6205131"/>
            <a:ext cx="4209824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Catálogo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Disponibilidade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Reuso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DAGMviZv1LQ</dc:identifier>
  <dcterms:modified xsi:type="dcterms:W3CDTF">2011-08-01T06:04:30Z</dcterms:modified>
  <cp:revision>1</cp:revision>
  <dc:title>EBDI - Automation &amp; Process - Roberto</dc:title>
</cp:coreProperties>
</file>